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ain 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6668218" y="1923441"/>
            <a:ext cx="5202936" cy="1588127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lnSpc>
                <a:spcPct val="80000"/>
              </a:lnSpc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Impact Word(s)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6668218" y="4684143"/>
            <a:ext cx="5198961" cy="83702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320" indent="0" algn="l">
              <a:spcBef>
                <a:spcPts val="0"/>
              </a:spcBef>
              <a:buNone/>
              <a:tabLst/>
              <a:defRPr baseline="0">
                <a:solidFill>
                  <a:schemeClr val="bg1"/>
                </a:solidFill>
              </a:defRPr>
            </a:lvl2pPr>
            <a:lvl3pPr marL="123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4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0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7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3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29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 Name</a:t>
            </a:r>
          </a:p>
          <a:p>
            <a:pPr lvl="1"/>
            <a:r>
              <a:rPr lang="en-US" dirty="0"/>
              <a:t>Job title, date, or other relevant presenter info</a:t>
            </a:r>
          </a:p>
        </p:txBody>
      </p:sp>
      <p:sp>
        <p:nvSpPr>
          <p:cNvPr id="20" name="Text Placeholder 19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6668218" y="1524766"/>
            <a:ext cx="5202936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 algn="l">
              <a:defRPr sz="24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FULL PRESENTATION TITLE</a:t>
            </a:r>
            <a:endParaRPr lang="en-GB" dirty="0"/>
          </a:p>
        </p:txBody>
      </p:sp>
      <p:sp>
        <p:nvSpPr>
          <p:cNvPr id="12" name="Picture Placeholder 5"/>
          <p:cNvSpPr>
            <a:spLocks noGrp="1"/>
          </p:cNvSpPr>
          <p:nvPr userDrawn="1">
            <p:ph type="pic" sz="quarter" idx="16" hasCustomPrompt="1"/>
          </p:nvPr>
        </p:nvSpPr>
        <p:spPr>
          <a:xfrm>
            <a:off x="-1977" y="-7233"/>
            <a:ext cx="6400800" cy="68652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D24B5784-B6F0-4591-AAF7-20A8AA0382D2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6664243" y="5573671"/>
            <a:ext cx="5202936" cy="36576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© 2020 Ipsos. All rights reserved. Contains Ipsos' Confidential and Proprietary information and may not be disclosed or reproduced without the prior written consent of Ipsos.</a:t>
            </a:r>
          </a:p>
        </p:txBody>
      </p:sp>
    </p:spTree>
    <p:extLst>
      <p:ext uri="{BB962C8B-B14F-4D97-AF65-F5344CB8AC3E}">
        <p14:creationId xmlns:p14="http://schemas.microsoft.com/office/powerpoint/2010/main" val="211044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261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30201" y="1851257"/>
            <a:ext cx="10493855" cy="352401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 dirty="0"/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364067" y="188384"/>
            <a:ext cx="10515600" cy="4617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5835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ullet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11151" y="1865605"/>
            <a:ext cx="11051116" cy="3519196"/>
          </a:xfrm>
        </p:spPr>
        <p:txBody>
          <a:bodyPr/>
          <a:lstStyle>
            <a:lvl1pPr marL="234945" indent="-234945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 cap="none"/>
            </a:lvl1pPr>
            <a:lvl2pPr marL="634984" indent="-222245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tabLst/>
              <a:defRPr sz="1600"/>
            </a:lvl2pPr>
            <a:lvl3pPr marL="922844" indent="-23706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Arial" panose="020B0604020202020204" pitchFamily="34" charset="0"/>
              <a:buChar char="•"/>
              <a:defRPr sz="1600"/>
            </a:lvl3pPr>
            <a:lvl5pPr marL="1291134" indent="-232828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Arial" panose="020B0604020202020204" pitchFamily="34" charset="0"/>
              <a:buChar char="-"/>
              <a:defRPr sz="1600"/>
            </a:lvl5pPr>
          </a:lstStyle>
          <a:p>
            <a:pPr lvl="0"/>
            <a:r>
              <a:rPr lang="en-US" dirty="0"/>
              <a:t>First 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249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B9246-BCF7-4BFC-9DA8-98FCF829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59F92-0FA4-4EC7-8496-016FC8E86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20C10-92F9-4AE1-8035-FA2BBD71A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9A5FA-D7A8-4BD6-8B08-4B3B4F2E0462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DBE47-430C-4011-939E-A1C07E40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24B03-159F-4431-A584-C80B380E8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B022-1333-4BDB-9FD0-C963BA38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68218" y="2918967"/>
            <a:ext cx="5198961" cy="683200"/>
          </a:xfrm>
          <a:prstGeom prst="rect">
            <a:avLst/>
          </a:prstGeom>
        </p:spPr>
        <p:txBody>
          <a:bodyPr anchor="ctr"/>
          <a:lstStyle>
            <a:lvl1pPr>
              <a:defRPr sz="4800" baseline="0"/>
            </a:lvl1pPr>
          </a:lstStyle>
          <a:p>
            <a:r>
              <a:rPr lang="en-US" dirty="0"/>
              <a:t>Impact Word(s)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668218" y="4000260"/>
            <a:ext cx="5198961" cy="139151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bg2"/>
                </a:solidFill>
              </a:defRPr>
            </a:lvl1pPr>
            <a:lvl2pPr marL="4320" indent="0" algn="l">
              <a:spcBef>
                <a:spcPts val="0"/>
              </a:spcBef>
              <a:buNone/>
              <a:tabLst/>
              <a:defRPr baseline="0">
                <a:solidFill>
                  <a:schemeClr val="bg2"/>
                </a:solidFill>
              </a:defRPr>
            </a:lvl2pPr>
            <a:lvl3pPr marL="123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4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0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7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3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29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 Name</a:t>
            </a:r>
          </a:p>
          <a:p>
            <a:pPr lvl="1"/>
            <a:r>
              <a:rPr lang="en-US" dirty="0"/>
              <a:t>Job title, date, or other relevant presenter info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6668218" y="1679556"/>
            <a:ext cx="5198961" cy="849939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800" b="0" cap="all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FULL PRESENTATION TITLE</a:t>
            </a:r>
            <a:endParaRPr lang="en-GB" dirty="0"/>
          </a:p>
        </p:txBody>
      </p:sp>
      <p:sp>
        <p:nvSpPr>
          <p:cNvPr id="14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6668218" y="5409771"/>
            <a:ext cx="5198961" cy="640080"/>
          </a:xfrm>
          <a:prstGeom prst="rect">
            <a:avLst/>
          </a:prstGeom>
        </p:spPr>
        <p:txBody>
          <a:bodyPr lIns="91440" tIns="0" rIns="91440" bIns="0"/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GB"/>
              <a:t>Copyright Text Here</a:t>
            </a:r>
            <a:endParaRPr lang="en-GB" dirty="0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-1977" y="-7233"/>
            <a:ext cx="6097977" cy="68652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127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7" name="Rectangle 6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8" name="Rectangle 7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10" name="Rectangle 9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12" name="Rectangle 11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14" name="Rectangle 13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16" name="Rectangle 15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20" name="Rectangle 19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22" name="Rectangle 21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24" name="Rectangle 23"/>
          <p:cNvSpPr/>
          <p:nvPr userDrawn="1"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453717" cy="6858000"/>
          </a:xfrm>
          <a:custGeom>
            <a:avLst/>
            <a:gdLst>
              <a:gd name="connsiteX0" fmla="*/ 0 w 6438900"/>
              <a:gd name="connsiteY0" fmla="*/ 0 h 5143500"/>
              <a:gd name="connsiteX1" fmla="*/ 6438900 w 6438900"/>
              <a:gd name="connsiteY1" fmla="*/ 0 h 5143500"/>
              <a:gd name="connsiteX2" fmla="*/ 6438900 w 6438900"/>
              <a:gd name="connsiteY2" fmla="*/ 5143500 h 5143500"/>
              <a:gd name="connsiteX3" fmla="*/ 0 w 6438900"/>
              <a:gd name="connsiteY3" fmla="*/ 5143500 h 5143500"/>
              <a:gd name="connsiteX4" fmla="*/ 0 w 6438900"/>
              <a:gd name="connsiteY4" fmla="*/ 0 h 5143500"/>
              <a:gd name="connsiteX0" fmla="*/ 0 w 6438900"/>
              <a:gd name="connsiteY0" fmla="*/ 0 h 5143500"/>
              <a:gd name="connsiteX1" fmla="*/ 4654924 w 6438900"/>
              <a:gd name="connsiteY1" fmla="*/ 0 h 5143500"/>
              <a:gd name="connsiteX2" fmla="*/ 6438900 w 6438900"/>
              <a:gd name="connsiteY2" fmla="*/ 5143500 h 5143500"/>
              <a:gd name="connsiteX3" fmla="*/ 0 w 6438900"/>
              <a:gd name="connsiteY3" fmla="*/ 5143500 h 5143500"/>
              <a:gd name="connsiteX4" fmla="*/ 0 w 6438900"/>
              <a:gd name="connsiteY4" fmla="*/ 0 h 5143500"/>
              <a:gd name="connsiteX0" fmla="*/ 0 w 6340288"/>
              <a:gd name="connsiteY0" fmla="*/ 0 h 5143500"/>
              <a:gd name="connsiteX1" fmla="*/ 4654924 w 6340288"/>
              <a:gd name="connsiteY1" fmla="*/ 0 h 5143500"/>
              <a:gd name="connsiteX2" fmla="*/ 6340288 w 6340288"/>
              <a:gd name="connsiteY2" fmla="*/ 5143500 h 5143500"/>
              <a:gd name="connsiteX3" fmla="*/ 0 w 6340288"/>
              <a:gd name="connsiteY3" fmla="*/ 5143500 h 5143500"/>
              <a:gd name="connsiteX4" fmla="*/ 0 w 6340288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40288" h="5143500">
                <a:moveTo>
                  <a:pt x="0" y="0"/>
                </a:moveTo>
                <a:lnTo>
                  <a:pt x="4654924" y="0"/>
                </a:lnTo>
                <a:lnTo>
                  <a:pt x="6340288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19049" y="3105835"/>
            <a:ext cx="3930248" cy="64633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>
              <a:defRPr sz="4000" cap="all" baseline="0"/>
            </a:lvl1pPr>
          </a:lstStyle>
          <a:p>
            <a:r>
              <a:rPr lang="en-GB" dirty="0"/>
              <a:t>Title</a:t>
            </a:r>
            <a:endParaRPr lang="en-US" dirty="0"/>
          </a:p>
        </p:txBody>
      </p:sp>
      <p:pic>
        <p:nvPicPr>
          <p:cNvPr id="18" name="Picture 2" descr="Résultats de recherche d'images pour « maryland lottery logo »">
            <a:extLst>
              <a:ext uri="{FF2B5EF4-FFF2-40B4-BE49-F238E27FC236}">
                <a16:creationId xmlns:a16="http://schemas.microsoft.com/office/drawing/2014/main" id="{4457E5EA-71AC-4034-B1BD-341998CAEFC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0222" y="119642"/>
            <a:ext cx="1616451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51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7" name="Rectangle 6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8" name="Rectangle 7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10" name="Rectangle 9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12" name="Rectangle 11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14" name="Rectangle 13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16" name="Rectangle 15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20" name="Rectangle 19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22" name="Rectangle 21"/>
          <p:cNvSpPr/>
          <p:nvPr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24" name="Rectangle 23"/>
          <p:cNvSpPr/>
          <p:nvPr userDrawn="1"/>
        </p:nvSpPr>
        <p:spPr bwMode="white">
          <a:xfrm>
            <a:off x="0" y="6238997"/>
            <a:ext cx="2490509" cy="616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27" tIns="41464" rIns="82927" bIns="41464" rtlCol="0" anchor="ctr"/>
          <a:lstStyle/>
          <a:p>
            <a:pPr algn="ctr"/>
            <a:endParaRPr lang="en-GB" sz="320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42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No 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27087" y="72307"/>
            <a:ext cx="9998013" cy="3483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0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Insert Section Title</a:t>
            </a:r>
            <a:endParaRPr lang="en-GB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27087" y="427720"/>
            <a:ext cx="9998013" cy="4431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spcBef>
                <a:spcPts val="0"/>
              </a:spcBef>
              <a:defRPr sz="3200"/>
            </a:lvl1pPr>
          </a:lstStyle>
          <a:p>
            <a:r>
              <a:rPr lang="en-US" dirty="0"/>
              <a:t>Click to add emphasis part of title</a:t>
            </a:r>
          </a:p>
        </p:txBody>
      </p:sp>
      <p:pic>
        <p:nvPicPr>
          <p:cNvPr id="4" name="Picture 2" descr="Résultats de recherche d'images pour « maryland lottery logo »">
            <a:extLst>
              <a:ext uri="{FF2B5EF4-FFF2-40B4-BE49-F238E27FC236}">
                <a16:creationId xmlns:a16="http://schemas.microsoft.com/office/drawing/2014/main" id="{0AA9740D-6F9A-479F-A3F3-653AF9A33B3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0222" y="119642"/>
            <a:ext cx="1616451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6571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No 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27087" y="220678"/>
            <a:ext cx="9998013" cy="4431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spcBef>
                <a:spcPts val="0"/>
              </a:spcBef>
              <a:defRPr sz="3200"/>
            </a:lvl1pPr>
          </a:lstStyle>
          <a:p>
            <a:r>
              <a:rPr lang="en-US" dirty="0"/>
              <a:t>Click to add emphasis part of title</a:t>
            </a:r>
          </a:p>
        </p:txBody>
      </p:sp>
      <p:pic>
        <p:nvPicPr>
          <p:cNvPr id="3" name="Picture 2" descr="Résultats de recherche d'images pour « maryland lottery logo »">
            <a:extLst>
              <a:ext uri="{FF2B5EF4-FFF2-40B4-BE49-F238E27FC236}">
                <a16:creationId xmlns:a16="http://schemas.microsoft.com/office/drawing/2014/main" id="{284729A2-53EE-44EF-A49B-AB43D6BA802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0222" y="119642"/>
            <a:ext cx="1616451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9122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With 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27087" y="72307"/>
            <a:ext cx="9998013" cy="3483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0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Insert Section Title</a:t>
            </a:r>
            <a:endParaRPr lang="en-GB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27087" y="427720"/>
            <a:ext cx="9998013" cy="4431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spcBef>
                <a:spcPts val="0"/>
              </a:spcBef>
              <a:defRPr sz="3200"/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B72FB-1602-47CE-90D4-F6A325A2F5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3144" y="6447071"/>
            <a:ext cx="9665293" cy="218521"/>
          </a:xfrm>
          <a:prstGeom prst="rect">
            <a:avLst/>
          </a:prstGeom>
        </p:spPr>
        <p:txBody>
          <a:bodyPr wrap="square" lIns="0" rIns="0" anchor="b" anchorCtr="0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 sz="10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question and base size here</a:t>
            </a:r>
          </a:p>
        </p:txBody>
      </p:sp>
      <p:pic>
        <p:nvPicPr>
          <p:cNvPr id="6" name="Picture 2" descr="Résultats de recherche d'images pour « maryland lottery logo »">
            <a:extLst>
              <a:ext uri="{FF2B5EF4-FFF2-40B4-BE49-F238E27FC236}">
                <a16:creationId xmlns:a16="http://schemas.microsoft.com/office/drawing/2014/main" id="{30599BA8-AC20-4822-943D-D66449578275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0222" y="119642"/>
            <a:ext cx="1616451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0165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rmal With 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27087" y="212062"/>
            <a:ext cx="9998013" cy="4431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spcBef>
                <a:spcPts val="0"/>
              </a:spcBef>
              <a:defRPr sz="3200"/>
            </a:lvl1pPr>
          </a:lstStyle>
          <a:p>
            <a:r>
              <a:rPr lang="en-US" dirty="0"/>
              <a:t>Click to add emphasis part of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B72FB-1602-47CE-90D4-F6A325A2F5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5491" y="6450146"/>
            <a:ext cx="9665208" cy="215444"/>
          </a:xfrm>
          <a:prstGeom prst="rect">
            <a:avLst/>
          </a:prstGeom>
        </p:spPr>
        <p:txBody>
          <a:bodyPr wrap="square" lIns="0" rIns="0" anchor="b" anchorCtr="0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defRPr sz="10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question and base size here</a:t>
            </a:r>
          </a:p>
        </p:txBody>
      </p:sp>
      <p:pic>
        <p:nvPicPr>
          <p:cNvPr id="4" name="Picture 2" descr="Résultats de recherche d'images pour « maryland lottery logo »">
            <a:extLst>
              <a:ext uri="{FF2B5EF4-FFF2-40B4-BE49-F238E27FC236}">
                <a16:creationId xmlns:a16="http://schemas.microsoft.com/office/drawing/2014/main" id="{A40EC0BB-9D46-479F-9468-915CBA306B9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0222" y="119642"/>
            <a:ext cx="1616451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89767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ésultats de recherche d'images pour « maryland lottery logo »">
            <a:extLst>
              <a:ext uri="{FF2B5EF4-FFF2-40B4-BE49-F238E27FC236}">
                <a16:creationId xmlns:a16="http://schemas.microsoft.com/office/drawing/2014/main" id="{1716B6BF-09A2-4677-A33A-8DB974CAA7A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430222" y="119642"/>
            <a:ext cx="1616451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24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PSOS_GAMECHANGERS_blue.png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9671" b="-1"/>
          <a:stretch/>
        </p:blipFill>
        <p:spPr>
          <a:xfrm>
            <a:off x="11184805" y="6181585"/>
            <a:ext cx="503103" cy="474643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30200" y="6396586"/>
            <a:ext cx="921563" cy="225209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marR="0" indent="0" algn="l" defTabSz="1232345" rtl="0" eaLnBrk="1" fontAlgn="auto" latinLnBrk="0" hangingPunct="1">
              <a:lnSpc>
                <a:spcPct val="85000"/>
              </a:lnSpc>
              <a:spcBef>
                <a:spcPts val="27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67" kern="120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© 2020 Ipsos</a:t>
            </a:r>
            <a:endParaRPr lang="en-GB" sz="1600" dirty="0">
              <a:solidFill>
                <a:srgbClr val="1C1C1C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B09C23-8BD1-431B-B0C9-B6215F5A74E3}"/>
              </a:ext>
            </a:extLst>
          </p:cNvPr>
          <p:cNvSpPr txBox="1"/>
          <p:nvPr userDrawn="1"/>
        </p:nvSpPr>
        <p:spPr>
          <a:xfrm>
            <a:off x="11734994" y="6463125"/>
            <a:ext cx="342705" cy="158671"/>
          </a:xfrm>
          <a:prstGeom prst="rect">
            <a:avLst/>
          </a:prstGeom>
        </p:spPr>
        <p:txBody>
          <a:bodyPr vert="horz" wrap="none" lIns="0" tIns="0" rIns="0" bIns="0" rtlCol="0" anchor="b">
            <a:normAutofit/>
          </a:bodyPr>
          <a:lstStyle/>
          <a:p>
            <a:pPr marL="0" algn="ctr" defTabSz="1232345" rtl="0" eaLnBrk="1" latinLnBrk="0" hangingPunct="1">
              <a:lnSpc>
                <a:spcPct val="85000"/>
              </a:lnSpc>
              <a:spcBef>
                <a:spcPts val="272"/>
              </a:spcBef>
            </a:pPr>
            <a:fld id="{01990C03-C3A3-48FE-AF6D-3AE397C89625}" type="slidenum">
              <a:rPr lang="en-GB" sz="12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algn="ctr" defTabSz="1232345" rtl="0" eaLnBrk="1" latinLnBrk="0" hangingPunct="1">
                <a:lnSpc>
                  <a:spcPct val="85000"/>
                </a:lnSpc>
                <a:spcBef>
                  <a:spcPts val="272"/>
                </a:spcBef>
              </a:pPr>
              <a:t>‹#›</a:t>
            </a:fld>
            <a:endParaRPr lang="en-GB" sz="1200" kern="1200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150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/>
  <p:txStyles>
    <p:titleStyle>
      <a:lvl1pPr algn="l" defTabSz="1232345" rtl="0" eaLnBrk="1" latinLnBrk="0" hangingPunct="1">
        <a:lnSpc>
          <a:spcPct val="90000"/>
        </a:lnSpc>
        <a:spcBef>
          <a:spcPts val="0"/>
        </a:spcBef>
        <a:buNone/>
        <a:tabLst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32345" rtl="0" eaLnBrk="1" latinLnBrk="0" hangingPunct="1">
        <a:lnSpc>
          <a:spcPct val="100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2133" kern="1200" cap="all" baseline="0">
          <a:solidFill>
            <a:schemeClr val="tx1"/>
          </a:solidFill>
          <a:latin typeface="+mn-lt"/>
          <a:ea typeface="+mn-ea"/>
          <a:cs typeface="+mn-cs"/>
        </a:defRPr>
      </a:lvl1pPr>
      <a:lvl2pPr marL="4320" indent="0" algn="l" defTabSz="1232345" rtl="0" eaLnBrk="1" latinLnBrk="0" hangingPunct="1">
        <a:lnSpc>
          <a:spcPct val="100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49063" indent="-249063" algn="l" defTabSz="1232345" rtl="0" eaLnBrk="1" latinLnBrk="0" hangingPunct="1">
        <a:lnSpc>
          <a:spcPct val="100000"/>
        </a:lnSpc>
        <a:spcBef>
          <a:spcPts val="400"/>
        </a:spcBef>
        <a:spcAft>
          <a:spcPts val="4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75867" indent="-254822" algn="l" defTabSz="1232345" rtl="0" eaLnBrk="1" latinLnBrk="0" hangingPunct="1">
        <a:lnSpc>
          <a:spcPct val="100000"/>
        </a:lnSpc>
        <a:spcBef>
          <a:spcPts val="400"/>
        </a:spcBef>
        <a:spcAft>
          <a:spcPts val="40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09092" indent="-234666" algn="l" defTabSz="1232345" rtl="0" eaLnBrk="1" latinLnBrk="0" hangingPunct="1">
        <a:lnSpc>
          <a:spcPct val="100000"/>
        </a:lnSpc>
        <a:spcBef>
          <a:spcPts val="400"/>
        </a:spcBef>
        <a:spcAft>
          <a:spcPts val="400"/>
        </a:spcAft>
        <a:buSzPct val="8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88949" indent="-308086" algn="l" defTabSz="1232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4005121" indent="-308086" algn="l" defTabSz="1232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621292" indent="-308086" algn="l" defTabSz="1232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237466" indent="-308086" algn="l" defTabSz="12323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23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6171" algn="l" defTabSz="12323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2345" algn="l" defTabSz="12323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8516" algn="l" defTabSz="12323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4690" algn="l" defTabSz="12323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80862" algn="l" defTabSz="12323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97036" algn="l" defTabSz="12323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13207" algn="l" defTabSz="12323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29378" algn="l" defTabSz="12323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4" descr="Image associée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87"/>
          <a:stretch/>
        </p:blipFill>
        <p:spPr bwMode="auto">
          <a:xfrm>
            <a:off x="2232469" y="623049"/>
            <a:ext cx="908792" cy="997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959342"/>
              </p:ext>
            </p:extLst>
          </p:nvPr>
        </p:nvGraphicFramePr>
        <p:xfrm>
          <a:off x="500230" y="4635597"/>
          <a:ext cx="5117391" cy="1308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9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0594">
                  <a:extLst>
                    <a:ext uri="{9D8B030D-6E8A-4147-A177-3AD203B41FA5}">
                      <a16:colId xmlns:a16="http://schemas.microsoft.com/office/drawing/2014/main" val="3437436026"/>
                    </a:ext>
                  </a:extLst>
                </a:gridCol>
              </a:tblGrid>
              <a:tr h="393785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Education</a:t>
                      </a:r>
                      <a:endParaRPr lang="en-CA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7536" marR="97536" marT="48768" marB="4876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Population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en-US" sz="12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Year Players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Scratch Players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rowSpan="4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HS or less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27.0%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Some college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24.5%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Bachelor’s degree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29.6%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32.1%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31.4%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Post-grad degree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16.0%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259850"/>
              </p:ext>
            </p:extLst>
          </p:nvPr>
        </p:nvGraphicFramePr>
        <p:xfrm>
          <a:off x="6411423" y="69870"/>
          <a:ext cx="5400499" cy="1176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0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895">
                  <a:extLst>
                    <a:ext uri="{9D8B030D-6E8A-4147-A177-3AD203B41FA5}">
                      <a16:colId xmlns:a16="http://schemas.microsoft.com/office/drawing/2014/main" val="596773589"/>
                    </a:ext>
                  </a:extLst>
                </a:gridCol>
              </a:tblGrid>
              <a:tr h="393785">
                <a:tc gridSpan="2">
                  <a:txBody>
                    <a:bodyPr/>
                    <a:lstStyle/>
                    <a:p>
                      <a:pPr marL="0" algn="l" defTabSz="924282" rtl="0" eaLnBrk="1" latinLnBrk="0" hangingPunct="1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HH Income</a:t>
                      </a:r>
                      <a:endParaRPr lang="en-CA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7536" marR="97536" marT="48768" marB="4876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4282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Population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en-US" sz="12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Year Players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Scratch Players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580"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&lt;$50K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24.0%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24.0%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8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$50K to &lt;$75K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10.5%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58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$75K+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60.4%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62.7%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62.3%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Prefer not to answer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3.9%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50785"/>
                  </a:ext>
                </a:extLst>
              </a:tr>
            </a:tbl>
          </a:graphicData>
        </a:graphic>
      </p:graphicFrame>
      <p:grpSp>
        <p:nvGrpSpPr>
          <p:cNvPr id="6" name="Group 19"/>
          <p:cNvGrpSpPr>
            <a:grpSpLocks noChangeAspect="1"/>
          </p:cNvGrpSpPr>
          <p:nvPr/>
        </p:nvGrpSpPr>
        <p:grpSpPr bwMode="auto">
          <a:xfrm>
            <a:off x="380078" y="5410048"/>
            <a:ext cx="385709" cy="290391"/>
            <a:chOff x="892" y="668"/>
            <a:chExt cx="522" cy="393"/>
          </a:xfrm>
        </p:grpSpPr>
        <p:sp>
          <p:nvSpPr>
            <p:cNvPr id="7" name="AutoShape 18"/>
            <p:cNvSpPr>
              <a:spLocks noChangeAspect="1" noChangeArrowheads="1" noTextEdit="1"/>
            </p:cNvSpPr>
            <p:nvPr/>
          </p:nvSpPr>
          <p:spPr bwMode="auto">
            <a:xfrm>
              <a:off x="892" y="668"/>
              <a:ext cx="522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3234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20"/>
            <p:cNvSpPr>
              <a:spLocks/>
            </p:cNvSpPr>
            <p:nvPr/>
          </p:nvSpPr>
          <p:spPr bwMode="auto">
            <a:xfrm>
              <a:off x="892" y="668"/>
              <a:ext cx="522" cy="393"/>
            </a:xfrm>
            <a:custGeom>
              <a:avLst/>
              <a:gdLst/>
              <a:ahLst/>
              <a:cxnLst>
                <a:cxn ang="0">
                  <a:pos x="183" y="768"/>
                </a:cxn>
                <a:cxn ang="0">
                  <a:pos x="214" y="737"/>
                </a:cxn>
                <a:cxn ang="0">
                  <a:pos x="214" y="660"/>
                </a:cxn>
                <a:cxn ang="0">
                  <a:pos x="183" y="629"/>
                </a:cxn>
                <a:cxn ang="0">
                  <a:pos x="159" y="629"/>
                </a:cxn>
                <a:cxn ang="0">
                  <a:pos x="229" y="375"/>
                </a:cxn>
                <a:cxn ang="0">
                  <a:pos x="523" y="498"/>
                </a:cxn>
                <a:cxn ang="0">
                  <a:pos x="857" y="613"/>
                </a:cxn>
                <a:cxn ang="0">
                  <a:pos x="1198" y="498"/>
                </a:cxn>
                <a:cxn ang="0">
                  <a:pos x="1680" y="280"/>
                </a:cxn>
                <a:cxn ang="0">
                  <a:pos x="856" y="0"/>
                </a:cxn>
                <a:cxn ang="0">
                  <a:pos x="0" y="280"/>
                </a:cxn>
                <a:cxn ang="0">
                  <a:pos x="205" y="365"/>
                </a:cxn>
                <a:cxn ang="0">
                  <a:pos x="135" y="629"/>
                </a:cxn>
                <a:cxn ang="0">
                  <a:pos x="111" y="629"/>
                </a:cxn>
                <a:cxn ang="0">
                  <a:pos x="80" y="660"/>
                </a:cxn>
                <a:cxn ang="0">
                  <a:pos x="80" y="737"/>
                </a:cxn>
                <a:cxn ang="0">
                  <a:pos x="111" y="768"/>
                </a:cxn>
                <a:cxn ang="0">
                  <a:pos x="121" y="768"/>
                </a:cxn>
                <a:cxn ang="0">
                  <a:pos x="47" y="1239"/>
                </a:cxn>
                <a:cxn ang="0">
                  <a:pos x="86" y="1223"/>
                </a:cxn>
                <a:cxn ang="0">
                  <a:pos x="95" y="1257"/>
                </a:cxn>
                <a:cxn ang="0">
                  <a:pos x="146" y="1232"/>
                </a:cxn>
                <a:cxn ang="0">
                  <a:pos x="188" y="1260"/>
                </a:cxn>
                <a:cxn ang="0">
                  <a:pos x="211" y="1230"/>
                </a:cxn>
                <a:cxn ang="0">
                  <a:pos x="254" y="1236"/>
                </a:cxn>
                <a:cxn ang="0">
                  <a:pos x="175" y="768"/>
                </a:cxn>
                <a:cxn ang="0">
                  <a:pos x="183" y="768"/>
                </a:cxn>
              </a:cxnLst>
              <a:rect l="0" t="0" r="r" b="b"/>
              <a:pathLst>
                <a:path w="1680" h="1264">
                  <a:moveTo>
                    <a:pt x="183" y="768"/>
                  </a:moveTo>
                  <a:cubicBezTo>
                    <a:pt x="200" y="768"/>
                    <a:pt x="214" y="754"/>
                    <a:pt x="214" y="737"/>
                  </a:cubicBezTo>
                  <a:cubicBezTo>
                    <a:pt x="214" y="660"/>
                    <a:pt x="214" y="660"/>
                    <a:pt x="214" y="660"/>
                  </a:cubicBezTo>
                  <a:cubicBezTo>
                    <a:pt x="214" y="643"/>
                    <a:pt x="200" y="629"/>
                    <a:pt x="183" y="629"/>
                  </a:cubicBezTo>
                  <a:cubicBezTo>
                    <a:pt x="159" y="629"/>
                    <a:pt x="159" y="629"/>
                    <a:pt x="159" y="629"/>
                  </a:cubicBezTo>
                  <a:cubicBezTo>
                    <a:pt x="145" y="478"/>
                    <a:pt x="197" y="405"/>
                    <a:pt x="229" y="375"/>
                  </a:cubicBezTo>
                  <a:cubicBezTo>
                    <a:pt x="523" y="498"/>
                    <a:pt x="523" y="498"/>
                    <a:pt x="523" y="498"/>
                  </a:cubicBezTo>
                  <a:cubicBezTo>
                    <a:pt x="857" y="613"/>
                    <a:pt x="857" y="613"/>
                    <a:pt x="857" y="613"/>
                  </a:cubicBezTo>
                  <a:cubicBezTo>
                    <a:pt x="1198" y="498"/>
                    <a:pt x="1198" y="498"/>
                    <a:pt x="1198" y="498"/>
                  </a:cubicBezTo>
                  <a:cubicBezTo>
                    <a:pt x="1680" y="280"/>
                    <a:pt x="1680" y="280"/>
                    <a:pt x="1680" y="280"/>
                  </a:cubicBezTo>
                  <a:cubicBezTo>
                    <a:pt x="856" y="0"/>
                    <a:pt x="856" y="0"/>
                    <a:pt x="856" y="0"/>
                  </a:cubicBezTo>
                  <a:cubicBezTo>
                    <a:pt x="0" y="280"/>
                    <a:pt x="0" y="280"/>
                    <a:pt x="0" y="280"/>
                  </a:cubicBezTo>
                  <a:cubicBezTo>
                    <a:pt x="205" y="365"/>
                    <a:pt x="205" y="365"/>
                    <a:pt x="205" y="365"/>
                  </a:cubicBezTo>
                  <a:cubicBezTo>
                    <a:pt x="169" y="402"/>
                    <a:pt x="122" y="480"/>
                    <a:pt x="135" y="629"/>
                  </a:cubicBezTo>
                  <a:cubicBezTo>
                    <a:pt x="111" y="629"/>
                    <a:pt x="111" y="629"/>
                    <a:pt x="111" y="629"/>
                  </a:cubicBezTo>
                  <a:cubicBezTo>
                    <a:pt x="94" y="629"/>
                    <a:pt x="80" y="643"/>
                    <a:pt x="80" y="660"/>
                  </a:cubicBezTo>
                  <a:cubicBezTo>
                    <a:pt x="80" y="737"/>
                    <a:pt x="80" y="737"/>
                    <a:pt x="80" y="737"/>
                  </a:cubicBezTo>
                  <a:cubicBezTo>
                    <a:pt x="80" y="754"/>
                    <a:pt x="94" y="768"/>
                    <a:pt x="111" y="768"/>
                  </a:cubicBezTo>
                  <a:cubicBezTo>
                    <a:pt x="121" y="768"/>
                    <a:pt x="121" y="768"/>
                    <a:pt x="121" y="768"/>
                  </a:cubicBezTo>
                  <a:cubicBezTo>
                    <a:pt x="47" y="1239"/>
                    <a:pt x="47" y="1239"/>
                    <a:pt x="47" y="1239"/>
                  </a:cubicBezTo>
                  <a:cubicBezTo>
                    <a:pt x="47" y="1239"/>
                    <a:pt x="71" y="1225"/>
                    <a:pt x="86" y="1223"/>
                  </a:cubicBezTo>
                  <a:cubicBezTo>
                    <a:pt x="93" y="1222"/>
                    <a:pt x="89" y="1255"/>
                    <a:pt x="95" y="1257"/>
                  </a:cubicBezTo>
                  <a:cubicBezTo>
                    <a:pt x="114" y="1263"/>
                    <a:pt x="124" y="1232"/>
                    <a:pt x="146" y="1232"/>
                  </a:cubicBezTo>
                  <a:cubicBezTo>
                    <a:pt x="160" y="1232"/>
                    <a:pt x="175" y="1264"/>
                    <a:pt x="188" y="1260"/>
                  </a:cubicBezTo>
                  <a:cubicBezTo>
                    <a:pt x="202" y="1257"/>
                    <a:pt x="206" y="1240"/>
                    <a:pt x="211" y="1230"/>
                  </a:cubicBezTo>
                  <a:cubicBezTo>
                    <a:pt x="216" y="1219"/>
                    <a:pt x="254" y="1236"/>
                    <a:pt x="254" y="1236"/>
                  </a:cubicBezTo>
                  <a:cubicBezTo>
                    <a:pt x="175" y="768"/>
                    <a:pt x="175" y="768"/>
                    <a:pt x="175" y="768"/>
                  </a:cubicBezTo>
                  <a:lnTo>
                    <a:pt x="183" y="7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3234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auto">
            <a:xfrm>
              <a:off x="992" y="825"/>
              <a:ext cx="316" cy="158"/>
            </a:xfrm>
            <a:custGeom>
              <a:avLst/>
              <a:gdLst/>
              <a:ahLst/>
              <a:cxnLst>
                <a:cxn ang="0">
                  <a:pos x="546" y="183"/>
                </a:cxn>
                <a:cxn ang="0">
                  <a:pos x="534" y="186"/>
                </a:cxn>
                <a:cxn ang="0">
                  <a:pos x="523" y="183"/>
                </a:cxn>
                <a:cxn ang="0">
                  <a:pos x="54" y="0"/>
                </a:cxn>
                <a:cxn ang="0">
                  <a:pos x="0" y="476"/>
                </a:cxn>
                <a:cxn ang="0">
                  <a:pos x="273" y="345"/>
                </a:cxn>
                <a:cxn ang="0">
                  <a:pos x="516" y="505"/>
                </a:cxn>
                <a:cxn ang="0">
                  <a:pos x="791" y="363"/>
                </a:cxn>
                <a:cxn ang="0">
                  <a:pos x="1019" y="476"/>
                </a:cxn>
                <a:cxn ang="0">
                  <a:pos x="997" y="11"/>
                </a:cxn>
                <a:cxn ang="0">
                  <a:pos x="546" y="183"/>
                </a:cxn>
              </a:cxnLst>
              <a:rect l="0" t="0" r="r" b="b"/>
              <a:pathLst>
                <a:path w="1019" h="505">
                  <a:moveTo>
                    <a:pt x="546" y="183"/>
                  </a:moveTo>
                  <a:cubicBezTo>
                    <a:pt x="542" y="185"/>
                    <a:pt x="538" y="186"/>
                    <a:pt x="534" y="186"/>
                  </a:cubicBezTo>
                  <a:cubicBezTo>
                    <a:pt x="531" y="186"/>
                    <a:pt x="527" y="185"/>
                    <a:pt x="523" y="183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0" y="476"/>
                    <a:pt x="0" y="476"/>
                    <a:pt x="0" y="476"/>
                  </a:cubicBezTo>
                  <a:cubicBezTo>
                    <a:pt x="0" y="476"/>
                    <a:pt x="212" y="345"/>
                    <a:pt x="273" y="345"/>
                  </a:cubicBezTo>
                  <a:cubicBezTo>
                    <a:pt x="334" y="345"/>
                    <a:pt x="516" y="505"/>
                    <a:pt x="516" y="505"/>
                  </a:cubicBezTo>
                  <a:cubicBezTo>
                    <a:pt x="516" y="505"/>
                    <a:pt x="710" y="363"/>
                    <a:pt x="791" y="363"/>
                  </a:cubicBezTo>
                  <a:cubicBezTo>
                    <a:pt x="872" y="363"/>
                    <a:pt x="1019" y="476"/>
                    <a:pt x="1019" y="476"/>
                  </a:cubicBezTo>
                  <a:cubicBezTo>
                    <a:pt x="997" y="11"/>
                    <a:pt x="997" y="11"/>
                    <a:pt x="997" y="11"/>
                  </a:cubicBezTo>
                  <a:lnTo>
                    <a:pt x="546" y="18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3234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" name="Freeform 9"/>
          <p:cNvSpPr>
            <a:spLocks noChangeAspect="1" noEditPoints="1"/>
          </p:cNvSpPr>
          <p:nvPr/>
        </p:nvSpPr>
        <p:spPr bwMode="auto">
          <a:xfrm>
            <a:off x="6196108" y="675064"/>
            <a:ext cx="341681" cy="357101"/>
          </a:xfrm>
          <a:custGeom>
            <a:avLst/>
            <a:gdLst/>
            <a:ahLst/>
            <a:cxnLst>
              <a:cxn ang="0">
                <a:pos x="310" y="167"/>
              </a:cxn>
              <a:cxn ang="0">
                <a:pos x="328" y="149"/>
              </a:cxn>
              <a:cxn ang="0">
                <a:pos x="330" y="152"/>
              </a:cxn>
              <a:cxn ang="0">
                <a:pos x="352" y="170"/>
              </a:cxn>
              <a:cxn ang="0">
                <a:pos x="400" y="215"/>
              </a:cxn>
              <a:cxn ang="0">
                <a:pos x="407" y="164"/>
              </a:cxn>
              <a:cxn ang="0">
                <a:pos x="315" y="127"/>
              </a:cxn>
              <a:cxn ang="0">
                <a:pos x="315" y="127"/>
              </a:cxn>
              <a:cxn ang="0">
                <a:pos x="344" y="53"/>
              </a:cxn>
              <a:cxn ang="0">
                <a:pos x="336" y="14"/>
              </a:cxn>
              <a:cxn ang="0">
                <a:pos x="296" y="33"/>
              </a:cxn>
              <a:cxn ang="0">
                <a:pos x="288" y="33"/>
              </a:cxn>
              <a:cxn ang="0">
                <a:pos x="260" y="8"/>
              </a:cxn>
              <a:cxn ang="0">
                <a:pos x="233" y="31"/>
              </a:cxn>
              <a:cxn ang="0">
                <a:pos x="222" y="31"/>
              </a:cxn>
              <a:cxn ang="0">
                <a:pos x="197" y="9"/>
              </a:cxn>
              <a:cxn ang="0">
                <a:pos x="170" y="29"/>
              </a:cxn>
              <a:cxn ang="0">
                <a:pos x="164" y="30"/>
              </a:cxn>
              <a:cxn ang="0">
                <a:pos x="124" y="11"/>
              </a:cxn>
              <a:cxn ang="0">
                <a:pos x="112" y="38"/>
              </a:cxn>
              <a:cxn ang="0">
                <a:pos x="150" y="124"/>
              </a:cxn>
              <a:cxn ang="0">
                <a:pos x="142" y="128"/>
              </a:cxn>
              <a:cxn ang="0">
                <a:pos x="130" y="146"/>
              </a:cxn>
              <a:cxn ang="0">
                <a:pos x="148" y="167"/>
              </a:cxn>
              <a:cxn ang="0">
                <a:pos x="46" y="304"/>
              </a:cxn>
              <a:cxn ang="0">
                <a:pos x="229" y="486"/>
              </a:cxn>
              <a:cxn ang="0">
                <a:pos x="411" y="304"/>
              </a:cxn>
              <a:cxn ang="0">
                <a:pos x="310" y="167"/>
              </a:cxn>
              <a:cxn ang="0">
                <a:pos x="394" y="177"/>
              </a:cxn>
              <a:cxn ang="0">
                <a:pos x="393" y="192"/>
              </a:cxn>
              <a:cxn ang="0">
                <a:pos x="378" y="185"/>
              </a:cxn>
              <a:cxn ang="0">
                <a:pos x="364" y="155"/>
              </a:cxn>
              <a:cxn ang="0">
                <a:pos x="394" y="177"/>
              </a:cxn>
              <a:cxn ang="0">
                <a:pos x="237" y="403"/>
              </a:cxn>
              <a:cxn ang="0">
                <a:pos x="237" y="433"/>
              </a:cxn>
              <a:cxn ang="0">
                <a:pos x="219" y="433"/>
              </a:cxn>
              <a:cxn ang="0">
                <a:pos x="219" y="404"/>
              </a:cxn>
              <a:cxn ang="0">
                <a:pos x="176" y="392"/>
              </a:cxn>
              <a:cxn ang="0">
                <a:pos x="183" y="373"/>
              </a:cxn>
              <a:cxn ang="0">
                <a:pos x="224" y="385"/>
              </a:cxn>
              <a:cxn ang="0">
                <a:pos x="258" y="357"/>
              </a:cxn>
              <a:cxn ang="0">
                <a:pos x="225" y="323"/>
              </a:cxn>
              <a:cxn ang="0">
                <a:pos x="178" y="273"/>
              </a:cxn>
              <a:cxn ang="0">
                <a:pos x="221" y="227"/>
              </a:cxn>
              <a:cxn ang="0">
                <a:pos x="221" y="199"/>
              </a:cxn>
              <a:cxn ang="0">
                <a:pos x="239" y="199"/>
              </a:cxn>
              <a:cxn ang="0">
                <a:pos x="239" y="226"/>
              </a:cxn>
              <a:cxn ang="0">
                <a:pos x="276" y="236"/>
              </a:cxn>
              <a:cxn ang="0">
                <a:pos x="269" y="255"/>
              </a:cxn>
              <a:cxn ang="0">
                <a:pos x="233" y="245"/>
              </a:cxn>
              <a:cxn ang="0">
                <a:pos x="203" y="270"/>
              </a:cxn>
              <a:cxn ang="0">
                <a:pos x="238" y="303"/>
              </a:cxn>
              <a:cxn ang="0">
                <a:pos x="283" y="355"/>
              </a:cxn>
              <a:cxn ang="0">
                <a:pos x="237" y="403"/>
              </a:cxn>
            </a:cxnLst>
            <a:rect l="0" t="0" r="r" b="b"/>
            <a:pathLst>
              <a:path w="464" h="486">
                <a:moveTo>
                  <a:pt x="310" y="167"/>
                </a:moveTo>
                <a:cubicBezTo>
                  <a:pt x="320" y="164"/>
                  <a:pt x="326" y="157"/>
                  <a:pt x="328" y="149"/>
                </a:cubicBezTo>
                <a:cubicBezTo>
                  <a:pt x="328" y="150"/>
                  <a:pt x="329" y="151"/>
                  <a:pt x="330" y="152"/>
                </a:cubicBezTo>
                <a:cubicBezTo>
                  <a:pt x="337" y="154"/>
                  <a:pt x="345" y="159"/>
                  <a:pt x="352" y="170"/>
                </a:cubicBezTo>
                <a:cubicBezTo>
                  <a:pt x="372" y="202"/>
                  <a:pt x="374" y="222"/>
                  <a:pt x="400" y="215"/>
                </a:cubicBezTo>
                <a:cubicBezTo>
                  <a:pt x="426" y="209"/>
                  <a:pt x="425" y="180"/>
                  <a:pt x="407" y="164"/>
                </a:cubicBezTo>
                <a:cubicBezTo>
                  <a:pt x="392" y="150"/>
                  <a:pt x="360" y="117"/>
                  <a:pt x="315" y="127"/>
                </a:cubicBezTo>
                <a:cubicBezTo>
                  <a:pt x="315" y="127"/>
                  <a:pt x="315" y="127"/>
                  <a:pt x="315" y="127"/>
                </a:cubicBezTo>
                <a:cubicBezTo>
                  <a:pt x="323" y="106"/>
                  <a:pt x="341" y="57"/>
                  <a:pt x="344" y="53"/>
                </a:cubicBezTo>
                <a:cubicBezTo>
                  <a:pt x="347" y="47"/>
                  <a:pt x="356" y="20"/>
                  <a:pt x="336" y="14"/>
                </a:cubicBezTo>
                <a:cubicBezTo>
                  <a:pt x="306" y="5"/>
                  <a:pt x="298" y="28"/>
                  <a:pt x="296" y="33"/>
                </a:cubicBezTo>
                <a:cubicBezTo>
                  <a:pt x="294" y="38"/>
                  <a:pt x="289" y="38"/>
                  <a:pt x="288" y="33"/>
                </a:cubicBezTo>
                <a:cubicBezTo>
                  <a:pt x="286" y="28"/>
                  <a:pt x="281" y="8"/>
                  <a:pt x="260" y="8"/>
                </a:cubicBezTo>
                <a:cubicBezTo>
                  <a:pt x="239" y="8"/>
                  <a:pt x="237" y="24"/>
                  <a:pt x="233" y="31"/>
                </a:cubicBezTo>
                <a:cubicBezTo>
                  <a:pt x="229" y="38"/>
                  <a:pt x="223" y="33"/>
                  <a:pt x="222" y="31"/>
                </a:cubicBezTo>
                <a:cubicBezTo>
                  <a:pt x="222" y="28"/>
                  <a:pt x="216" y="9"/>
                  <a:pt x="197" y="9"/>
                </a:cubicBezTo>
                <a:cubicBezTo>
                  <a:pt x="177" y="9"/>
                  <a:pt x="173" y="22"/>
                  <a:pt x="170" y="29"/>
                </a:cubicBezTo>
                <a:cubicBezTo>
                  <a:pt x="167" y="36"/>
                  <a:pt x="164" y="30"/>
                  <a:pt x="164" y="30"/>
                </a:cubicBezTo>
                <a:cubicBezTo>
                  <a:pt x="160" y="23"/>
                  <a:pt x="145" y="0"/>
                  <a:pt x="124" y="11"/>
                </a:cubicBezTo>
                <a:cubicBezTo>
                  <a:pt x="102" y="21"/>
                  <a:pt x="112" y="38"/>
                  <a:pt x="112" y="38"/>
                </a:cubicBezTo>
                <a:cubicBezTo>
                  <a:pt x="150" y="124"/>
                  <a:pt x="150" y="124"/>
                  <a:pt x="150" y="124"/>
                </a:cubicBezTo>
                <a:cubicBezTo>
                  <a:pt x="147" y="125"/>
                  <a:pt x="144" y="127"/>
                  <a:pt x="142" y="128"/>
                </a:cubicBezTo>
                <a:cubicBezTo>
                  <a:pt x="135" y="133"/>
                  <a:pt x="130" y="139"/>
                  <a:pt x="130" y="146"/>
                </a:cubicBezTo>
                <a:cubicBezTo>
                  <a:pt x="130" y="155"/>
                  <a:pt x="137" y="163"/>
                  <a:pt x="148" y="167"/>
                </a:cubicBezTo>
                <a:cubicBezTo>
                  <a:pt x="99" y="201"/>
                  <a:pt x="46" y="249"/>
                  <a:pt x="46" y="304"/>
                </a:cubicBezTo>
                <a:cubicBezTo>
                  <a:pt x="46" y="405"/>
                  <a:pt x="0" y="486"/>
                  <a:pt x="229" y="486"/>
                </a:cubicBezTo>
                <a:cubicBezTo>
                  <a:pt x="464" y="486"/>
                  <a:pt x="411" y="405"/>
                  <a:pt x="411" y="304"/>
                </a:cubicBezTo>
                <a:cubicBezTo>
                  <a:pt x="411" y="250"/>
                  <a:pt x="359" y="201"/>
                  <a:pt x="310" y="167"/>
                </a:cubicBezTo>
                <a:close/>
                <a:moveTo>
                  <a:pt x="394" y="177"/>
                </a:moveTo>
                <a:cubicBezTo>
                  <a:pt x="398" y="184"/>
                  <a:pt x="398" y="189"/>
                  <a:pt x="393" y="192"/>
                </a:cubicBezTo>
                <a:cubicBezTo>
                  <a:pt x="388" y="196"/>
                  <a:pt x="381" y="190"/>
                  <a:pt x="378" y="185"/>
                </a:cubicBezTo>
                <a:cubicBezTo>
                  <a:pt x="376" y="180"/>
                  <a:pt x="366" y="157"/>
                  <a:pt x="364" y="155"/>
                </a:cubicBezTo>
                <a:cubicBezTo>
                  <a:pt x="364" y="155"/>
                  <a:pt x="390" y="170"/>
                  <a:pt x="394" y="177"/>
                </a:cubicBezTo>
                <a:close/>
                <a:moveTo>
                  <a:pt x="237" y="403"/>
                </a:moveTo>
                <a:cubicBezTo>
                  <a:pt x="237" y="433"/>
                  <a:pt x="237" y="433"/>
                  <a:pt x="237" y="433"/>
                </a:cubicBezTo>
                <a:cubicBezTo>
                  <a:pt x="219" y="433"/>
                  <a:pt x="219" y="433"/>
                  <a:pt x="219" y="433"/>
                </a:cubicBezTo>
                <a:cubicBezTo>
                  <a:pt x="219" y="404"/>
                  <a:pt x="219" y="404"/>
                  <a:pt x="219" y="404"/>
                </a:cubicBezTo>
                <a:cubicBezTo>
                  <a:pt x="203" y="404"/>
                  <a:pt x="186" y="399"/>
                  <a:pt x="176" y="392"/>
                </a:cubicBezTo>
                <a:cubicBezTo>
                  <a:pt x="183" y="373"/>
                  <a:pt x="183" y="373"/>
                  <a:pt x="183" y="373"/>
                </a:cubicBezTo>
                <a:cubicBezTo>
                  <a:pt x="193" y="379"/>
                  <a:pt x="208" y="385"/>
                  <a:pt x="224" y="385"/>
                </a:cubicBezTo>
                <a:cubicBezTo>
                  <a:pt x="244" y="385"/>
                  <a:pt x="258" y="373"/>
                  <a:pt x="258" y="357"/>
                </a:cubicBezTo>
                <a:cubicBezTo>
                  <a:pt x="258" y="341"/>
                  <a:pt x="247" y="331"/>
                  <a:pt x="225" y="323"/>
                </a:cubicBezTo>
                <a:cubicBezTo>
                  <a:pt x="196" y="311"/>
                  <a:pt x="178" y="298"/>
                  <a:pt x="178" y="273"/>
                </a:cubicBezTo>
                <a:cubicBezTo>
                  <a:pt x="178" y="249"/>
                  <a:pt x="195" y="231"/>
                  <a:pt x="221" y="227"/>
                </a:cubicBezTo>
                <a:cubicBezTo>
                  <a:pt x="221" y="199"/>
                  <a:pt x="221" y="199"/>
                  <a:pt x="221" y="199"/>
                </a:cubicBezTo>
                <a:cubicBezTo>
                  <a:pt x="239" y="199"/>
                  <a:pt x="239" y="199"/>
                  <a:pt x="239" y="199"/>
                </a:cubicBezTo>
                <a:cubicBezTo>
                  <a:pt x="239" y="226"/>
                  <a:pt x="239" y="226"/>
                  <a:pt x="239" y="226"/>
                </a:cubicBezTo>
                <a:cubicBezTo>
                  <a:pt x="256" y="227"/>
                  <a:pt x="268" y="231"/>
                  <a:pt x="276" y="236"/>
                </a:cubicBezTo>
                <a:cubicBezTo>
                  <a:pt x="269" y="255"/>
                  <a:pt x="269" y="255"/>
                  <a:pt x="269" y="255"/>
                </a:cubicBezTo>
                <a:cubicBezTo>
                  <a:pt x="263" y="252"/>
                  <a:pt x="251" y="245"/>
                  <a:pt x="233" y="245"/>
                </a:cubicBezTo>
                <a:cubicBezTo>
                  <a:pt x="211" y="245"/>
                  <a:pt x="203" y="258"/>
                  <a:pt x="203" y="270"/>
                </a:cubicBezTo>
                <a:cubicBezTo>
                  <a:pt x="203" y="285"/>
                  <a:pt x="213" y="292"/>
                  <a:pt x="238" y="303"/>
                </a:cubicBezTo>
                <a:cubicBezTo>
                  <a:pt x="268" y="315"/>
                  <a:pt x="283" y="329"/>
                  <a:pt x="283" y="355"/>
                </a:cubicBezTo>
                <a:cubicBezTo>
                  <a:pt x="283" y="377"/>
                  <a:pt x="267" y="399"/>
                  <a:pt x="237" y="403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eaLnBrk="0" fontAlgn="base" hangingPunct="0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eaLnBrk="0" fontAlgn="base" hangingPunct="0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eaLnBrk="0" fontAlgn="base" hangingPunct="0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eaLnBrk="0" fontAlgn="base" hangingPunct="0">
              <a:spcBef>
                <a:spcPct val="2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123234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806401"/>
              </p:ext>
            </p:extLst>
          </p:nvPr>
        </p:nvGraphicFramePr>
        <p:xfrm>
          <a:off x="500230" y="1608576"/>
          <a:ext cx="5117392" cy="1147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0594">
                  <a:extLst>
                    <a:ext uri="{9D8B030D-6E8A-4147-A177-3AD203B41FA5}">
                      <a16:colId xmlns:a16="http://schemas.microsoft.com/office/drawing/2014/main" val="933173767"/>
                    </a:ext>
                  </a:extLst>
                </a:gridCol>
              </a:tblGrid>
              <a:tr h="393785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Gender</a:t>
                      </a:r>
                      <a:endParaRPr lang="en-CA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7536" marR="97536" marT="48768" marB="4876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Population*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Past</a:t>
                      </a:r>
                      <a:r>
                        <a:rPr lang="en-US" sz="12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Year Players**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Scratch Players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481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7536" marR="97536" marT="48768" marB="4876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9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n=1,050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n=873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35649"/>
                  </a:ext>
                </a:extLst>
              </a:tr>
              <a:tr h="252984"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Male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47.2%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49.5%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48.7%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984"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Female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52.8%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50.5%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51.3%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396409" y="2371694"/>
            <a:ext cx="353049" cy="249656"/>
            <a:chOff x="6502401" y="3949701"/>
            <a:chExt cx="444501" cy="314325"/>
          </a:xfrm>
          <a:solidFill>
            <a:srgbClr val="000000"/>
          </a:solidFill>
        </p:grpSpPr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6502401" y="3949701"/>
              <a:ext cx="153988" cy="153988"/>
            </a:xfrm>
            <a:custGeom>
              <a:avLst/>
              <a:gdLst/>
              <a:ahLst/>
              <a:cxnLst>
                <a:cxn ang="0">
                  <a:pos x="69" y="139"/>
                </a:cxn>
                <a:cxn ang="0">
                  <a:pos x="0" y="69"/>
                </a:cxn>
                <a:cxn ang="0">
                  <a:pos x="69" y="0"/>
                </a:cxn>
                <a:cxn ang="0">
                  <a:pos x="139" y="69"/>
                </a:cxn>
                <a:cxn ang="0">
                  <a:pos x="69" y="139"/>
                </a:cxn>
                <a:cxn ang="0">
                  <a:pos x="69" y="26"/>
                </a:cxn>
                <a:cxn ang="0">
                  <a:pos x="26" y="69"/>
                </a:cxn>
                <a:cxn ang="0">
                  <a:pos x="69" y="113"/>
                </a:cxn>
                <a:cxn ang="0">
                  <a:pos x="113" y="69"/>
                </a:cxn>
                <a:cxn ang="0">
                  <a:pos x="69" y="26"/>
                </a:cxn>
              </a:cxnLst>
              <a:rect l="0" t="0" r="r" b="b"/>
              <a:pathLst>
                <a:path w="139" h="139">
                  <a:moveTo>
                    <a:pt x="69" y="139"/>
                  </a:moveTo>
                  <a:cubicBezTo>
                    <a:pt x="31" y="139"/>
                    <a:pt x="0" y="107"/>
                    <a:pt x="0" y="69"/>
                  </a:cubicBezTo>
                  <a:cubicBezTo>
                    <a:pt x="0" y="31"/>
                    <a:pt x="31" y="0"/>
                    <a:pt x="69" y="0"/>
                  </a:cubicBezTo>
                  <a:cubicBezTo>
                    <a:pt x="108" y="0"/>
                    <a:pt x="139" y="31"/>
                    <a:pt x="139" y="69"/>
                  </a:cubicBezTo>
                  <a:cubicBezTo>
                    <a:pt x="139" y="107"/>
                    <a:pt x="108" y="139"/>
                    <a:pt x="69" y="139"/>
                  </a:cubicBezTo>
                  <a:close/>
                  <a:moveTo>
                    <a:pt x="69" y="26"/>
                  </a:moveTo>
                  <a:cubicBezTo>
                    <a:pt x="45" y="26"/>
                    <a:pt x="26" y="45"/>
                    <a:pt x="26" y="69"/>
                  </a:cubicBezTo>
                  <a:cubicBezTo>
                    <a:pt x="26" y="93"/>
                    <a:pt x="45" y="113"/>
                    <a:pt x="69" y="113"/>
                  </a:cubicBezTo>
                  <a:cubicBezTo>
                    <a:pt x="93" y="113"/>
                    <a:pt x="113" y="93"/>
                    <a:pt x="113" y="69"/>
                  </a:cubicBezTo>
                  <a:cubicBezTo>
                    <a:pt x="113" y="45"/>
                    <a:pt x="93" y="26"/>
                    <a:pt x="69" y="2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r" defTabSz="1232345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67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6502401" y="4124326"/>
              <a:ext cx="153988" cy="139700"/>
            </a:xfrm>
            <a:custGeom>
              <a:avLst/>
              <a:gdLst/>
              <a:ahLst/>
              <a:cxnLst>
                <a:cxn ang="0">
                  <a:pos x="126" y="44"/>
                </a:cxn>
                <a:cxn ang="0">
                  <a:pos x="82" y="44"/>
                </a:cxn>
                <a:cxn ang="0">
                  <a:pos x="82" y="1"/>
                </a:cxn>
                <a:cxn ang="0">
                  <a:pos x="82" y="0"/>
                </a:cxn>
                <a:cxn ang="0">
                  <a:pos x="69" y="2"/>
                </a:cxn>
                <a:cxn ang="0">
                  <a:pos x="56" y="0"/>
                </a:cxn>
                <a:cxn ang="0">
                  <a:pos x="56" y="1"/>
                </a:cxn>
                <a:cxn ang="0">
                  <a:pos x="56" y="44"/>
                </a:cxn>
                <a:cxn ang="0">
                  <a:pos x="13" y="44"/>
                </a:cxn>
                <a:cxn ang="0">
                  <a:pos x="0" y="57"/>
                </a:cxn>
                <a:cxn ang="0">
                  <a:pos x="13" y="70"/>
                </a:cxn>
                <a:cxn ang="0">
                  <a:pos x="56" y="70"/>
                </a:cxn>
                <a:cxn ang="0">
                  <a:pos x="56" y="114"/>
                </a:cxn>
                <a:cxn ang="0">
                  <a:pos x="69" y="126"/>
                </a:cxn>
                <a:cxn ang="0">
                  <a:pos x="82" y="114"/>
                </a:cxn>
                <a:cxn ang="0">
                  <a:pos x="82" y="70"/>
                </a:cxn>
                <a:cxn ang="0">
                  <a:pos x="126" y="70"/>
                </a:cxn>
                <a:cxn ang="0">
                  <a:pos x="138" y="57"/>
                </a:cxn>
                <a:cxn ang="0">
                  <a:pos x="126" y="44"/>
                </a:cxn>
              </a:cxnLst>
              <a:rect l="0" t="0" r="r" b="b"/>
              <a:pathLst>
                <a:path w="138" h="126">
                  <a:moveTo>
                    <a:pt x="126" y="44"/>
                  </a:moveTo>
                  <a:cubicBezTo>
                    <a:pt x="82" y="44"/>
                    <a:pt x="82" y="44"/>
                    <a:pt x="82" y="44"/>
                  </a:cubicBezTo>
                  <a:cubicBezTo>
                    <a:pt x="82" y="1"/>
                    <a:pt x="82" y="1"/>
                    <a:pt x="82" y="1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78" y="1"/>
                    <a:pt x="74" y="2"/>
                    <a:pt x="69" y="2"/>
                  </a:cubicBezTo>
                  <a:cubicBezTo>
                    <a:pt x="65" y="2"/>
                    <a:pt x="61" y="1"/>
                    <a:pt x="56" y="0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13" y="44"/>
                    <a:pt x="13" y="44"/>
                    <a:pt x="13" y="44"/>
                  </a:cubicBezTo>
                  <a:cubicBezTo>
                    <a:pt x="6" y="44"/>
                    <a:pt x="0" y="50"/>
                    <a:pt x="0" y="57"/>
                  </a:cubicBezTo>
                  <a:cubicBezTo>
                    <a:pt x="0" y="64"/>
                    <a:pt x="6" y="70"/>
                    <a:pt x="13" y="70"/>
                  </a:cubicBezTo>
                  <a:cubicBezTo>
                    <a:pt x="56" y="70"/>
                    <a:pt x="56" y="70"/>
                    <a:pt x="56" y="70"/>
                  </a:cubicBezTo>
                  <a:cubicBezTo>
                    <a:pt x="56" y="114"/>
                    <a:pt x="56" y="114"/>
                    <a:pt x="56" y="114"/>
                  </a:cubicBezTo>
                  <a:cubicBezTo>
                    <a:pt x="56" y="121"/>
                    <a:pt x="62" y="126"/>
                    <a:pt x="69" y="126"/>
                  </a:cubicBezTo>
                  <a:cubicBezTo>
                    <a:pt x="76" y="126"/>
                    <a:pt x="82" y="121"/>
                    <a:pt x="82" y="114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126" y="70"/>
                    <a:pt x="126" y="70"/>
                    <a:pt x="126" y="70"/>
                  </a:cubicBezTo>
                  <a:cubicBezTo>
                    <a:pt x="133" y="70"/>
                    <a:pt x="138" y="64"/>
                    <a:pt x="138" y="57"/>
                  </a:cubicBezTo>
                  <a:cubicBezTo>
                    <a:pt x="138" y="50"/>
                    <a:pt x="133" y="44"/>
                    <a:pt x="126" y="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r" defTabSz="1232345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67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6689726" y="4070351"/>
              <a:ext cx="168275" cy="168275"/>
            </a:xfrm>
            <a:custGeom>
              <a:avLst/>
              <a:gdLst/>
              <a:ahLst/>
              <a:cxnLst>
                <a:cxn ang="0">
                  <a:pos x="125" y="27"/>
                </a:cxn>
                <a:cxn ang="0">
                  <a:pos x="125" y="125"/>
                </a:cxn>
                <a:cxn ang="0">
                  <a:pos x="27" y="125"/>
                </a:cxn>
                <a:cxn ang="0">
                  <a:pos x="27" y="27"/>
                </a:cxn>
                <a:cxn ang="0">
                  <a:pos x="125" y="27"/>
                </a:cxn>
                <a:cxn ang="0">
                  <a:pos x="45" y="107"/>
                </a:cxn>
                <a:cxn ang="0">
                  <a:pos x="107" y="107"/>
                </a:cxn>
                <a:cxn ang="0">
                  <a:pos x="107" y="45"/>
                </a:cxn>
                <a:cxn ang="0">
                  <a:pos x="45" y="45"/>
                </a:cxn>
                <a:cxn ang="0">
                  <a:pos x="45" y="107"/>
                </a:cxn>
              </a:cxnLst>
              <a:rect l="0" t="0" r="r" b="b"/>
              <a:pathLst>
                <a:path w="152" h="152">
                  <a:moveTo>
                    <a:pt x="125" y="27"/>
                  </a:moveTo>
                  <a:cubicBezTo>
                    <a:pt x="152" y="54"/>
                    <a:pt x="152" y="98"/>
                    <a:pt x="125" y="125"/>
                  </a:cubicBezTo>
                  <a:cubicBezTo>
                    <a:pt x="98" y="152"/>
                    <a:pt x="54" y="152"/>
                    <a:pt x="27" y="125"/>
                  </a:cubicBezTo>
                  <a:cubicBezTo>
                    <a:pt x="0" y="98"/>
                    <a:pt x="0" y="54"/>
                    <a:pt x="27" y="27"/>
                  </a:cubicBezTo>
                  <a:cubicBezTo>
                    <a:pt x="54" y="0"/>
                    <a:pt x="98" y="0"/>
                    <a:pt x="125" y="27"/>
                  </a:cubicBezTo>
                  <a:close/>
                  <a:moveTo>
                    <a:pt x="45" y="107"/>
                  </a:moveTo>
                  <a:cubicBezTo>
                    <a:pt x="62" y="124"/>
                    <a:pt x="90" y="124"/>
                    <a:pt x="107" y="107"/>
                  </a:cubicBezTo>
                  <a:cubicBezTo>
                    <a:pt x="124" y="90"/>
                    <a:pt x="124" y="62"/>
                    <a:pt x="107" y="45"/>
                  </a:cubicBezTo>
                  <a:cubicBezTo>
                    <a:pt x="90" y="28"/>
                    <a:pt x="62" y="28"/>
                    <a:pt x="45" y="45"/>
                  </a:cubicBezTo>
                  <a:cubicBezTo>
                    <a:pt x="28" y="62"/>
                    <a:pt x="28" y="90"/>
                    <a:pt x="45" y="10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r" defTabSz="1232345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67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6827839" y="3981451"/>
              <a:ext cx="119063" cy="119063"/>
            </a:xfrm>
            <a:custGeom>
              <a:avLst/>
              <a:gdLst/>
              <a:ahLst/>
              <a:cxnLst>
                <a:cxn ang="0">
                  <a:pos x="103" y="4"/>
                </a:cxn>
                <a:cxn ang="0">
                  <a:pos x="94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13" y="26"/>
                </a:cxn>
                <a:cxn ang="0">
                  <a:pos x="63" y="26"/>
                </a:cxn>
                <a:cxn ang="0">
                  <a:pos x="4" y="84"/>
                </a:cxn>
                <a:cxn ang="0">
                  <a:pos x="14" y="93"/>
                </a:cxn>
                <a:cxn ang="0">
                  <a:pos x="23" y="103"/>
                </a:cxn>
                <a:cxn ang="0">
                  <a:pos x="81" y="44"/>
                </a:cxn>
                <a:cxn ang="0">
                  <a:pos x="81" y="94"/>
                </a:cxn>
                <a:cxn ang="0">
                  <a:pos x="94" y="107"/>
                </a:cxn>
                <a:cxn ang="0">
                  <a:pos x="107" y="94"/>
                </a:cxn>
                <a:cxn ang="0">
                  <a:pos x="107" y="13"/>
                </a:cxn>
                <a:cxn ang="0">
                  <a:pos x="103" y="4"/>
                </a:cxn>
              </a:cxnLst>
              <a:rect l="0" t="0" r="r" b="b"/>
              <a:pathLst>
                <a:path w="107" h="107">
                  <a:moveTo>
                    <a:pt x="103" y="4"/>
                  </a:moveTo>
                  <a:cubicBezTo>
                    <a:pt x="101" y="2"/>
                    <a:pt x="98" y="0"/>
                    <a:pt x="9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63" y="26"/>
                    <a:pt x="63" y="26"/>
                    <a:pt x="63" y="26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8" y="87"/>
                    <a:pt x="11" y="90"/>
                    <a:pt x="14" y="93"/>
                  </a:cubicBezTo>
                  <a:cubicBezTo>
                    <a:pt x="17" y="96"/>
                    <a:pt x="20" y="99"/>
                    <a:pt x="23" y="103"/>
                  </a:cubicBezTo>
                  <a:cubicBezTo>
                    <a:pt x="81" y="44"/>
                    <a:pt x="81" y="44"/>
                    <a:pt x="81" y="44"/>
                  </a:cubicBezTo>
                  <a:cubicBezTo>
                    <a:pt x="81" y="94"/>
                    <a:pt x="81" y="94"/>
                    <a:pt x="81" y="94"/>
                  </a:cubicBezTo>
                  <a:cubicBezTo>
                    <a:pt x="81" y="102"/>
                    <a:pt x="87" y="107"/>
                    <a:pt x="94" y="107"/>
                  </a:cubicBezTo>
                  <a:cubicBezTo>
                    <a:pt x="101" y="107"/>
                    <a:pt x="107" y="102"/>
                    <a:pt x="107" y="94"/>
                  </a:cubicBezTo>
                  <a:cubicBezTo>
                    <a:pt x="107" y="13"/>
                    <a:pt x="107" y="13"/>
                    <a:pt x="107" y="13"/>
                  </a:cubicBezTo>
                  <a:cubicBezTo>
                    <a:pt x="107" y="9"/>
                    <a:pt x="106" y="6"/>
                    <a:pt x="103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r" rtl="0" eaLnBrk="0" fontAlgn="base" hangingPunct="0">
                <a:spcBef>
                  <a:spcPct val="2000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r" defTabSz="1232345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67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09277"/>
              </p:ext>
            </p:extLst>
          </p:nvPr>
        </p:nvGraphicFramePr>
        <p:xfrm>
          <a:off x="500230" y="2813032"/>
          <a:ext cx="5117391" cy="1765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4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0594">
                  <a:extLst>
                    <a:ext uri="{9D8B030D-6E8A-4147-A177-3AD203B41FA5}">
                      <a16:colId xmlns:a16="http://schemas.microsoft.com/office/drawing/2014/main" val="2075917834"/>
                    </a:ext>
                  </a:extLst>
                </a:gridCol>
              </a:tblGrid>
              <a:tr h="393785">
                <a:tc gridSpan="2">
                  <a:txBody>
                    <a:bodyPr/>
                    <a:lstStyle/>
                    <a:p>
                      <a:pPr marL="0" algn="l" defTabSz="924282" rtl="0" eaLnBrk="1" latinLnBrk="0" hangingPunct="1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Age (18 + years old Adults only)</a:t>
                      </a:r>
                      <a:endParaRPr lang="en-CA" sz="12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7536" marR="97536" marT="48768" marB="4876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Population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en-US" sz="12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Year Players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Scratch Players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rowSpan="6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 to 34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28.6%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28.2%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30.3%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18 to 24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11.7%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44348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25 to 29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8.1%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29352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30 to 34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0" i="1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9.2%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0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10.5%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675223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35 to 54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35.5%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38.6%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40.1%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55+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35.9%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32345" rtl="0" eaLnBrk="1" fontAlgn="t" latinLnBrk="0" hangingPunct="1"/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33.2%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29.6%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8" name="Picture 2" descr="http://nightofthelivingdad.net/wp-content/uploads/2014/08/icon_6667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74" y="3701447"/>
            <a:ext cx="362519" cy="362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422532"/>
              </p:ext>
            </p:extLst>
          </p:nvPr>
        </p:nvGraphicFramePr>
        <p:xfrm>
          <a:off x="6411423" y="2664380"/>
          <a:ext cx="5400499" cy="1581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4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895">
                  <a:extLst>
                    <a:ext uri="{9D8B030D-6E8A-4147-A177-3AD203B41FA5}">
                      <a16:colId xmlns:a16="http://schemas.microsoft.com/office/drawing/2014/main" val="3231806614"/>
                    </a:ext>
                  </a:extLst>
                </a:gridCol>
              </a:tblGrid>
              <a:tr h="408129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County</a:t>
                      </a:r>
                      <a:endParaRPr lang="en-CA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7536" marR="97536" marT="48768" marB="4876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Population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en-US" sz="12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Year Players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Scratch Players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580"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Baltimore DMA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49.3%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52.2%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53.2%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8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Montgomery County 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17.4%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15.4%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58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Prince George’s County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15.3%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Counties DC DMA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9.4%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85456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NW Counties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4.4%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717841"/>
                  </a:ext>
                </a:extLst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 Counties</a:t>
                      </a:r>
                    </a:p>
                  </a:txBody>
                  <a:tcPr marL="60960" marR="6096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627869"/>
                  </a:ext>
                </a:extLst>
              </a:tr>
            </a:tbl>
          </a:graphicData>
        </a:graphic>
      </p:graphicFrame>
      <p:pic>
        <p:nvPicPr>
          <p:cNvPr id="1026" name="Picture 2" descr="Résultats de recherche d'images pour « maryland icon »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448" y="3259777"/>
            <a:ext cx="638497" cy="638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609558"/>
              </p:ext>
            </p:extLst>
          </p:nvPr>
        </p:nvGraphicFramePr>
        <p:xfrm>
          <a:off x="6411422" y="4276147"/>
          <a:ext cx="5400499" cy="186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9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895">
                  <a:extLst>
                    <a:ext uri="{9D8B030D-6E8A-4147-A177-3AD203B41FA5}">
                      <a16:colId xmlns:a16="http://schemas.microsoft.com/office/drawing/2014/main" val="3063831495"/>
                    </a:ext>
                  </a:extLst>
                </a:gridCol>
              </a:tblGrid>
              <a:tr h="360704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Ethnicity</a:t>
                      </a:r>
                      <a:endParaRPr lang="en-CA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7536" marR="97536" marT="48768" marB="4876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Population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en-US" sz="12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Year Players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Scratch Players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rowSpan="4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White or Caucasian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54.3%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53.8%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53.0%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0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Black/African or Caribbean-American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28.9%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29.1%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Asian or Pacific Islander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518631"/>
                  </a:ext>
                </a:extLst>
              </a:tr>
              <a:tr h="3749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Hispanic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0.7%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91285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Other*** 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10.3%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11.0%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85456"/>
                  </a:ext>
                </a:extLst>
              </a:tr>
            </a:tbl>
          </a:graphicData>
        </a:graphic>
      </p:graphicFrame>
      <p:pic>
        <p:nvPicPr>
          <p:cNvPr id="2050" name="Picture 2" descr="Résultats de recherche d'images pour « globe icon »"/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801" y="5207575"/>
            <a:ext cx="322799" cy="32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925177"/>
              </p:ext>
            </p:extLst>
          </p:nvPr>
        </p:nvGraphicFramePr>
        <p:xfrm>
          <a:off x="6411423" y="1276133"/>
          <a:ext cx="5400500" cy="1358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895">
                  <a:extLst>
                    <a:ext uri="{9D8B030D-6E8A-4147-A177-3AD203B41FA5}">
                      <a16:colId xmlns:a16="http://schemas.microsoft.com/office/drawing/2014/main" val="3231806614"/>
                    </a:ext>
                  </a:extLst>
                </a:gridCol>
              </a:tblGrid>
              <a:tr h="408129">
                <a:tc grid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Employment</a:t>
                      </a:r>
                      <a:endParaRPr lang="en-CA" sz="1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7536" marR="97536" marT="48768" marB="4876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Population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en-US" sz="12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Year Players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Scratch Players</a:t>
                      </a:r>
                    </a:p>
                  </a:txBody>
                  <a:tcPr marL="97536" marR="97536" marT="48768" marB="4876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rowSpan="3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Employed full-time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54.0%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60.0%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62.3%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Retired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15.1%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10.9%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Employed part-time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10.3%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10.4%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en-CA" sz="1300" dirty="0">
                        <a:latin typeface="+mj-lt"/>
                      </a:endParaRPr>
                    </a:p>
                  </a:txBody>
                  <a:tcPr marL="97536" marR="97536" marT="48768" marB="4876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3056" rtl="0" eaLnBrk="1" fontAlgn="ctr" latinLnBrk="0" hangingPunct="1">
                        <a:lnSpc>
                          <a:spcPct val="80000"/>
                        </a:lnSpc>
                      </a:pPr>
                      <a:r>
                        <a:rPr 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60960" marR="60960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20.6%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16.8%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323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222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16.2%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423699"/>
                  </a:ext>
                </a:extLst>
              </a:tr>
            </a:tbl>
          </a:graphicData>
        </a:graphic>
      </p:graphicFrame>
      <p:pic>
        <p:nvPicPr>
          <p:cNvPr id="2052" name="Picture 4" descr="Résultats de recherche d'images pour « employment icon »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896" y="1872842"/>
            <a:ext cx="540605" cy="54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087" y="212062"/>
            <a:ext cx="9998013" cy="664797"/>
          </a:xfrm>
        </p:spPr>
        <p:txBody>
          <a:bodyPr/>
          <a:lstStyle/>
          <a:p>
            <a:r>
              <a:rPr lang="en-GB" dirty="0"/>
              <a:t>Maryland Lottery Players Profile</a:t>
            </a:r>
            <a:br>
              <a:rPr lang="en-GB" dirty="0"/>
            </a:br>
            <a:r>
              <a:rPr lang="en-GB" sz="1600" i="1" dirty="0"/>
              <a:t>(Q2’20)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D0A5EB5-C6AF-495B-AAAD-4BF648DD0F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35491" y="6128710"/>
            <a:ext cx="9665208" cy="710964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*Total Population numbers based on the US Census – Source for numbers and breakouts:</a:t>
            </a:r>
          </a:p>
          <a:p>
            <a:pPr>
              <a:spcAft>
                <a:spcPts val="0"/>
              </a:spcAft>
            </a:pPr>
            <a:r>
              <a:rPr lang="en-US" dirty="0"/>
              <a:t> ACS (American Community Survey), US Census, 2016.</a:t>
            </a:r>
          </a:p>
          <a:p>
            <a:pPr>
              <a:spcAft>
                <a:spcPts val="0"/>
              </a:spcAft>
            </a:pPr>
            <a:r>
              <a:rPr lang="en-US" dirty="0"/>
              <a:t>**Past Year Players – respondents reporting having played any Maryland Lottery game in the past year</a:t>
            </a:r>
          </a:p>
          <a:p>
            <a:pPr>
              <a:spcAft>
                <a:spcPts val="0"/>
              </a:spcAft>
            </a:pPr>
            <a:r>
              <a:rPr lang="en-US" dirty="0"/>
              <a:t>Overall margin of error/confidence interval +/- 3%</a:t>
            </a:r>
          </a:p>
          <a:p>
            <a:pPr>
              <a:spcAft>
                <a:spcPts val="0"/>
              </a:spcAft>
            </a:pPr>
            <a:r>
              <a:rPr lang="en-US" dirty="0"/>
              <a:t>*** Includes Bi-Racial</a:t>
            </a:r>
          </a:p>
        </p:txBody>
      </p:sp>
      <p:sp>
        <p:nvSpPr>
          <p:cNvPr id="27" name="Subtitle 7">
            <a:extLst>
              <a:ext uri="{FF2B5EF4-FFF2-40B4-BE49-F238E27FC236}">
                <a16:creationId xmlns:a16="http://schemas.microsoft.com/office/drawing/2014/main" id="{671E1145-3EC2-4D7F-8914-6AE9CBA312DC}"/>
              </a:ext>
            </a:extLst>
          </p:cNvPr>
          <p:cNvSpPr txBox="1">
            <a:spLocks/>
          </p:cNvSpPr>
          <p:nvPr/>
        </p:nvSpPr>
        <p:spPr>
          <a:xfrm>
            <a:off x="7814971" y="6167617"/>
            <a:ext cx="3301667" cy="571550"/>
          </a:xfrm>
          <a:prstGeom prst="rect">
            <a:avLst/>
          </a:prstGeom>
        </p:spPr>
        <p:txBody>
          <a:bodyPr/>
          <a:lstStyle>
            <a:lvl1pPr marL="0" indent="0" algn="l" defTabSz="1232345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2133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20" indent="0" algn="l" defTabSz="1232345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9063" indent="-249063" algn="l" defTabSz="1232345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5867" indent="-254822" algn="l" defTabSz="1232345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9092" indent="-234666" algn="l" defTabSz="1232345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8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88949" indent="-308086" algn="l" defTabSz="1232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05121" indent="-308086" algn="l" defTabSz="1232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21292" indent="-308086" algn="l" defTabSz="1232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237466" indent="-308086" algn="l" defTabSz="12323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Confidential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6172472"/>
      </p:ext>
    </p:extLst>
  </p:cSld>
  <p:clrMapOvr>
    <a:masterClrMapping/>
  </p:clrMapOvr>
</p:sld>
</file>

<file path=ppt/theme/theme1.xml><?xml version="1.0" encoding="utf-8"?>
<a:theme xmlns:a="http://schemas.openxmlformats.org/drawingml/2006/main" name="PPT Template NA 16x9">
  <a:themeElements>
    <a:clrScheme name="Maryland Lottery">
      <a:dk1>
        <a:srgbClr val="222223"/>
      </a:dk1>
      <a:lt1>
        <a:sysClr val="window" lastClr="FFFFFF"/>
      </a:lt1>
      <a:dk2>
        <a:srgbClr val="1B365D"/>
      </a:dk2>
      <a:lt2>
        <a:srgbClr val="888B8D"/>
      </a:lt2>
      <a:accent1>
        <a:srgbClr val="D22E6D"/>
      </a:accent1>
      <a:accent2>
        <a:srgbClr val="FDB54F"/>
      </a:accent2>
      <a:accent3>
        <a:srgbClr val="FB714C"/>
      </a:accent3>
      <a:accent4>
        <a:srgbClr val="683093"/>
      </a:accent4>
      <a:accent5>
        <a:srgbClr val="41DCA3"/>
      </a:accent5>
      <a:accent6>
        <a:srgbClr val="007681"/>
      </a:accent6>
      <a:hlink>
        <a:srgbClr val="485CC7"/>
      </a:hlink>
      <a:folHlink>
        <a:srgbClr val="00B2A9"/>
      </a:folHlink>
    </a:clrScheme>
    <a:fontScheme name="Ipsos MO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12700">
          <a:solidFill>
            <a:schemeClr val="bg2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/>
      <a:lstStyle/>
    </a:lnDef>
    <a:txDef>
      <a:spPr/>
      <a:bodyPr vert="horz" wrap="square" lIns="0" tIns="0" rIns="0" bIns="0" rtlCol="0">
        <a:spAutoFit/>
      </a:bodyPr>
      <a:lstStyle>
        <a:defPPr marL="4763">
          <a:defRPr sz="11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399</Words>
  <Application>Microsoft Office PowerPoint</Application>
  <PresentationFormat>Widescreen</PresentationFormat>
  <Paragraphs>161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PPT Template NA 16x9</vt:lpstr>
      <vt:lpstr>Maryland Lottery Players Profile (Q2’20)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Maryland Lottery Players Profile (Q2’20)</dc:title>
  <dc:creator>Brandon Cain</dc:creator>
  <cp:lastModifiedBy>Howells, Robert</cp:lastModifiedBy>
  <cp:revision>5</cp:revision>
  <dcterms:created xsi:type="dcterms:W3CDTF">2020-02-12T20:43:28Z</dcterms:created>
  <dcterms:modified xsi:type="dcterms:W3CDTF">2020-02-13T17:19:05Z</dcterms:modified>
</cp:coreProperties>
</file>