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93313" r:id="rId4"/>
  </p:sldMasterIdLst>
  <p:notesMasterIdLst>
    <p:notesMasterId r:id="rId27"/>
  </p:notesMasterIdLst>
  <p:handoutMasterIdLst>
    <p:handoutMasterId r:id="rId28"/>
  </p:handoutMasterIdLst>
  <p:sldIdLst>
    <p:sldId id="1167" r:id="rId5"/>
    <p:sldId id="1460" r:id="rId6"/>
    <p:sldId id="2347" r:id="rId7"/>
    <p:sldId id="1461" r:id="rId8"/>
    <p:sldId id="2323" r:id="rId9"/>
    <p:sldId id="2322" r:id="rId10"/>
    <p:sldId id="2325" r:id="rId11"/>
    <p:sldId id="1348" r:id="rId12"/>
    <p:sldId id="2331" r:id="rId13"/>
    <p:sldId id="1388" r:id="rId14"/>
    <p:sldId id="1458" r:id="rId15"/>
    <p:sldId id="2333" r:id="rId16"/>
    <p:sldId id="2327" r:id="rId17"/>
    <p:sldId id="1459" r:id="rId18"/>
    <p:sldId id="547" r:id="rId19"/>
    <p:sldId id="2326" r:id="rId20"/>
    <p:sldId id="2332" r:id="rId21"/>
    <p:sldId id="2330" r:id="rId22"/>
    <p:sldId id="1160" r:id="rId23"/>
    <p:sldId id="1403" r:id="rId24"/>
    <p:sldId id="2345" r:id="rId25"/>
    <p:sldId id="928" r:id="rId26"/>
  </p:sldIdLst>
  <p:sldSz cx="12192000" cy="6858000"/>
  <p:notesSz cx="7023100" cy="9309100"/>
  <p:defaultTextStyle>
    <a:defPPr>
      <a:defRPr lang="en-US"/>
    </a:defPPr>
    <a:lvl1pPr marL="0" algn="l" defTabSz="1232345" rtl="0" eaLnBrk="1" latinLnBrk="0" hangingPunct="1">
      <a:defRPr sz="2400" kern="1200">
        <a:solidFill>
          <a:schemeClr val="tx1"/>
        </a:solidFill>
        <a:latin typeface="+mn-lt"/>
        <a:ea typeface="+mn-ea"/>
        <a:cs typeface="+mn-cs"/>
      </a:defRPr>
    </a:lvl1pPr>
    <a:lvl2pPr marL="616171" algn="l" defTabSz="1232345" rtl="0" eaLnBrk="1" latinLnBrk="0" hangingPunct="1">
      <a:defRPr sz="2400" kern="1200">
        <a:solidFill>
          <a:schemeClr val="tx1"/>
        </a:solidFill>
        <a:latin typeface="+mn-lt"/>
        <a:ea typeface="+mn-ea"/>
        <a:cs typeface="+mn-cs"/>
      </a:defRPr>
    </a:lvl2pPr>
    <a:lvl3pPr marL="1232345" algn="l" defTabSz="1232345" rtl="0" eaLnBrk="1" latinLnBrk="0" hangingPunct="1">
      <a:defRPr sz="2400" kern="1200">
        <a:solidFill>
          <a:schemeClr val="tx1"/>
        </a:solidFill>
        <a:latin typeface="+mn-lt"/>
        <a:ea typeface="+mn-ea"/>
        <a:cs typeface="+mn-cs"/>
      </a:defRPr>
    </a:lvl3pPr>
    <a:lvl4pPr marL="1848516" algn="l" defTabSz="1232345" rtl="0" eaLnBrk="1" latinLnBrk="0" hangingPunct="1">
      <a:defRPr sz="2400" kern="1200">
        <a:solidFill>
          <a:schemeClr val="tx1"/>
        </a:solidFill>
        <a:latin typeface="+mn-lt"/>
        <a:ea typeface="+mn-ea"/>
        <a:cs typeface="+mn-cs"/>
      </a:defRPr>
    </a:lvl4pPr>
    <a:lvl5pPr marL="2464690" algn="l" defTabSz="1232345" rtl="0" eaLnBrk="1" latinLnBrk="0" hangingPunct="1">
      <a:defRPr sz="2400" kern="1200">
        <a:solidFill>
          <a:schemeClr val="tx1"/>
        </a:solidFill>
        <a:latin typeface="+mn-lt"/>
        <a:ea typeface="+mn-ea"/>
        <a:cs typeface="+mn-cs"/>
      </a:defRPr>
    </a:lvl5pPr>
    <a:lvl6pPr marL="3080862" algn="l" defTabSz="1232345" rtl="0" eaLnBrk="1" latinLnBrk="0" hangingPunct="1">
      <a:defRPr sz="2400" kern="1200">
        <a:solidFill>
          <a:schemeClr val="tx1"/>
        </a:solidFill>
        <a:latin typeface="+mn-lt"/>
        <a:ea typeface="+mn-ea"/>
        <a:cs typeface="+mn-cs"/>
      </a:defRPr>
    </a:lvl6pPr>
    <a:lvl7pPr marL="3697036" algn="l" defTabSz="1232345" rtl="0" eaLnBrk="1" latinLnBrk="0" hangingPunct="1">
      <a:defRPr sz="2400" kern="1200">
        <a:solidFill>
          <a:schemeClr val="tx1"/>
        </a:solidFill>
        <a:latin typeface="+mn-lt"/>
        <a:ea typeface="+mn-ea"/>
        <a:cs typeface="+mn-cs"/>
      </a:defRPr>
    </a:lvl7pPr>
    <a:lvl8pPr marL="4313207" algn="l" defTabSz="1232345" rtl="0" eaLnBrk="1" latinLnBrk="0" hangingPunct="1">
      <a:defRPr sz="2400" kern="1200">
        <a:solidFill>
          <a:schemeClr val="tx1"/>
        </a:solidFill>
        <a:latin typeface="+mn-lt"/>
        <a:ea typeface="+mn-ea"/>
        <a:cs typeface="+mn-cs"/>
      </a:defRPr>
    </a:lvl8pPr>
    <a:lvl9pPr marL="4929378" algn="l" defTabSz="123234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6045" userDrawn="1">
          <p15:clr>
            <a:srgbClr val="A4A3A4"/>
          </p15:clr>
        </p15:guide>
        <p15:guide id="4" orient="horz" pos="5715" userDrawn="1">
          <p15:clr>
            <a:srgbClr val="A4A3A4"/>
          </p15:clr>
        </p15:guide>
        <p15:guide id="7" pos="10972" userDrawn="1">
          <p15:clr>
            <a:srgbClr val="A4A3A4"/>
          </p15:clr>
        </p15:guide>
        <p15:guide id="9" pos="10023" userDrawn="1">
          <p15:clr>
            <a:srgbClr val="A4A3A4"/>
          </p15:clr>
        </p15:guide>
        <p15:guide id="24" pos="7584" userDrawn="1">
          <p15:clr>
            <a:srgbClr val="A4A3A4"/>
          </p15:clr>
        </p15:guide>
        <p15:guide id="30" pos="691" userDrawn="1">
          <p15:clr>
            <a:srgbClr val="A4A3A4"/>
          </p15:clr>
        </p15:guide>
        <p15:guide id="51" orient="horz" pos="600" userDrawn="1">
          <p15:clr>
            <a:srgbClr val="A4A3A4"/>
          </p15:clr>
        </p15:guide>
        <p15:guide id="57" orient="horz" pos="3610" userDrawn="1">
          <p15:clr>
            <a:srgbClr val="A4A3A4"/>
          </p15:clr>
        </p15:guide>
        <p15:guide id="61" pos="96" userDrawn="1">
          <p15:clr>
            <a:srgbClr val="A4A3A4"/>
          </p15:clr>
        </p15:guide>
        <p15:guide id="63" pos="6600" userDrawn="1">
          <p15:clr>
            <a:srgbClr val="A4A3A4"/>
          </p15:clr>
        </p15:guide>
        <p15:guide id="66" pos="3840" userDrawn="1">
          <p15:clr>
            <a:srgbClr val="A4A3A4"/>
          </p15:clr>
        </p15:guide>
        <p15:guide id="67" orient="horz" pos="1344" userDrawn="1">
          <p15:clr>
            <a:srgbClr val="A4A3A4"/>
          </p15:clr>
        </p15:guide>
        <p15:guide id="68" orient="horz" pos="858" userDrawn="1">
          <p15:clr>
            <a:srgbClr val="A4A3A4"/>
          </p15:clr>
        </p15:guide>
        <p15:guide id="71" pos="5360" userDrawn="1">
          <p15:clr>
            <a:srgbClr val="A4A3A4"/>
          </p15:clr>
        </p15:guide>
        <p15:guide id="73" orient="horz" pos="2342" userDrawn="1">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randon Cain" initials="BC [2]" lastIdx="13" clrIdx="6">
    <p:extLst>
      <p:ext uri="{19B8F6BF-5375-455C-9EA6-DF929625EA0E}">
        <p15:presenceInfo xmlns:p15="http://schemas.microsoft.com/office/powerpoint/2012/main" userId="S::Brandon.Cain@ipsos.com::ea7e9474-16e3-49e8-8223-afe30af2446f" providerId="AD"/>
      </p:ext>
    </p:extLst>
  </p:cmAuthor>
  <p:cmAuthor id="1" name="Irene Ng" initials="IN" lastIdx="30" clrIdx="0">
    <p:extLst>
      <p:ext uri="{19B8F6BF-5375-455C-9EA6-DF929625EA0E}">
        <p15:presenceInfo xmlns:p15="http://schemas.microsoft.com/office/powerpoint/2012/main" userId="S-1-5-21-3343930222-3471731563-1258133589-454623" providerId="AD"/>
      </p:ext>
    </p:extLst>
  </p:cmAuthor>
  <p:cmAuthor id="8" name="Matthew Werner" initials="MW [2]" lastIdx="1" clrIdx="7">
    <p:extLst>
      <p:ext uri="{19B8F6BF-5375-455C-9EA6-DF929625EA0E}">
        <p15:presenceInfo xmlns:p15="http://schemas.microsoft.com/office/powerpoint/2012/main" userId="S::matthew.werner@Ipsos.com::68acfbf9-4b04-419b-a710-ca205a511718" providerId="AD"/>
      </p:ext>
    </p:extLst>
  </p:cmAuthor>
  <p:cmAuthor id="2" name="Karen Beck" initials="KB" lastIdx="1" clrIdx="1">
    <p:extLst>
      <p:ext uri="{19B8F6BF-5375-455C-9EA6-DF929625EA0E}">
        <p15:presenceInfo xmlns:p15="http://schemas.microsoft.com/office/powerpoint/2012/main" userId="S-1-5-21-3343930222-3471731563-1258133589-332098" providerId="AD"/>
      </p:ext>
    </p:extLst>
  </p:cmAuthor>
  <p:cmAuthor id="9" name="Jason Allsopp" initials="JA" lastIdx="59" clrIdx="8">
    <p:extLst>
      <p:ext uri="{19B8F6BF-5375-455C-9EA6-DF929625EA0E}">
        <p15:presenceInfo xmlns:p15="http://schemas.microsoft.com/office/powerpoint/2012/main" userId="S::jason.allsopp@Ipsos.com::ec9b1335-b207-4d92-9549-576db50719fe" providerId="AD"/>
      </p:ext>
    </p:extLst>
  </p:cmAuthor>
  <p:cmAuthor id="3" name="Sarah Song" initials="SS" lastIdx="104" clrIdx="2">
    <p:extLst>
      <p:ext uri="{19B8F6BF-5375-455C-9EA6-DF929625EA0E}">
        <p15:presenceInfo xmlns:p15="http://schemas.microsoft.com/office/powerpoint/2012/main" userId="S-1-5-21-3343930222-3471731563-1258133589-487097" providerId="AD"/>
      </p:ext>
    </p:extLst>
  </p:cmAuthor>
  <p:cmAuthor id="10" name="Timothy Sansone" initials="TS" lastIdx="13" clrIdx="9">
    <p:extLst>
      <p:ext uri="{19B8F6BF-5375-455C-9EA6-DF929625EA0E}">
        <p15:presenceInfo xmlns:p15="http://schemas.microsoft.com/office/powerpoint/2012/main" userId="S::tsansone@pbl.ca::a771b81d-e25d-42a3-a36c-d1e9cdcd907e" providerId="AD"/>
      </p:ext>
    </p:extLst>
  </p:cmAuthor>
  <p:cmAuthor id="4" name="Brandon Cain" initials="BC" lastIdx="69" clrIdx="3">
    <p:extLst>
      <p:ext uri="{19B8F6BF-5375-455C-9EA6-DF929625EA0E}">
        <p15:presenceInfo xmlns:p15="http://schemas.microsoft.com/office/powerpoint/2012/main" userId="S-1-5-21-3343930222-3471731563-1258133589-536400" providerId="AD"/>
      </p:ext>
    </p:extLst>
  </p:cmAuthor>
  <p:cmAuthor id="5" name="Matthew Werner" initials="MW" lastIdx="1" clrIdx="4">
    <p:extLst>
      <p:ext uri="{19B8F6BF-5375-455C-9EA6-DF929625EA0E}">
        <p15:presenceInfo xmlns:p15="http://schemas.microsoft.com/office/powerpoint/2012/main" userId="S-1-5-21-3343930222-3471731563-1258133589-331640" providerId="AD"/>
      </p:ext>
    </p:extLst>
  </p:cmAuthor>
  <p:cmAuthor id="6" name="Sarah Song" initials="SS [2]" lastIdx="47" clrIdx="5">
    <p:extLst>
      <p:ext uri="{19B8F6BF-5375-455C-9EA6-DF929625EA0E}">
        <p15:presenceInfo xmlns:p15="http://schemas.microsoft.com/office/powerpoint/2012/main" userId="S::Sarah.Song@ipsos.com::1b29b931-b698-4358-9311-cc251b555c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961"/>
    <a:srgbClr val="8F8F92"/>
    <a:srgbClr val="CC9900"/>
    <a:srgbClr val="D22E6D"/>
    <a:srgbClr val="FBEBF1"/>
    <a:srgbClr val="FEEDE8"/>
    <a:srgbClr val="FFF6EB"/>
    <a:srgbClr val="339933"/>
    <a:srgbClr val="FFCC00"/>
    <a:srgbClr val="FB71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93" autoAdjust="0"/>
    <p:restoredTop sz="78650" autoAdjust="0"/>
  </p:normalViewPr>
  <p:slideViewPr>
    <p:cSldViewPr snapToGrid="0" snapToObjects="1" showGuides="1">
      <p:cViewPr varScale="1">
        <p:scale>
          <a:sx n="59" d="100"/>
          <a:sy n="59" d="100"/>
        </p:scale>
        <p:origin x="738" y="66"/>
      </p:cViewPr>
      <p:guideLst>
        <p:guide orient="horz" pos="6045"/>
        <p:guide orient="horz" pos="5715"/>
        <p:guide pos="10972"/>
        <p:guide pos="10023"/>
        <p:guide pos="7584"/>
        <p:guide pos="691"/>
        <p:guide orient="horz" pos="600"/>
        <p:guide orient="horz" pos="3610"/>
        <p:guide pos="96"/>
        <p:guide pos="6600"/>
        <p:guide pos="3840"/>
        <p:guide orient="horz" pos="1344"/>
        <p:guide orient="horz" pos="858"/>
        <p:guide pos="5360"/>
        <p:guide orient="horz" pos="2342"/>
      </p:guideLst>
    </p:cSldViewPr>
  </p:slideViewPr>
  <p:notesTextViewPr>
    <p:cViewPr>
      <p:scale>
        <a:sx n="1" d="1"/>
        <a:sy n="1" d="1"/>
      </p:scale>
      <p:origin x="0" y="0"/>
    </p:cViewPr>
  </p:notesTextViewPr>
  <p:sorterViewPr>
    <p:cViewPr varScale="1">
      <p:scale>
        <a:sx n="1" d="1"/>
        <a:sy n="1" d="1"/>
      </p:scale>
      <p:origin x="0" y="0"/>
    </p:cViewPr>
  </p:sorterViewPr>
  <p:notesViewPr>
    <p:cSldViewPr snapToGrid="0" snapToObjects="1" showGuides="1">
      <p:cViewPr varScale="1">
        <p:scale>
          <a:sx n="56" d="100"/>
          <a:sy n="56" d="100"/>
        </p:scale>
        <p:origin x="-2844" y="-108"/>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2"/>
            <a:ext cx="3043553" cy="464950"/>
          </a:xfrm>
          <a:prstGeom prst="rect">
            <a:avLst/>
          </a:prstGeom>
        </p:spPr>
        <p:txBody>
          <a:bodyPr vert="horz" lIns="86155" tIns="43077" rIns="86155" bIns="43077" rtlCol="0"/>
          <a:lstStyle>
            <a:lvl1pPr algn="l">
              <a:defRPr sz="1100"/>
            </a:lvl1pPr>
          </a:lstStyle>
          <a:p>
            <a:endParaRPr lang="en-GB"/>
          </a:p>
        </p:txBody>
      </p:sp>
      <p:sp>
        <p:nvSpPr>
          <p:cNvPr id="3" name="Date Placeholder 2"/>
          <p:cNvSpPr>
            <a:spLocks noGrp="1"/>
          </p:cNvSpPr>
          <p:nvPr>
            <p:ph type="dt" sz="quarter" idx="1"/>
          </p:nvPr>
        </p:nvSpPr>
        <p:spPr>
          <a:xfrm>
            <a:off x="3977981" y="2"/>
            <a:ext cx="3043553" cy="464950"/>
          </a:xfrm>
          <a:prstGeom prst="rect">
            <a:avLst/>
          </a:prstGeom>
        </p:spPr>
        <p:txBody>
          <a:bodyPr vert="horz" lIns="86155" tIns="43077" rIns="86155" bIns="43077" rtlCol="0"/>
          <a:lstStyle>
            <a:lvl1pPr algn="r">
              <a:defRPr sz="1100"/>
            </a:lvl1pPr>
          </a:lstStyle>
          <a:p>
            <a:fld id="{11059CDB-72EA-483D-9A34-D50D3267644F}" type="datetimeFigureOut">
              <a:rPr lang="en-GB" smtClean="0"/>
              <a:t>13/02/2020</a:t>
            </a:fld>
            <a:endParaRPr lang="en-GB"/>
          </a:p>
        </p:txBody>
      </p:sp>
      <p:sp>
        <p:nvSpPr>
          <p:cNvPr id="4" name="Footer Placeholder 3"/>
          <p:cNvSpPr>
            <a:spLocks noGrp="1"/>
          </p:cNvSpPr>
          <p:nvPr>
            <p:ph type="ftr" sz="quarter" idx="2"/>
          </p:nvPr>
        </p:nvSpPr>
        <p:spPr>
          <a:xfrm>
            <a:off x="3" y="8842706"/>
            <a:ext cx="3043553" cy="464950"/>
          </a:xfrm>
          <a:prstGeom prst="rect">
            <a:avLst/>
          </a:prstGeom>
        </p:spPr>
        <p:txBody>
          <a:bodyPr vert="horz" lIns="86155" tIns="43077" rIns="86155" bIns="43077" rtlCol="0" anchor="b"/>
          <a:lstStyle>
            <a:lvl1pPr algn="l">
              <a:defRPr sz="1100"/>
            </a:lvl1pPr>
          </a:lstStyle>
          <a:p>
            <a:endParaRPr lang="en-GB"/>
          </a:p>
        </p:txBody>
      </p:sp>
      <p:sp>
        <p:nvSpPr>
          <p:cNvPr id="5" name="Slide Number Placeholder 4"/>
          <p:cNvSpPr>
            <a:spLocks noGrp="1"/>
          </p:cNvSpPr>
          <p:nvPr>
            <p:ph type="sldNum" sz="quarter" idx="3"/>
          </p:nvPr>
        </p:nvSpPr>
        <p:spPr>
          <a:xfrm>
            <a:off x="3977981" y="8842706"/>
            <a:ext cx="3043553" cy="464950"/>
          </a:xfrm>
          <a:prstGeom prst="rect">
            <a:avLst/>
          </a:prstGeom>
        </p:spPr>
        <p:txBody>
          <a:bodyPr vert="horz" lIns="86155" tIns="43077" rIns="86155" bIns="43077" rtlCol="0" anchor="b"/>
          <a:lstStyle>
            <a:lvl1pPr algn="r">
              <a:defRPr sz="1100"/>
            </a:lvl1pPr>
          </a:lstStyle>
          <a:p>
            <a:fld id="{82556AC4-8048-47C4-97D0-565009C72CFD}" type="slidenum">
              <a:rPr lang="en-GB" smtClean="0"/>
              <a:t>‹#›</a:t>
            </a:fld>
            <a:endParaRPr lang="en-GB"/>
          </a:p>
        </p:txBody>
      </p:sp>
    </p:spTree>
    <p:extLst>
      <p:ext uri="{BB962C8B-B14F-4D97-AF65-F5344CB8AC3E}">
        <p14:creationId xmlns:p14="http://schemas.microsoft.com/office/powerpoint/2010/main" val="32682416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3043343" cy="465456"/>
          </a:xfrm>
          <a:prstGeom prst="rect">
            <a:avLst/>
          </a:prstGeom>
        </p:spPr>
        <p:txBody>
          <a:bodyPr vert="horz" lIns="93323" tIns="46662" rIns="93323" bIns="46662" rtlCol="0"/>
          <a:lstStyle>
            <a:lvl1pPr algn="l">
              <a:defRPr sz="1200"/>
            </a:lvl1pPr>
          </a:lstStyle>
          <a:p>
            <a:endParaRPr lang="en-GB"/>
          </a:p>
        </p:txBody>
      </p:sp>
      <p:sp>
        <p:nvSpPr>
          <p:cNvPr id="3" name="Date Placeholder 2"/>
          <p:cNvSpPr>
            <a:spLocks noGrp="1"/>
          </p:cNvSpPr>
          <p:nvPr>
            <p:ph type="dt" idx="1"/>
          </p:nvPr>
        </p:nvSpPr>
        <p:spPr>
          <a:xfrm>
            <a:off x="3978135" y="1"/>
            <a:ext cx="3043343" cy="465456"/>
          </a:xfrm>
          <a:prstGeom prst="rect">
            <a:avLst/>
          </a:prstGeom>
        </p:spPr>
        <p:txBody>
          <a:bodyPr vert="horz" lIns="93323" tIns="46662" rIns="93323" bIns="46662" rtlCol="0"/>
          <a:lstStyle>
            <a:lvl1pPr algn="r">
              <a:defRPr sz="1200"/>
            </a:lvl1pPr>
          </a:lstStyle>
          <a:p>
            <a:fld id="{2D6798F8-BDA6-46C0-A11F-B16041C3620C}" type="datetimeFigureOut">
              <a:rPr lang="en-GB" smtClean="0"/>
              <a:t>13/02/2020</a:t>
            </a:fld>
            <a:endParaRPr lang="en-GB"/>
          </a:p>
        </p:txBody>
      </p:sp>
      <p:sp>
        <p:nvSpPr>
          <p:cNvPr id="4" name="Slide Image Placeholder 3"/>
          <p:cNvSpPr>
            <a:spLocks noGrp="1" noRot="1" noChangeAspect="1"/>
          </p:cNvSpPr>
          <p:nvPr>
            <p:ph type="sldImg" idx="2"/>
          </p:nvPr>
        </p:nvSpPr>
        <p:spPr>
          <a:xfrm>
            <a:off x="407988" y="698500"/>
            <a:ext cx="6207125" cy="3490913"/>
          </a:xfrm>
          <a:prstGeom prst="rect">
            <a:avLst/>
          </a:prstGeom>
          <a:noFill/>
          <a:ln w="12700">
            <a:solidFill>
              <a:prstClr val="black"/>
            </a:solidFill>
          </a:ln>
        </p:spPr>
        <p:txBody>
          <a:bodyPr vert="horz" lIns="93323" tIns="46662" rIns="93323" bIns="46662" rtlCol="0" anchor="ctr"/>
          <a:lstStyle/>
          <a:p>
            <a:endParaRPr lang="en-GB"/>
          </a:p>
        </p:txBody>
      </p:sp>
      <p:sp>
        <p:nvSpPr>
          <p:cNvPr id="5" name="Notes Placeholder 4"/>
          <p:cNvSpPr>
            <a:spLocks noGrp="1"/>
          </p:cNvSpPr>
          <p:nvPr>
            <p:ph type="body" sz="quarter" idx="3"/>
          </p:nvPr>
        </p:nvSpPr>
        <p:spPr>
          <a:xfrm>
            <a:off x="702310" y="4421823"/>
            <a:ext cx="5618480" cy="4189096"/>
          </a:xfrm>
          <a:prstGeom prst="rect">
            <a:avLst/>
          </a:prstGeom>
        </p:spPr>
        <p:txBody>
          <a:bodyPr vert="horz" lIns="93323" tIns="46662" rIns="93323"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8842031"/>
            <a:ext cx="3043343" cy="465456"/>
          </a:xfrm>
          <a:prstGeom prst="rect">
            <a:avLst/>
          </a:prstGeom>
        </p:spPr>
        <p:txBody>
          <a:bodyPr vert="horz" lIns="93323" tIns="46662" rIns="93323" bIns="46662" rtlCol="0" anchor="b"/>
          <a:lstStyle>
            <a:lvl1pPr algn="l">
              <a:defRPr sz="1200"/>
            </a:lvl1pPr>
          </a:lstStyle>
          <a:p>
            <a:endParaRPr lang="en-GB"/>
          </a:p>
        </p:txBody>
      </p:sp>
      <p:sp>
        <p:nvSpPr>
          <p:cNvPr id="7" name="Slide Number Placeholder 6"/>
          <p:cNvSpPr>
            <a:spLocks noGrp="1"/>
          </p:cNvSpPr>
          <p:nvPr>
            <p:ph type="sldNum" sz="quarter" idx="5"/>
          </p:nvPr>
        </p:nvSpPr>
        <p:spPr>
          <a:xfrm>
            <a:off x="3978135" y="8842031"/>
            <a:ext cx="3043343" cy="465456"/>
          </a:xfrm>
          <a:prstGeom prst="rect">
            <a:avLst/>
          </a:prstGeom>
        </p:spPr>
        <p:txBody>
          <a:bodyPr vert="horz" lIns="93323" tIns="46662" rIns="93323" bIns="46662" rtlCol="0" anchor="b"/>
          <a:lstStyle>
            <a:lvl1pPr algn="r">
              <a:defRPr sz="1200"/>
            </a:lvl1pPr>
          </a:lstStyle>
          <a:p>
            <a:fld id="{628DE85F-A49F-4D4C-8D78-799212E249B2}" type="slidenum">
              <a:rPr lang="en-GB" smtClean="0"/>
              <a:t>‹#›</a:t>
            </a:fld>
            <a:endParaRPr lang="en-GB"/>
          </a:p>
        </p:txBody>
      </p:sp>
    </p:spTree>
    <p:extLst>
      <p:ext uri="{BB962C8B-B14F-4D97-AF65-F5344CB8AC3E}">
        <p14:creationId xmlns:p14="http://schemas.microsoft.com/office/powerpoint/2010/main" val="410335867"/>
      </p:ext>
    </p:extLst>
  </p:cSld>
  <p:clrMap bg1="lt1" tx1="dk1" bg2="lt2" tx2="dk2" accent1="accent1" accent2="accent2" accent3="accent3" accent4="accent4" accent5="accent5" accent6="accent6" hlink="hlink" folHlink="folHlink"/>
  <p:notesStyle>
    <a:lvl1pPr marL="0" algn="l" defTabSz="1232345" rtl="0" eaLnBrk="1" latinLnBrk="0" hangingPunct="1">
      <a:defRPr sz="1600" kern="1200">
        <a:solidFill>
          <a:schemeClr val="tx1"/>
        </a:solidFill>
        <a:latin typeface="+mn-lt"/>
        <a:ea typeface="+mn-ea"/>
        <a:cs typeface="+mn-cs"/>
      </a:defRPr>
    </a:lvl1pPr>
    <a:lvl2pPr marL="616171" algn="l" defTabSz="1232345" rtl="0" eaLnBrk="1" latinLnBrk="0" hangingPunct="1">
      <a:defRPr sz="1600" kern="1200">
        <a:solidFill>
          <a:schemeClr val="tx1"/>
        </a:solidFill>
        <a:latin typeface="+mn-lt"/>
        <a:ea typeface="+mn-ea"/>
        <a:cs typeface="+mn-cs"/>
      </a:defRPr>
    </a:lvl2pPr>
    <a:lvl3pPr marL="1232345" algn="l" defTabSz="1232345" rtl="0" eaLnBrk="1" latinLnBrk="0" hangingPunct="1">
      <a:defRPr sz="1600" kern="1200">
        <a:solidFill>
          <a:schemeClr val="tx1"/>
        </a:solidFill>
        <a:latin typeface="+mn-lt"/>
        <a:ea typeface="+mn-ea"/>
        <a:cs typeface="+mn-cs"/>
      </a:defRPr>
    </a:lvl3pPr>
    <a:lvl4pPr marL="1848516" algn="l" defTabSz="1232345" rtl="0" eaLnBrk="1" latinLnBrk="0" hangingPunct="1">
      <a:defRPr sz="1600" kern="1200">
        <a:solidFill>
          <a:schemeClr val="tx1"/>
        </a:solidFill>
        <a:latin typeface="+mn-lt"/>
        <a:ea typeface="+mn-ea"/>
        <a:cs typeface="+mn-cs"/>
      </a:defRPr>
    </a:lvl4pPr>
    <a:lvl5pPr marL="2464690" algn="l" defTabSz="1232345" rtl="0" eaLnBrk="1" latinLnBrk="0" hangingPunct="1">
      <a:defRPr sz="1600" kern="1200">
        <a:solidFill>
          <a:schemeClr val="tx1"/>
        </a:solidFill>
        <a:latin typeface="+mn-lt"/>
        <a:ea typeface="+mn-ea"/>
        <a:cs typeface="+mn-cs"/>
      </a:defRPr>
    </a:lvl5pPr>
    <a:lvl6pPr marL="3080862" algn="l" defTabSz="1232345" rtl="0" eaLnBrk="1" latinLnBrk="0" hangingPunct="1">
      <a:defRPr sz="1600" kern="1200">
        <a:solidFill>
          <a:schemeClr val="tx1"/>
        </a:solidFill>
        <a:latin typeface="+mn-lt"/>
        <a:ea typeface="+mn-ea"/>
        <a:cs typeface="+mn-cs"/>
      </a:defRPr>
    </a:lvl6pPr>
    <a:lvl7pPr marL="3697036" algn="l" defTabSz="1232345" rtl="0" eaLnBrk="1" latinLnBrk="0" hangingPunct="1">
      <a:defRPr sz="1600" kern="1200">
        <a:solidFill>
          <a:schemeClr val="tx1"/>
        </a:solidFill>
        <a:latin typeface="+mn-lt"/>
        <a:ea typeface="+mn-ea"/>
        <a:cs typeface="+mn-cs"/>
      </a:defRPr>
    </a:lvl7pPr>
    <a:lvl8pPr marL="4313207" algn="l" defTabSz="1232345" rtl="0" eaLnBrk="1" latinLnBrk="0" hangingPunct="1">
      <a:defRPr sz="1600" kern="1200">
        <a:solidFill>
          <a:schemeClr val="tx1"/>
        </a:solidFill>
        <a:latin typeface="+mn-lt"/>
        <a:ea typeface="+mn-ea"/>
        <a:cs typeface="+mn-cs"/>
      </a:defRPr>
    </a:lvl8pPr>
    <a:lvl9pPr marL="4929378" algn="l" defTabSz="123234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8DE85F-A49F-4D4C-8D78-799212E249B2}" type="slidenum">
              <a:rPr lang="en-GB" smtClean="0">
                <a:solidFill>
                  <a:prstClr val="black"/>
                </a:solidFill>
              </a:rPr>
              <a:pPr/>
              <a:t>16</a:t>
            </a:fld>
            <a:endParaRPr lang="en-GB">
              <a:solidFill>
                <a:prstClr val="black"/>
              </a:solidFill>
            </a:endParaRPr>
          </a:p>
        </p:txBody>
      </p:sp>
    </p:spTree>
    <p:extLst>
      <p:ext uri="{BB962C8B-B14F-4D97-AF65-F5344CB8AC3E}">
        <p14:creationId xmlns:p14="http://schemas.microsoft.com/office/powerpoint/2010/main" val="2805075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oleObject1.bin"/><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Main 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userDrawn="1">
            <p:ph type="ctrTitle" hasCustomPrompt="1"/>
          </p:nvPr>
        </p:nvSpPr>
        <p:spPr>
          <a:xfrm>
            <a:off x="6668218" y="1923441"/>
            <a:ext cx="5202936" cy="1588127"/>
          </a:xfrm>
          <a:prstGeom prst="rect">
            <a:avLst/>
          </a:prstGeom>
        </p:spPr>
        <p:txBody>
          <a:bodyPr anchor="ctr">
            <a:spAutoFit/>
          </a:bodyPr>
          <a:lstStyle>
            <a:lvl1pPr algn="l">
              <a:lnSpc>
                <a:spcPct val="80000"/>
              </a:lnSpc>
              <a:defRPr sz="6000" baseline="0">
                <a:solidFill>
                  <a:schemeClr val="bg1"/>
                </a:solidFill>
              </a:defRPr>
            </a:lvl1pPr>
          </a:lstStyle>
          <a:p>
            <a:r>
              <a:rPr lang="en-US" dirty="0"/>
              <a:t>Impact Word(s)</a:t>
            </a:r>
          </a:p>
        </p:txBody>
      </p:sp>
      <p:sp>
        <p:nvSpPr>
          <p:cNvPr id="3" name="Subtitle 2"/>
          <p:cNvSpPr>
            <a:spLocks noGrp="1"/>
          </p:cNvSpPr>
          <p:nvPr userDrawn="1">
            <p:ph type="subTitle" idx="1" hasCustomPrompt="1"/>
          </p:nvPr>
        </p:nvSpPr>
        <p:spPr>
          <a:xfrm>
            <a:off x="6668218" y="4684143"/>
            <a:ext cx="5198961" cy="837029"/>
          </a:xfrm>
          <a:prstGeom prst="rect">
            <a:avLst/>
          </a:prstGeom>
        </p:spPr>
        <p:txBody>
          <a:bodyPr/>
          <a:lstStyle>
            <a:lvl1pPr marL="0" indent="0" algn="l">
              <a:buNone/>
              <a:defRPr sz="2400" baseline="0">
                <a:solidFill>
                  <a:schemeClr val="bg1"/>
                </a:solidFill>
              </a:defRPr>
            </a:lvl1pPr>
            <a:lvl2pPr marL="4320" indent="0" algn="l">
              <a:spcBef>
                <a:spcPts val="0"/>
              </a:spcBef>
              <a:buNone/>
              <a:tabLst/>
              <a:defRPr baseline="0">
                <a:solidFill>
                  <a:schemeClr val="bg1"/>
                </a:solidFill>
              </a:defRPr>
            </a:lvl2pPr>
            <a:lvl3pPr marL="1232345" indent="0" algn="ctr">
              <a:buNone/>
              <a:defRPr>
                <a:solidFill>
                  <a:schemeClr val="tx1">
                    <a:tint val="75000"/>
                  </a:schemeClr>
                </a:solidFill>
              </a:defRPr>
            </a:lvl3pPr>
            <a:lvl4pPr marL="1848516" indent="0" algn="ctr">
              <a:buNone/>
              <a:defRPr>
                <a:solidFill>
                  <a:schemeClr val="tx1">
                    <a:tint val="75000"/>
                  </a:schemeClr>
                </a:solidFill>
              </a:defRPr>
            </a:lvl4pPr>
            <a:lvl5pPr marL="2464690" indent="0" algn="ctr">
              <a:buNone/>
              <a:defRPr>
                <a:solidFill>
                  <a:schemeClr val="tx1">
                    <a:tint val="75000"/>
                  </a:schemeClr>
                </a:solidFill>
              </a:defRPr>
            </a:lvl5pPr>
            <a:lvl6pPr marL="3080862" indent="0" algn="ctr">
              <a:buNone/>
              <a:defRPr>
                <a:solidFill>
                  <a:schemeClr val="tx1">
                    <a:tint val="75000"/>
                  </a:schemeClr>
                </a:solidFill>
              </a:defRPr>
            </a:lvl6pPr>
            <a:lvl7pPr marL="3697036" indent="0" algn="ctr">
              <a:buNone/>
              <a:defRPr>
                <a:solidFill>
                  <a:schemeClr val="tx1">
                    <a:tint val="75000"/>
                  </a:schemeClr>
                </a:solidFill>
              </a:defRPr>
            </a:lvl7pPr>
            <a:lvl8pPr marL="4313207" indent="0" algn="ctr">
              <a:buNone/>
              <a:defRPr>
                <a:solidFill>
                  <a:schemeClr val="tx1">
                    <a:tint val="75000"/>
                  </a:schemeClr>
                </a:solidFill>
              </a:defRPr>
            </a:lvl8pPr>
            <a:lvl9pPr marL="4929378" indent="0" algn="ctr">
              <a:buNone/>
              <a:defRPr>
                <a:solidFill>
                  <a:schemeClr val="tx1">
                    <a:tint val="75000"/>
                  </a:schemeClr>
                </a:solidFill>
              </a:defRPr>
            </a:lvl9pPr>
          </a:lstStyle>
          <a:p>
            <a:r>
              <a:rPr lang="en-US" dirty="0"/>
              <a:t>Presenter Name</a:t>
            </a:r>
          </a:p>
          <a:p>
            <a:pPr lvl="1"/>
            <a:r>
              <a:rPr lang="en-US" dirty="0"/>
              <a:t>Job title, date, or other relevant presenter info</a:t>
            </a:r>
          </a:p>
        </p:txBody>
      </p:sp>
      <p:sp>
        <p:nvSpPr>
          <p:cNvPr id="20" name="Text Placeholder 19"/>
          <p:cNvSpPr>
            <a:spLocks noGrp="1"/>
          </p:cNvSpPr>
          <p:nvPr userDrawn="1">
            <p:ph type="body" sz="quarter" idx="13" hasCustomPrompt="1"/>
          </p:nvPr>
        </p:nvSpPr>
        <p:spPr>
          <a:xfrm>
            <a:off x="6668218" y="1524766"/>
            <a:ext cx="5202936" cy="461665"/>
          </a:xfrm>
          <a:prstGeom prst="rect">
            <a:avLst/>
          </a:prstGeom>
        </p:spPr>
        <p:txBody>
          <a:bodyPr anchor="b">
            <a:spAutoFit/>
          </a:bodyPr>
          <a:lstStyle>
            <a:lvl1pPr algn="l">
              <a:defRPr sz="2400" b="0" cap="all" baseline="0">
                <a:solidFill>
                  <a:schemeClr val="bg1"/>
                </a:solidFill>
              </a:defRPr>
            </a:lvl1pPr>
          </a:lstStyle>
          <a:p>
            <a:pPr lvl="0"/>
            <a:r>
              <a:rPr lang="en-US" dirty="0"/>
              <a:t>FULL PRESENTATION TITLE</a:t>
            </a:r>
            <a:endParaRPr lang="en-GB" dirty="0"/>
          </a:p>
        </p:txBody>
      </p:sp>
      <p:sp>
        <p:nvSpPr>
          <p:cNvPr id="12" name="Picture Placeholder 5"/>
          <p:cNvSpPr>
            <a:spLocks noGrp="1"/>
          </p:cNvSpPr>
          <p:nvPr userDrawn="1">
            <p:ph type="pic" sz="quarter" idx="16" hasCustomPrompt="1"/>
          </p:nvPr>
        </p:nvSpPr>
        <p:spPr>
          <a:xfrm>
            <a:off x="-1977" y="-7233"/>
            <a:ext cx="6400800" cy="6865234"/>
          </a:xfrm>
          <a:prstGeom prst="rect">
            <a:avLst/>
          </a:prstGeom>
        </p:spPr>
        <p:txBody>
          <a:bodyPr/>
          <a:lstStyle>
            <a:lvl1pPr>
              <a:defRPr/>
            </a:lvl1pPr>
          </a:lstStyle>
          <a:p>
            <a:r>
              <a:rPr lang="en-US" dirty="0"/>
              <a:t>Click Icon to add picture</a:t>
            </a:r>
            <a:endParaRPr lang="en-GB" dirty="0"/>
          </a:p>
        </p:txBody>
      </p:sp>
      <p:sp>
        <p:nvSpPr>
          <p:cNvPr id="16" name="Footer Placeholder 7">
            <a:extLst>
              <a:ext uri="{FF2B5EF4-FFF2-40B4-BE49-F238E27FC236}">
                <a16:creationId xmlns:a16="http://schemas.microsoft.com/office/drawing/2014/main" id="{D24B5784-B6F0-4591-AAF7-20A8AA0382D2}"/>
              </a:ext>
            </a:extLst>
          </p:cNvPr>
          <p:cNvSpPr>
            <a:spLocks noGrp="1"/>
          </p:cNvSpPr>
          <p:nvPr userDrawn="1">
            <p:ph type="ftr" sz="quarter" idx="11"/>
          </p:nvPr>
        </p:nvSpPr>
        <p:spPr>
          <a:xfrm>
            <a:off x="6664243" y="5573671"/>
            <a:ext cx="5202936" cy="365760"/>
          </a:xfrm>
          <a:prstGeom prst="rect">
            <a:avLst/>
          </a:prstGeom>
        </p:spPr>
        <p:txBody>
          <a:bodyPr/>
          <a:lstStyle>
            <a:lvl1pPr>
              <a:defRPr sz="1000">
                <a:solidFill>
                  <a:schemeClr val="bg1"/>
                </a:solidFill>
              </a:defRPr>
            </a:lvl1pPr>
          </a:lstStyle>
          <a:p>
            <a:r>
              <a:rPr lang="en-GB" dirty="0"/>
              <a:t>© 2019 Ipsos. All rights reserved. Contains Ipsos' Confidential and Proprietary information and may not be disclosed or reproduced without the prior written consent of Ipsos.</a:t>
            </a:r>
          </a:p>
        </p:txBody>
      </p:sp>
    </p:spTree>
    <p:extLst>
      <p:ext uri="{BB962C8B-B14F-4D97-AF65-F5344CB8AC3E}">
        <p14:creationId xmlns:p14="http://schemas.microsoft.com/office/powerpoint/2010/main" val="880387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9847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ext &amp; visual">
    <p:spTree>
      <p:nvGrpSpPr>
        <p:cNvPr id="1" name=""/>
        <p:cNvGrpSpPr/>
        <p:nvPr/>
      </p:nvGrpSpPr>
      <p:grpSpPr>
        <a:xfrm>
          <a:off x="0" y="0"/>
          <a:ext cx="0" cy="0"/>
          <a:chOff x="0" y="0"/>
          <a:chExt cx="0" cy="0"/>
        </a:xfrm>
      </p:grpSpPr>
      <p:sp>
        <p:nvSpPr>
          <p:cNvPr id="13" name="Espace réservé pour une image  14">
            <a:extLst>
              <a:ext uri="{FF2B5EF4-FFF2-40B4-BE49-F238E27FC236}">
                <a16:creationId xmlns:a16="http://schemas.microsoft.com/office/drawing/2014/main" id="{CF658DAE-7146-4BB8-8107-92D632B4BBF9}"/>
              </a:ext>
            </a:extLst>
          </p:cNvPr>
          <p:cNvSpPr>
            <a:spLocks noGrp="1"/>
          </p:cNvSpPr>
          <p:nvPr>
            <p:ph type="pic" sz="quarter" idx="16" hasCustomPrompt="1"/>
          </p:nvPr>
        </p:nvSpPr>
        <p:spPr>
          <a:xfrm>
            <a:off x="3176" y="3176"/>
            <a:ext cx="12188824" cy="6858000"/>
          </a:xfrm>
          <a:prstGeom prst="rect">
            <a:avLst/>
          </a:prstGeom>
          <a:pattFill prst="wdUpDiag">
            <a:fgClr>
              <a:schemeClr val="bg1">
                <a:lumMod val="75000"/>
              </a:schemeClr>
            </a:fgClr>
            <a:bgClr>
              <a:schemeClr val="bg1">
                <a:lumMod val="85000"/>
              </a:schemeClr>
            </a:bgClr>
          </a:pattFill>
        </p:spPr>
        <p:txBody>
          <a:bodyPr wrap="square">
            <a:noAutofit/>
          </a:bodyPr>
          <a:lstStyle/>
          <a:p>
            <a:r>
              <a:rPr lang="en-GB" dirty="0"/>
              <a:t> </a:t>
            </a:r>
          </a:p>
        </p:txBody>
      </p:sp>
      <p:graphicFrame>
        <p:nvGraphicFramePr>
          <p:cNvPr id="4" name="Objet 3" hidden="1">
            <a:extLst>
              <a:ext uri="{FF2B5EF4-FFF2-40B4-BE49-F238E27FC236}">
                <a16:creationId xmlns:a16="http://schemas.microsoft.com/office/drawing/2014/main" id="{5CF9A8CD-44E6-43DE-97D8-919ABD05CE10}"/>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37" name="Diapositive think-cell" r:id="rId5" imgW="532" imgH="530" progId="TCLayout.ActiveDocument.1">
                  <p:embed/>
                </p:oleObj>
              </mc:Choice>
              <mc:Fallback>
                <p:oleObj name="Diapositive think-cell" r:id="rId5" imgW="532" imgH="530" progId="TCLayout.ActiveDocument.1">
                  <p:embed/>
                  <p:pic>
                    <p:nvPicPr>
                      <p:cNvPr id="4" name="Objet 3" hidden="1">
                        <a:extLst>
                          <a:ext uri="{FF2B5EF4-FFF2-40B4-BE49-F238E27FC236}">
                            <a16:creationId xmlns:a16="http://schemas.microsoft.com/office/drawing/2014/main" id="{5CF9A8CD-44E6-43DE-97D8-919ABD05CE1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C1DD757-038C-457E-9D36-3DDC777DAD6B}"/>
              </a:ext>
            </a:extLst>
          </p:cNvPr>
          <p:cNvSpPr/>
          <p:nvPr userDrawn="1">
            <p:custDataLst>
              <p:tags r:id="rId3"/>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Tree>
    <p:extLst>
      <p:ext uri="{BB962C8B-B14F-4D97-AF65-F5344CB8AC3E}">
        <p14:creationId xmlns:p14="http://schemas.microsoft.com/office/powerpoint/2010/main" val="3812215597"/>
      </p:ext>
    </p:extLst>
  </p:cSld>
  <p:clrMapOvr>
    <a:masterClrMapping/>
  </p:clrMapOvr>
  <p:extLst mod="1">
    <p:ext uri="{DCECCB84-F9BA-43D5-87BE-67443E8EF086}">
      <p15:sldGuideLst xmlns:p15="http://schemas.microsoft.com/office/powerpoint/2012/main">
        <p15:guide id="9" pos="306">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Main 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668218" y="2918967"/>
            <a:ext cx="5198961" cy="683200"/>
          </a:xfrm>
          <a:prstGeom prst="rect">
            <a:avLst/>
          </a:prstGeom>
        </p:spPr>
        <p:txBody>
          <a:bodyPr anchor="ctr"/>
          <a:lstStyle>
            <a:lvl1pPr>
              <a:defRPr sz="4800" baseline="0"/>
            </a:lvl1pPr>
          </a:lstStyle>
          <a:p>
            <a:r>
              <a:rPr lang="en-US" dirty="0"/>
              <a:t>Impact Word(s)</a:t>
            </a:r>
          </a:p>
        </p:txBody>
      </p:sp>
      <p:sp>
        <p:nvSpPr>
          <p:cNvPr id="3" name="Subtitle 2"/>
          <p:cNvSpPr>
            <a:spLocks noGrp="1"/>
          </p:cNvSpPr>
          <p:nvPr>
            <p:ph type="subTitle" idx="1" hasCustomPrompt="1"/>
          </p:nvPr>
        </p:nvSpPr>
        <p:spPr>
          <a:xfrm>
            <a:off x="6668218" y="4000260"/>
            <a:ext cx="5198961" cy="1391519"/>
          </a:xfrm>
          <a:prstGeom prst="rect">
            <a:avLst/>
          </a:prstGeom>
        </p:spPr>
        <p:txBody>
          <a:bodyPr/>
          <a:lstStyle>
            <a:lvl1pPr marL="0" indent="0" algn="l">
              <a:buNone/>
              <a:defRPr sz="2400" baseline="0">
                <a:solidFill>
                  <a:schemeClr val="bg2"/>
                </a:solidFill>
              </a:defRPr>
            </a:lvl1pPr>
            <a:lvl2pPr marL="4320" indent="0" algn="l">
              <a:spcBef>
                <a:spcPts val="0"/>
              </a:spcBef>
              <a:buNone/>
              <a:tabLst/>
              <a:defRPr baseline="0">
                <a:solidFill>
                  <a:schemeClr val="bg2"/>
                </a:solidFill>
              </a:defRPr>
            </a:lvl2pPr>
            <a:lvl3pPr marL="1232345" indent="0" algn="ctr">
              <a:buNone/>
              <a:defRPr>
                <a:solidFill>
                  <a:schemeClr val="tx1">
                    <a:tint val="75000"/>
                  </a:schemeClr>
                </a:solidFill>
              </a:defRPr>
            </a:lvl3pPr>
            <a:lvl4pPr marL="1848516" indent="0" algn="ctr">
              <a:buNone/>
              <a:defRPr>
                <a:solidFill>
                  <a:schemeClr val="tx1">
                    <a:tint val="75000"/>
                  </a:schemeClr>
                </a:solidFill>
              </a:defRPr>
            </a:lvl4pPr>
            <a:lvl5pPr marL="2464690" indent="0" algn="ctr">
              <a:buNone/>
              <a:defRPr>
                <a:solidFill>
                  <a:schemeClr val="tx1">
                    <a:tint val="75000"/>
                  </a:schemeClr>
                </a:solidFill>
              </a:defRPr>
            </a:lvl5pPr>
            <a:lvl6pPr marL="3080862" indent="0" algn="ctr">
              <a:buNone/>
              <a:defRPr>
                <a:solidFill>
                  <a:schemeClr val="tx1">
                    <a:tint val="75000"/>
                  </a:schemeClr>
                </a:solidFill>
              </a:defRPr>
            </a:lvl6pPr>
            <a:lvl7pPr marL="3697036" indent="0" algn="ctr">
              <a:buNone/>
              <a:defRPr>
                <a:solidFill>
                  <a:schemeClr val="tx1">
                    <a:tint val="75000"/>
                  </a:schemeClr>
                </a:solidFill>
              </a:defRPr>
            </a:lvl7pPr>
            <a:lvl8pPr marL="4313207" indent="0" algn="ctr">
              <a:buNone/>
              <a:defRPr>
                <a:solidFill>
                  <a:schemeClr val="tx1">
                    <a:tint val="75000"/>
                  </a:schemeClr>
                </a:solidFill>
              </a:defRPr>
            </a:lvl8pPr>
            <a:lvl9pPr marL="4929378" indent="0" algn="ctr">
              <a:buNone/>
              <a:defRPr>
                <a:solidFill>
                  <a:schemeClr val="tx1">
                    <a:tint val="75000"/>
                  </a:schemeClr>
                </a:solidFill>
              </a:defRPr>
            </a:lvl9pPr>
          </a:lstStyle>
          <a:p>
            <a:r>
              <a:rPr lang="en-US" dirty="0"/>
              <a:t>Presenter Name</a:t>
            </a:r>
          </a:p>
          <a:p>
            <a:pPr lvl="1"/>
            <a:r>
              <a:rPr lang="en-US" dirty="0"/>
              <a:t>Job title, date, or other relevant presenter info</a:t>
            </a:r>
          </a:p>
        </p:txBody>
      </p:sp>
      <p:sp>
        <p:nvSpPr>
          <p:cNvPr id="20" name="Text Placeholder 19"/>
          <p:cNvSpPr>
            <a:spLocks noGrp="1"/>
          </p:cNvSpPr>
          <p:nvPr>
            <p:ph type="body" sz="quarter" idx="13" hasCustomPrompt="1"/>
          </p:nvPr>
        </p:nvSpPr>
        <p:spPr>
          <a:xfrm>
            <a:off x="6668218" y="1679556"/>
            <a:ext cx="5198961" cy="849939"/>
          </a:xfrm>
          <a:prstGeom prst="rect">
            <a:avLst/>
          </a:prstGeom>
        </p:spPr>
        <p:txBody>
          <a:bodyPr anchor="b">
            <a:normAutofit/>
          </a:bodyPr>
          <a:lstStyle>
            <a:lvl1pPr>
              <a:defRPr sz="2800" b="0" cap="all" baseline="0">
                <a:solidFill>
                  <a:schemeClr val="bg2"/>
                </a:solidFill>
              </a:defRPr>
            </a:lvl1pPr>
          </a:lstStyle>
          <a:p>
            <a:pPr lvl="0"/>
            <a:r>
              <a:rPr lang="en-US" dirty="0"/>
              <a:t>FULL PRESENTATION TITLE</a:t>
            </a:r>
            <a:endParaRPr lang="en-GB" dirty="0"/>
          </a:p>
        </p:txBody>
      </p:sp>
      <p:sp>
        <p:nvSpPr>
          <p:cNvPr id="14" name="Footer Placeholder 10"/>
          <p:cNvSpPr>
            <a:spLocks noGrp="1"/>
          </p:cNvSpPr>
          <p:nvPr>
            <p:ph type="ftr" sz="quarter" idx="11"/>
          </p:nvPr>
        </p:nvSpPr>
        <p:spPr>
          <a:xfrm>
            <a:off x="6668218" y="5409771"/>
            <a:ext cx="5198961" cy="640080"/>
          </a:xfrm>
          <a:prstGeom prst="rect">
            <a:avLst/>
          </a:prstGeom>
        </p:spPr>
        <p:txBody>
          <a:bodyPr lIns="91440" tIns="0" rIns="91440" bIns="0"/>
          <a:lstStyle>
            <a:lvl1pPr>
              <a:defRPr sz="1100">
                <a:solidFill>
                  <a:schemeClr val="bg2"/>
                </a:solidFill>
              </a:defRPr>
            </a:lvl1pPr>
          </a:lstStyle>
          <a:p>
            <a:r>
              <a:rPr lang="en-GB"/>
              <a:t>Copyright Text Here</a:t>
            </a:r>
            <a:endParaRPr lang="en-GB" dirty="0"/>
          </a:p>
        </p:txBody>
      </p:sp>
      <p:sp>
        <p:nvSpPr>
          <p:cNvPr id="12" name="Picture Placeholder 5"/>
          <p:cNvSpPr>
            <a:spLocks noGrp="1"/>
          </p:cNvSpPr>
          <p:nvPr>
            <p:ph type="pic" sz="quarter" idx="16" hasCustomPrompt="1"/>
          </p:nvPr>
        </p:nvSpPr>
        <p:spPr>
          <a:xfrm>
            <a:off x="-1977" y="-7233"/>
            <a:ext cx="6097977" cy="6865234"/>
          </a:xfrm>
          <a:prstGeom prst="rect">
            <a:avLst/>
          </a:prstGeom>
        </p:spPr>
        <p:txBody>
          <a:bodyPr/>
          <a:lstStyle>
            <a:lvl1pPr>
              <a:defRPr/>
            </a:lvl1pPr>
          </a:lstStyle>
          <a:p>
            <a:r>
              <a:rPr lang="en-US" dirty="0"/>
              <a:t>Click Icon to add picture</a:t>
            </a:r>
            <a:endParaRPr lang="en-GB" dirty="0"/>
          </a:p>
        </p:txBody>
      </p:sp>
    </p:spTree>
    <p:extLst>
      <p:ext uri="{BB962C8B-B14F-4D97-AF65-F5344CB8AC3E}">
        <p14:creationId xmlns:p14="http://schemas.microsoft.com/office/powerpoint/2010/main" val="367842613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17" name="Rectangle 16"/>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7" name="Rectangle 6"/>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8" name="Rectangle 7"/>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10" name="Rectangle 9"/>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12" name="Rectangle 11"/>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14" name="Rectangle 13"/>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16" name="Rectangle 15"/>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20" name="Rectangle 19"/>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22" name="Rectangle 21"/>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24" name="Rectangle 23"/>
          <p:cNvSpPr/>
          <p:nvPr userDrawn="1"/>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4" name="Picture Placeholder 3"/>
          <p:cNvSpPr>
            <a:spLocks noGrp="1"/>
          </p:cNvSpPr>
          <p:nvPr>
            <p:ph type="pic" sz="quarter" idx="10"/>
          </p:nvPr>
        </p:nvSpPr>
        <p:spPr>
          <a:xfrm>
            <a:off x="0" y="0"/>
            <a:ext cx="8453717" cy="6858000"/>
          </a:xfrm>
          <a:custGeom>
            <a:avLst/>
            <a:gdLst>
              <a:gd name="connsiteX0" fmla="*/ 0 w 6438900"/>
              <a:gd name="connsiteY0" fmla="*/ 0 h 5143500"/>
              <a:gd name="connsiteX1" fmla="*/ 6438900 w 6438900"/>
              <a:gd name="connsiteY1" fmla="*/ 0 h 5143500"/>
              <a:gd name="connsiteX2" fmla="*/ 6438900 w 6438900"/>
              <a:gd name="connsiteY2" fmla="*/ 5143500 h 5143500"/>
              <a:gd name="connsiteX3" fmla="*/ 0 w 6438900"/>
              <a:gd name="connsiteY3" fmla="*/ 5143500 h 5143500"/>
              <a:gd name="connsiteX4" fmla="*/ 0 w 6438900"/>
              <a:gd name="connsiteY4" fmla="*/ 0 h 5143500"/>
              <a:gd name="connsiteX0" fmla="*/ 0 w 6438900"/>
              <a:gd name="connsiteY0" fmla="*/ 0 h 5143500"/>
              <a:gd name="connsiteX1" fmla="*/ 4654924 w 6438900"/>
              <a:gd name="connsiteY1" fmla="*/ 0 h 5143500"/>
              <a:gd name="connsiteX2" fmla="*/ 6438900 w 6438900"/>
              <a:gd name="connsiteY2" fmla="*/ 5143500 h 5143500"/>
              <a:gd name="connsiteX3" fmla="*/ 0 w 6438900"/>
              <a:gd name="connsiteY3" fmla="*/ 5143500 h 5143500"/>
              <a:gd name="connsiteX4" fmla="*/ 0 w 6438900"/>
              <a:gd name="connsiteY4" fmla="*/ 0 h 5143500"/>
              <a:gd name="connsiteX0" fmla="*/ 0 w 6340288"/>
              <a:gd name="connsiteY0" fmla="*/ 0 h 5143500"/>
              <a:gd name="connsiteX1" fmla="*/ 4654924 w 6340288"/>
              <a:gd name="connsiteY1" fmla="*/ 0 h 5143500"/>
              <a:gd name="connsiteX2" fmla="*/ 6340288 w 6340288"/>
              <a:gd name="connsiteY2" fmla="*/ 5143500 h 5143500"/>
              <a:gd name="connsiteX3" fmla="*/ 0 w 6340288"/>
              <a:gd name="connsiteY3" fmla="*/ 5143500 h 5143500"/>
              <a:gd name="connsiteX4" fmla="*/ 0 w 6340288"/>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0288" h="5143500">
                <a:moveTo>
                  <a:pt x="0" y="0"/>
                </a:moveTo>
                <a:lnTo>
                  <a:pt x="4654924" y="0"/>
                </a:lnTo>
                <a:lnTo>
                  <a:pt x="6340288" y="5143500"/>
                </a:lnTo>
                <a:lnTo>
                  <a:pt x="0" y="5143500"/>
                </a:lnTo>
                <a:lnTo>
                  <a:pt x="0" y="0"/>
                </a:lnTo>
                <a:close/>
              </a:path>
            </a:pathLst>
          </a:custGeom>
        </p:spPr>
        <p:txBody>
          <a:bodyPr/>
          <a:lstStyle/>
          <a:p>
            <a:r>
              <a:rPr lang="en-US" dirty="0"/>
              <a:t>Click icon to add picture</a:t>
            </a:r>
            <a:endParaRPr lang="en-GB" dirty="0"/>
          </a:p>
        </p:txBody>
      </p:sp>
      <p:sp>
        <p:nvSpPr>
          <p:cNvPr id="2" name="Title 1"/>
          <p:cNvSpPr>
            <a:spLocks noGrp="1"/>
          </p:cNvSpPr>
          <p:nvPr>
            <p:ph type="ctrTitle" hasCustomPrompt="1"/>
          </p:nvPr>
        </p:nvSpPr>
        <p:spPr>
          <a:xfrm>
            <a:off x="7919049" y="3105835"/>
            <a:ext cx="3930248" cy="646331"/>
          </a:xfrm>
          <a:prstGeom prst="rect">
            <a:avLst/>
          </a:prstGeom>
        </p:spPr>
        <p:txBody>
          <a:bodyPr wrap="square" anchor="ctr" anchorCtr="0">
            <a:spAutoFit/>
          </a:bodyPr>
          <a:lstStyle>
            <a:lvl1pPr>
              <a:defRPr sz="4000" cap="all" baseline="0"/>
            </a:lvl1pPr>
          </a:lstStyle>
          <a:p>
            <a:r>
              <a:rPr lang="en-GB" dirty="0"/>
              <a:t>Title</a:t>
            </a:r>
            <a:endParaRPr lang="en-US" dirty="0"/>
          </a:p>
        </p:txBody>
      </p:sp>
      <p:pic>
        <p:nvPicPr>
          <p:cNvPr id="18" name="Picture 2" descr="Résultats de recherche d'images pour « maryland lottery logo »">
            <a:extLst>
              <a:ext uri="{FF2B5EF4-FFF2-40B4-BE49-F238E27FC236}">
                <a16:creationId xmlns:a16="http://schemas.microsoft.com/office/drawing/2014/main" id="{4457E5EA-71AC-4034-B1BD-341998CAEFCA}"/>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0430222" y="119642"/>
            <a:ext cx="1616451"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8411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Divider Slide">
    <p:spTree>
      <p:nvGrpSpPr>
        <p:cNvPr id="1" name=""/>
        <p:cNvGrpSpPr/>
        <p:nvPr/>
      </p:nvGrpSpPr>
      <p:grpSpPr>
        <a:xfrm>
          <a:off x="0" y="0"/>
          <a:ext cx="0" cy="0"/>
          <a:chOff x="0" y="0"/>
          <a:chExt cx="0" cy="0"/>
        </a:xfrm>
      </p:grpSpPr>
      <p:sp>
        <p:nvSpPr>
          <p:cNvPr id="17" name="Rectangle 16"/>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7" name="Rectangle 6"/>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8" name="Rectangle 7"/>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10" name="Rectangle 9"/>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12" name="Rectangle 11"/>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14" name="Rectangle 13"/>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16" name="Rectangle 15"/>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20" name="Rectangle 19"/>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22" name="Rectangle 21"/>
          <p:cNvSpPr/>
          <p:nvPr/>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24" name="Rectangle 23"/>
          <p:cNvSpPr/>
          <p:nvPr userDrawn="1"/>
        </p:nvSpPr>
        <p:spPr bwMode="white">
          <a:xfrm>
            <a:off x="0" y="6238997"/>
            <a:ext cx="2490509" cy="61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2927" tIns="41464" rIns="82927" bIns="41464" rtlCol="0" anchor="ctr"/>
          <a:lstStyle/>
          <a:p>
            <a:pPr algn="ctr"/>
            <a:endParaRPr lang="en-GB" sz="3200"/>
          </a:p>
        </p:txBody>
      </p:sp>
      <p:sp>
        <p:nvSpPr>
          <p:cNvPr id="4" name="Picture Placeholder 3"/>
          <p:cNvSpPr>
            <a:spLocks noGrp="1"/>
          </p:cNvSpPr>
          <p:nvPr>
            <p:ph type="pic" sz="quarter" idx="10"/>
          </p:nvPr>
        </p:nvSpPr>
        <p:spPr>
          <a:xfrm>
            <a:off x="0" y="0"/>
            <a:ext cx="12192000" cy="6858000"/>
          </a:xfrm>
          <a:prstGeom prst="rect">
            <a:avLst/>
          </a:prstGeom>
        </p:spPr>
        <p:txBody>
          <a:bodyPr/>
          <a:lstStyle/>
          <a:p>
            <a:r>
              <a:rPr lang="en-US" dirty="0"/>
              <a:t>Click icon to add picture</a:t>
            </a:r>
            <a:endParaRPr lang="en-GB" dirty="0"/>
          </a:p>
        </p:txBody>
      </p:sp>
    </p:spTree>
    <p:extLst>
      <p:ext uri="{BB962C8B-B14F-4D97-AF65-F5344CB8AC3E}">
        <p14:creationId xmlns:p14="http://schemas.microsoft.com/office/powerpoint/2010/main" val="1924171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rmal No Q">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327087" y="72307"/>
            <a:ext cx="9998013" cy="348353"/>
          </a:xfrm>
          <a:prstGeom prst="rect">
            <a:avLst/>
          </a:prstGeom>
        </p:spPr>
        <p:txBody>
          <a:bodyPr lIns="0" tIns="0" rIns="0" bIns="0" anchor="b">
            <a:noAutofit/>
          </a:bodyPr>
          <a:lstStyle>
            <a:lvl1pPr marL="0" indent="0">
              <a:lnSpc>
                <a:spcPct val="90000"/>
              </a:lnSpc>
              <a:spcBef>
                <a:spcPts val="0"/>
              </a:spcBef>
              <a:spcAft>
                <a:spcPts val="0"/>
              </a:spcAft>
              <a:buNone/>
              <a:defRPr sz="2000" b="0" baseline="0">
                <a:solidFill>
                  <a:schemeClr val="bg2"/>
                </a:solidFill>
              </a:defRPr>
            </a:lvl1pPr>
          </a:lstStyle>
          <a:p>
            <a:pPr lvl="0"/>
            <a:r>
              <a:rPr lang="en-US" dirty="0"/>
              <a:t>Insert Section Title</a:t>
            </a:r>
            <a:endParaRPr lang="en-GB" dirty="0"/>
          </a:p>
        </p:txBody>
      </p:sp>
      <p:sp>
        <p:nvSpPr>
          <p:cNvPr id="5" name="Title Placeholder 1"/>
          <p:cNvSpPr>
            <a:spLocks noGrp="1"/>
          </p:cNvSpPr>
          <p:nvPr>
            <p:ph type="title"/>
          </p:nvPr>
        </p:nvSpPr>
        <p:spPr>
          <a:xfrm>
            <a:off x="327087" y="427720"/>
            <a:ext cx="9998013" cy="443198"/>
          </a:xfrm>
          <a:prstGeom prst="rect">
            <a:avLst/>
          </a:prstGeom>
        </p:spPr>
        <p:txBody>
          <a:bodyPr vert="horz" wrap="square" lIns="0" tIns="0" rIns="0" bIns="0" rtlCol="0" anchor="t">
            <a:spAutoFit/>
          </a:bodyPr>
          <a:lstStyle>
            <a:lvl1pPr>
              <a:spcBef>
                <a:spcPts val="0"/>
              </a:spcBef>
              <a:defRPr sz="3200"/>
            </a:lvl1pPr>
          </a:lstStyle>
          <a:p>
            <a:r>
              <a:rPr lang="en-US" dirty="0"/>
              <a:t>Click to add emphasis part of title</a:t>
            </a:r>
          </a:p>
        </p:txBody>
      </p:sp>
      <p:pic>
        <p:nvPicPr>
          <p:cNvPr id="4" name="Picture 2" descr="Résultats de recherche d'images pour « maryland lottery logo »">
            <a:extLst>
              <a:ext uri="{FF2B5EF4-FFF2-40B4-BE49-F238E27FC236}">
                <a16:creationId xmlns:a16="http://schemas.microsoft.com/office/drawing/2014/main" id="{0AA9740D-6F9A-479F-A3F3-653AF9A33B3F}"/>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0430222" y="119642"/>
            <a:ext cx="1616451"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869180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No Q">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327087" y="220678"/>
            <a:ext cx="9998013" cy="443198"/>
          </a:xfrm>
          <a:prstGeom prst="rect">
            <a:avLst/>
          </a:prstGeom>
        </p:spPr>
        <p:txBody>
          <a:bodyPr vert="horz" wrap="square" lIns="0" tIns="0" rIns="0" bIns="0" rtlCol="0" anchor="t">
            <a:spAutoFit/>
          </a:bodyPr>
          <a:lstStyle>
            <a:lvl1pPr>
              <a:spcBef>
                <a:spcPts val="0"/>
              </a:spcBef>
              <a:defRPr sz="3200"/>
            </a:lvl1pPr>
          </a:lstStyle>
          <a:p>
            <a:r>
              <a:rPr lang="en-US" dirty="0"/>
              <a:t>Click to add emphasis part of title</a:t>
            </a:r>
          </a:p>
        </p:txBody>
      </p:sp>
      <p:pic>
        <p:nvPicPr>
          <p:cNvPr id="3" name="Picture 2" descr="Résultats de recherche d'images pour « maryland lottery logo »">
            <a:extLst>
              <a:ext uri="{FF2B5EF4-FFF2-40B4-BE49-F238E27FC236}">
                <a16:creationId xmlns:a16="http://schemas.microsoft.com/office/drawing/2014/main" id="{284729A2-53EE-44EF-A49B-AB43D6BA802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0430222" y="119642"/>
            <a:ext cx="1616451"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565433"/>
      </p:ext>
    </p:extLst>
  </p:cSld>
  <p:clrMapOvr>
    <a:masterClrMapping/>
  </p:clrMapOvr>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rmal With Q">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327087" y="72307"/>
            <a:ext cx="9998013" cy="348353"/>
          </a:xfrm>
          <a:prstGeom prst="rect">
            <a:avLst/>
          </a:prstGeom>
        </p:spPr>
        <p:txBody>
          <a:bodyPr lIns="0" tIns="0" rIns="0" bIns="0" anchor="b">
            <a:noAutofit/>
          </a:bodyPr>
          <a:lstStyle>
            <a:lvl1pPr marL="0" indent="0">
              <a:lnSpc>
                <a:spcPct val="90000"/>
              </a:lnSpc>
              <a:spcBef>
                <a:spcPts val="0"/>
              </a:spcBef>
              <a:spcAft>
                <a:spcPts val="0"/>
              </a:spcAft>
              <a:buNone/>
              <a:defRPr sz="2000" b="0" baseline="0">
                <a:solidFill>
                  <a:schemeClr val="bg2"/>
                </a:solidFill>
              </a:defRPr>
            </a:lvl1pPr>
          </a:lstStyle>
          <a:p>
            <a:pPr lvl="0"/>
            <a:r>
              <a:rPr lang="en-US" dirty="0"/>
              <a:t>Insert Section Title</a:t>
            </a:r>
            <a:endParaRPr lang="en-GB" dirty="0"/>
          </a:p>
        </p:txBody>
      </p:sp>
      <p:sp>
        <p:nvSpPr>
          <p:cNvPr id="5" name="Title Placeholder 1"/>
          <p:cNvSpPr>
            <a:spLocks noGrp="1"/>
          </p:cNvSpPr>
          <p:nvPr>
            <p:ph type="title"/>
          </p:nvPr>
        </p:nvSpPr>
        <p:spPr>
          <a:xfrm>
            <a:off x="327087" y="427720"/>
            <a:ext cx="9998013" cy="443198"/>
          </a:xfrm>
          <a:prstGeom prst="rect">
            <a:avLst/>
          </a:prstGeom>
        </p:spPr>
        <p:txBody>
          <a:bodyPr vert="horz" wrap="square" lIns="0" tIns="0" rIns="0" bIns="0" rtlCol="0" anchor="t">
            <a:spAutoFit/>
          </a:bodyPr>
          <a:lstStyle>
            <a:lvl1pPr>
              <a:spcBef>
                <a:spcPts val="0"/>
              </a:spcBef>
              <a:defRPr sz="3200"/>
            </a:lvl1pPr>
          </a:lstStyle>
          <a:p>
            <a:r>
              <a:rPr lang="en-US" dirty="0"/>
              <a:t>Click to add emphasis part of title</a:t>
            </a:r>
          </a:p>
        </p:txBody>
      </p:sp>
      <p:sp>
        <p:nvSpPr>
          <p:cNvPr id="3" name="Text Placeholder 2">
            <a:extLst>
              <a:ext uri="{FF2B5EF4-FFF2-40B4-BE49-F238E27FC236}">
                <a16:creationId xmlns:a16="http://schemas.microsoft.com/office/drawing/2014/main" id="{2B0B72FB-1602-47CE-90D4-F6A325A2F506}"/>
              </a:ext>
            </a:extLst>
          </p:cNvPr>
          <p:cNvSpPr>
            <a:spLocks noGrp="1"/>
          </p:cNvSpPr>
          <p:nvPr>
            <p:ph type="body" sz="quarter" idx="14" hasCustomPrompt="1"/>
          </p:nvPr>
        </p:nvSpPr>
        <p:spPr>
          <a:xfrm>
            <a:off x="1333144" y="6447071"/>
            <a:ext cx="9665293" cy="218521"/>
          </a:xfrm>
          <a:prstGeom prst="rect">
            <a:avLst/>
          </a:prstGeom>
        </p:spPr>
        <p:txBody>
          <a:bodyPr wrap="square" lIns="0" rIns="0" anchor="b" anchorCtr="0">
            <a:spAutoFit/>
          </a:bodyPr>
          <a:lstStyle>
            <a:lvl1pPr>
              <a:lnSpc>
                <a:spcPct val="80000"/>
              </a:lnSpc>
              <a:spcBef>
                <a:spcPts val="0"/>
              </a:spcBef>
              <a:spcAft>
                <a:spcPts val="600"/>
              </a:spcAft>
              <a:defRPr sz="1000" cap="none" baseline="0">
                <a:solidFill>
                  <a:schemeClr val="tx1">
                    <a:lumMod val="75000"/>
                    <a:lumOff val="25000"/>
                  </a:schemeClr>
                </a:solidFill>
              </a:defRPr>
            </a:lvl1pPr>
          </a:lstStyle>
          <a:p>
            <a:pPr lvl="0"/>
            <a:r>
              <a:rPr lang="en-US" dirty="0"/>
              <a:t>Insert question and base size here</a:t>
            </a:r>
          </a:p>
        </p:txBody>
      </p:sp>
      <p:pic>
        <p:nvPicPr>
          <p:cNvPr id="6" name="Picture 2" descr="Résultats de recherche d'images pour « maryland lottery logo »">
            <a:extLst>
              <a:ext uri="{FF2B5EF4-FFF2-40B4-BE49-F238E27FC236}">
                <a16:creationId xmlns:a16="http://schemas.microsoft.com/office/drawing/2014/main" id="{30599BA8-AC20-4822-943D-D66449578275}"/>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0430222" y="119642"/>
            <a:ext cx="1616451"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548678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Normal With Q">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327087" y="212062"/>
            <a:ext cx="9998013" cy="443198"/>
          </a:xfrm>
          <a:prstGeom prst="rect">
            <a:avLst/>
          </a:prstGeom>
        </p:spPr>
        <p:txBody>
          <a:bodyPr vert="horz" wrap="square" lIns="0" tIns="0" rIns="0" bIns="0" rtlCol="0" anchor="t">
            <a:spAutoFit/>
          </a:bodyPr>
          <a:lstStyle>
            <a:lvl1pPr>
              <a:spcBef>
                <a:spcPts val="0"/>
              </a:spcBef>
              <a:defRPr sz="3200"/>
            </a:lvl1pPr>
          </a:lstStyle>
          <a:p>
            <a:r>
              <a:rPr lang="en-US" dirty="0"/>
              <a:t>Click to add emphasis part of title</a:t>
            </a:r>
          </a:p>
        </p:txBody>
      </p:sp>
      <p:sp>
        <p:nvSpPr>
          <p:cNvPr id="3" name="Text Placeholder 2">
            <a:extLst>
              <a:ext uri="{FF2B5EF4-FFF2-40B4-BE49-F238E27FC236}">
                <a16:creationId xmlns:a16="http://schemas.microsoft.com/office/drawing/2014/main" id="{2B0B72FB-1602-47CE-90D4-F6A325A2F506}"/>
              </a:ext>
            </a:extLst>
          </p:cNvPr>
          <p:cNvSpPr>
            <a:spLocks noGrp="1"/>
          </p:cNvSpPr>
          <p:nvPr>
            <p:ph type="body" sz="quarter" idx="14" hasCustomPrompt="1"/>
          </p:nvPr>
        </p:nvSpPr>
        <p:spPr>
          <a:xfrm>
            <a:off x="1335491" y="6450146"/>
            <a:ext cx="9665208" cy="215444"/>
          </a:xfrm>
          <a:prstGeom prst="rect">
            <a:avLst/>
          </a:prstGeom>
        </p:spPr>
        <p:txBody>
          <a:bodyPr wrap="square" lIns="0" rIns="0" anchor="b" anchorCtr="0">
            <a:spAutoFit/>
          </a:bodyPr>
          <a:lstStyle>
            <a:lvl1pPr>
              <a:lnSpc>
                <a:spcPct val="80000"/>
              </a:lnSpc>
              <a:spcBef>
                <a:spcPts val="0"/>
              </a:spcBef>
              <a:spcAft>
                <a:spcPts val="600"/>
              </a:spcAft>
              <a:defRPr sz="1000" cap="none" baseline="0">
                <a:solidFill>
                  <a:schemeClr val="tx1">
                    <a:lumMod val="75000"/>
                    <a:lumOff val="25000"/>
                  </a:schemeClr>
                </a:solidFill>
              </a:defRPr>
            </a:lvl1pPr>
          </a:lstStyle>
          <a:p>
            <a:pPr lvl="0"/>
            <a:r>
              <a:rPr lang="en-US" dirty="0"/>
              <a:t>Insert question and base size here</a:t>
            </a:r>
          </a:p>
        </p:txBody>
      </p:sp>
      <p:pic>
        <p:nvPicPr>
          <p:cNvPr id="4" name="Picture 2" descr="Résultats de recherche d'images pour « maryland lottery logo »">
            <a:extLst>
              <a:ext uri="{FF2B5EF4-FFF2-40B4-BE49-F238E27FC236}">
                <a16:creationId xmlns:a16="http://schemas.microsoft.com/office/drawing/2014/main" id="{A40EC0BB-9D46-479F-9468-915CBA306B9F}"/>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0430222" y="119642"/>
            <a:ext cx="1616451"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802724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2" descr="Résultats de recherche d'images pour « maryland lottery logo »">
            <a:extLst>
              <a:ext uri="{FF2B5EF4-FFF2-40B4-BE49-F238E27FC236}">
                <a16:creationId xmlns:a16="http://schemas.microsoft.com/office/drawing/2014/main" id="{1716B6BF-09A2-4677-A33A-8DB974CAA7A4}"/>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10430222" y="119642"/>
            <a:ext cx="1616451"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9835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pic>
        <p:nvPicPr>
          <p:cNvPr id="6" name="Picture 5" descr="IPSOS_GAMECHANGERS_blue.png"/>
          <p:cNvPicPr>
            <a:picLocks noChangeAspect="1"/>
          </p:cNvPicPr>
          <p:nvPr userDrawn="1"/>
        </p:nvPicPr>
        <p:blipFill rotWithShape="1">
          <a:blip r:embed="rId13" cstate="print">
            <a:extLst>
              <a:ext uri="{28A0092B-C50C-407E-A947-70E740481C1C}">
                <a14:useLocalDpi xmlns:a14="http://schemas.microsoft.com/office/drawing/2010/main"/>
              </a:ext>
            </a:extLst>
          </a:blip>
          <a:srcRect t="-9671" b="-1"/>
          <a:stretch/>
        </p:blipFill>
        <p:spPr>
          <a:xfrm>
            <a:off x="11184805" y="6181585"/>
            <a:ext cx="503103" cy="474643"/>
          </a:xfrm>
          <a:prstGeom prst="rect">
            <a:avLst/>
          </a:prstGeom>
        </p:spPr>
      </p:pic>
      <p:sp>
        <p:nvSpPr>
          <p:cNvPr id="7" name="TextBox 6"/>
          <p:cNvSpPr txBox="1"/>
          <p:nvPr userDrawn="1"/>
        </p:nvSpPr>
        <p:spPr>
          <a:xfrm>
            <a:off x="330200" y="6396586"/>
            <a:ext cx="921563" cy="225209"/>
          </a:xfrm>
          <a:prstGeom prst="rect">
            <a:avLst/>
          </a:prstGeom>
        </p:spPr>
        <p:txBody>
          <a:bodyPr vert="horz" wrap="none" lIns="0" tIns="0" rIns="0" bIns="0" rtlCol="0" anchor="b">
            <a:normAutofit/>
          </a:bodyPr>
          <a:lstStyle/>
          <a:p>
            <a:pPr marL="0" marR="0" indent="0" algn="l" defTabSz="1232345" rtl="0" eaLnBrk="1" fontAlgn="auto" latinLnBrk="0" hangingPunct="1">
              <a:lnSpc>
                <a:spcPct val="85000"/>
              </a:lnSpc>
              <a:spcBef>
                <a:spcPts val="272"/>
              </a:spcBef>
              <a:spcAft>
                <a:spcPts val="0"/>
              </a:spcAft>
              <a:buClrTx/>
              <a:buSzTx/>
              <a:buFontTx/>
              <a:buNone/>
              <a:tabLst/>
              <a:defRPr/>
            </a:pPr>
            <a:r>
              <a:rPr lang="en-GB" sz="1067" kern="1200" dirty="0">
                <a:solidFill>
                  <a:schemeClr val="bg2"/>
                </a:solidFill>
                <a:latin typeface="+mn-lt"/>
                <a:ea typeface="+mn-ea"/>
                <a:cs typeface="+mn-cs"/>
              </a:rPr>
              <a:t>© 2019 Ipsos</a:t>
            </a:r>
            <a:endParaRPr lang="en-GB" sz="1600" dirty="0">
              <a:solidFill>
                <a:srgbClr val="1C1C1C">
                  <a:lumMod val="75000"/>
                  <a:lumOff val="25000"/>
                </a:srgbClr>
              </a:solidFill>
            </a:endParaRPr>
          </a:p>
        </p:txBody>
      </p:sp>
      <p:sp>
        <p:nvSpPr>
          <p:cNvPr id="8" name="TextBox 7">
            <a:extLst>
              <a:ext uri="{FF2B5EF4-FFF2-40B4-BE49-F238E27FC236}">
                <a16:creationId xmlns:a16="http://schemas.microsoft.com/office/drawing/2014/main" id="{65B09C23-8BD1-431B-B0C9-B6215F5A74E3}"/>
              </a:ext>
            </a:extLst>
          </p:cNvPr>
          <p:cNvSpPr txBox="1"/>
          <p:nvPr userDrawn="1"/>
        </p:nvSpPr>
        <p:spPr>
          <a:xfrm>
            <a:off x="11734994" y="6463125"/>
            <a:ext cx="342705" cy="158671"/>
          </a:xfrm>
          <a:prstGeom prst="rect">
            <a:avLst/>
          </a:prstGeom>
        </p:spPr>
        <p:txBody>
          <a:bodyPr vert="horz" wrap="none" lIns="0" tIns="0" rIns="0" bIns="0" rtlCol="0" anchor="b">
            <a:normAutofit/>
          </a:bodyPr>
          <a:lstStyle/>
          <a:p>
            <a:pPr marL="0" algn="ctr" defTabSz="1232345" rtl="0" eaLnBrk="1" latinLnBrk="0" hangingPunct="1">
              <a:lnSpc>
                <a:spcPct val="85000"/>
              </a:lnSpc>
              <a:spcBef>
                <a:spcPts val="272"/>
              </a:spcBef>
            </a:pPr>
            <a:fld id="{01990C03-C3A3-48FE-AF6D-3AE397C89625}" type="slidenum">
              <a:rPr lang="en-GB" sz="1200" kern="1200" smtClean="0">
                <a:solidFill>
                  <a:schemeClr val="bg2"/>
                </a:solidFill>
                <a:latin typeface="+mn-lt"/>
                <a:ea typeface="+mn-ea"/>
                <a:cs typeface="+mn-cs"/>
              </a:rPr>
              <a:pPr marL="0" algn="ctr" defTabSz="1232345" rtl="0" eaLnBrk="1" latinLnBrk="0" hangingPunct="1">
                <a:lnSpc>
                  <a:spcPct val="85000"/>
                </a:lnSpc>
                <a:spcBef>
                  <a:spcPts val="272"/>
                </a:spcBef>
              </a:pPr>
              <a:t>‹#›</a:t>
            </a:fld>
            <a:endParaRPr lang="en-GB" sz="1200" kern="1200" dirty="0">
              <a:solidFill>
                <a:schemeClr val="bg2"/>
              </a:solidFill>
              <a:latin typeface="+mn-lt"/>
              <a:ea typeface="+mn-ea"/>
              <a:cs typeface="+mn-cs"/>
            </a:endParaRPr>
          </a:p>
        </p:txBody>
      </p:sp>
    </p:spTree>
    <p:extLst>
      <p:ext uri="{BB962C8B-B14F-4D97-AF65-F5344CB8AC3E}">
        <p14:creationId xmlns:p14="http://schemas.microsoft.com/office/powerpoint/2010/main" val="1179344813"/>
      </p:ext>
    </p:extLst>
  </p:cSld>
  <p:clrMap bg1="lt1" tx1="dk1" bg2="lt2" tx2="dk2" accent1="accent1" accent2="accent2" accent3="accent3" accent4="accent4" accent5="accent5" accent6="accent6" hlink="hlink" folHlink="folHlink"/>
  <p:sldLayoutIdLst>
    <p:sldLayoutId id="2147493414" r:id="rId1"/>
    <p:sldLayoutId id="2147493409" r:id="rId2"/>
    <p:sldLayoutId id="2147493390" r:id="rId3"/>
    <p:sldLayoutId id="2147493415" r:id="rId4"/>
    <p:sldLayoutId id="2147493318" r:id="rId5"/>
    <p:sldLayoutId id="2147493411" r:id="rId6"/>
    <p:sldLayoutId id="2147493410" r:id="rId7"/>
    <p:sldLayoutId id="2147493413" r:id="rId8"/>
    <p:sldLayoutId id="2147493396" r:id="rId9"/>
    <p:sldLayoutId id="2147493416" r:id="rId10"/>
    <p:sldLayoutId id="2147493423" r:id="rId11"/>
  </p:sldLayoutIdLst>
  <p:hf hdr="0"/>
  <p:txStyles>
    <p:titleStyle>
      <a:lvl1pPr algn="l" defTabSz="1232345" rtl="0" eaLnBrk="1" latinLnBrk="0" hangingPunct="1">
        <a:lnSpc>
          <a:spcPct val="90000"/>
        </a:lnSpc>
        <a:spcBef>
          <a:spcPts val="0"/>
        </a:spcBef>
        <a:buNone/>
        <a:tabLst/>
        <a:defRPr sz="2400" b="1" kern="1200">
          <a:solidFill>
            <a:schemeClr val="tx1"/>
          </a:solidFill>
          <a:latin typeface="+mj-lt"/>
          <a:ea typeface="+mj-ea"/>
          <a:cs typeface="+mj-cs"/>
        </a:defRPr>
      </a:lvl1pPr>
    </p:titleStyle>
    <p:bodyStyle>
      <a:lvl1pPr marL="0" indent="0" algn="l" defTabSz="1232345" rtl="0" eaLnBrk="1" latinLnBrk="0" hangingPunct="1">
        <a:lnSpc>
          <a:spcPct val="100000"/>
        </a:lnSpc>
        <a:spcBef>
          <a:spcPts val="400"/>
        </a:spcBef>
        <a:spcAft>
          <a:spcPts val="400"/>
        </a:spcAft>
        <a:buFont typeface="Arial" panose="020B0604020202020204" pitchFamily="34" charset="0"/>
        <a:buNone/>
        <a:defRPr sz="2133" kern="1200" cap="all" baseline="0">
          <a:solidFill>
            <a:schemeClr val="tx1"/>
          </a:solidFill>
          <a:latin typeface="+mn-lt"/>
          <a:ea typeface="+mn-ea"/>
          <a:cs typeface="+mn-cs"/>
        </a:defRPr>
      </a:lvl1pPr>
      <a:lvl2pPr marL="4320" indent="0" algn="l" defTabSz="1232345" rtl="0" eaLnBrk="1" latinLnBrk="0" hangingPunct="1">
        <a:lnSpc>
          <a:spcPct val="100000"/>
        </a:lnSpc>
        <a:spcBef>
          <a:spcPts val="400"/>
        </a:spcBef>
        <a:spcAft>
          <a:spcPts val="400"/>
        </a:spcAft>
        <a:buFont typeface="Arial" panose="020B0604020202020204" pitchFamily="34" charset="0"/>
        <a:buNone/>
        <a:defRPr sz="1600" kern="1200">
          <a:solidFill>
            <a:schemeClr val="tx1"/>
          </a:solidFill>
          <a:latin typeface="+mn-lt"/>
          <a:ea typeface="+mn-ea"/>
          <a:cs typeface="+mn-cs"/>
        </a:defRPr>
      </a:lvl2pPr>
      <a:lvl3pPr marL="249063" indent="-249063" algn="l" defTabSz="1232345" rtl="0" eaLnBrk="1" latinLnBrk="0" hangingPunct="1">
        <a:lnSpc>
          <a:spcPct val="100000"/>
        </a:lnSpc>
        <a:spcBef>
          <a:spcPts val="400"/>
        </a:spcBef>
        <a:spcAft>
          <a:spcPts val="400"/>
        </a:spcAft>
        <a:buFont typeface="Arial" panose="020B0604020202020204" pitchFamily="34" charset="0"/>
        <a:buChar char="•"/>
        <a:defRPr sz="1600" kern="1200">
          <a:solidFill>
            <a:schemeClr val="tx1"/>
          </a:solidFill>
          <a:latin typeface="+mn-lt"/>
          <a:ea typeface="+mn-ea"/>
          <a:cs typeface="+mn-cs"/>
        </a:defRPr>
      </a:lvl3pPr>
      <a:lvl4pPr marL="575867" indent="-254822" algn="l" defTabSz="1232345" rtl="0" eaLnBrk="1" latinLnBrk="0" hangingPunct="1">
        <a:lnSpc>
          <a:spcPct val="100000"/>
        </a:lnSpc>
        <a:spcBef>
          <a:spcPts val="400"/>
        </a:spcBef>
        <a:spcAft>
          <a:spcPts val="400"/>
        </a:spcAft>
        <a:buFont typeface="Arial" panose="020B0604020202020204" pitchFamily="34" charset="0"/>
        <a:buChar char="–"/>
        <a:defRPr sz="1600" kern="1200">
          <a:solidFill>
            <a:schemeClr val="tx1"/>
          </a:solidFill>
          <a:latin typeface="+mn-lt"/>
          <a:ea typeface="+mn-ea"/>
          <a:cs typeface="+mn-cs"/>
        </a:defRPr>
      </a:lvl4pPr>
      <a:lvl5pPr marL="809092" indent="-234666" algn="l" defTabSz="1232345" rtl="0" eaLnBrk="1" latinLnBrk="0" hangingPunct="1">
        <a:lnSpc>
          <a:spcPct val="100000"/>
        </a:lnSpc>
        <a:spcBef>
          <a:spcPts val="400"/>
        </a:spcBef>
        <a:spcAft>
          <a:spcPts val="400"/>
        </a:spcAft>
        <a:buSzPct val="85000"/>
        <a:buFont typeface="Arial" panose="020B0604020202020204" pitchFamily="34" charset="0"/>
        <a:buChar char="•"/>
        <a:defRPr sz="1600" kern="1200">
          <a:solidFill>
            <a:schemeClr val="tx1"/>
          </a:solidFill>
          <a:latin typeface="+mn-lt"/>
          <a:ea typeface="+mn-ea"/>
          <a:cs typeface="+mn-cs"/>
        </a:defRPr>
      </a:lvl5pPr>
      <a:lvl6pPr marL="3388949" indent="-308086" algn="l" defTabSz="1232345"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4005121" indent="-308086" algn="l" defTabSz="1232345"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621292" indent="-308086" algn="l" defTabSz="1232345"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237466" indent="-308086" algn="l" defTabSz="1232345"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32345" rtl="0" eaLnBrk="1" latinLnBrk="0" hangingPunct="1">
        <a:defRPr sz="2400" kern="1200">
          <a:solidFill>
            <a:schemeClr val="tx1"/>
          </a:solidFill>
          <a:latin typeface="+mn-lt"/>
          <a:ea typeface="+mn-ea"/>
          <a:cs typeface="+mn-cs"/>
        </a:defRPr>
      </a:lvl1pPr>
      <a:lvl2pPr marL="616171" algn="l" defTabSz="1232345" rtl="0" eaLnBrk="1" latinLnBrk="0" hangingPunct="1">
        <a:defRPr sz="2400" kern="1200">
          <a:solidFill>
            <a:schemeClr val="tx1"/>
          </a:solidFill>
          <a:latin typeface="+mn-lt"/>
          <a:ea typeface="+mn-ea"/>
          <a:cs typeface="+mn-cs"/>
        </a:defRPr>
      </a:lvl2pPr>
      <a:lvl3pPr marL="1232345" algn="l" defTabSz="1232345" rtl="0" eaLnBrk="1" latinLnBrk="0" hangingPunct="1">
        <a:defRPr sz="2400" kern="1200">
          <a:solidFill>
            <a:schemeClr val="tx1"/>
          </a:solidFill>
          <a:latin typeface="+mn-lt"/>
          <a:ea typeface="+mn-ea"/>
          <a:cs typeface="+mn-cs"/>
        </a:defRPr>
      </a:lvl3pPr>
      <a:lvl4pPr marL="1848516" algn="l" defTabSz="1232345" rtl="0" eaLnBrk="1" latinLnBrk="0" hangingPunct="1">
        <a:defRPr sz="2400" kern="1200">
          <a:solidFill>
            <a:schemeClr val="tx1"/>
          </a:solidFill>
          <a:latin typeface="+mn-lt"/>
          <a:ea typeface="+mn-ea"/>
          <a:cs typeface="+mn-cs"/>
        </a:defRPr>
      </a:lvl4pPr>
      <a:lvl5pPr marL="2464690" algn="l" defTabSz="1232345" rtl="0" eaLnBrk="1" latinLnBrk="0" hangingPunct="1">
        <a:defRPr sz="2400" kern="1200">
          <a:solidFill>
            <a:schemeClr val="tx1"/>
          </a:solidFill>
          <a:latin typeface="+mn-lt"/>
          <a:ea typeface="+mn-ea"/>
          <a:cs typeface="+mn-cs"/>
        </a:defRPr>
      </a:lvl5pPr>
      <a:lvl6pPr marL="3080862" algn="l" defTabSz="1232345" rtl="0" eaLnBrk="1" latinLnBrk="0" hangingPunct="1">
        <a:defRPr sz="2400" kern="1200">
          <a:solidFill>
            <a:schemeClr val="tx1"/>
          </a:solidFill>
          <a:latin typeface="+mn-lt"/>
          <a:ea typeface="+mn-ea"/>
          <a:cs typeface="+mn-cs"/>
        </a:defRPr>
      </a:lvl6pPr>
      <a:lvl7pPr marL="3697036" algn="l" defTabSz="1232345" rtl="0" eaLnBrk="1" latinLnBrk="0" hangingPunct="1">
        <a:defRPr sz="2400" kern="1200">
          <a:solidFill>
            <a:schemeClr val="tx1"/>
          </a:solidFill>
          <a:latin typeface="+mn-lt"/>
          <a:ea typeface="+mn-ea"/>
          <a:cs typeface="+mn-cs"/>
        </a:defRPr>
      </a:lvl7pPr>
      <a:lvl8pPr marL="4313207" algn="l" defTabSz="1232345" rtl="0" eaLnBrk="1" latinLnBrk="0" hangingPunct="1">
        <a:defRPr sz="2400" kern="1200">
          <a:solidFill>
            <a:schemeClr val="tx1"/>
          </a:solidFill>
          <a:latin typeface="+mn-lt"/>
          <a:ea typeface="+mn-ea"/>
          <a:cs typeface="+mn-cs"/>
        </a:defRPr>
      </a:lvl8pPr>
      <a:lvl9pPr marL="4929378" algn="l" defTabSz="1232345"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3.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Placeholder 33">
            <a:extLst>
              <a:ext uri="{FF2B5EF4-FFF2-40B4-BE49-F238E27FC236}">
                <a16:creationId xmlns:a16="http://schemas.microsoft.com/office/drawing/2014/main" id="{08CD260F-4B5A-4BBD-A2A4-8AC980A0BFC1}"/>
              </a:ext>
            </a:extLst>
          </p:cNvPr>
          <p:cNvPicPr>
            <a:picLocks noGrp="1" noChangeAspect="1"/>
          </p:cNvPicPr>
          <p:nvPr>
            <p:ph type="pic" sz="quarter" idx="16"/>
          </p:nvPr>
        </p:nvPicPr>
        <p:blipFill>
          <a:blip r:embed="rId2" cstate="print">
            <a:extLst>
              <a:ext uri="{28A0092B-C50C-407E-A947-70E740481C1C}">
                <a14:useLocalDpi xmlns:a14="http://schemas.microsoft.com/office/drawing/2010/main"/>
              </a:ext>
            </a:extLst>
          </a:blip>
          <a:srcRect/>
          <a:stretch>
            <a:fillRect/>
          </a:stretch>
        </p:blipFill>
        <p:spPr/>
      </p:pic>
      <p:sp>
        <p:nvSpPr>
          <p:cNvPr id="7" name="Title 6">
            <a:extLst>
              <a:ext uri="{FF2B5EF4-FFF2-40B4-BE49-F238E27FC236}">
                <a16:creationId xmlns:a16="http://schemas.microsoft.com/office/drawing/2014/main" id="{C0FE54ED-4D36-4D11-9C36-BCF28EAE2354}"/>
              </a:ext>
            </a:extLst>
          </p:cNvPr>
          <p:cNvSpPr>
            <a:spLocks noGrp="1"/>
          </p:cNvSpPr>
          <p:nvPr>
            <p:ph type="ctrTitle"/>
          </p:nvPr>
        </p:nvSpPr>
        <p:spPr>
          <a:xfrm>
            <a:off x="6668218" y="1868271"/>
            <a:ext cx="5202936" cy="2768130"/>
          </a:xfrm>
        </p:spPr>
        <p:txBody>
          <a:bodyPr/>
          <a:lstStyle/>
          <a:p>
            <a:r>
              <a:rPr lang="en-GB" sz="5400" dirty="0" smtClean="0"/>
              <a:t>DRAFT Instant </a:t>
            </a:r>
            <a:r>
              <a:rPr lang="en-GB" sz="5400" dirty="0"/>
              <a:t>Scratch Ticket Concept Testing – Focus Groups</a:t>
            </a:r>
            <a:endParaRPr lang="en-US" sz="5400" dirty="0"/>
          </a:p>
        </p:txBody>
      </p:sp>
      <p:sp>
        <p:nvSpPr>
          <p:cNvPr id="8" name="Subtitle 7">
            <a:extLst>
              <a:ext uri="{FF2B5EF4-FFF2-40B4-BE49-F238E27FC236}">
                <a16:creationId xmlns:a16="http://schemas.microsoft.com/office/drawing/2014/main" id="{671E1145-3EC2-4D7F-8914-6AE9CBA312DC}"/>
              </a:ext>
            </a:extLst>
          </p:cNvPr>
          <p:cNvSpPr>
            <a:spLocks noGrp="1"/>
          </p:cNvSpPr>
          <p:nvPr>
            <p:ph type="subTitle" idx="1"/>
          </p:nvPr>
        </p:nvSpPr>
        <p:spPr/>
        <p:txBody>
          <a:bodyPr/>
          <a:lstStyle/>
          <a:p>
            <a:r>
              <a:rPr lang="en-US" dirty="0" smtClean="0"/>
              <a:t>Draft REPORT </a:t>
            </a:r>
            <a:r>
              <a:rPr lang="en-US" dirty="0"/>
              <a:t>– October </a:t>
            </a:r>
            <a:r>
              <a:rPr lang="en-US" dirty="0" smtClean="0"/>
              <a:t>2019</a:t>
            </a:r>
          </a:p>
          <a:p>
            <a:r>
              <a:rPr lang="en-US" dirty="0" smtClean="0"/>
              <a:t>confidential</a:t>
            </a:r>
            <a:endParaRPr lang="en-US" dirty="0"/>
          </a:p>
        </p:txBody>
      </p:sp>
      <p:sp>
        <p:nvSpPr>
          <p:cNvPr id="5" name="Footer Placeholder 4">
            <a:extLst>
              <a:ext uri="{FF2B5EF4-FFF2-40B4-BE49-F238E27FC236}">
                <a16:creationId xmlns:a16="http://schemas.microsoft.com/office/drawing/2014/main" id="{BAC4E997-43A2-4A71-8EF8-D31D7348D1D4}"/>
              </a:ext>
            </a:extLst>
          </p:cNvPr>
          <p:cNvSpPr>
            <a:spLocks noGrp="1"/>
          </p:cNvSpPr>
          <p:nvPr>
            <p:ph type="ftr" sz="quarter" idx="11"/>
          </p:nvPr>
        </p:nvSpPr>
        <p:spPr/>
        <p:txBody>
          <a:bodyPr/>
          <a:lstStyle/>
          <a:p>
            <a:r>
              <a:rPr lang="en-GB" dirty="0"/>
              <a:t>© 2019 Ipsos. All rights reserved. Contains Ipsos' Confidential and Proprietary information and may not be disclosed or reproduced without the prior written consent of Ipsos.</a:t>
            </a:r>
          </a:p>
        </p:txBody>
      </p:sp>
      <p:cxnSp>
        <p:nvCxnSpPr>
          <p:cNvPr id="11" name="Straight Connector 10">
            <a:extLst>
              <a:ext uri="{FF2B5EF4-FFF2-40B4-BE49-F238E27FC236}">
                <a16:creationId xmlns:a16="http://schemas.microsoft.com/office/drawing/2014/main" id="{E80AF208-E752-48C3-8FD6-2D47B14909CA}"/>
              </a:ext>
            </a:extLst>
          </p:cNvPr>
          <p:cNvCxnSpPr/>
          <p:nvPr/>
        </p:nvCxnSpPr>
        <p:spPr>
          <a:xfrm>
            <a:off x="6400800" y="-4572"/>
            <a:ext cx="0" cy="6867144"/>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Lst>
        </p:spPr>
      </p:cxnSp>
      <p:pic>
        <p:nvPicPr>
          <p:cNvPr id="16" name="Picture 15" descr="IPSOS_GAMECHANGERS_blue.png">
            <a:extLst>
              <a:ext uri="{FF2B5EF4-FFF2-40B4-BE49-F238E27FC236}">
                <a16:creationId xmlns:a16="http://schemas.microsoft.com/office/drawing/2014/main" id="{635311E7-E29A-466B-9CC2-14FE7BCA67B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9671" b="-1"/>
          <a:stretch/>
        </p:blipFill>
        <p:spPr>
          <a:xfrm>
            <a:off x="11184805" y="6207463"/>
            <a:ext cx="503103" cy="474643"/>
          </a:xfrm>
          <a:prstGeom prst="rect">
            <a:avLst/>
          </a:prstGeom>
        </p:spPr>
      </p:pic>
      <p:cxnSp>
        <p:nvCxnSpPr>
          <p:cNvPr id="17" name="Straight Connector 16">
            <a:extLst>
              <a:ext uri="{FF2B5EF4-FFF2-40B4-BE49-F238E27FC236}">
                <a16:creationId xmlns:a16="http://schemas.microsoft.com/office/drawing/2014/main" id="{88EE70A8-B656-400F-B5B2-DF68A8B7D467}"/>
              </a:ext>
            </a:extLst>
          </p:cNvPr>
          <p:cNvCxnSpPr/>
          <p:nvPr/>
        </p:nvCxnSpPr>
        <p:spPr>
          <a:xfrm>
            <a:off x="6660980" y="4611481"/>
            <a:ext cx="521208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8AFE40FE-EA89-41EB-903B-575B841D5314}"/>
              </a:ext>
            </a:extLst>
          </p:cNvPr>
          <p:cNvCxnSpPr/>
          <p:nvPr/>
        </p:nvCxnSpPr>
        <p:spPr>
          <a:xfrm>
            <a:off x="6660980" y="6005896"/>
            <a:ext cx="521208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nvGrpSpPr>
          <p:cNvPr id="4" name="Group 3">
            <a:extLst>
              <a:ext uri="{FF2B5EF4-FFF2-40B4-BE49-F238E27FC236}">
                <a16:creationId xmlns:a16="http://schemas.microsoft.com/office/drawing/2014/main" id="{19CF8713-F9D4-4E96-A0BC-42E89AF658A4}"/>
              </a:ext>
            </a:extLst>
          </p:cNvPr>
          <p:cNvGrpSpPr/>
          <p:nvPr/>
        </p:nvGrpSpPr>
        <p:grpSpPr>
          <a:xfrm>
            <a:off x="6668221" y="271591"/>
            <a:ext cx="4534704" cy="822960"/>
            <a:chOff x="6668221" y="271591"/>
            <a:chExt cx="4534704" cy="822960"/>
          </a:xfrm>
        </p:grpSpPr>
        <p:pic>
          <p:nvPicPr>
            <p:cNvPr id="19" name="Picture 18">
              <a:extLst>
                <a:ext uri="{FF2B5EF4-FFF2-40B4-BE49-F238E27FC236}">
                  <a16:creationId xmlns:a16="http://schemas.microsoft.com/office/drawing/2014/main" id="{BD5B02FA-012C-461D-B7E7-C53AE591EB1A}"/>
                </a:ext>
              </a:extLst>
            </p:cNvPr>
            <p:cNvPicPr>
              <a:picLocks noChangeAspect="1"/>
            </p:cNvPicPr>
            <p:nvPr/>
          </p:nvPicPr>
          <p:blipFill>
            <a:blip r:embed="rId4">
              <a:clrChange>
                <a:clrFrom>
                  <a:srgbClr val="D22E6D"/>
                </a:clrFrom>
                <a:clrTo>
                  <a:srgbClr val="D22E6D">
                    <a:alpha val="0"/>
                  </a:srgbClr>
                </a:clrTo>
              </a:clrChange>
            </a:blip>
            <a:stretch>
              <a:fillRect/>
            </a:stretch>
          </p:blipFill>
          <p:spPr>
            <a:xfrm>
              <a:off x="6668221" y="271591"/>
              <a:ext cx="2408663" cy="822960"/>
            </a:xfrm>
            <a:prstGeom prst="rect">
              <a:avLst/>
            </a:prstGeom>
          </p:spPr>
        </p:pic>
        <p:pic>
          <p:nvPicPr>
            <p:cNvPr id="3" name="Picture 2">
              <a:extLst>
                <a:ext uri="{FF2B5EF4-FFF2-40B4-BE49-F238E27FC236}">
                  <a16:creationId xmlns:a16="http://schemas.microsoft.com/office/drawing/2014/main" id="{3FF49834-0622-4AA8-9386-CB7AE016F94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85947" y="454471"/>
              <a:ext cx="1816978" cy="457200"/>
            </a:xfrm>
            <a:prstGeom prst="rect">
              <a:avLst/>
            </a:prstGeom>
          </p:spPr>
        </p:pic>
      </p:grpSp>
      <p:sp>
        <p:nvSpPr>
          <p:cNvPr id="13" name="Subtitle 7">
            <a:extLst>
              <a:ext uri="{FF2B5EF4-FFF2-40B4-BE49-F238E27FC236}">
                <a16:creationId xmlns:a16="http://schemas.microsoft.com/office/drawing/2014/main" id="{671E1145-3EC2-4D7F-8914-6AE9CBA312DC}"/>
              </a:ext>
            </a:extLst>
          </p:cNvPr>
          <p:cNvSpPr txBox="1">
            <a:spLocks/>
          </p:cNvSpPr>
          <p:nvPr/>
        </p:nvSpPr>
        <p:spPr>
          <a:xfrm>
            <a:off x="184149" y="35956"/>
            <a:ext cx="5198961" cy="837029"/>
          </a:xfrm>
          <a:prstGeom prst="rect">
            <a:avLst/>
          </a:prstGeom>
        </p:spPr>
        <p:txBody>
          <a:bodyPr/>
          <a:lstStyle>
            <a:lvl1pPr marL="0" indent="0" algn="l" defTabSz="1232345" rtl="0" eaLnBrk="1" latinLnBrk="0" hangingPunct="1">
              <a:lnSpc>
                <a:spcPct val="100000"/>
              </a:lnSpc>
              <a:spcBef>
                <a:spcPts val="400"/>
              </a:spcBef>
              <a:spcAft>
                <a:spcPts val="400"/>
              </a:spcAft>
              <a:buFont typeface="Arial" panose="020B0604020202020204" pitchFamily="34" charset="0"/>
              <a:buNone/>
              <a:defRPr sz="2400" kern="1200" cap="all" baseline="0">
                <a:solidFill>
                  <a:schemeClr val="bg1"/>
                </a:solidFill>
                <a:latin typeface="+mn-lt"/>
                <a:ea typeface="+mn-ea"/>
                <a:cs typeface="+mn-cs"/>
              </a:defRPr>
            </a:lvl1pPr>
            <a:lvl2pPr marL="4320" indent="0" algn="l" defTabSz="1232345" rtl="0" eaLnBrk="1" latinLnBrk="0" hangingPunct="1">
              <a:lnSpc>
                <a:spcPct val="100000"/>
              </a:lnSpc>
              <a:spcBef>
                <a:spcPts val="0"/>
              </a:spcBef>
              <a:spcAft>
                <a:spcPts val="400"/>
              </a:spcAft>
              <a:buFont typeface="Arial" panose="020B0604020202020204" pitchFamily="34" charset="0"/>
              <a:buNone/>
              <a:tabLst/>
              <a:defRPr sz="1600" kern="1200" baseline="0">
                <a:solidFill>
                  <a:schemeClr val="bg1"/>
                </a:solidFill>
                <a:latin typeface="+mn-lt"/>
                <a:ea typeface="+mn-ea"/>
                <a:cs typeface="+mn-cs"/>
              </a:defRPr>
            </a:lvl2pPr>
            <a:lvl3pPr marL="1232345" indent="0" algn="ctr" defTabSz="1232345" rtl="0" eaLnBrk="1" latinLnBrk="0" hangingPunct="1">
              <a:lnSpc>
                <a:spcPct val="100000"/>
              </a:lnSpc>
              <a:spcBef>
                <a:spcPts val="400"/>
              </a:spcBef>
              <a:spcAft>
                <a:spcPts val="400"/>
              </a:spcAft>
              <a:buFont typeface="Arial" panose="020B0604020202020204" pitchFamily="34" charset="0"/>
              <a:buNone/>
              <a:defRPr sz="1600" kern="1200">
                <a:solidFill>
                  <a:schemeClr val="tx1">
                    <a:tint val="75000"/>
                  </a:schemeClr>
                </a:solidFill>
                <a:latin typeface="+mn-lt"/>
                <a:ea typeface="+mn-ea"/>
                <a:cs typeface="+mn-cs"/>
              </a:defRPr>
            </a:lvl3pPr>
            <a:lvl4pPr marL="1848516" indent="0" algn="ctr" defTabSz="1232345" rtl="0" eaLnBrk="1" latinLnBrk="0" hangingPunct="1">
              <a:lnSpc>
                <a:spcPct val="100000"/>
              </a:lnSpc>
              <a:spcBef>
                <a:spcPts val="400"/>
              </a:spcBef>
              <a:spcAft>
                <a:spcPts val="400"/>
              </a:spcAft>
              <a:buFont typeface="Arial" panose="020B0604020202020204" pitchFamily="34" charset="0"/>
              <a:buNone/>
              <a:defRPr sz="1600" kern="1200">
                <a:solidFill>
                  <a:schemeClr val="tx1">
                    <a:tint val="75000"/>
                  </a:schemeClr>
                </a:solidFill>
                <a:latin typeface="+mn-lt"/>
                <a:ea typeface="+mn-ea"/>
                <a:cs typeface="+mn-cs"/>
              </a:defRPr>
            </a:lvl4pPr>
            <a:lvl5pPr marL="2464690" indent="0" algn="ctr" defTabSz="1232345" rtl="0" eaLnBrk="1" latinLnBrk="0" hangingPunct="1">
              <a:lnSpc>
                <a:spcPct val="100000"/>
              </a:lnSpc>
              <a:spcBef>
                <a:spcPts val="400"/>
              </a:spcBef>
              <a:spcAft>
                <a:spcPts val="400"/>
              </a:spcAft>
              <a:buSzPct val="85000"/>
              <a:buFont typeface="Arial" panose="020B0604020202020204" pitchFamily="34" charset="0"/>
              <a:buNone/>
              <a:defRPr sz="1600" kern="1200">
                <a:solidFill>
                  <a:schemeClr val="tx1">
                    <a:tint val="75000"/>
                  </a:schemeClr>
                </a:solidFill>
                <a:latin typeface="+mn-lt"/>
                <a:ea typeface="+mn-ea"/>
                <a:cs typeface="+mn-cs"/>
              </a:defRPr>
            </a:lvl5pPr>
            <a:lvl6pPr marL="3080862" indent="0" algn="ctr" defTabSz="1232345"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97036" indent="0" algn="ctr" defTabSz="1232345"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313207" indent="0" algn="ctr" defTabSz="1232345"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929378" indent="0" algn="ctr" defTabSz="1232345"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r>
              <a:rPr lang="en-US" sz="3600" dirty="0" smtClean="0"/>
              <a:t>confidential</a:t>
            </a:r>
          </a:p>
          <a:p>
            <a:endParaRPr lang="en-US" sz="3600" dirty="0"/>
          </a:p>
          <a:p>
            <a:endParaRPr lang="en-US" sz="3600" dirty="0" smtClean="0"/>
          </a:p>
          <a:p>
            <a:endParaRPr lang="en-US" sz="3600" dirty="0" smtClean="0"/>
          </a:p>
          <a:p>
            <a:r>
              <a:rPr lang="en-US" sz="3600" dirty="0" smtClean="0"/>
              <a:t>Confidential</a:t>
            </a:r>
          </a:p>
          <a:p>
            <a:endParaRPr lang="en-US" sz="3600" dirty="0"/>
          </a:p>
          <a:p>
            <a:endParaRPr lang="en-US" sz="3600" dirty="0" smtClean="0"/>
          </a:p>
          <a:p>
            <a:endParaRPr lang="en-US" sz="3600" dirty="0"/>
          </a:p>
          <a:p>
            <a:endParaRPr lang="en-US" sz="3600" dirty="0" smtClean="0"/>
          </a:p>
          <a:p>
            <a:r>
              <a:rPr lang="en-US" sz="3600" dirty="0" smtClean="0"/>
              <a:t>confidential</a:t>
            </a:r>
            <a:endParaRPr lang="en-US" sz="3600" dirty="0"/>
          </a:p>
        </p:txBody>
      </p:sp>
    </p:spTree>
    <p:extLst>
      <p:ext uri="{BB962C8B-B14F-4D97-AF65-F5344CB8AC3E}">
        <p14:creationId xmlns:p14="http://schemas.microsoft.com/office/powerpoint/2010/main" val="544503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327087" y="212062"/>
            <a:ext cx="9998013" cy="886397"/>
          </a:xfrm>
        </p:spPr>
        <p:txBody>
          <a:bodyPr/>
          <a:lstStyle/>
          <a:p>
            <a:r>
              <a:rPr lang="en-GB" dirty="0"/>
              <a:t>Scratch-offs are stacked with positive associations, enhancing its value proposition.</a:t>
            </a:r>
          </a:p>
        </p:txBody>
      </p:sp>
      <p:grpSp>
        <p:nvGrpSpPr>
          <p:cNvPr id="9" name="Group 8">
            <a:extLst>
              <a:ext uri="{FF2B5EF4-FFF2-40B4-BE49-F238E27FC236}">
                <a16:creationId xmlns:a16="http://schemas.microsoft.com/office/drawing/2014/main" id="{25496C6B-4CB6-4694-9E6A-822180CD51B7}"/>
              </a:ext>
            </a:extLst>
          </p:cNvPr>
          <p:cNvGrpSpPr/>
          <p:nvPr/>
        </p:nvGrpSpPr>
        <p:grpSpPr>
          <a:xfrm>
            <a:off x="1952309" y="1477909"/>
            <a:ext cx="8164814" cy="4938825"/>
            <a:chOff x="1952309" y="1199233"/>
            <a:chExt cx="8164814" cy="4938825"/>
          </a:xfrm>
        </p:grpSpPr>
        <p:sp>
          <p:nvSpPr>
            <p:cNvPr id="41" name="Rectangle: Rounded Corners 40">
              <a:extLst>
                <a:ext uri="{FF2B5EF4-FFF2-40B4-BE49-F238E27FC236}">
                  <a16:creationId xmlns:a16="http://schemas.microsoft.com/office/drawing/2014/main" id="{581EC71E-3C8F-404F-B3BC-AE2C827FAD80}"/>
                </a:ext>
              </a:extLst>
            </p:cNvPr>
            <p:cNvSpPr/>
            <p:nvPr/>
          </p:nvSpPr>
          <p:spPr>
            <a:xfrm>
              <a:off x="2070403" y="5202129"/>
              <a:ext cx="8046720" cy="935929"/>
            </a:xfrm>
            <a:prstGeom prst="roundRect">
              <a:avLst>
                <a:gd name="adj" fmla="val 35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1400" b="1" dirty="0">
                  <a:solidFill>
                    <a:srgbClr val="222223"/>
                  </a:solidFill>
                </a:rPr>
                <a:t>Scratch-offs have additional associations that elevate its value proposition. </a:t>
              </a:r>
            </a:p>
            <a:p>
              <a:pPr marL="171450" indent="-171450">
                <a:buFontTx/>
                <a:buChar char="-"/>
                <a:defRPr/>
              </a:pPr>
              <a:r>
                <a:rPr lang="en-US" sz="1200" dirty="0">
                  <a:solidFill>
                    <a:srgbClr val="222223"/>
                  </a:solidFill>
                </a:rPr>
                <a:t>Holiday Gifting</a:t>
              </a:r>
            </a:p>
            <a:p>
              <a:pPr marL="171450" indent="-171450">
                <a:buFontTx/>
                <a:buChar char="-"/>
                <a:defRPr/>
              </a:pPr>
              <a:r>
                <a:rPr lang="en-US" sz="1200" dirty="0">
                  <a:solidFill>
                    <a:srgbClr val="222223"/>
                  </a:solidFill>
                </a:rPr>
                <a:t>Fun to Scratch </a:t>
              </a:r>
            </a:p>
            <a:p>
              <a:pPr marL="171450" indent="-171450">
                <a:buFontTx/>
                <a:buChar char="-"/>
                <a:defRPr/>
              </a:pPr>
              <a:r>
                <a:rPr lang="en-US" sz="1200" dirty="0">
                  <a:solidFill>
                    <a:srgbClr val="222223"/>
                  </a:solidFill>
                </a:rPr>
                <a:t>Social</a:t>
              </a:r>
            </a:p>
          </p:txBody>
        </p:sp>
        <p:grpSp>
          <p:nvGrpSpPr>
            <p:cNvPr id="8" name="Group 7">
              <a:extLst>
                <a:ext uri="{FF2B5EF4-FFF2-40B4-BE49-F238E27FC236}">
                  <a16:creationId xmlns:a16="http://schemas.microsoft.com/office/drawing/2014/main" id="{029ACEFC-1E18-4515-A816-6CB2BB8E05EA}"/>
                </a:ext>
              </a:extLst>
            </p:cNvPr>
            <p:cNvGrpSpPr/>
            <p:nvPr/>
          </p:nvGrpSpPr>
          <p:grpSpPr>
            <a:xfrm>
              <a:off x="1952309" y="1199233"/>
              <a:ext cx="8164814" cy="4084138"/>
              <a:chOff x="1969086" y="1512745"/>
              <a:chExt cx="8164814" cy="4084138"/>
            </a:xfrm>
          </p:grpSpPr>
          <p:pic>
            <p:nvPicPr>
              <p:cNvPr id="2050" name="Picture 2" descr="Image result for weighing scale">
                <a:extLst>
                  <a:ext uri="{FF2B5EF4-FFF2-40B4-BE49-F238E27FC236}">
                    <a16:creationId xmlns:a16="http://schemas.microsoft.com/office/drawing/2014/main" id="{E48270F2-7D91-4D7C-BF08-604BF32DE0A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63903" y="1958333"/>
                <a:ext cx="5829300" cy="36385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7478626-8932-4C0E-8488-8B4B1C080D99}"/>
                  </a:ext>
                </a:extLst>
              </p:cNvPr>
              <p:cNvSpPr txBox="1"/>
              <p:nvPr/>
            </p:nvSpPr>
            <p:spPr>
              <a:xfrm>
                <a:off x="2583808" y="4568270"/>
                <a:ext cx="2491531" cy="861774"/>
              </a:xfrm>
              <a:prstGeom prst="rect">
                <a:avLst/>
              </a:prstGeom>
            </p:spPr>
            <p:txBody>
              <a:bodyPr vert="horz" wrap="square" lIns="0" tIns="0" rIns="0" bIns="0" rtlCol="0">
                <a:spAutoFit/>
              </a:bodyPr>
              <a:lstStyle/>
              <a:p>
                <a:pPr marL="4763"/>
                <a:r>
                  <a:rPr lang="en-US" sz="5600" b="1" dirty="0">
                    <a:solidFill>
                      <a:srgbClr val="339933"/>
                    </a:solidFill>
                  </a:rPr>
                  <a:t>Positive</a:t>
                </a:r>
              </a:p>
            </p:txBody>
          </p:sp>
          <p:sp>
            <p:nvSpPr>
              <p:cNvPr id="20" name="TextBox 19">
                <a:extLst>
                  <a:ext uri="{FF2B5EF4-FFF2-40B4-BE49-F238E27FC236}">
                    <a16:creationId xmlns:a16="http://schemas.microsoft.com/office/drawing/2014/main" id="{60C9CB5E-CC4E-4768-B3A4-46CA3916CA6B}"/>
                  </a:ext>
                </a:extLst>
              </p:cNvPr>
              <p:cNvSpPr txBox="1"/>
              <p:nvPr/>
            </p:nvSpPr>
            <p:spPr>
              <a:xfrm>
                <a:off x="7358542" y="3646879"/>
                <a:ext cx="2775358" cy="861774"/>
              </a:xfrm>
              <a:prstGeom prst="rect">
                <a:avLst/>
              </a:prstGeom>
            </p:spPr>
            <p:txBody>
              <a:bodyPr vert="horz" wrap="square" lIns="0" tIns="0" rIns="0" bIns="0" rtlCol="0">
                <a:spAutoFit/>
              </a:bodyPr>
              <a:lstStyle/>
              <a:p>
                <a:pPr marL="4763"/>
                <a:r>
                  <a:rPr lang="en-US" sz="5600" b="1" dirty="0">
                    <a:solidFill>
                      <a:srgbClr val="C00000"/>
                    </a:solidFill>
                  </a:rPr>
                  <a:t>Negative</a:t>
                </a:r>
              </a:p>
            </p:txBody>
          </p:sp>
          <p:grpSp>
            <p:nvGrpSpPr>
              <p:cNvPr id="6" name="Group 5">
                <a:extLst>
                  <a:ext uri="{FF2B5EF4-FFF2-40B4-BE49-F238E27FC236}">
                    <a16:creationId xmlns:a16="http://schemas.microsoft.com/office/drawing/2014/main" id="{B1BF4C95-A881-4FCA-A226-B762173C3F1A}"/>
                  </a:ext>
                </a:extLst>
              </p:cNvPr>
              <p:cNvGrpSpPr/>
              <p:nvPr/>
            </p:nvGrpSpPr>
            <p:grpSpPr>
              <a:xfrm>
                <a:off x="1969086" y="1649533"/>
                <a:ext cx="3800575" cy="1954285"/>
                <a:chOff x="896221" y="892880"/>
                <a:chExt cx="3800575" cy="1954285"/>
              </a:xfrm>
            </p:grpSpPr>
            <p:sp>
              <p:nvSpPr>
                <p:cNvPr id="5" name="TextBox 4">
                  <a:extLst>
                    <a:ext uri="{FF2B5EF4-FFF2-40B4-BE49-F238E27FC236}">
                      <a16:creationId xmlns:a16="http://schemas.microsoft.com/office/drawing/2014/main" id="{9FD5C042-C578-4B07-86D6-9E136C93E3DA}"/>
                    </a:ext>
                  </a:extLst>
                </p:cNvPr>
                <p:cNvSpPr txBox="1"/>
                <p:nvPr/>
              </p:nvSpPr>
              <p:spPr>
                <a:xfrm>
                  <a:off x="1219678" y="1750547"/>
                  <a:ext cx="727059" cy="184666"/>
                </a:xfrm>
                <a:prstGeom prst="rect">
                  <a:avLst/>
                </a:prstGeom>
              </p:spPr>
              <p:txBody>
                <a:bodyPr vert="horz" wrap="none" lIns="0" tIns="0" rIns="0" bIns="0" rtlCol="0" anchor="ctr" anchorCtr="0">
                  <a:spAutoFit/>
                </a:bodyPr>
                <a:lstStyle/>
                <a:p>
                  <a:pPr marL="4763" algn="ctr"/>
                  <a:r>
                    <a:rPr lang="en-US" sz="1200" b="1" dirty="0">
                      <a:solidFill>
                        <a:schemeClr val="accent3"/>
                      </a:solidFill>
                    </a:rPr>
                    <a:t>Easy to win</a:t>
                  </a:r>
                </a:p>
              </p:txBody>
            </p:sp>
            <p:sp>
              <p:nvSpPr>
                <p:cNvPr id="22" name="TextBox 21">
                  <a:extLst>
                    <a:ext uri="{FF2B5EF4-FFF2-40B4-BE49-F238E27FC236}">
                      <a16:creationId xmlns:a16="http://schemas.microsoft.com/office/drawing/2014/main" id="{106C5AD6-7A63-489D-A118-6BCAD5B1838C}"/>
                    </a:ext>
                  </a:extLst>
                </p:cNvPr>
                <p:cNvSpPr txBox="1"/>
                <p:nvPr/>
              </p:nvSpPr>
              <p:spPr>
                <a:xfrm>
                  <a:off x="1662553" y="1308204"/>
                  <a:ext cx="1118768" cy="461665"/>
                </a:xfrm>
                <a:prstGeom prst="rect">
                  <a:avLst/>
                </a:prstGeom>
              </p:spPr>
              <p:txBody>
                <a:bodyPr vert="horz" wrap="none" lIns="0" tIns="0" rIns="0" bIns="0" rtlCol="0" anchor="ctr" anchorCtr="0">
                  <a:spAutoFit/>
                </a:bodyPr>
                <a:lstStyle/>
                <a:p>
                  <a:pPr marL="4763" algn="ctr"/>
                  <a:r>
                    <a:rPr lang="en-US" sz="3000" b="1" dirty="0">
                      <a:solidFill>
                        <a:schemeClr val="accent5">
                          <a:lumMod val="75000"/>
                        </a:schemeClr>
                      </a:solidFill>
                    </a:rPr>
                    <a:t>Instant</a:t>
                  </a:r>
                </a:p>
              </p:txBody>
            </p:sp>
            <p:sp>
              <p:nvSpPr>
                <p:cNvPr id="23" name="TextBox 22">
                  <a:extLst>
                    <a:ext uri="{FF2B5EF4-FFF2-40B4-BE49-F238E27FC236}">
                      <a16:creationId xmlns:a16="http://schemas.microsoft.com/office/drawing/2014/main" id="{69F8CADB-D423-46B6-B65A-CA7ADDA37874}"/>
                    </a:ext>
                  </a:extLst>
                </p:cNvPr>
                <p:cNvSpPr txBox="1"/>
                <p:nvPr/>
              </p:nvSpPr>
              <p:spPr>
                <a:xfrm>
                  <a:off x="2486476" y="1699528"/>
                  <a:ext cx="617477" cy="215444"/>
                </a:xfrm>
                <a:prstGeom prst="rect">
                  <a:avLst/>
                </a:prstGeom>
              </p:spPr>
              <p:txBody>
                <a:bodyPr vert="horz" wrap="none" lIns="0" tIns="0" rIns="0" bIns="0" rtlCol="0" anchor="ctr" anchorCtr="0">
                  <a:spAutoFit/>
                </a:bodyPr>
                <a:lstStyle/>
                <a:p>
                  <a:pPr marL="4763" algn="ctr"/>
                  <a:r>
                    <a:rPr lang="en-US" sz="1400" b="1" dirty="0">
                      <a:solidFill>
                        <a:schemeClr val="accent4"/>
                      </a:solidFill>
                    </a:rPr>
                    <a:t>Surprise</a:t>
                  </a:r>
                </a:p>
              </p:txBody>
            </p:sp>
            <p:sp>
              <p:nvSpPr>
                <p:cNvPr id="24" name="TextBox 23">
                  <a:extLst>
                    <a:ext uri="{FF2B5EF4-FFF2-40B4-BE49-F238E27FC236}">
                      <a16:creationId xmlns:a16="http://schemas.microsoft.com/office/drawing/2014/main" id="{6E963C78-7093-489B-B43F-D27CC2E04158}"/>
                    </a:ext>
                  </a:extLst>
                </p:cNvPr>
                <p:cNvSpPr txBox="1"/>
                <p:nvPr/>
              </p:nvSpPr>
              <p:spPr>
                <a:xfrm>
                  <a:off x="3321866" y="1391240"/>
                  <a:ext cx="872355" cy="369332"/>
                </a:xfrm>
                <a:prstGeom prst="rect">
                  <a:avLst/>
                </a:prstGeom>
              </p:spPr>
              <p:txBody>
                <a:bodyPr vert="horz" wrap="none" lIns="0" tIns="0" rIns="0" bIns="0" rtlCol="0" anchor="ctr" anchorCtr="0">
                  <a:spAutoFit/>
                </a:bodyPr>
                <a:lstStyle/>
                <a:p>
                  <a:pPr marL="4763" algn="ctr"/>
                  <a:r>
                    <a:rPr lang="en-US" b="1" dirty="0">
                      <a:solidFill>
                        <a:schemeClr val="accent3"/>
                      </a:solidFill>
                    </a:rPr>
                    <a:t>Simple</a:t>
                  </a:r>
                </a:p>
              </p:txBody>
            </p:sp>
            <p:sp>
              <p:nvSpPr>
                <p:cNvPr id="25" name="TextBox 24">
                  <a:extLst>
                    <a:ext uri="{FF2B5EF4-FFF2-40B4-BE49-F238E27FC236}">
                      <a16:creationId xmlns:a16="http://schemas.microsoft.com/office/drawing/2014/main" id="{C0C565D6-BBBD-4161-BD2C-4A9FF9B4FC99}"/>
                    </a:ext>
                  </a:extLst>
                </p:cNvPr>
                <p:cNvSpPr txBox="1"/>
                <p:nvPr/>
              </p:nvSpPr>
              <p:spPr>
                <a:xfrm>
                  <a:off x="1674806" y="1870783"/>
                  <a:ext cx="852862" cy="307777"/>
                </a:xfrm>
                <a:prstGeom prst="rect">
                  <a:avLst/>
                </a:prstGeom>
              </p:spPr>
              <p:txBody>
                <a:bodyPr vert="horz" wrap="none" lIns="0" tIns="0" rIns="0" bIns="0" rtlCol="0" anchor="ctr" anchorCtr="0">
                  <a:spAutoFit/>
                </a:bodyPr>
                <a:lstStyle/>
                <a:p>
                  <a:pPr marL="4763" algn="ctr"/>
                  <a:r>
                    <a:rPr lang="en-US" sz="2000" b="1" dirty="0">
                      <a:solidFill>
                        <a:schemeClr val="accent1"/>
                      </a:solidFill>
                    </a:rPr>
                    <a:t>Hopeful</a:t>
                  </a:r>
                </a:p>
              </p:txBody>
            </p:sp>
            <p:sp>
              <p:nvSpPr>
                <p:cNvPr id="26" name="TextBox 25">
                  <a:extLst>
                    <a:ext uri="{FF2B5EF4-FFF2-40B4-BE49-F238E27FC236}">
                      <a16:creationId xmlns:a16="http://schemas.microsoft.com/office/drawing/2014/main" id="{A4941925-167D-4BDE-8758-75FE19BCFC23}"/>
                    </a:ext>
                  </a:extLst>
                </p:cNvPr>
                <p:cNvSpPr txBox="1"/>
                <p:nvPr/>
              </p:nvSpPr>
              <p:spPr>
                <a:xfrm>
                  <a:off x="3063875" y="1908267"/>
                  <a:ext cx="1172693" cy="276999"/>
                </a:xfrm>
                <a:prstGeom prst="rect">
                  <a:avLst/>
                </a:prstGeom>
              </p:spPr>
              <p:txBody>
                <a:bodyPr vert="horz" wrap="none" lIns="0" tIns="0" rIns="0" bIns="0" rtlCol="0" anchor="ctr" anchorCtr="0">
                  <a:spAutoFit/>
                </a:bodyPr>
                <a:lstStyle/>
                <a:p>
                  <a:pPr marL="4763" algn="ctr"/>
                  <a:r>
                    <a:rPr lang="en-US" sz="1800" b="1" dirty="0">
                      <a:solidFill>
                        <a:schemeClr val="accent1"/>
                      </a:solidFill>
                    </a:rPr>
                    <a:t>Anticipation</a:t>
                  </a:r>
                </a:p>
              </p:txBody>
            </p:sp>
            <p:sp>
              <p:nvSpPr>
                <p:cNvPr id="27" name="TextBox 26">
                  <a:extLst>
                    <a:ext uri="{FF2B5EF4-FFF2-40B4-BE49-F238E27FC236}">
                      <a16:creationId xmlns:a16="http://schemas.microsoft.com/office/drawing/2014/main" id="{3DC5293C-3B18-4959-83CF-E7DA7C589618}"/>
                    </a:ext>
                  </a:extLst>
                </p:cNvPr>
                <p:cNvSpPr txBox="1"/>
                <p:nvPr/>
              </p:nvSpPr>
              <p:spPr>
                <a:xfrm>
                  <a:off x="2061547" y="2134316"/>
                  <a:ext cx="279244" cy="215444"/>
                </a:xfrm>
                <a:prstGeom prst="rect">
                  <a:avLst/>
                </a:prstGeom>
              </p:spPr>
              <p:txBody>
                <a:bodyPr vert="horz" wrap="none" lIns="0" tIns="0" rIns="0" bIns="0" rtlCol="0" anchor="ctr" anchorCtr="0">
                  <a:spAutoFit/>
                </a:bodyPr>
                <a:lstStyle/>
                <a:p>
                  <a:pPr marL="4763" algn="ctr"/>
                  <a:r>
                    <a:rPr lang="en-US" sz="1400" b="1" dirty="0">
                      <a:solidFill>
                        <a:schemeClr val="accent2">
                          <a:lumMod val="75000"/>
                        </a:schemeClr>
                      </a:solidFill>
                    </a:rPr>
                    <a:t>Fun</a:t>
                  </a:r>
                </a:p>
              </p:txBody>
            </p:sp>
            <p:sp>
              <p:nvSpPr>
                <p:cNvPr id="28" name="TextBox 27">
                  <a:extLst>
                    <a:ext uri="{FF2B5EF4-FFF2-40B4-BE49-F238E27FC236}">
                      <a16:creationId xmlns:a16="http://schemas.microsoft.com/office/drawing/2014/main" id="{9033B587-CA56-4E07-8F7C-174F201D0DE4}"/>
                    </a:ext>
                  </a:extLst>
                </p:cNvPr>
                <p:cNvSpPr txBox="1"/>
                <p:nvPr/>
              </p:nvSpPr>
              <p:spPr>
                <a:xfrm>
                  <a:off x="2432386" y="2204378"/>
                  <a:ext cx="960456" cy="215444"/>
                </a:xfrm>
                <a:prstGeom prst="rect">
                  <a:avLst/>
                </a:prstGeom>
              </p:spPr>
              <p:txBody>
                <a:bodyPr vert="horz" wrap="none" lIns="0" tIns="0" rIns="0" bIns="0" rtlCol="0" anchor="ctr" anchorCtr="0">
                  <a:spAutoFit/>
                </a:bodyPr>
                <a:lstStyle/>
                <a:p>
                  <a:pPr marL="4763" algn="ctr"/>
                  <a:r>
                    <a:rPr lang="en-US" sz="1400" b="1" dirty="0">
                      <a:solidFill>
                        <a:schemeClr val="accent4"/>
                      </a:solidFill>
                    </a:rPr>
                    <a:t>Holiday Gifts</a:t>
                  </a:r>
                </a:p>
              </p:txBody>
            </p:sp>
            <p:sp>
              <p:nvSpPr>
                <p:cNvPr id="29" name="TextBox 28">
                  <a:extLst>
                    <a:ext uri="{FF2B5EF4-FFF2-40B4-BE49-F238E27FC236}">
                      <a16:creationId xmlns:a16="http://schemas.microsoft.com/office/drawing/2014/main" id="{1BAAED8B-517A-43D0-9D16-1ED5C9B658F4}"/>
                    </a:ext>
                  </a:extLst>
                </p:cNvPr>
                <p:cNvSpPr txBox="1"/>
                <p:nvPr/>
              </p:nvSpPr>
              <p:spPr>
                <a:xfrm>
                  <a:off x="2814236" y="2631721"/>
                  <a:ext cx="1251625" cy="215444"/>
                </a:xfrm>
                <a:prstGeom prst="rect">
                  <a:avLst/>
                </a:prstGeom>
              </p:spPr>
              <p:txBody>
                <a:bodyPr vert="horz" wrap="none" lIns="0" tIns="0" rIns="0" bIns="0" rtlCol="0" anchor="ctr" anchorCtr="0">
                  <a:spAutoFit/>
                </a:bodyPr>
                <a:lstStyle/>
                <a:p>
                  <a:pPr marL="4763" algn="ctr"/>
                  <a:r>
                    <a:rPr lang="en-US" sz="1400" b="1" dirty="0">
                      <a:solidFill>
                        <a:schemeClr val="accent1"/>
                      </a:solidFill>
                    </a:rPr>
                    <a:t>Stocking Stuffers</a:t>
                  </a:r>
                </a:p>
              </p:txBody>
            </p:sp>
            <p:sp>
              <p:nvSpPr>
                <p:cNvPr id="30" name="TextBox 29">
                  <a:extLst>
                    <a:ext uri="{FF2B5EF4-FFF2-40B4-BE49-F238E27FC236}">
                      <a16:creationId xmlns:a16="http://schemas.microsoft.com/office/drawing/2014/main" id="{A3182910-4A65-4192-B662-C1AD920AB9C3}"/>
                    </a:ext>
                  </a:extLst>
                </p:cNvPr>
                <p:cNvSpPr txBox="1"/>
                <p:nvPr/>
              </p:nvSpPr>
              <p:spPr>
                <a:xfrm>
                  <a:off x="3392842" y="952416"/>
                  <a:ext cx="877163" cy="492443"/>
                </a:xfrm>
                <a:prstGeom prst="rect">
                  <a:avLst/>
                </a:prstGeom>
              </p:spPr>
              <p:txBody>
                <a:bodyPr vert="horz" wrap="none" lIns="0" tIns="0" rIns="0" bIns="0" rtlCol="0" anchor="ctr" anchorCtr="0">
                  <a:spAutoFit/>
                </a:bodyPr>
                <a:lstStyle/>
                <a:p>
                  <a:pPr marL="4763" algn="ctr"/>
                  <a:r>
                    <a:rPr lang="en-US" sz="3200" b="1" dirty="0">
                      <a:solidFill>
                        <a:schemeClr val="accent4"/>
                      </a:solidFill>
                    </a:rPr>
                    <a:t>Thrill</a:t>
                  </a:r>
                </a:p>
              </p:txBody>
            </p:sp>
            <p:sp>
              <p:nvSpPr>
                <p:cNvPr id="31" name="TextBox 30">
                  <a:extLst>
                    <a:ext uri="{FF2B5EF4-FFF2-40B4-BE49-F238E27FC236}">
                      <a16:creationId xmlns:a16="http://schemas.microsoft.com/office/drawing/2014/main" id="{F3A03F0C-83AD-4C00-A153-F42608D77C1D}"/>
                    </a:ext>
                  </a:extLst>
                </p:cNvPr>
                <p:cNvSpPr txBox="1"/>
                <p:nvPr/>
              </p:nvSpPr>
              <p:spPr>
                <a:xfrm>
                  <a:off x="2896517" y="1496087"/>
                  <a:ext cx="370615" cy="215444"/>
                </a:xfrm>
                <a:prstGeom prst="rect">
                  <a:avLst/>
                </a:prstGeom>
              </p:spPr>
              <p:txBody>
                <a:bodyPr vert="horz" wrap="none" lIns="0" tIns="0" rIns="0" bIns="0" rtlCol="0" anchor="ctr" anchorCtr="0">
                  <a:spAutoFit/>
                </a:bodyPr>
                <a:lstStyle/>
                <a:p>
                  <a:pPr marL="4763" algn="ctr"/>
                  <a:r>
                    <a:rPr lang="en-US" sz="1400" b="1" dirty="0">
                      <a:solidFill>
                        <a:schemeClr val="accent2">
                          <a:lumMod val="75000"/>
                        </a:schemeClr>
                      </a:solidFill>
                    </a:rPr>
                    <a:t>Rush</a:t>
                  </a:r>
                </a:p>
              </p:txBody>
            </p:sp>
            <p:sp>
              <p:nvSpPr>
                <p:cNvPr id="32" name="TextBox 31">
                  <a:extLst>
                    <a:ext uri="{FF2B5EF4-FFF2-40B4-BE49-F238E27FC236}">
                      <a16:creationId xmlns:a16="http://schemas.microsoft.com/office/drawing/2014/main" id="{77DB593E-22D1-4AE9-B048-93D79AE7D2AA}"/>
                    </a:ext>
                  </a:extLst>
                </p:cNvPr>
                <p:cNvSpPr txBox="1"/>
                <p:nvPr/>
              </p:nvSpPr>
              <p:spPr>
                <a:xfrm>
                  <a:off x="3265687" y="1722854"/>
                  <a:ext cx="1228350" cy="215444"/>
                </a:xfrm>
                <a:prstGeom prst="rect">
                  <a:avLst/>
                </a:prstGeom>
              </p:spPr>
              <p:txBody>
                <a:bodyPr vert="horz" wrap="none" lIns="0" tIns="0" rIns="0" bIns="0" rtlCol="0" anchor="ctr" anchorCtr="0">
                  <a:spAutoFit/>
                </a:bodyPr>
                <a:lstStyle/>
                <a:p>
                  <a:pPr marL="4763" algn="ctr"/>
                  <a:r>
                    <a:rPr lang="en-US" sz="1400" b="1" dirty="0">
                      <a:solidFill>
                        <a:schemeClr val="accent5">
                          <a:lumMod val="75000"/>
                        </a:schemeClr>
                      </a:solidFill>
                    </a:rPr>
                    <a:t>Mini Investment</a:t>
                  </a:r>
                </a:p>
              </p:txBody>
            </p:sp>
            <p:sp>
              <p:nvSpPr>
                <p:cNvPr id="34" name="TextBox 33">
                  <a:extLst>
                    <a:ext uri="{FF2B5EF4-FFF2-40B4-BE49-F238E27FC236}">
                      <a16:creationId xmlns:a16="http://schemas.microsoft.com/office/drawing/2014/main" id="{AC311D17-1650-429B-8F9B-7082DA8C8F77}"/>
                    </a:ext>
                  </a:extLst>
                </p:cNvPr>
                <p:cNvSpPr txBox="1"/>
                <p:nvPr/>
              </p:nvSpPr>
              <p:spPr>
                <a:xfrm>
                  <a:off x="1473854" y="2542778"/>
                  <a:ext cx="1175386" cy="215444"/>
                </a:xfrm>
                <a:prstGeom prst="rect">
                  <a:avLst/>
                </a:prstGeom>
              </p:spPr>
              <p:txBody>
                <a:bodyPr vert="horz" wrap="none" lIns="0" tIns="0" rIns="0" bIns="0" rtlCol="0" anchor="ctr" anchorCtr="0">
                  <a:spAutoFit/>
                </a:bodyPr>
                <a:lstStyle/>
                <a:p>
                  <a:pPr marL="4763" algn="ctr"/>
                  <a:r>
                    <a:rPr lang="en-US" sz="1400" b="1" dirty="0">
                      <a:solidFill>
                        <a:schemeClr val="accent3"/>
                      </a:solidFill>
                    </a:rPr>
                    <a:t>Strategy - Bingo</a:t>
                  </a:r>
                </a:p>
              </p:txBody>
            </p:sp>
            <p:sp>
              <p:nvSpPr>
                <p:cNvPr id="35" name="TextBox 34">
                  <a:extLst>
                    <a:ext uri="{FF2B5EF4-FFF2-40B4-BE49-F238E27FC236}">
                      <a16:creationId xmlns:a16="http://schemas.microsoft.com/office/drawing/2014/main" id="{4B214383-FA9C-4C31-82B2-66ED95589FC4}"/>
                    </a:ext>
                  </a:extLst>
                </p:cNvPr>
                <p:cNvSpPr txBox="1"/>
                <p:nvPr/>
              </p:nvSpPr>
              <p:spPr>
                <a:xfrm>
                  <a:off x="3644806" y="2161964"/>
                  <a:ext cx="588687" cy="215444"/>
                </a:xfrm>
                <a:prstGeom prst="rect">
                  <a:avLst/>
                </a:prstGeom>
              </p:spPr>
              <p:txBody>
                <a:bodyPr vert="horz" wrap="none" lIns="0" tIns="0" rIns="0" bIns="0" rtlCol="0" anchor="ctr" anchorCtr="0">
                  <a:spAutoFit/>
                </a:bodyPr>
                <a:lstStyle/>
                <a:p>
                  <a:pPr marL="4763" algn="ctr"/>
                  <a:r>
                    <a:rPr lang="en-US" sz="1400" b="1" dirty="0">
                      <a:solidFill>
                        <a:schemeClr val="accent5">
                          <a:lumMod val="75000"/>
                        </a:schemeClr>
                      </a:solidFill>
                    </a:rPr>
                    <a:t>Routine</a:t>
                  </a:r>
                </a:p>
              </p:txBody>
            </p:sp>
            <p:sp>
              <p:nvSpPr>
                <p:cNvPr id="36" name="TextBox 35">
                  <a:extLst>
                    <a:ext uri="{FF2B5EF4-FFF2-40B4-BE49-F238E27FC236}">
                      <a16:creationId xmlns:a16="http://schemas.microsoft.com/office/drawing/2014/main" id="{9061DD1E-76CA-4231-9FC4-9228EA0516D0}"/>
                    </a:ext>
                  </a:extLst>
                </p:cNvPr>
                <p:cNvSpPr txBox="1"/>
                <p:nvPr/>
              </p:nvSpPr>
              <p:spPr>
                <a:xfrm>
                  <a:off x="2886089" y="2372637"/>
                  <a:ext cx="1075937" cy="215444"/>
                </a:xfrm>
                <a:prstGeom prst="rect">
                  <a:avLst/>
                </a:prstGeom>
              </p:spPr>
              <p:txBody>
                <a:bodyPr vert="horz" wrap="none" lIns="0" tIns="0" rIns="0" bIns="0" rtlCol="0" anchor="ctr" anchorCtr="0">
                  <a:spAutoFit/>
                </a:bodyPr>
                <a:lstStyle/>
                <a:p>
                  <a:pPr marL="4763" algn="ctr"/>
                  <a:r>
                    <a:rPr lang="en-US" sz="1400" b="1" dirty="0">
                      <a:solidFill>
                        <a:schemeClr val="accent2">
                          <a:lumMod val="75000"/>
                        </a:schemeClr>
                      </a:solidFill>
                    </a:rPr>
                    <a:t>Social/Sharing</a:t>
                  </a:r>
                </a:p>
              </p:txBody>
            </p:sp>
            <p:sp>
              <p:nvSpPr>
                <p:cNvPr id="37" name="TextBox 36">
                  <a:extLst>
                    <a:ext uri="{FF2B5EF4-FFF2-40B4-BE49-F238E27FC236}">
                      <a16:creationId xmlns:a16="http://schemas.microsoft.com/office/drawing/2014/main" id="{4B27D525-E5F9-4F08-AACE-AE51443FE0A4}"/>
                    </a:ext>
                  </a:extLst>
                </p:cNvPr>
                <p:cNvSpPr txBox="1"/>
                <p:nvPr/>
              </p:nvSpPr>
              <p:spPr>
                <a:xfrm>
                  <a:off x="1007286" y="2279338"/>
                  <a:ext cx="1402949" cy="215444"/>
                </a:xfrm>
                <a:prstGeom prst="rect">
                  <a:avLst/>
                </a:prstGeom>
              </p:spPr>
              <p:txBody>
                <a:bodyPr vert="horz" wrap="none" lIns="0" tIns="0" rIns="0" bIns="0" rtlCol="0" anchor="ctr" anchorCtr="0">
                  <a:spAutoFit/>
                </a:bodyPr>
                <a:lstStyle/>
                <a:p>
                  <a:pPr marL="4763" algn="ctr"/>
                  <a:r>
                    <a:rPr lang="en-US" sz="1400" b="1" dirty="0">
                      <a:solidFill>
                        <a:schemeClr val="accent1"/>
                      </a:solidFill>
                    </a:rPr>
                    <a:t>Shimmer/Glimmer</a:t>
                  </a:r>
                </a:p>
              </p:txBody>
            </p:sp>
            <p:sp>
              <p:nvSpPr>
                <p:cNvPr id="38" name="TextBox 37">
                  <a:extLst>
                    <a:ext uri="{FF2B5EF4-FFF2-40B4-BE49-F238E27FC236}">
                      <a16:creationId xmlns:a16="http://schemas.microsoft.com/office/drawing/2014/main" id="{DD9B1268-548B-43BF-ADC1-2C01CD2AD11E}"/>
                    </a:ext>
                  </a:extLst>
                </p:cNvPr>
                <p:cNvSpPr txBox="1"/>
                <p:nvPr/>
              </p:nvSpPr>
              <p:spPr>
                <a:xfrm>
                  <a:off x="4064892" y="2393566"/>
                  <a:ext cx="631904" cy="215444"/>
                </a:xfrm>
                <a:prstGeom prst="rect">
                  <a:avLst/>
                </a:prstGeom>
              </p:spPr>
              <p:txBody>
                <a:bodyPr vert="horz" wrap="none" lIns="0" tIns="0" rIns="0" bIns="0" rtlCol="0" anchor="ctr" anchorCtr="0">
                  <a:spAutoFit/>
                </a:bodyPr>
                <a:lstStyle/>
                <a:p>
                  <a:pPr marL="4763" algn="ctr"/>
                  <a:r>
                    <a:rPr lang="en-US" sz="1400" b="1" dirty="0">
                      <a:solidFill>
                        <a:schemeClr val="accent3"/>
                      </a:solidFill>
                    </a:rPr>
                    <a:t>Winning</a:t>
                  </a:r>
                </a:p>
              </p:txBody>
            </p:sp>
            <p:sp>
              <p:nvSpPr>
                <p:cNvPr id="39" name="TextBox 38">
                  <a:extLst>
                    <a:ext uri="{FF2B5EF4-FFF2-40B4-BE49-F238E27FC236}">
                      <a16:creationId xmlns:a16="http://schemas.microsoft.com/office/drawing/2014/main" id="{32096D2C-37E0-4F16-A64C-5A693A7614C8}"/>
                    </a:ext>
                  </a:extLst>
                </p:cNvPr>
                <p:cNvSpPr txBox="1"/>
                <p:nvPr/>
              </p:nvSpPr>
              <p:spPr>
                <a:xfrm>
                  <a:off x="896221" y="2509399"/>
                  <a:ext cx="431528" cy="215444"/>
                </a:xfrm>
                <a:prstGeom prst="rect">
                  <a:avLst/>
                </a:prstGeom>
              </p:spPr>
              <p:txBody>
                <a:bodyPr vert="horz" wrap="none" lIns="0" tIns="0" rIns="0" bIns="0" rtlCol="0" anchor="ctr" anchorCtr="0">
                  <a:spAutoFit/>
                </a:bodyPr>
                <a:lstStyle/>
                <a:p>
                  <a:pPr marL="4763" algn="ctr"/>
                  <a:r>
                    <a:rPr lang="en-US" sz="1400" b="1" dirty="0">
                      <a:solidFill>
                        <a:schemeClr val="accent2">
                          <a:lumMod val="75000"/>
                        </a:schemeClr>
                      </a:solidFill>
                    </a:rPr>
                    <a:t>Quick</a:t>
                  </a:r>
                </a:p>
              </p:txBody>
            </p:sp>
            <p:sp>
              <p:nvSpPr>
                <p:cNvPr id="40" name="TextBox 39">
                  <a:extLst>
                    <a:ext uri="{FF2B5EF4-FFF2-40B4-BE49-F238E27FC236}">
                      <a16:creationId xmlns:a16="http://schemas.microsoft.com/office/drawing/2014/main" id="{2C447C79-876B-48A0-8D95-03EE9731F518}"/>
                    </a:ext>
                  </a:extLst>
                </p:cNvPr>
                <p:cNvSpPr txBox="1"/>
                <p:nvPr/>
              </p:nvSpPr>
              <p:spPr>
                <a:xfrm>
                  <a:off x="1380821" y="892880"/>
                  <a:ext cx="1780167" cy="461665"/>
                </a:xfrm>
                <a:prstGeom prst="rect">
                  <a:avLst/>
                </a:prstGeom>
              </p:spPr>
              <p:txBody>
                <a:bodyPr vert="horz" wrap="none" lIns="0" tIns="0" rIns="0" bIns="0" rtlCol="0" anchor="ctr" anchorCtr="0">
                  <a:spAutoFit/>
                </a:bodyPr>
                <a:lstStyle/>
                <a:p>
                  <a:pPr marL="4763" algn="ctr"/>
                  <a:r>
                    <a:rPr lang="en-US" sz="3000" b="1" dirty="0">
                      <a:solidFill>
                        <a:schemeClr val="accent1"/>
                      </a:solidFill>
                    </a:rPr>
                    <a:t>Excitement</a:t>
                  </a:r>
                </a:p>
              </p:txBody>
            </p:sp>
          </p:grpSp>
          <p:grpSp>
            <p:nvGrpSpPr>
              <p:cNvPr id="7" name="Group 6">
                <a:extLst>
                  <a:ext uri="{FF2B5EF4-FFF2-40B4-BE49-F238E27FC236}">
                    <a16:creationId xmlns:a16="http://schemas.microsoft.com/office/drawing/2014/main" id="{BF45ADDA-9735-48FF-832B-496B3F851B58}"/>
                  </a:ext>
                </a:extLst>
              </p:cNvPr>
              <p:cNvGrpSpPr/>
              <p:nvPr/>
            </p:nvGrpSpPr>
            <p:grpSpPr>
              <a:xfrm>
                <a:off x="6487492" y="1512745"/>
                <a:ext cx="2359428" cy="1182548"/>
                <a:chOff x="6533775" y="1145624"/>
                <a:chExt cx="2359428" cy="1182548"/>
              </a:xfrm>
            </p:grpSpPr>
            <p:sp>
              <p:nvSpPr>
                <p:cNvPr id="43" name="TextBox 42">
                  <a:extLst>
                    <a:ext uri="{FF2B5EF4-FFF2-40B4-BE49-F238E27FC236}">
                      <a16:creationId xmlns:a16="http://schemas.microsoft.com/office/drawing/2014/main" id="{7CA6B870-B67F-4C43-A455-37F5BAD332F4}"/>
                    </a:ext>
                  </a:extLst>
                </p:cNvPr>
                <p:cNvSpPr txBox="1"/>
                <p:nvPr/>
              </p:nvSpPr>
              <p:spPr>
                <a:xfrm>
                  <a:off x="7049727" y="1145624"/>
                  <a:ext cx="782587" cy="215444"/>
                </a:xfrm>
                <a:prstGeom prst="rect">
                  <a:avLst/>
                </a:prstGeom>
              </p:spPr>
              <p:txBody>
                <a:bodyPr vert="horz" wrap="none" lIns="0" tIns="0" rIns="0" bIns="0" rtlCol="0" anchor="ctr" anchorCtr="0">
                  <a:spAutoFit/>
                </a:bodyPr>
                <a:lstStyle/>
                <a:p>
                  <a:pPr marL="4763" algn="ctr"/>
                  <a:r>
                    <a:rPr lang="en-US" sz="1400" b="1" dirty="0">
                      <a:solidFill>
                        <a:schemeClr val="accent5">
                          <a:lumMod val="75000"/>
                        </a:schemeClr>
                      </a:solidFill>
                    </a:rPr>
                    <a:t>Near Wins</a:t>
                  </a:r>
                </a:p>
              </p:txBody>
            </p:sp>
            <p:sp>
              <p:nvSpPr>
                <p:cNvPr id="44" name="TextBox 43">
                  <a:extLst>
                    <a:ext uri="{FF2B5EF4-FFF2-40B4-BE49-F238E27FC236}">
                      <a16:creationId xmlns:a16="http://schemas.microsoft.com/office/drawing/2014/main" id="{F2C37E1D-93C8-49BB-B2DA-FB892E8B493B}"/>
                    </a:ext>
                  </a:extLst>
                </p:cNvPr>
                <p:cNvSpPr txBox="1"/>
                <p:nvPr/>
              </p:nvSpPr>
              <p:spPr>
                <a:xfrm>
                  <a:off x="6927206" y="1890290"/>
                  <a:ext cx="398443" cy="215444"/>
                </a:xfrm>
                <a:prstGeom prst="rect">
                  <a:avLst/>
                </a:prstGeom>
              </p:spPr>
              <p:txBody>
                <a:bodyPr vert="horz" wrap="none" lIns="0" tIns="0" rIns="0" bIns="0" rtlCol="0" anchor="ctr" anchorCtr="0">
                  <a:spAutoFit/>
                </a:bodyPr>
                <a:lstStyle/>
                <a:p>
                  <a:pPr marL="4763" algn="ctr"/>
                  <a:r>
                    <a:rPr lang="en-US" sz="1400" b="1" dirty="0">
                      <a:solidFill>
                        <a:schemeClr val="accent1"/>
                      </a:solidFill>
                    </a:rPr>
                    <a:t>Scam</a:t>
                  </a:r>
                </a:p>
              </p:txBody>
            </p:sp>
            <p:sp>
              <p:nvSpPr>
                <p:cNvPr id="45" name="TextBox 44">
                  <a:extLst>
                    <a:ext uri="{FF2B5EF4-FFF2-40B4-BE49-F238E27FC236}">
                      <a16:creationId xmlns:a16="http://schemas.microsoft.com/office/drawing/2014/main" id="{4092E371-2EF8-4F5B-98E5-E069927D0D71}"/>
                    </a:ext>
                  </a:extLst>
                </p:cNvPr>
                <p:cNvSpPr txBox="1"/>
                <p:nvPr/>
              </p:nvSpPr>
              <p:spPr>
                <a:xfrm>
                  <a:off x="7520075" y="1880236"/>
                  <a:ext cx="598242" cy="215444"/>
                </a:xfrm>
                <a:prstGeom prst="rect">
                  <a:avLst/>
                </a:prstGeom>
              </p:spPr>
              <p:txBody>
                <a:bodyPr vert="horz" wrap="none" lIns="0" tIns="0" rIns="0" bIns="0" rtlCol="0" anchor="ctr" anchorCtr="0">
                  <a:spAutoFit/>
                </a:bodyPr>
                <a:lstStyle/>
                <a:p>
                  <a:pPr marL="4763" algn="ctr"/>
                  <a:r>
                    <a:rPr lang="en-US" sz="1400" b="1" dirty="0">
                      <a:solidFill>
                        <a:schemeClr val="accent2">
                          <a:lumMod val="75000"/>
                        </a:schemeClr>
                      </a:solidFill>
                    </a:rPr>
                    <a:t>Impulse</a:t>
                  </a:r>
                </a:p>
              </p:txBody>
            </p:sp>
            <p:sp>
              <p:nvSpPr>
                <p:cNvPr id="46" name="TextBox 45">
                  <a:extLst>
                    <a:ext uri="{FF2B5EF4-FFF2-40B4-BE49-F238E27FC236}">
                      <a16:creationId xmlns:a16="http://schemas.microsoft.com/office/drawing/2014/main" id="{CEE93907-C589-4A72-A313-7509D170A38B}"/>
                    </a:ext>
                  </a:extLst>
                </p:cNvPr>
                <p:cNvSpPr txBox="1"/>
                <p:nvPr/>
              </p:nvSpPr>
              <p:spPr>
                <a:xfrm>
                  <a:off x="7608648" y="1336546"/>
                  <a:ext cx="833883" cy="307777"/>
                </a:xfrm>
                <a:prstGeom prst="rect">
                  <a:avLst/>
                </a:prstGeom>
              </p:spPr>
              <p:txBody>
                <a:bodyPr vert="horz" wrap="none" lIns="0" tIns="0" rIns="0" bIns="0" rtlCol="0" anchor="ctr" anchorCtr="0">
                  <a:spAutoFit/>
                </a:bodyPr>
                <a:lstStyle/>
                <a:p>
                  <a:pPr marL="4763" algn="ctr"/>
                  <a:r>
                    <a:rPr lang="en-US" sz="2000" b="1" dirty="0">
                      <a:solidFill>
                        <a:schemeClr val="accent1"/>
                      </a:solidFill>
                    </a:rPr>
                    <a:t>Gamble</a:t>
                  </a:r>
                </a:p>
              </p:txBody>
            </p:sp>
            <p:sp>
              <p:nvSpPr>
                <p:cNvPr id="47" name="TextBox 46">
                  <a:extLst>
                    <a:ext uri="{FF2B5EF4-FFF2-40B4-BE49-F238E27FC236}">
                      <a16:creationId xmlns:a16="http://schemas.microsoft.com/office/drawing/2014/main" id="{B97A8779-7892-4F59-A4B3-BB8A75FB2F6C}"/>
                    </a:ext>
                  </a:extLst>
                </p:cNvPr>
                <p:cNvSpPr txBox="1"/>
                <p:nvPr/>
              </p:nvSpPr>
              <p:spPr>
                <a:xfrm>
                  <a:off x="6914894" y="1420720"/>
                  <a:ext cx="346570" cy="215444"/>
                </a:xfrm>
                <a:prstGeom prst="rect">
                  <a:avLst/>
                </a:prstGeom>
              </p:spPr>
              <p:txBody>
                <a:bodyPr vert="horz" wrap="none" lIns="0" tIns="0" rIns="0" bIns="0" rtlCol="0" anchor="ctr" anchorCtr="0">
                  <a:spAutoFit/>
                </a:bodyPr>
                <a:lstStyle/>
                <a:p>
                  <a:pPr marL="4763" algn="ctr"/>
                  <a:r>
                    <a:rPr lang="en-US" sz="1400" b="1" dirty="0">
                      <a:solidFill>
                        <a:schemeClr val="accent2">
                          <a:lumMod val="75000"/>
                        </a:schemeClr>
                      </a:solidFill>
                    </a:rPr>
                    <a:t>Mad</a:t>
                  </a:r>
                </a:p>
              </p:txBody>
            </p:sp>
            <p:sp>
              <p:nvSpPr>
                <p:cNvPr id="48" name="TextBox 47">
                  <a:extLst>
                    <a:ext uri="{FF2B5EF4-FFF2-40B4-BE49-F238E27FC236}">
                      <a16:creationId xmlns:a16="http://schemas.microsoft.com/office/drawing/2014/main" id="{265BC722-AD9F-4AC9-8AC8-AFC800CF82F2}"/>
                    </a:ext>
                  </a:extLst>
                </p:cNvPr>
                <p:cNvSpPr txBox="1"/>
                <p:nvPr/>
              </p:nvSpPr>
              <p:spPr>
                <a:xfrm>
                  <a:off x="6752644" y="1531012"/>
                  <a:ext cx="2065630" cy="369332"/>
                </a:xfrm>
                <a:prstGeom prst="rect">
                  <a:avLst/>
                </a:prstGeom>
              </p:spPr>
              <p:txBody>
                <a:bodyPr vert="horz" wrap="none" lIns="0" tIns="0" rIns="0" bIns="0" rtlCol="0" anchor="ctr" anchorCtr="0">
                  <a:spAutoFit/>
                </a:bodyPr>
                <a:lstStyle/>
                <a:p>
                  <a:pPr marL="4763" algn="ctr"/>
                  <a:r>
                    <a:rPr lang="en-US" b="1" dirty="0">
                      <a:solidFill>
                        <a:schemeClr val="accent4"/>
                      </a:solidFill>
                    </a:rPr>
                    <a:t>Disappointment</a:t>
                  </a:r>
                </a:p>
              </p:txBody>
            </p:sp>
            <p:sp>
              <p:nvSpPr>
                <p:cNvPr id="49" name="TextBox 48">
                  <a:extLst>
                    <a:ext uri="{FF2B5EF4-FFF2-40B4-BE49-F238E27FC236}">
                      <a16:creationId xmlns:a16="http://schemas.microsoft.com/office/drawing/2014/main" id="{B46C7563-C11C-473D-92DA-9CBD59E79F4F}"/>
                    </a:ext>
                  </a:extLst>
                </p:cNvPr>
                <p:cNvSpPr txBox="1"/>
                <p:nvPr/>
              </p:nvSpPr>
              <p:spPr>
                <a:xfrm>
                  <a:off x="8369043" y="1869513"/>
                  <a:ext cx="274434" cy="215444"/>
                </a:xfrm>
                <a:prstGeom prst="rect">
                  <a:avLst/>
                </a:prstGeom>
              </p:spPr>
              <p:txBody>
                <a:bodyPr vert="horz" wrap="none" lIns="0" tIns="0" rIns="0" bIns="0" rtlCol="0" anchor="ctr" anchorCtr="0">
                  <a:spAutoFit/>
                </a:bodyPr>
                <a:lstStyle/>
                <a:p>
                  <a:pPr marL="4763" algn="ctr"/>
                  <a:r>
                    <a:rPr lang="en-US" sz="1400" b="1" dirty="0">
                      <a:solidFill>
                        <a:schemeClr val="accent3"/>
                      </a:solidFill>
                    </a:rPr>
                    <a:t>Sad</a:t>
                  </a:r>
                </a:p>
              </p:txBody>
            </p:sp>
            <p:sp>
              <p:nvSpPr>
                <p:cNvPr id="50" name="TextBox 49">
                  <a:extLst>
                    <a:ext uri="{FF2B5EF4-FFF2-40B4-BE49-F238E27FC236}">
                      <a16:creationId xmlns:a16="http://schemas.microsoft.com/office/drawing/2014/main" id="{55E1A86D-5686-47CF-B541-A7A179DB3D76}"/>
                    </a:ext>
                  </a:extLst>
                </p:cNvPr>
                <p:cNvSpPr txBox="1"/>
                <p:nvPr/>
              </p:nvSpPr>
              <p:spPr>
                <a:xfrm>
                  <a:off x="6533775" y="2112728"/>
                  <a:ext cx="2359428" cy="215444"/>
                </a:xfrm>
                <a:prstGeom prst="rect">
                  <a:avLst/>
                </a:prstGeom>
              </p:spPr>
              <p:txBody>
                <a:bodyPr vert="horz" wrap="none" lIns="0" tIns="0" rIns="0" bIns="0" rtlCol="0" anchor="ctr" anchorCtr="0">
                  <a:spAutoFit/>
                </a:bodyPr>
                <a:lstStyle/>
                <a:p>
                  <a:pPr marL="4763" algn="ctr"/>
                  <a:r>
                    <a:rPr lang="en-US" sz="1400" b="1" dirty="0">
                      <a:solidFill>
                        <a:schemeClr val="accent4"/>
                      </a:solidFill>
                    </a:rPr>
                    <a:t>Silver stuff under my thumbnail</a:t>
                  </a:r>
                </a:p>
              </p:txBody>
            </p:sp>
          </p:grpSp>
        </p:grpSp>
      </p:grpSp>
    </p:spTree>
    <p:extLst>
      <p:ext uri="{BB962C8B-B14F-4D97-AF65-F5344CB8AC3E}">
        <p14:creationId xmlns:p14="http://schemas.microsoft.com/office/powerpoint/2010/main" val="3185645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row: Left 4">
            <a:extLst>
              <a:ext uri="{FF2B5EF4-FFF2-40B4-BE49-F238E27FC236}">
                <a16:creationId xmlns:a16="http://schemas.microsoft.com/office/drawing/2014/main" id="{7FE0E246-2A90-4EC8-9184-DF0F0AF713DF}"/>
              </a:ext>
            </a:extLst>
          </p:cNvPr>
          <p:cNvSpPr/>
          <p:nvPr/>
        </p:nvSpPr>
        <p:spPr>
          <a:xfrm rot="19264254">
            <a:off x="1715115" y="2161542"/>
            <a:ext cx="2834640" cy="457200"/>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t>For Coffee/Food, anything interesting…</a:t>
            </a:r>
          </a:p>
        </p:txBody>
      </p:sp>
      <p:sp>
        <p:nvSpPr>
          <p:cNvPr id="3" name="Rectangle 2">
            <a:extLst>
              <a:ext uri="{FF2B5EF4-FFF2-40B4-BE49-F238E27FC236}">
                <a16:creationId xmlns:a16="http://schemas.microsoft.com/office/drawing/2014/main" id="{C7FCCF01-7A84-4B36-B543-34F72ED9EE77}"/>
              </a:ext>
            </a:extLst>
          </p:cNvPr>
          <p:cNvSpPr/>
          <p:nvPr/>
        </p:nvSpPr>
        <p:spPr>
          <a:xfrm>
            <a:off x="532295" y="5749149"/>
            <a:ext cx="778389" cy="393894"/>
          </a:xfrm>
          <a:prstGeom prst="rect">
            <a:avLst/>
          </a:prstGeom>
          <a:solidFill>
            <a:srgbClr val="8F8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85" name="Picture 16" descr="Image result for footprint trail">
            <a:extLst>
              <a:ext uri="{FF2B5EF4-FFF2-40B4-BE49-F238E27FC236}">
                <a16:creationId xmlns:a16="http://schemas.microsoft.com/office/drawing/2014/main" id="{B26CAB4C-3DE6-4B3E-A0F9-674E925E34EF}"/>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7387"/>
          <a:stretch/>
        </p:blipFill>
        <p:spPr bwMode="auto">
          <a:xfrm rot="16200000">
            <a:off x="2777855" y="1546371"/>
            <a:ext cx="2018609" cy="208792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7B1A505-0DC1-42FD-A37F-BA12E5EEAE02}"/>
              </a:ext>
            </a:extLst>
          </p:cNvPr>
          <p:cNvSpPr>
            <a:spLocks noGrp="1"/>
          </p:cNvSpPr>
          <p:nvPr>
            <p:ph type="title"/>
          </p:nvPr>
        </p:nvSpPr>
        <p:spPr>
          <a:xfrm>
            <a:off x="427755" y="220677"/>
            <a:ext cx="9998013" cy="775597"/>
          </a:xfrm>
        </p:spPr>
        <p:txBody>
          <a:bodyPr/>
          <a:lstStyle/>
          <a:p>
            <a:r>
              <a:rPr lang="en-US" sz="2800" dirty="0"/>
              <a:t>But there are barriers to purchase that the Maryland Lottery could consider lowering along the Scratch Player Journey.</a:t>
            </a:r>
          </a:p>
        </p:txBody>
      </p:sp>
      <p:sp>
        <p:nvSpPr>
          <p:cNvPr id="37" name="TextBox 36">
            <a:extLst>
              <a:ext uri="{FF2B5EF4-FFF2-40B4-BE49-F238E27FC236}">
                <a16:creationId xmlns:a16="http://schemas.microsoft.com/office/drawing/2014/main" id="{8E4D10BA-CE7D-4920-9461-C3C128EB4BD4}"/>
              </a:ext>
            </a:extLst>
          </p:cNvPr>
          <p:cNvSpPr txBox="1"/>
          <p:nvPr/>
        </p:nvSpPr>
        <p:spPr>
          <a:xfrm>
            <a:off x="0" y="1134508"/>
            <a:ext cx="12192000" cy="457200"/>
          </a:xfrm>
          <a:prstGeom prst="rect">
            <a:avLst/>
          </a:prstGeom>
          <a:solidFill>
            <a:schemeClr val="bg1">
              <a:lumMod val="95000"/>
            </a:schemeClr>
          </a:solidFill>
        </p:spPr>
        <p:txBody>
          <a:bodyPr vert="horz" wrap="square" lIns="0" tIns="0" rIns="0" bIns="0" rtlCol="0" anchor="ctr" anchorCtr="0">
            <a:noAutofit/>
          </a:bodyPr>
          <a:lstStyle/>
          <a:p>
            <a:pPr marL="4763" algn="ctr"/>
            <a:r>
              <a:rPr lang="en-US" sz="1600" b="1" dirty="0"/>
              <a:t>Most Scratch Player Journeys start off </a:t>
            </a:r>
            <a:r>
              <a:rPr lang="en-US" sz="2000" b="1" dirty="0">
                <a:solidFill>
                  <a:schemeClr val="accent6"/>
                </a:solidFill>
              </a:rPr>
              <a:t>SPONTANEOUS</a:t>
            </a:r>
            <a:r>
              <a:rPr lang="en-US" sz="2000" b="1" dirty="0">
                <a:solidFill>
                  <a:srgbClr val="D22E6D"/>
                </a:solidFill>
              </a:rPr>
              <a:t>.</a:t>
            </a:r>
          </a:p>
        </p:txBody>
      </p:sp>
      <p:sp>
        <p:nvSpPr>
          <p:cNvPr id="62" name="Rectangle: Rounded Corners 61">
            <a:extLst>
              <a:ext uri="{FF2B5EF4-FFF2-40B4-BE49-F238E27FC236}">
                <a16:creationId xmlns:a16="http://schemas.microsoft.com/office/drawing/2014/main" id="{621DAA61-E52F-41E8-8D72-9C4C6D115391}"/>
              </a:ext>
            </a:extLst>
          </p:cNvPr>
          <p:cNvSpPr/>
          <p:nvPr/>
        </p:nvSpPr>
        <p:spPr>
          <a:xfrm>
            <a:off x="4731323" y="3233876"/>
            <a:ext cx="2882808" cy="365760"/>
          </a:xfrm>
          <a:prstGeom prst="roundRect">
            <a:avLst>
              <a:gd name="adj" fmla="val 0"/>
            </a:avLst>
          </a:prstGeom>
          <a:solidFill>
            <a:schemeClr val="accent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 Grocery Store</a:t>
            </a:r>
          </a:p>
        </p:txBody>
      </p:sp>
      <p:sp>
        <p:nvSpPr>
          <p:cNvPr id="63" name="Rectangle: Rounded Corners 62">
            <a:extLst>
              <a:ext uri="{FF2B5EF4-FFF2-40B4-BE49-F238E27FC236}">
                <a16:creationId xmlns:a16="http://schemas.microsoft.com/office/drawing/2014/main" id="{C604A988-F855-46A6-8DA4-A424F1E7F02C}"/>
              </a:ext>
            </a:extLst>
          </p:cNvPr>
          <p:cNvSpPr/>
          <p:nvPr/>
        </p:nvSpPr>
        <p:spPr>
          <a:xfrm>
            <a:off x="7886601" y="3233876"/>
            <a:ext cx="3257647" cy="365760"/>
          </a:xfrm>
          <a:prstGeom prst="roundRect">
            <a:avLst>
              <a:gd name="adj" fmla="val 0"/>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 Gas Pump</a:t>
            </a:r>
          </a:p>
        </p:txBody>
      </p:sp>
      <p:sp>
        <p:nvSpPr>
          <p:cNvPr id="66" name="Rectangle: Rounded Corners 65">
            <a:extLst>
              <a:ext uri="{FF2B5EF4-FFF2-40B4-BE49-F238E27FC236}">
                <a16:creationId xmlns:a16="http://schemas.microsoft.com/office/drawing/2014/main" id="{08D507B5-E42C-4FB9-AAD8-40347B270DC3}"/>
              </a:ext>
            </a:extLst>
          </p:cNvPr>
          <p:cNvSpPr/>
          <p:nvPr/>
        </p:nvSpPr>
        <p:spPr>
          <a:xfrm>
            <a:off x="1570571" y="3233876"/>
            <a:ext cx="2931636" cy="365760"/>
          </a:xfrm>
          <a:prstGeom prst="roundRect">
            <a:avLst>
              <a:gd name="adj" fmla="val 0"/>
            </a:avLst>
          </a:prstGeom>
          <a:solidFill>
            <a:schemeClr val="accent1"/>
          </a:solidFill>
          <a:ln>
            <a:solidFill>
              <a:schemeClr val="accent1">
                <a:lumMod val="5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600" b="1" dirty="0">
                <a:solidFill>
                  <a:schemeClr val="bg1"/>
                </a:solidFill>
              </a:rPr>
              <a:t>@ Convenience Store</a:t>
            </a:r>
          </a:p>
        </p:txBody>
      </p:sp>
      <p:sp>
        <p:nvSpPr>
          <p:cNvPr id="67" name="Rectangle: Rounded Corners 66">
            <a:extLst>
              <a:ext uri="{FF2B5EF4-FFF2-40B4-BE49-F238E27FC236}">
                <a16:creationId xmlns:a16="http://schemas.microsoft.com/office/drawing/2014/main" id="{805E51FF-21D3-4E35-9585-EB8E9FFD07A6}"/>
              </a:ext>
            </a:extLst>
          </p:cNvPr>
          <p:cNvSpPr/>
          <p:nvPr/>
        </p:nvSpPr>
        <p:spPr>
          <a:xfrm>
            <a:off x="1582202" y="4450396"/>
            <a:ext cx="2926080" cy="274320"/>
          </a:xfrm>
          <a:prstGeom prst="roundRect">
            <a:avLst/>
          </a:prstGeom>
          <a:solidFill>
            <a:schemeClr val="accent1">
              <a:lumMod val="20000"/>
              <a:lumOff val="80000"/>
            </a:schemeClr>
          </a:solidFill>
          <a:ln w="1905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sz="1150" b="1" dirty="0">
                <a:solidFill>
                  <a:schemeClr val="tx1"/>
                </a:solidFill>
              </a:rPr>
              <a:t>Does anything catch my eye?</a:t>
            </a:r>
          </a:p>
        </p:txBody>
      </p:sp>
      <p:sp>
        <p:nvSpPr>
          <p:cNvPr id="68" name="Rectangle: Rounded Corners 67">
            <a:extLst>
              <a:ext uri="{FF2B5EF4-FFF2-40B4-BE49-F238E27FC236}">
                <a16:creationId xmlns:a16="http://schemas.microsoft.com/office/drawing/2014/main" id="{9437FCE4-255A-43B5-97E2-8A4B93269938}"/>
              </a:ext>
            </a:extLst>
          </p:cNvPr>
          <p:cNvSpPr/>
          <p:nvPr/>
        </p:nvSpPr>
        <p:spPr>
          <a:xfrm>
            <a:off x="1576127" y="3708796"/>
            <a:ext cx="2926080" cy="274320"/>
          </a:xfrm>
          <a:prstGeom prst="roundRect">
            <a:avLst/>
          </a:prstGeom>
          <a:solidFill>
            <a:schemeClr val="accent1">
              <a:lumMod val="60000"/>
              <a:lumOff val="40000"/>
            </a:schemeClr>
          </a:solidFill>
          <a:ln w="1905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sz="1150" b="1" dirty="0">
                <a:solidFill>
                  <a:schemeClr val="tx1"/>
                </a:solidFill>
              </a:rPr>
              <a:t>Do I have Cash?</a:t>
            </a:r>
          </a:p>
        </p:txBody>
      </p:sp>
      <p:sp>
        <p:nvSpPr>
          <p:cNvPr id="69" name="Rectangle: Rounded Corners 68">
            <a:extLst>
              <a:ext uri="{FF2B5EF4-FFF2-40B4-BE49-F238E27FC236}">
                <a16:creationId xmlns:a16="http://schemas.microsoft.com/office/drawing/2014/main" id="{8EDE0D5C-83E2-4352-8B3C-9244A6EEAED5}"/>
              </a:ext>
            </a:extLst>
          </p:cNvPr>
          <p:cNvSpPr/>
          <p:nvPr/>
        </p:nvSpPr>
        <p:spPr>
          <a:xfrm>
            <a:off x="1552217" y="5183556"/>
            <a:ext cx="2926080" cy="274320"/>
          </a:xfrm>
          <a:prstGeom prst="roundRect">
            <a:avLst/>
          </a:prstGeom>
          <a:solidFill>
            <a:schemeClr val="accent1">
              <a:lumMod val="20000"/>
              <a:lumOff val="80000"/>
            </a:schemeClr>
          </a:solidFill>
          <a:ln w="1905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sz="1150" b="1" dirty="0">
                <a:solidFill>
                  <a:schemeClr val="tx1"/>
                </a:solidFill>
              </a:rPr>
              <a:t>Is this Winnable?</a:t>
            </a:r>
          </a:p>
        </p:txBody>
      </p:sp>
      <p:sp>
        <p:nvSpPr>
          <p:cNvPr id="70" name="Rectangle: Rounded Corners 69">
            <a:extLst>
              <a:ext uri="{FF2B5EF4-FFF2-40B4-BE49-F238E27FC236}">
                <a16:creationId xmlns:a16="http://schemas.microsoft.com/office/drawing/2014/main" id="{30AC3396-1D77-44A1-86DE-D98502BDACF1}"/>
              </a:ext>
            </a:extLst>
          </p:cNvPr>
          <p:cNvSpPr/>
          <p:nvPr/>
        </p:nvSpPr>
        <p:spPr>
          <a:xfrm>
            <a:off x="1576127" y="4082652"/>
            <a:ext cx="2926080" cy="274320"/>
          </a:xfrm>
          <a:prstGeom prst="roundRect">
            <a:avLst/>
          </a:prstGeom>
          <a:solidFill>
            <a:schemeClr val="accent1">
              <a:lumMod val="20000"/>
              <a:lumOff val="80000"/>
            </a:schemeClr>
          </a:solidFill>
          <a:ln w="1905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sz="1150" b="1" dirty="0">
                <a:solidFill>
                  <a:schemeClr val="tx1"/>
                </a:solidFill>
              </a:rPr>
              <a:t>Is the Vending Machine on my way in/out?</a:t>
            </a:r>
          </a:p>
        </p:txBody>
      </p:sp>
      <p:sp>
        <p:nvSpPr>
          <p:cNvPr id="71" name="Rectangle: Rounded Corners 70">
            <a:extLst>
              <a:ext uri="{FF2B5EF4-FFF2-40B4-BE49-F238E27FC236}">
                <a16:creationId xmlns:a16="http://schemas.microsoft.com/office/drawing/2014/main" id="{6D1C51BD-5D3E-4BD6-980E-78F0C315D7EB}"/>
              </a:ext>
            </a:extLst>
          </p:cNvPr>
          <p:cNvSpPr/>
          <p:nvPr/>
        </p:nvSpPr>
        <p:spPr>
          <a:xfrm>
            <a:off x="1570571" y="5920934"/>
            <a:ext cx="2926080" cy="274320"/>
          </a:xfrm>
          <a:prstGeom prst="roundRect">
            <a:avLst/>
          </a:prstGeom>
          <a:solidFill>
            <a:schemeClr val="accent1">
              <a:lumMod val="20000"/>
              <a:lumOff val="80000"/>
            </a:schemeClr>
          </a:solidFill>
          <a:ln w="1905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sz="1150" b="1" dirty="0">
                <a:solidFill>
                  <a:schemeClr val="tx1"/>
                </a:solidFill>
              </a:rPr>
              <a:t>Is there a long line?</a:t>
            </a:r>
          </a:p>
        </p:txBody>
      </p:sp>
      <p:sp>
        <p:nvSpPr>
          <p:cNvPr id="72" name="Rectangle: Rounded Corners 71">
            <a:extLst>
              <a:ext uri="{FF2B5EF4-FFF2-40B4-BE49-F238E27FC236}">
                <a16:creationId xmlns:a16="http://schemas.microsoft.com/office/drawing/2014/main" id="{066143F5-255D-49BE-804D-6F3C95D3B80B}"/>
              </a:ext>
            </a:extLst>
          </p:cNvPr>
          <p:cNvSpPr/>
          <p:nvPr/>
        </p:nvSpPr>
        <p:spPr>
          <a:xfrm>
            <a:off x="1560587" y="5552246"/>
            <a:ext cx="2926080" cy="274320"/>
          </a:xfrm>
          <a:prstGeom prst="roundRect">
            <a:avLst/>
          </a:prstGeom>
          <a:solidFill>
            <a:schemeClr val="accent1">
              <a:lumMod val="20000"/>
              <a:lumOff val="80000"/>
            </a:schemeClr>
          </a:solidFill>
          <a:ln w="1905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sz="1150" b="1" dirty="0">
                <a:solidFill>
                  <a:schemeClr val="tx1"/>
                </a:solidFill>
              </a:rPr>
              <a:t>Did the person in front of me just win?</a:t>
            </a:r>
          </a:p>
        </p:txBody>
      </p:sp>
      <p:sp>
        <p:nvSpPr>
          <p:cNvPr id="73" name="Rectangle: Rounded Corners 72">
            <a:extLst>
              <a:ext uri="{FF2B5EF4-FFF2-40B4-BE49-F238E27FC236}">
                <a16:creationId xmlns:a16="http://schemas.microsoft.com/office/drawing/2014/main" id="{0779A18B-5128-4D72-BE6E-E6BD9AC0D7A5}"/>
              </a:ext>
            </a:extLst>
          </p:cNvPr>
          <p:cNvSpPr/>
          <p:nvPr/>
        </p:nvSpPr>
        <p:spPr>
          <a:xfrm>
            <a:off x="1582202" y="4814866"/>
            <a:ext cx="2926080" cy="274320"/>
          </a:xfrm>
          <a:prstGeom prst="roundRect">
            <a:avLst/>
          </a:prstGeom>
          <a:solidFill>
            <a:schemeClr val="accent1">
              <a:lumMod val="20000"/>
              <a:lumOff val="80000"/>
            </a:schemeClr>
          </a:solidFill>
          <a:ln w="19050"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sz="1150" b="1" dirty="0">
                <a:solidFill>
                  <a:schemeClr val="tx1"/>
                </a:solidFill>
              </a:rPr>
              <a:t>Is there a Call to Action for Lottery?</a:t>
            </a:r>
          </a:p>
        </p:txBody>
      </p:sp>
      <p:sp>
        <p:nvSpPr>
          <p:cNvPr id="74" name="Rectangle: Rounded Corners 73">
            <a:extLst>
              <a:ext uri="{FF2B5EF4-FFF2-40B4-BE49-F238E27FC236}">
                <a16:creationId xmlns:a16="http://schemas.microsoft.com/office/drawing/2014/main" id="{EECB37A7-1D1B-4D47-9C27-4142F56482D6}"/>
              </a:ext>
            </a:extLst>
          </p:cNvPr>
          <p:cNvSpPr/>
          <p:nvPr/>
        </p:nvSpPr>
        <p:spPr>
          <a:xfrm>
            <a:off x="4731323" y="4446176"/>
            <a:ext cx="2926080" cy="274320"/>
          </a:xfrm>
          <a:prstGeom prst="roundRect">
            <a:avLst/>
          </a:prstGeom>
          <a:solidFill>
            <a:schemeClr val="accent2">
              <a:lumMod val="20000"/>
              <a:lumOff val="80000"/>
            </a:schemeClr>
          </a:solidFill>
          <a:ln w="19050" cap="flat" cmpd="sng" algn="ctr">
            <a:solidFill>
              <a:schemeClr val="accent2">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r>
              <a:rPr lang="en-US" sz="1150" b="1" dirty="0">
                <a:solidFill>
                  <a:schemeClr val="tx1"/>
                </a:solidFill>
              </a:rPr>
              <a:t>Does anything catch my eye?</a:t>
            </a:r>
          </a:p>
        </p:txBody>
      </p:sp>
      <p:sp>
        <p:nvSpPr>
          <p:cNvPr id="75" name="Rectangle: Rounded Corners 74">
            <a:extLst>
              <a:ext uri="{FF2B5EF4-FFF2-40B4-BE49-F238E27FC236}">
                <a16:creationId xmlns:a16="http://schemas.microsoft.com/office/drawing/2014/main" id="{14C13287-B771-4C95-A0A0-A71D71B34CA5}"/>
              </a:ext>
            </a:extLst>
          </p:cNvPr>
          <p:cNvSpPr/>
          <p:nvPr/>
        </p:nvSpPr>
        <p:spPr>
          <a:xfrm>
            <a:off x="4735428" y="3708796"/>
            <a:ext cx="2926080" cy="274320"/>
          </a:xfrm>
          <a:prstGeom prst="roundRect">
            <a:avLst/>
          </a:prstGeom>
          <a:solidFill>
            <a:schemeClr val="accent2">
              <a:lumMod val="60000"/>
              <a:lumOff val="40000"/>
            </a:schemeClr>
          </a:solidFill>
          <a:ln w="19050" cap="flat" cmpd="sng" algn="ctr">
            <a:solidFill>
              <a:schemeClr val="accent2">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r>
              <a:rPr lang="en-US" sz="1150" b="1" dirty="0">
                <a:solidFill>
                  <a:schemeClr val="tx1"/>
                </a:solidFill>
              </a:rPr>
              <a:t>Do I have Cash?</a:t>
            </a:r>
          </a:p>
        </p:txBody>
      </p:sp>
      <p:sp>
        <p:nvSpPr>
          <p:cNvPr id="76" name="Rectangle: Rounded Corners 75">
            <a:extLst>
              <a:ext uri="{FF2B5EF4-FFF2-40B4-BE49-F238E27FC236}">
                <a16:creationId xmlns:a16="http://schemas.microsoft.com/office/drawing/2014/main" id="{70D4168A-988E-4F73-A701-D58FB41C6AE5}"/>
              </a:ext>
            </a:extLst>
          </p:cNvPr>
          <p:cNvSpPr/>
          <p:nvPr/>
        </p:nvSpPr>
        <p:spPr>
          <a:xfrm>
            <a:off x="4735428" y="5184750"/>
            <a:ext cx="2926080" cy="274320"/>
          </a:xfrm>
          <a:prstGeom prst="roundRect">
            <a:avLst/>
          </a:prstGeom>
          <a:solidFill>
            <a:schemeClr val="accent2">
              <a:lumMod val="20000"/>
              <a:lumOff val="80000"/>
            </a:schemeClr>
          </a:solidFill>
          <a:ln w="19050" cap="flat" cmpd="sng" algn="ctr">
            <a:solidFill>
              <a:schemeClr val="accent2">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r>
              <a:rPr lang="en-US" sz="1150" b="1" dirty="0">
                <a:solidFill>
                  <a:schemeClr val="tx1"/>
                </a:solidFill>
              </a:rPr>
              <a:t>Is this Winnable?</a:t>
            </a:r>
          </a:p>
        </p:txBody>
      </p:sp>
      <p:sp>
        <p:nvSpPr>
          <p:cNvPr id="77" name="Rectangle: Rounded Corners 76">
            <a:extLst>
              <a:ext uri="{FF2B5EF4-FFF2-40B4-BE49-F238E27FC236}">
                <a16:creationId xmlns:a16="http://schemas.microsoft.com/office/drawing/2014/main" id="{5506DC97-E52E-40CD-8B68-2058A19BA4A9}"/>
              </a:ext>
            </a:extLst>
          </p:cNvPr>
          <p:cNvSpPr/>
          <p:nvPr/>
        </p:nvSpPr>
        <p:spPr>
          <a:xfrm>
            <a:off x="4729431" y="4070739"/>
            <a:ext cx="2926080" cy="274320"/>
          </a:xfrm>
          <a:prstGeom prst="roundRect">
            <a:avLst/>
          </a:prstGeom>
          <a:solidFill>
            <a:schemeClr val="accent2">
              <a:lumMod val="20000"/>
              <a:lumOff val="80000"/>
            </a:schemeClr>
          </a:solidFill>
          <a:ln w="19050" cap="flat" cmpd="sng" algn="ctr">
            <a:solidFill>
              <a:schemeClr val="accent2">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r>
              <a:rPr lang="en-US" sz="1150" b="1" dirty="0">
                <a:solidFill>
                  <a:schemeClr val="tx1"/>
                </a:solidFill>
              </a:rPr>
              <a:t>Is the Vending Machine on my way in/out?</a:t>
            </a:r>
          </a:p>
        </p:txBody>
      </p:sp>
      <p:sp>
        <p:nvSpPr>
          <p:cNvPr id="78" name="Rectangle: Rounded Corners 77">
            <a:extLst>
              <a:ext uri="{FF2B5EF4-FFF2-40B4-BE49-F238E27FC236}">
                <a16:creationId xmlns:a16="http://schemas.microsoft.com/office/drawing/2014/main" id="{2034785D-48BA-4798-B1F7-107977EBB2F6}"/>
              </a:ext>
            </a:extLst>
          </p:cNvPr>
          <p:cNvSpPr/>
          <p:nvPr/>
        </p:nvSpPr>
        <p:spPr>
          <a:xfrm>
            <a:off x="4735428" y="5922130"/>
            <a:ext cx="2926080" cy="274320"/>
          </a:xfrm>
          <a:prstGeom prst="roundRect">
            <a:avLst/>
          </a:prstGeom>
          <a:solidFill>
            <a:schemeClr val="accent2">
              <a:lumMod val="20000"/>
              <a:lumOff val="80000"/>
            </a:schemeClr>
          </a:solidFill>
          <a:ln w="19050" cap="flat" cmpd="sng" algn="ctr">
            <a:solidFill>
              <a:schemeClr val="accent2">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r>
              <a:rPr lang="en-US" sz="1150" b="1" dirty="0">
                <a:solidFill>
                  <a:schemeClr val="tx1"/>
                </a:solidFill>
              </a:rPr>
              <a:t>Is there a long line?</a:t>
            </a:r>
          </a:p>
        </p:txBody>
      </p:sp>
      <p:sp>
        <p:nvSpPr>
          <p:cNvPr id="79" name="Rectangle: Rounded Corners 78">
            <a:extLst>
              <a:ext uri="{FF2B5EF4-FFF2-40B4-BE49-F238E27FC236}">
                <a16:creationId xmlns:a16="http://schemas.microsoft.com/office/drawing/2014/main" id="{79C951D1-EC21-4A22-95D9-897DD0CC001A}"/>
              </a:ext>
            </a:extLst>
          </p:cNvPr>
          <p:cNvSpPr/>
          <p:nvPr/>
        </p:nvSpPr>
        <p:spPr>
          <a:xfrm>
            <a:off x="4735428" y="5553440"/>
            <a:ext cx="2926080" cy="274320"/>
          </a:xfrm>
          <a:prstGeom prst="roundRect">
            <a:avLst/>
          </a:prstGeom>
          <a:solidFill>
            <a:schemeClr val="accent2">
              <a:lumMod val="20000"/>
              <a:lumOff val="80000"/>
            </a:schemeClr>
          </a:solidFill>
          <a:ln w="19050" cap="flat" cmpd="sng" algn="ctr">
            <a:solidFill>
              <a:schemeClr val="accent2">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r>
              <a:rPr lang="en-US" sz="1150" b="1" dirty="0">
                <a:solidFill>
                  <a:schemeClr val="tx1"/>
                </a:solidFill>
              </a:rPr>
              <a:t>Did the person in front of me just win?</a:t>
            </a:r>
          </a:p>
        </p:txBody>
      </p:sp>
      <p:sp>
        <p:nvSpPr>
          <p:cNvPr id="80" name="Rectangle: Rounded Corners 79">
            <a:extLst>
              <a:ext uri="{FF2B5EF4-FFF2-40B4-BE49-F238E27FC236}">
                <a16:creationId xmlns:a16="http://schemas.microsoft.com/office/drawing/2014/main" id="{6BFF9749-0E16-479F-8EAC-DCD8A46D5941}"/>
              </a:ext>
            </a:extLst>
          </p:cNvPr>
          <p:cNvSpPr/>
          <p:nvPr/>
        </p:nvSpPr>
        <p:spPr>
          <a:xfrm>
            <a:off x="7886601" y="4069306"/>
            <a:ext cx="3257649" cy="267573"/>
          </a:xfrm>
          <a:prstGeom prst="roundRect">
            <a:avLst/>
          </a:prstGeom>
          <a:solidFill>
            <a:schemeClr val="accent3">
              <a:lumMod val="20000"/>
              <a:lumOff val="80000"/>
            </a:schemeClr>
          </a:solidFill>
          <a:ln w="19050">
            <a:solidFill>
              <a:schemeClr val="accent3">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50" b="1" dirty="0">
                <a:solidFill>
                  <a:schemeClr val="tx1"/>
                </a:solidFill>
              </a:rPr>
              <a:t>What can I buy at the pump? </a:t>
            </a:r>
          </a:p>
        </p:txBody>
      </p:sp>
      <p:sp>
        <p:nvSpPr>
          <p:cNvPr id="81" name="Rectangle: Rounded Corners 80">
            <a:extLst>
              <a:ext uri="{FF2B5EF4-FFF2-40B4-BE49-F238E27FC236}">
                <a16:creationId xmlns:a16="http://schemas.microsoft.com/office/drawing/2014/main" id="{EA5FD197-B7B1-4100-BAB4-DC4B78C8D973}"/>
              </a:ext>
            </a:extLst>
          </p:cNvPr>
          <p:cNvSpPr/>
          <p:nvPr/>
        </p:nvSpPr>
        <p:spPr>
          <a:xfrm>
            <a:off x="7886602" y="3700616"/>
            <a:ext cx="3257648" cy="267573"/>
          </a:xfrm>
          <a:prstGeom prst="roundRect">
            <a:avLst/>
          </a:prstGeom>
          <a:solidFill>
            <a:schemeClr val="accent3">
              <a:lumMod val="20000"/>
              <a:lumOff val="80000"/>
            </a:schemeClr>
          </a:solidFill>
          <a:ln w="19050">
            <a:solidFill>
              <a:schemeClr val="accent3">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50" b="1" dirty="0">
                <a:solidFill>
                  <a:schemeClr val="tx1"/>
                </a:solidFill>
              </a:rPr>
              <a:t>What can I do to occupy myself while the gas fills?</a:t>
            </a:r>
          </a:p>
        </p:txBody>
      </p:sp>
      <p:sp>
        <p:nvSpPr>
          <p:cNvPr id="82" name="Rectangle: Rounded Corners 81">
            <a:extLst>
              <a:ext uri="{FF2B5EF4-FFF2-40B4-BE49-F238E27FC236}">
                <a16:creationId xmlns:a16="http://schemas.microsoft.com/office/drawing/2014/main" id="{5519E59B-7F3E-446E-97B0-D7A656A589EB}"/>
              </a:ext>
            </a:extLst>
          </p:cNvPr>
          <p:cNvSpPr/>
          <p:nvPr/>
        </p:nvSpPr>
        <p:spPr>
          <a:xfrm>
            <a:off x="7886602" y="4437996"/>
            <a:ext cx="3257648" cy="267573"/>
          </a:xfrm>
          <a:prstGeom prst="roundRect">
            <a:avLst/>
          </a:prstGeom>
          <a:solidFill>
            <a:schemeClr val="accent3">
              <a:lumMod val="20000"/>
              <a:lumOff val="80000"/>
            </a:schemeClr>
          </a:solidFill>
          <a:ln w="19050">
            <a:solidFill>
              <a:schemeClr val="accent3">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50" b="1" dirty="0">
                <a:solidFill>
                  <a:schemeClr val="tx1"/>
                </a:solidFill>
              </a:rPr>
              <a:t>Is this Winnable?</a:t>
            </a:r>
          </a:p>
        </p:txBody>
      </p:sp>
      <p:pic>
        <p:nvPicPr>
          <p:cNvPr id="83" name="Picture 20" descr="Image result for fix icon">
            <a:extLst>
              <a:ext uri="{FF2B5EF4-FFF2-40B4-BE49-F238E27FC236}">
                <a16:creationId xmlns:a16="http://schemas.microsoft.com/office/drawing/2014/main" id="{2BF55CC4-D133-4C0D-96AA-AC2C551CF49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0139" y="3731736"/>
            <a:ext cx="272669" cy="27432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0" descr="Image result for fix icon">
            <a:extLst>
              <a:ext uri="{FF2B5EF4-FFF2-40B4-BE49-F238E27FC236}">
                <a16:creationId xmlns:a16="http://schemas.microsoft.com/office/drawing/2014/main" id="{7A88989F-F37D-496E-9D09-684A4464351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9033" y="3719533"/>
            <a:ext cx="251324" cy="252846"/>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12" descr="Image result for footprint trail">
            <a:extLst>
              <a:ext uri="{FF2B5EF4-FFF2-40B4-BE49-F238E27FC236}">
                <a16:creationId xmlns:a16="http://schemas.microsoft.com/office/drawing/2014/main" id="{351F49B8-F18D-4985-BED3-3A2753390322}"/>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72830" r="5852" b="8719"/>
          <a:stretch/>
        </p:blipFill>
        <p:spPr bwMode="auto">
          <a:xfrm rot="10800000" flipH="1">
            <a:off x="5921896" y="1572530"/>
            <a:ext cx="355915" cy="1645920"/>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4" descr="Image result for Tire Marks">
            <a:extLst>
              <a:ext uri="{FF2B5EF4-FFF2-40B4-BE49-F238E27FC236}">
                <a16:creationId xmlns:a16="http://schemas.microsoft.com/office/drawing/2014/main" id="{F3EDE8D6-BFDD-4243-A11E-6B908B18A994}"/>
              </a:ext>
            </a:extLst>
          </p:cNvPr>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t="78136" b="6810"/>
          <a:stretch/>
        </p:blipFill>
        <p:spPr bwMode="auto">
          <a:xfrm rot="3519318">
            <a:off x="7662451" y="2285976"/>
            <a:ext cx="1914854" cy="192024"/>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6" descr="Image result for Car icon">
            <a:extLst>
              <a:ext uri="{FF2B5EF4-FFF2-40B4-BE49-F238E27FC236}">
                <a16:creationId xmlns:a16="http://schemas.microsoft.com/office/drawing/2014/main" id="{4F21D54E-0E09-430D-BB2A-D98841C72FE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3522543">
            <a:off x="8405727" y="1898849"/>
            <a:ext cx="731520" cy="731520"/>
          </a:xfrm>
          <a:prstGeom prst="rect">
            <a:avLst/>
          </a:prstGeom>
          <a:noFill/>
          <a:extLst>
            <a:ext uri="{909E8E84-426E-40DD-AFC4-6F175D3DCCD1}">
              <a14:hiddenFill xmlns:a14="http://schemas.microsoft.com/office/drawing/2010/main">
                <a:solidFill>
                  <a:srgbClr val="FFFFFF"/>
                </a:solidFill>
              </a14:hiddenFill>
            </a:ext>
          </a:extLst>
        </p:spPr>
      </p:pic>
      <p:sp>
        <p:nvSpPr>
          <p:cNvPr id="89" name="Arrow: Right 88">
            <a:extLst>
              <a:ext uri="{FF2B5EF4-FFF2-40B4-BE49-F238E27FC236}">
                <a16:creationId xmlns:a16="http://schemas.microsoft.com/office/drawing/2014/main" id="{C671A68C-FB12-4DA2-9173-A65AB0C812ED}"/>
              </a:ext>
            </a:extLst>
          </p:cNvPr>
          <p:cNvSpPr/>
          <p:nvPr/>
        </p:nvSpPr>
        <p:spPr>
          <a:xfrm rot="5400000">
            <a:off x="5721438" y="2185245"/>
            <a:ext cx="1554480" cy="4572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For Groceries</a:t>
            </a:r>
          </a:p>
        </p:txBody>
      </p:sp>
      <p:sp>
        <p:nvSpPr>
          <p:cNvPr id="91" name="Arrow: Right 90">
            <a:extLst>
              <a:ext uri="{FF2B5EF4-FFF2-40B4-BE49-F238E27FC236}">
                <a16:creationId xmlns:a16="http://schemas.microsoft.com/office/drawing/2014/main" id="{EEBFF6E0-C266-4B00-B05B-27B05BBA8475}"/>
              </a:ext>
            </a:extLst>
          </p:cNvPr>
          <p:cNvSpPr/>
          <p:nvPr/>
        </p:nvSpPr>
        <p:spPr>
          <a:xfrm rot="3166948">
            <a:off x="8565908" y="2225434"/>
            <a:ext cx="1828800" cy="457200"/>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For Gas</a:t>
            </a:r>
          </a:p>
        </p:txBody>
      </p:sp>
      <p:cxnSp>
        <p:nvCxnSpPr>
          <p:cNvPr id="6" name="Straight Connector 5">
            <a:extLst>
              <a:ext uri="{FF2B5EF4-FFF2-40B4-BE49-F238E27FC236}">
                <a16:creationId xmlns:a16="http://schemas.microsoft.com/office/drawing/2014/main" id="{3AACC924-BC92-457A-A5FE-BF4B046C380A}"/>
              </a:ext>
            </a:extLst>
          </p:cNvPr>
          <p:cNvCxnSpPr>
            <a:cxnSpLocks/>
          </p:cNvCxnSpPr>
          <p:nvPr/>
        </p:nvCxnSpPr>
        <p:spPr>
          <a:xfrm>
            <a:off x="427326" y="5508146"/>
            <a:ext cx="1051560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Lst>
        </p:spPr>
      </p:cxnSp>
      <p:sp>
        <p:nvSpPr>
          <p:cNvPr id="39" name="Rectangle: Rounded Corners 38">
            <a:extLst>
              <a:ext uri="{FF2B5EF4-FFF2-40B4-BE49-F238E27FC236}">
                <a16:creationId xmlns:a16="http://schemas.microsoft.com/office/drawing/2014/main" id="{82D7FB4C-7C77-406E-8A8B-704983245DDD}"/>
              </a:ext>
            </a:extLst>
          </p:cNvPr>
          <p:cNvSpPr/>
          <p:nvPr/>
        </p:nvSpPr>
        <p:spPr>
          <a:xfrm>
            <a:off x="4729431" y="4790738"/>
            <a:ext cx="2926080" cy="274320"/>
          </a:xfrm>
          <a:prstGeom prst="roundRect">
            <a:avLst/>
          </a:prstGeom>
          <a:solidFill>
            <a:schemeClr val="accent2">
              <a:lumMod val="20000"/>
              <a:lumOff val="80000"/>
            </a:schemeClr>
          </a:solidFill>
          <a:ln w="19050" cap="flat" cmpd="sng" algn="ctr">
            <a:solidFill>
              <a:srgbClr val="CC99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sz="1150" b="1" dirty="0">
                <a:solidFill>
                  <a:schemeClr val="tx1"/>
                </a:solidFill>
              </a:rPr>
              <a:t>Is there a Call to Action for Lottery?</a:t>
            </a:r>
          </a:p>
        </p:txBody>
      </p:sp>
      <p:sp>
        <p:nvSpPr>
          <p:cNvPr id="4" name="Rectangle 3">
            <a:extLst>
              <a:ext uri="{FF2B5EF4-FFF2-40B4-BE49-F238E27FC236}">
                <a16:creationId xmlns:a16="http://schemas.microsoft.com/office/drawing/2014/main" id="{FC125CC1-9FA7-483B-AB11-1BBBC0521C3A}"/>
              </a:ext>
            </a:extLst>
          </p:cNvPr>
          <p:cNvSpPr/>
          <p:nvPr/>
        </p:nvSpPr>
        <p:spPr>
          <a:xfrm>
            <a:off x="536852" y="3429000"/>
            <a:ext cx="773832" cy="17659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Arrow: Chevron 7">
            <a:extLst>
              <a:ext uri="{FF2B5EF4-FFF2-40B4-BE49-F238E27FC236}">
                <a16:creationId xmlns:a16="http://schemas.microsoft.com/office/drawing/2014/main" id="{7022294A-5F2D-4862-81AD-4B44D4CA548E}"/>
              </a:ext>
            </a:extLst>
          </p:cNvPr>
          <p:cNvSpPr/>
          <p:nvPr/>
        </p:nvSpPr>
        <p:spPr>
          <a:xfrm rot="16200000">
            <a:off x="696801" y="3041139"/>
            <a:ext cx="446097" cy="781669"/>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43" name="Arrow: Chevron 42">
            <a:extLst>
              <a:ext uri="{FF2B5EF4-FFF2-40B4-BE49-F238E27FC236}">
                <a16:creationId xmlns:a16="http://schemas.microsoft.com/office/drawing/2014/main" id="{F197A443-7568-4C19-87EB-AFFBDB65EA46}"/>
              </a:ext>
            </a:extLst>
          </p:cNvPr>
          <p:cNvSpPr/>
          <p:nvPr/>
        </p:nvSpPr>
        <p:spPr>
          <a:xfrm rot="5400000">
            <a:off x="696801" y="4801035"/>
            <a:ext cx="446097" cy="781669"/>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9" name="TextBox 8">
            <a:extLst>
              <a:ext uri="{FF2B5EF4-FFF2-40B4-BE49-F238E27FC236}">
                <a16:creationId xmlns:a16="http://schemas.microsoft.com/office/drawing/2014/main" id="{CDA8C5AF-5185-4B08-BD11-7E58FCFC9672}"/>
              </a:ext>
            </a:extLst>
          </p:cNvPr>
          <p:cNvSpPr txBox="1"/>
          <p:nvPr/>
        </p:nvSpPr>
        <p:spPr>
          <a:xfrm>
            <a:off x="594776" y="4178125"/>
            <a:ext cx="650143" cy="507831"/>
          </a:xfrm>
          <a:prstGeom prst="rect">
            <a:avLst/>
          </a:prstGeom>
        </p:spPr>
        <p:txBody>
          <a:bodyPr vert="horz" wrap="square" lIns="0" tIns="0" rIns="0" bIns="0" rtlCol="0">
            <a:spAutoFit/>
          </a:bodyPr>
          <a:lstStyle/>
          <a:p>
            <a:pPr marL="4763" algn="ctr"/>
            <a:r>
              <a:rPr lang="en-US" sz="1100" b="1" dirty="0">
                <a:solidFill>
                  <a:schemeClr val="bg1"/>
                </a:solidFill>
              </a:rPr>
              <a:t>Within Lottery’s Control</a:t>
            </a:r>
          </a:p>
        </p:txBody>
      </p:sp>
      <p:sp>
        <p:nvSpPr>
          <p:cNvPr id="45" name="Arrow: Chevron 44">
            <a:extLst>
              <a:ext uri="{FF2B5EF4-FFF2-40B4-BE49-F238E27FC236}">
                <a16:creationId xmlns:a16="http://schemas.microsoft.com/office/drawing/2014/main" id="{259BBD53-ADD2-4B69-A46D-942E0D8D689C}"/>
              </a:ext>
            </a:extLst>
          </p:cNvPr>
          <p:cNvSpPr/>
          <p:nvPr/>
        </p:nvSpPr>
        <p:spPr>
          <a:xfrm rot="16200000">
            <a:off x="704638" y="5355931"/>
            <a:ext cx="446097" cy="781669"/>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46" name="Arrow: Chevron 45">
            <a:extLst>
              <a:ext uri="{FF2B5EF4-FFF2-40B4-BE49-F238E27FC236}">
                <a16:creationId xmlns:a16="http://schemas.microsoft.com/office/drawing/2014/main" id="{8F07FA39-2923-4429-98E6-8965704A7040}"/>
              </a:ext>
            </a:extLst>
          </p:cNvPr>
          <p:cNvSpPr/>
          <p:nvPr/>
        </p:nvSpPr>
        <p:spPr>
          <a:xfrm rot="5400000">
            <a:off x="696801" y="5755815"/>
            <a:ext cx="446097" cy="781669"/>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47" name="TextBox 46">
            <a:extLst>
              <a:ext uri="{FF2B5EF4-FFF2-40B4-BE49-F238E27FC236}">
                <a16:creationId xmlns:a16="http://schemas.microsoft.com/office/drawing/2014/main" id="{DE4B6E7A-EA6E-4E42-911B-EDE59BB058A3}"/>
              </a:ext>
            </a:extLst>
          </p:cNvPr>
          <p:cNvSpPr txBox="1"/>
          <p:nvPr/>
        </p:nvSpPr>
        <p:spPr>
          <a:xfrm>
            <a:off x="594777" y="5759898"/>
            <a:ext cx="650143" cy="338554"/>
          </a:xfrm>
          <a:prstGeom prst="rect">
            <a:avLst/>
          </a:prstGeom>
        </p:spPr>
        <p:txBody>
          <a:bodyPr vert="horz" wrap="square" lIns="0" tIns="0" rIns="0" bIns="0" rtlCol="0">
            <a:spAutoFit/>
          </a:bodyPr>
          <a:lstStyle/>
          <a:p>
            <a:pPr marL="4763" algn="ctr"/>
            <a:r>
              <a:rPr lang="en-US" sz="1100" b="1" dirty="0"/>
              <a:t>Outside Control</a:t>
            </a:r>
          </a:p>
        </p:txBody>
      </p:sp>
      <p:grpSp>
        <p:nvGrpSpPr>
          <p:cNvPr id="51" name="Group 5">
            <a:extLst>
              <a:ext uri="{FF2B5EF4-FFF2-40B4-BE49-F238E27FC236}">
                <a16:creationId xmlns:a16="http://schemas.microsoft.com/office/drawing/2014/main" id="{6E10FD08-B694-47DA-B837-791482223CDE}"/>
              </a:ext>
            </a:extLst>
          </p:cNvPr>
          <p:cNvGrpSpPr>
            <a:grpSpLocks noChangeAspect="1"/>
          </p:cNvGrpSpPr>
          <p:nvPr/>
        </p:nvGrpSpPr>
        <p:grpSpPr bwMode="auto">
          <a:xfrm>
            <a:off x="8189222" y="4845922"/>
            <a:ext cx="484564" cy="523494"/>
            <a:chOff x="1981" y="32"/>
            <a:chExt cx="3722" cy="4258"/>
          </a:xfrm>
          <a:solidFill>
            <a:srgbClr val="00A5AA"/>
          </a:solidFill>
        </p:grpSpPr>
        <p:sp>
          <p:nvSpPr>
            <p:cNvPr id="52" name="Line 6">
              <a:extLst>
                <a:ext uri="{FF2B5EF4-FFF2-40B4-BE49-F238E27FC236}">
                  <a16:creationId xmlns:a16="http://schemas.microsoft.com/office/drawing/2014/main" id="{7F2EEF5E-13CA-4E86-B95E-3D8BD21ED89D}"/>
                </a:ext>
              </a:extLst>
            </p:cNvPr>
            <p:cNvSpPr>
              <a:spLocks noChangeShapeType="1"/>
            </p:cNvSpPr>
            <p:nvPr/>
          </p:nvSpPr>
          <p:spPr bwMode="auto">
            <a:xfrm>
              <a:off x="3557" y="3994"/>
              <a:ext cx="591" cy="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3" name="Line 7">
              <a:extLst>
                <a:ext uri="{FF2B5EF4-FFF2-40B4-BE49-F238E27FC236}">
                  <a16:creationId xmlns:a16="http://schemas.microsoft.com/office/drawing/2014/main" id="{E28E481D-6416-442C-9F43-5E3FA5DFF40C}"/>
                </a:ext>
              </a:extLst>
            </p:cNvPr>
            <p:cNvSpPr>
              <a:spLocks noChangeShapeType="1"/>
            </p:cNvSpPr>
            <p:nvPr/>
          </p:nvSpPr>
          <p:spPr bwMode="auto">
            <a:xfrm>
              <a:off x="3557" y="4290"/>
              <a:ext cx="591" cy="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4" name="Freeform 8">
              <a:extLst>
                <a:ext uri="{FF2B5EF4-FFF2-40B4-BE49-F238E27FC236}">
                  <a16:creationId xmlns:a16="http://schemas.microsoft.com/office/drawing/2014/main" id="{E3236064-7392-400C-982E-9C23053FE191}"/>
                </a:ext>
              </a:extLst>
            </p:cNvPr>
            <p:cNvSpPr>
              <a:spLocks/>
            </p:cNvSpPr>
            <p:nvPr/>
          </p:nvSpPr>
          <p:spPr bwMode="auto">
            <a:xfrm>
              <a:off x="2806" y="880"/>
              <a:ext cx="2079" cy="2818"/>
            </a:xfrm>
            <a:custGeom>
              <a:avLst/>
              <a:gdLst>
                <a:gd name="T0" fmla="*/ 1097 w 1097"/>
                <a:gd name="T1" fmla="*/ 550 h 1485"/>
                <a:gd name="T2" fmla="*/ 543 w 1097"/>
                <a:gd name="T3" fmla="*/ 5 h 1485"/>
                <a:gd name="T4" fmla="*/ 7 w 1097"/>
                <a:gd name="T5" fmla="*/ 530 h 1485"/>
                <a:gd name="T6" fmla="*/ 228 w 1097"/>
                <a:gd name="T7" fmla="*/ 989 h 1485"/>
                <a:gd name="T8" fmla="*/ 318 w 1097"/>
                <a:gd name="T9" fmla="*/ 1173 h 1485"/>
                <a:gd name="T10" fmla="*/ 318 w 1097"/>
                <a:gd name="T11" fmla="*/ 1388 h 1485"/>
                <a:gd name="T12" fmla="*/ 396 w 1097"/>
                <a:gd name="T13" fmla="*/ 1485 h 1485"/>
                <a:gd name="T14" fmla="*/ 708 w 1097"/>
                <a:gd name="T15" fmla="*/ 1485 h 1485"/>
                <a:gd name="T16" fmla="*/ 786 w 1097"/>
                <a:gd name="T17" fmla="*/ 1407 h 1485"/>
                <a:gd name="T18" fmla="*/ 786 w 1097"/>
                <a:gd name="T19" fmla="*/ 1173 h 1485"/>
                <a:gd name="T20" fmla="*/ 873 w 1097"/>
                <a:gd name="T21" fmla="*/ 990 h 1485"/>
                <a:gd name="T22" fmla="*/ 1097 w 1097"/>
                <a:gd name="T23" fmla="*/ 550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7" h="1485">
                  <a:moveTo>
                    <a:pt x="1097" y="550"/>
                  </a:moveTo>
                  <a:cubicBezTo>
                    <a:pt x="1097" y="246"/>
                    <a:pt x="848" y="0"/>
                    <a:pt x="543" y="5"/>
                  </a:cubicBezTo>
                  <a:cubicBezTo>
                    <a:pt x="258" y="10"/>
                    <a:pt x="17" y="246"/>
                    <a:pt x="7" y="530"/>
                  </a:cubicBezTo>
                  <a:cubicBezTo>
                    <a:pt x="0" y="718"/>
                    <a:pt x="89" y="886"/>
                    <a:pt x="228" y="989"/>
                  </a:cubicBezTo>
                  <a:cubicBezTo>
                    <a:pt x="286" y="1031"/>
                    <a:pt x="318" y="1101"/>
                    <a:pt x="318" y="1173"/>
                  </a:cubicBezTo>
                  <a:cubicBezTo>
                    <a:pt x="318" y="1388"/>
                    <a:pt x="318" y="1388"/>
                    <a:pt x="318" y="1388"/>
                  </a:cubicBezTo>
                  <a:cubicBezTo>
                    <a:pt x="318" y="1451"/>
                    <a:pt x="353" y="1485"/>
                    <a:pt x="396" y="1485"/>
                  </a:cubicBezTo>
                  <a:cubicBezTo>
                    <a:pt x="708" y="1485"/>
                    <a:pt x="708" y="1485"/>
                    <a:pt x="708" y="1485"/>
                  </a:cubicBezTo>
                  <a:cubicBezTo>
                    <a:pt x="751" y="1485"/>
                    <a:pt x="786" y="1450"/>
                    <a:pt x="786" y="1407"/>
                  </a:cubicBezTo>
                  <a:cubicBezTo>
                    <a:pt x="786" y="1173"/>
                    <a:pt x="786" y="1173"/>
                    <a:pt x="786" y="1173"/>
                  </a:cubicBezTo>
                  <a:cubicBezTo>
                    <a:pt x="786" y="1102"/>
                    <a:pt x="816" y="1032"/>
                    <a:pt x="873" y="990"/>
                  </a:cubicBezTo>
                  <a:cubicBezTo>
                    <a:pt x="1009" y="891"/>
                    <a:pt x="1097" y="731"/>
                    <a:pt x="1097" y="550"/>
                  </a:cubicBezTo>
                  <a:close/>
                </a:path>
              </a:pathLst>
            </a:custGeom>
            <a:solidFill>
              <a:srgbClr val="FFCC00"/>
            </a:solid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5" name="Line 9">
              <a:extLst>
                <a:ext uri="{FF2B5EF4-FFF2-40B4-BE49-F238E27FC236}">
                  <a16:creationId xmlns:a16="http://schemas.microsoft.com/office/drawing/2014/main" id="{BDEFDE18-DC15-43C9-895E-AF13C81B6759}"/>
                </a:ext>
              </a:extLst>
            </p:cNvPr>
            <p:cNvSpPr>
              <a:spLocks noChangeShapeType="1"/>
            </p:cNvSpPr>
            <p:nvPr/>
          </p:nvSpPr>
          <p:spPr bwMode="auto">
            <a:xfrm>
              <a:off x="3852" y="2368"/>
              <a:ext cx="0" cy="133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6" name="Line 10">
              <a:extLst>
                <a:ext uri="{FF2B5EF4-FFF2-40B4-BE49-F238E27FC236}">
                  <a16:creationId xmlns:a16="http://schemas.microsoft.com/office/drawing/2014/main" id="{FD1172B8-013F-410D-82C3-838652E27491}"/>
                </a:ext>
              </a:extLst>
            </p:cNvPr>
            <p:cNvSpPr>
              <a:spLocks noChangeShapeType="1"/>
            </p:cNvSpPr>
            <p:nvPr/>
          </p:nvSpPr>
          <p:spPr bwMode="auto">
            <a:xfrm>
              <a:off x="3557" y="2072"/>
              <a:ext cx="295" cy="29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7" name="Line 11">
              <a:extLst>
                <a:ext uri="{FF2B5EF4-FFF2-40B4-BE49-F238E27FC236}">
                  <a16:creationId xmlns:a16="http://schemas.microsoft.com/office/drawing/2014/main" id="{2E69B48E-0EF2-47DD-AA40-B34E1848CFA7}"/>
                </a:ext>
              </a:extLst>
            </p:cNvPr>
            <p:cNvSpPr>
              <a:spLocks noChangeShapeType="1"/>
            </p:cNvSpPr>
            <p:nvPr/>
          </p:nvSpPr>
          <p:spPr bwMode="auto">
            <a:xfrm flipH="1">
              <a:off x="3852" y="2072"/>
              <a:ext cx="296" cy="29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8" name="Line 12">
              <a:extLst>
                <a:ext uri="{FF2B5EF4-FFF2-40B4-BE49-F238E27FC236}">
                  <a16:creationId xmlns:a16="http://schemas.microsoft.com/office/drawing/2014/main" id="{EA0976E9-601A-4935-9054-2196BD82E7BB}"/>
                </a:ext>
              </a:extLst>
            </p:cNvPr>
            <p:cNvSpPr>
              <a:spLocks noChangeShapeType="1"/>
            </p:cNvSpPr>
            <p:nvPr/>
          </p:nvSpPr>
          <p:spPr bwMode="auto">
            <a:xfrm>
              <a:off x="3824" y="32"/>
              <a:ext cx="0" cy="569"/>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9" name="Line 13">
              <a:extLst>
                <a:ext uri="{FF2B5EF4-FFF2-40B4-BE49-F238E27FC236}">
                  <a16:creationId xmlns:a16="http://schemas.microsoft.com/office/drawing/2014/main" id="{E0A0ADF9-7A5A-4460-80A6-B7F5B9B04A69}"/>
                </a:ext>
              </a:extLst>
            </p:cNvPr>
            <p:cNvSpPr>
              <a:spLocks noChangeShapeType="1"/>
            </p:cNvSpPr>
            <p:nvPr/>
          </p:nvSpPr>
          <p:spPr bwMode="auto">
            <a:xfrm>
              <a:off x="3018" y="211"/>
              <a:ext cx="241" cy="518"/>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60" name="Line 14">
              <a:extLst>
                <a:ext uri="{FF2B5EF4-FFF2-40B4-BE49-F238E27FC236}">
                  <a16:creationId xmlns:a16="http://schemas.microsoft.com/office/drawing/2014/main" id="{84480919-4F3F-4B0C-BB75-7FD35FCC0A80}"/>
                </a:ext>
              </a:extLst>
            </p:cNvPr>
            <p:cNvSpPr>
              <a:spLocks noChangeShapeType="1"/>
            </p:cNvSpPr>
            <p:nvPr/>
          </p:nvSpPr>
          <p:spPr bwMode="auto">
            <a:xfrm>
              <a:off x="2364" y="713"/>
              <a:ext cx="436" cy="367"/>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61" name="Line 15">
              <a:extLst>
                <a:ext uri="{FF2B5EF4-FFF2-40B4-BE49-F238E27FC236}">
                  <a16:creationId xmlns:a16="http://schemas.microsoft.com/office/drawing/2014/main" id="{0F52DB25-7720-467B-AE02-01D5F9790DD8}"/>
                </a:ext>
              </a:extLst>
            </p:cNvPr>
            <p:cNvSpPr>
              <a:spLocks noChangeShapeType="1"/>
            </p:cNvSpPr>
            <p:nvPr/>
          </p:nvSpPr>
          <p:spPr bwMode="auto">
            <a:xfrm>
              <a:off x="1981" y="1448"/>
              <a:ext cx="552" cy="14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64" name="Line 16">
              <a:extLst>
                <a:ext uri="{FF2B5EF4-FFF2-40B4-BE49-F238E27FC236}">
                  <a16:creationId xmlns:a16="http://schemas.microsoft.com/office/drawing/2014/main" id="{AAEA01FF-2A49-4BC7-9A34-DFB10341438F}"/>
                </a:ext>
              </a:extLst>
            </p:cNvPr>
            <p:cNvSpPr>
              <a:spLocks noChangeShapeType="1"/>
            </p:cNvSpPr>
            <p:nvPr/>
          </p:nvSpPr>
          <p:spPr bwMode="auto">
            <a:xfrm flipV="1">
              <a:off x="5141" y="1609"/>
              <a:ext cx="562" cy="10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65" name="Line 17">
              <a:extLst>
                <a:ext uri="{FF2B5EF4-FFF2-40B4-BE49-F238E27FC236}">
                  <a16:creationId xmlns:a16="http://schemas.microsoft.com/office/drawing/2014/main" id="{106A4369-356F-4D14-8F7D-E4B2A3931C1C}"/>
                </a:ext>
              </a:extLst>
            </p:cNvPr>
            <p:cNvSpPr>
              <a:spLocks noChangeShapeType="1"/>
            </p:cNvSpPr>
            <p:nvPr/>
          </p:nvSpPr>
          <p:spPr bwMode="auto">
            <a:xfrm flipV="1">
              <a:off x="4920" y="846"/>
              <a:ext cx="466" cy="327"/>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0" name="Line 18">
              <a:extLst>
                <a:ext uri="{FF2B5EF4-FFF2-40B4-BE49-F238E27FC236}">
                  <a16:creationId xmlns:a16="http://schemas.microsoft.com/office/drawing/2014/main" id="{70741C9A-95FB-4AD0-9C99-74DA2E66127D}"/>
                </a:ext>
              </a:extLst>
            </p:cNvPr>
            <p:cNvSpPr>
              <a:spLocks noChangeShapeType="1"/>
            </p:cNvSpPr>
            <p:nvPr/>
          </p:nvSpPr>
          <p:spPr bwMode="auto">
            <a:xfrm flipV="1">
              <a:off x="4493" y="288"/>
              <a:ext cx="284" cy="494"/>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92" name="Rectangle 91">
            <a:extLst>
              <a:ext uri="{FF2B5EF4-FFF2-40B4-BE49-F238E27FC236}">
                <a16:creationId xmlns:a16="http://schemas.microsoft.com/office/drawing/2014/main" id="{C4A4047D-63C1-438A-8124-72110FBF91B7}"/>
              </a:ext>
            </a:extLst>
          </p:cNvPr>
          <p:cNvSpPr/>
          <p:nvPr/>
        </p:nvSpPr>
        <p:spPr>
          <a:xfrm>
            <a:off x="8745195" y="4754424"/>
            <a:ext cx="1828800" cy="69080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200" dirty="0">
                <a:solidFill>
                  <a:schemeClr val="tx1"/>
                </a:solidFill>
              </a:rPr>
              <a:t>Consider going Cashless to lower barriers to impulse purchases.</a:t>
            </a:r>
          </a:p>
        </p:txBody>
      </p:sp>
    </p:spTree>
    <p:extLst>
      <p:ext uri="{BB962C8B-B14F-4D97-AF65-F5344CB8AC3E}">
        <p14:creationId xmlns:p14="http://schemas.microsoft.com/office/powerpoint/2010/main" val="911547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1A505-0DC1-42FD-A37F-BA12E5EEAE02}"/>
              </a:ext>
            </a:extLst>
          </p:cNvPr>
          <p:cNvSpPr>
            <a:spLocks noGrp="1"/>
          </p:cNvSpPr>
          <p:nvPr>
            <p:ph type="title"/>
          </p:nvPr>
        </p:nvSpPr>
        <p:spPr>
          <a:xfrm>
            <a:off x="427755" y="220677"/>
            <a:ext cx="10234652" cy="1329595"/>
          </a:xfrm>
        </p:spPr>
        <p:txBody>
          <a:bodyPr/>
          <a:lstStyle/>
          <a:p>
            <a:r>
              <a:rPr lang="en-US" dirty="0"/>
              <a:t>Once in the store, Scratch players are heavily reliant on Scratch-off display cases as that is a trained main focal point.</a:t>
            </a:r>
          </a:p>
        </p:txBody>
      </p:sp>
      <p:pic>
        <p:nvPicPr>
          <p:cNvPr id="6146" name="Picture 2" descr="Image result for Maryland Scratch-off Display case">
            <a:extLst>
              <a:ext uri="{FF2B5EF4-FFF2-40B4-BE49-F238E27FC236}">
                <a16:creationId xmlns:a16="http://schemas.microsoft.com/office/drawing/2014/main" id="{4C5766EF-A431-4DE2-AD4C-D1F1DBD1F72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62307" y="1550272"/>
            <a:ext cx="4480560" cy="298704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au 66">
            <a:extLst>
              <a:ext uri="{FF2B5EF4-FFF2-40B4-BE49-F238E27FC236}">
                <a16:creationId xmlns:a16="http://schemas.microsoft.com/office/drawing/2014/main" id="{FA58332A-7ED5-4AFA-8370-8990AA4A1C1A}"/>
              </a:ext>
            </a:extLst>
          </p:cNvPr>
          <p:cNvGraphicFramePr>
            <a:graphicFrameLocks noGrp="1"/>
          </p:cNvGraphicFramePr>
          <p:nvPr>
            <p:extLst>
              <p:ext uri="{D42A27DB-BD31-4B8C-83A1-F6EECF244321}">
                <p14:modId xmlns:p14="http://schemas.microsoft.com/office/powerpoint/2010/main" val="3899994205"/>
              </p:ext>
            </p:extLst>
          </p:nvPr>
        </p:nvGraphicFramePr>
        <p:xfrm>
          <a:off x="418013" y="1368338"/>
          <a:ext cx="6766560" cy="4937760"/>
        </p:xfrm>
        <a:graphic>
          <a:graphicData uri="http://schemas.openxmlformats.org/drawingml/2006/table">
            <a:tbl>
              <a:tblPr firstRow="1" lastRow="1">
                <a:tableStyleId>{5C22544A-7EE6-4342-B048-85BDC9FD1C3A}</a:tableStyleId>
              </a:tblPr>
              <a:tblGrid>
                <a:gridCol w="548640">
                  <a:extLst>
                    <a:ext uri="{9D8B030D-6E8A-4147-A177-3AD203B41FA5}">
                      <a16:colId xmlns:a16="http://schemas.microsoft.com/office/drawing/2014/main" val="310438399"/>
                    </a:ext>
                  </a:extLst>
                </a:gridCol>
                <a:gridCol w="6217920">
                  <a:extLst>
                    <a:ext uri="{9D8B030D-6E8A-4147-A177-3AD203B41FA5}">
                      <a16:colId xmlns:a16="http://schemas.microsoft.com/office/drawing/2014/main" val="2994831520"/>
                    </a:ext>
                  </a:extLst>
                </a:gridCol>
              </a:tblGrid>
              <a:tr h="1280160">
                <a:tc>
                  <a:txBody>
                    <a:bodyPr/>
                    <a:lstStyle/>
                    <a:p>
                      <a:pPr algn="ctr"/>
                      <a:r>
                        <a:rPr lang="en-GB" sz="5400" b="1" dirty="0">
                          <a:solidFill>
                            <a:schemeClr val="tx1"/>
                          </a:solidFill>
                          <a:latin typeface="+mj-lt"/>
                        </a:rPr>
                        <a:t>1</a:t>
                      </a:r>
                    </a:p>
                  </a:txBody>
                  <a:tcPr marL="0" marR="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noFill/>
                  </a:tcPr>
                </a:tc>
                <a:tc>
                  <a:txBody>
                    <a:bodyPr/>
                    <a:lstStyle/>
                    <a:p>
                      <a:pPr>
                        <a:lnSpc>
                          <a:spcPct val="80000"/>
                        </a:lnSpc>
                        <a:spcAft>
                          <a:spcPts val="1200"/>
                        </a:spcAft>
                      </a:pPr>
                      <a:r>
                        <a:rPr lang="en-GB" sz="1800" b="1" dirty="0">
                          <a:solidFill>
                            <a:schemeClr val="tx1"/>
                          </a:solidFill>
                        </a:rPr>
                        <a:t>Inserts are most helpful to players</a:t>
                      </a:r>
                    </a:p>
                    <a:p>
                      <a:pPr>
                        <a:lnSpc>
                          <a:spcPct val="80000"/>
                        </a:lnSpc>
                        <a:spcAft>
                          <a:spcPts val="1200"/>
                        </a:spcAft>
                      </a:pPr>
                      <a:r>
                        <a:rPr lang="en-GB" sz="1600" b="0" dirty="0">
                          <a:solidFill>
                            <a:schemeClr val="bg2">
                              <a:lumMod val="50000"/>
                            </a:schemeClr>
                          </a:solidFill>
                        </a:rPr>
                        <a:t>Most players preferred to see the insert as it displayed the most relevant information clearly. A handful of players preferred to see the replica as it allowed them to see what they would be getting.</a:t>
                      </a: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0168522"/>
                  </a:ext>
                </a:extLst>
              </a:tr>
              <a:tr h="1737360">
                <a:tc>
                  <a:txBody>
                    <a:bodyPr/>
                    <a:lstStyle/>
                    <a:p>
                      <a:pPr algn="ctr"/>
                      <a:r>
                        <a:rPr lang="en-GB" sz="5400" b="1" dirty="0">
                          <a:solidFill>
                            <a:schemeClr val="tx1"/>
                          </a:solidFill>
                          <a:latin typeface="+mj-lt"/>
                        </a:rPr>
                        <a:t>2</a:t>
                      </a: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80000"/>
                        </a:lnSpc>
                        <a:spcAft>
                          <a:spcPts val="1200"/>
                        </a:spcAft>
                      </a:pPr>
                      <a:r>
                        <a:rPr lang="en-GB" sz="1800" b="1" dirty="0">
                          <a:solidFill>
                            <a:schemeClr val="tx1"/>
                          </a:solidFill>
                          <a:latin typeface="+mn-lt"/>
                        </a:rPr>
                        <a:t>Due to multiple stimuli at the convenience store, LIMS monitors are not top of mind. Players tend to notice lottery assets that are familiar or take up a lot of space (i.e. dispenser, vending machine)</a:t>
                      </a:r>
                    </a:p>
                    <a:p>
                      <a:pPr>
                        <a:lnSpc>
                          <a:spcPct val="80000"/>
                        </a:lnSpc>
                        <a:spcAft>
                          <a:spcPts val="1200"/>
                        </a:spcAft>
                      </a:pPr>
                      <a:r>
                        <a:rPr lang="en-GB" sz="1600" b="0" dirty="0">
                          <a:solidFill>
                            <a:schemeClr val="bg2">
                              <a:lumMod val="50000"/>
                            </a:schemeClr>
                          </a:solidFill>
                          <a:latin typeface="+mn-lt"/>
                        </a:rPr>
                        <a:t>LIMS monitors were also recalled, but less frequently as it is not always within range of view.</a:t>
                      </a: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92094801"/>
                  </a:ext>
                </a:extLst>
              </a:tr>
              <a:tr h="1920240">
                <a:tc>
                  <a:txBody>
                    <a:bodyPr/>
                    <a:lstStyle/>
                    <a:p>
                      <a:pPr algn="ctr"/>
                      <a:r>
                        <a:rPr lang="en-GB" sz="5400" b="1" dirty="0">
                          <a:solidFill>
                            <a:schemeClr val="tx1"/>
                          </a:solidFill>
                          <a:latin typeface="+mj-lt"/>
                        </a:rPr>
                        <a:t>3</a:t>
                      </a: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nSpc>
                          <a:spcPct val="80000"/>
                        </a:lnSpc>
                        <a:spcAft>
                          <a:spcPts val="1200"/>
                        </a:spcAft>
                      </a:pPr>
                      <a:r>
                        <a:rPr lang="en-GB" sz="1800" b="1" dirty="0">
                          <a:solidFill>
                            <a:schemeClr val="tx1"/>
                          </a:solidFill>
                          <a:latin typeface="+mn-lt"/>
                        </a:rPr>
                        <a:t>If there were to be a Digital Menu, players would want to see…</a:t>
                      </a:r>
                    </a:p>
                    <a:p>
                      <a:pPr marL="285750" indent="-285750">
                        <a:lnSpc>
                          <a:spcPct val="80000"/>
                        </a:lnSpc>
                        <a:spcAft>
                          <a:spcPts val="0"/>
                        </a:spcAft>
                        <a:buFontTx/>
                        <a:buChar char="-"/>
                      </a:pPr>
                      <a:r>
                        <a:rPr lang="en-GB" sz="1600" b="0" kern="1200" dirty="0">
                          <a:solidFill>
                            <a:schemeClr val="bg2">
                              <a:lumMod val="50000"/>
                            </a:schemeClr>
                          </a:solidFill>
                          <a:latin typeface="+mn-lt"/>
                          <a:ea typeface="+mn-ea"/>
                          <a:cs typeface="+mn-cs"/>
                        </a:rPr>
                        <a:t>Price</a:t>
                      </a:r>
                    </a:p>
                    <a:p>
                      <a:pPr marL="285750" indent="-285750">
                        <a:lnSpc>
                          <a:spcPct val="80000"/>
                        </a:lnSpc>
                        <a:spcAft>
                          <a:spcPts val="0"/>
                        </a:spcAft>
                        <a:buFontTx/>
                        <a:buChar char="-"/>
                      </a:pPr>
                      <a:r>
                        <a:rPr lang="en-GB" sz="1600" b="0" kern="1200" dirty="0">
                          <a:solidFill>
                            <a:schemeClr val="bg2">
                              <a:lumMod val="50000"/>
                            </a:schemeClr>
                          </a:solidFill>
                          <a:latin typeface="+mn-lt"/>
                          <a:ea typeface="+mn-ea"/>
                          <a:cs typeface="+mn-cs"/>
                        </a:rPr>
                        <a:t>Top Prize</a:t>
                      </a:r>
                    </a:p>
                    <a:p>
                      <a:pPr marL="285750" indent="-285750">
                        <a:lnSpc>
                          <a:spcPct val="80000"/>
                        </a:lnSpc>
                        <a:spcAft>
                          <a:spcPts val="0"/>
                        </a:spcAft>
                        <a:buFontTx/>
                        <a:buChar char="-"/>
                      </a:pPr>
                      <a:r>
                        <a:rPr lang="en-GB" sz="1600" b="0" kern="1200" dirty="0">
                          <a:solidFill>
                            <a:schemeClr val="bg2">
                              <a:lumMod val="50000"/>
                            </a:schemeClr>
                          </a:solidFill>
                          <a:latin typeface="+mn-lt"/>
                          <a:ea typeface="+mn-ea"/>
                          <a:cs typeface="+mn-cs"/>
                        </a:rPr>
                        <a:t>Play type</a:t>
                      </a:r>
                    </a:p>
                    <a:p>
                      <a:pPr marL="285750" indent="-285750">
                        <a:lnSpc>
                          <a:spcPct val="80000"/>
                        </a:lnSpc>
                        <a:spcAft>
                          <a:spcPts val="0"/>
                        </a:spcAft>
                        <a:buFontTx/>
                        <a:buChar char="-"/>
                      </a:pPr>
                      <a:r>
                        <a:rPr lang="en-GB" sz="1600" b="0" kern="1200" dirty="0">
                          <a:solidFill>
                            <a:schemeClr val="bg2">
                              <a:lumMod val="50000"/>
                            </a:schemeClr>
                          </a:solidFill>
                          <a:latin typeface="+mn-lt"/>
                          <a:ea typeface="+mn-ea"/>
                          <a:cs typeface="+mn-cs"/>
                        </a:rPr>
                        <a:t>Odds of winning</a:t>
                      </a:r>
                    </a:p>
                    <a:p>
                      <a:pPr marL="285750" indent="-285750">
                        <a:lnSpc>
                          <a:spcPct val="80000"/>
                        </a:lnSpc>
                        <a:spcAft>
                          <a:spcPts val="0"/>
                        </a:spcAft>
                        <a:buFontTx/>
                        <a:buChar char="-"/>
                      </a:pPr>
                      <a:r>
                        <a:rPr lang="en-GB" sz="1600" b="0" kern="1200" dirty="0">
                          <a:solidFill>
                            <a:schemeClr val="bg2">
                              <a:lumMod val="50000"/>
                            </a:schemeClr>
                          </a:solidFill>
                          <a:latin typeface="+mn-lt"/>
                          <a:ea typeface="+mn-ea"/>
                          <a:cs typeface="+mn-cs"/>
                        </a:rPr>
                        <a:t>New tickets</a:t>
                      </a:r>
                    </a:p>
                    <a:p>
                      <a:pPr marL="285750" indent="-285750">
                        <a:lnSpc>
                          <a:spcPct val="80000"/>
                        </a:lnSpc>
                        <a:spcAft>
                          <a:spcPts val="0"/>
                        </a:spcAft>
                        <a:buFontTx/>
                        <a:buChar char="-"/>
                      </a:pPr>
                      <a:r>
                        <a:rPr lang="en-GB" sz="1600" b="0" kern="1200" dirty="0">
                          <a:solidFill>
                            <a:schemeClr val="bg2">
                              <a:lumMod val="50000"/>
                            </a:schemeClr>
                          </a:solidFill>
                          <a:latin typeface="+mn-lt"/>
                          <a:ea typeface="+mn-ea"/>
                          <a:cs typeface="+mn-cs"/>
                        </a:rPr>
                        <a:t>How many top prizes left for each ticket.</a:t>
                      </a:r>
                    </a:p>
                  </a:txBody>
                  <a:tcPr anchor="ctr">
                    <a:lnL w="12700" cmpd="sng">
                      <a:noFill/>
                    </a:lnL>
                    <a:lnR w="12700" cmpd="sng">
                      <a:noFill/>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165537441"/>
                  </a:ext>
                </a:extLst>
              </a:tr>
            </a:tbl>
          </a:graphicData>
        </a:graphic>
      </p:graphicFrame>
    </p:spTree>
    <p:extLst>
      <p:ext uri="{BB962C8B-B14F-4D97-AF65-F5344CB8AC3E}">
        <p14:creationId xmlns:p14="http://schemas.microsoft.com/office/powerpoint/2010/main" val="1829902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E972BF52-2F42-422E-9FC5-9379BF4DCB4B}"/>
              </a:ext>
            </a:extLst>
          </p:cNvPr>
          <p:cNvPicPr>
            <a:picLocks noGrp="1" noChangeAspect="1"/>
          </p:cNvPicPr>
          <p:nvPr>
            <p:ph type="pic" sz="quarter" idx="16"/>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Slide Number Placeholder 2">
            <a:extLst>
              <a:ext uri="{FF2B5EF4-FFF2-40B4-BE49-F238E27FC236}">
                <a16:creationId xmlns:a16="http://schemas.microsoft.com/office/drawing/2014/main" id="{29CB452B-0EF1-FA4A-BF18-F2CF74FFC915}"/>
              </a:ext>
            </a:extLst>
          </p:cNvPr>
          <p:cNvSpPr>
            <a:spLocks noGrp="1"/>
          </p:cNvSpPr>
          <p:nvPr>
            <p:ph type="sldNum" sz="quarter" idx="4294967295"/>
          </p:nvPr>
        </p:nvSpPr>
        <p:spPr/>
        <p:txBody>
          <a:bodyPr/>
          <a:lstStyle/>
          <a:p>
            <a:endParaRPr lang="en-GB" dirty="0"/>
          </a:p>
          <a:p>
            <a:endParaRPr lang="en-GB" dirty="0"/>
          </a:p>
        </p:txBody>
      </p:sp>
      <p:pic>
        <p:nvPicPr>
          <p:cNvPr id="42" name="Picture 41" descr="IPSOS_GAMECHANGERS_blue.png">
            <a:extLst>
              <a:ext uri="{FF2B5EF4-FFF2-40B4-BE49-F238E27FC236}">
                <a16:creationId xmlns:a16="http://schemas.microsoft.com/office/drawing/2014/main" id="{6EA5108D-B0A9-455E-92BF-55214562AB5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9671" b="-1"/>
          <a:stretch/>
        </p:blipFill>
        <p:spPr>
          <a:xfrm>
            <a:off x="11184805" y="6181585"/>
            <a:ext cx="503103" cy="474643"/>
          </a:xfrm>
          <a:prstGeom prst="rect">
            <a:avLst/>
          </a:prstGeom>
        </p:spPr>
      </p:pic>
      <p:sp>
        <p:nvSpPr>
          <p:cNvPr id="43" name="TextBox 42">
            <a:extLst>
              <a:ext uri="{FF2B5EF4-FFF2-40B4-BE49-F238E27FC236}">
                <a16:creationId xmlns:a16="http://schemas.microsoft.com/office/drawing/2014/main" id="{0919CF0A-B371-45B5-9236-538DE1B6C7EB}"/>
              </a:ext>
            </a:extLst>
          </p:cNvPr>
          <p:cNvSpPr txBox="1"/>
          <p:nvPr/>
        </p:nvSpPr>
        <p:spPr>
          <a:xfrm>
            <a:off x="330200" y="6396586"/>
            <a:ext cx="921563" cy="225209"/>
          </a:xfrm>
          <a:prstGeom prst="rect">
            <a:avLst/>
          </a:prstGeom>
        </p:spPr>
        <p:txBody>
          <a:bodyPr vert="horz" wrap="none" lIns="0" tIns="0" rIns="0" bIns="0" rtlCol="0" anchor="b">
            <a:normAutofit/>
          </a:bodyPr>
          <a:lstStyle/>
          <a:p>
            <a:pPr marL="0" marR="0" indent="0" algn="l" defTabSz="1232345" rtl="0" eaLnBrk="1" fontAlgn="auto" latinLnBrk="0" hangingPunct="1">
              <a:lnSpc>
                <a:spcPct val="85000"/>
              </a:lnSpc>
              <a:spcBef>
                <a:spcPts val="272"/>
              </a:spcBef>
              <a:spcAft>
                <a:spcPts val="0"/>
              </a:spcAft>
              <a:buClrTx/>
              <a:buSzTx/>
              <a:buFontTx/>
              <a:buNone/>
              <a:tabLst/>
              <a:defRPr/>
            </a:pPr>
            <a:r>
              <a:rPr lang="en-GB" sz="1067" kern="1200" dirty="0">
                <a:solidFill>
                  <a:schemeClr val="bg1"/>
                </a:solidFill>
              </a:rPr>
              <a:t>© 2019 Ipsos</a:t>
            </a:r>
            <a:endParaRPr lang="en-GB" sz="1600" dirty="0">
              <a:solidFill>
                <a:schemeClr val="bg1"/>
              </a:solidFill>
            </a:endParaRPr>
          </a:p>
        </p:txBody>
      </p:sp>
      <p:sp>
        <p:nvSpPr>
          <p:cNvPr id="44" name="TextBox 43">
            <a:extLst>
              <a:ext uri="{FF2B5EF4-FFF2-40B4-BE49-F238E27FC236}">
                <a16:creationId xmlns:a16="http://schemas.microsoft.com/office/drawing/2014/main" id="{64C8CE93-6945-466A-9962-FE3EA3A59E2A}"/>
              </a:ext>
            </a:extLst>
          </p:cNvPr>
          <p:cNvSpPr txBox="1"/>
          <p:nvPr/>
        </p:nvSpPr>
        <p:spPr>
          <a:xfrm>
            <a:off x="11734994" y="6463125"/>
            <a:ext cx="342705" cy="158671"/>
          </a:xfrm>
          <a:prstGeom prst="rect">
            <a:avLst/>
          </a:prstGeom>
        </p:spPr>
        <p:txBody>
          <a:bodyPr vert="horz" wrap="none" lIns="0" tIns="0" rIns="0" bIns="0" rtlCol="0" anchor="b">
            <a:normAutofit/>
          </a:bodyPr>
          <a:lstStyle/>
          <a:p>
            <a:pPr marL="0" algn="ctr" defTabSz="1232345" rtl="0" eaLnBrk="1" latinLnBrk="0" hangingPunct="1">
              <a:lnSpc>
                <a:spcPct val="85000"/>
              </a:lnSpc>
              <a:spcBef>
                <a:spcPts val="272"/>
              </a:spcBef>
            </a:pPr>
            <a:fld id="{01990C03-C3A3-48FE-AF6D-3AE397C89625}" type="slidenum">
              <a:rPr lang="en-GB" sz="1200" kern="1200" smtClean="0">
                <a:solidFill>
                  <a:schemeClr val="bg1"/>
                </a:solidFill>
                <a:latin typeface="+mn-lt"/>
                <a:ea typeface="+mn-ea"/>
                <a:cs typeface="+mn-cs"/>
              </a:rPr>
              <a:pPr marL="0" algn="ctr" defTabSz="1232345" rtl="0" eaLnBrk="1" latinLnBrk="0" hangingPunct="1">
                <a:lnSpc>
                  <a:spcPct val="85000"/>
                </a:lnSpc>
                <a:spcBef>
                  <a:spcPts val="272"/>
                </a:spcBef>
              </a:pPr>
              <a:t>13</a:t>
            </a:fld>
            <a:endParaRPr lang="en-GB" sz="1200" kern="1200" dirty="0">
              <a:solidFill>
                <a:schemeClr val="bg1"/>
              </a:solidFill>
              <a:latin typeface="+mn-lt"/>
              <a:ea typeface="+mn-ea"/>
              <a:cs typeface="+mn-cs"/>
            </a:endParaRPr>
          </a:p>
        </p:txBody>
      </p:sp>
      <p:sp>
        <p:nvSpPr>
          <p:cNvPr id="45" name="Rectangle 44">
            <a:extLst>
              <a:ext uri="{FF2B5EF4-FFF2-40B4-BE49-F238E27FC236}">
                <a16:creationId xmlns:a16="http://schemas.microsoft.com/office/drawing/2014/main" id="{E21689E7-8674-4C8E-A85D-D488EAD01D79}"/>
              </a:ext>
            </a:extLst>
          </p:cNvPr>
          <p:cNvSpPr/>
          <p:nvPr/>
        </p:nvSpPr>
        <p:spPr>
          <a:xfrm>
            <a:off x="300035" y="3318933"/>
            <a:ext cx="11214905" cy="2626660"/>
          </a:xfrm>
          <a:prstGeom prst="rect">
            <a:avLst/>
          </a:prstGeom>
          <a:solidFill>
            <a:schemeClr val="tx1">
              <a:alpha val="50000"/>
            </a:schemeClr>
          </a:solidFill>
          <a:ln w="12700" cap="flat" cmpd="sng" algn="ctr">
            <a:noFill/>
            <a:prstDash val="solid"/>
            <a:miter lim="800000"/>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en-CA" sz="1350" b="0" i="0" u="none" strike="noStrike" kern="0" cap="none" spc="0" normalizeH="0" baseline="0">
              <a:ln>
                <a:noFill/>
              </a:ln>
              <a:solidFill>
                <a:srgbClr val="FFFFFF"/>
              </a:solidFill>
              <a:effectLst/>
              <a:uLnTx/>
              <a:uFillTx/>
              <a:ea typeface="+mn-ea"/>
              <a:cs typeface="+mn-cs"/>
            </a:endParaRPr>
          </a:p>
        </p:txBody>
      </p:sp>
      <p:sp>
        <p:nvSpPr>
          <p:cNvPr id="47" name="Text Placeholder 17">
            <a:extLst>
              <a:ext uri="{FF2B5EF4-FFF2-40B4-BE49-F238E27FC236}">
                <a16:creationId xmlns:a16="http://schemas.microsoft.com/office/drawing/2014/main" id="{EA246065-5444-4CB4-8D6C-B227D9D98915}"/>
              </a:ext>
            </a:extLst>
          </p:cNvPr>
          <p:cNvSpPr txBox="1">
            <a:spLocks/>
          </p:cNvSpPr>
          <p:nvPr/>
        </p:nvSpPr>
        <p:spPr>
          <a:xfrm>
            <a:off x="567770" y="3573128"/>
            <a:ext cx="10668751" cy="619082"/>
          </a:xfrm>
          <a:prstGeom prst="rect">
            <a:avLst/>
          </a:prstGeom>
        </p:spPr>
        <p:txBody>
          <a:bodyPr vert="horz" lIns="91440" tIns="45720" rIns="91440" bIns="45720" rtlCol="0" anchor="b">
            <a:noAutofit/>
          </a:bodyPr>
          <a:lstStyle>
            <a:lvl1pPr marL="0" indent="0" algn="l" defTabSz="685800" rtl="0" eaLnBrk="1" latinLnBrk="0" hangingPunct="1">
              <a:lnSpc>
                <a:spcPct val="100000"/>
              </a:lnSpc>
              <a:spcBef>
                <a:spcPts val="750"/>
              </a:spcBef>
              <a:buFont typeface="Arial" panose="020B0604020202020204" pitchFamily="34" charset="0"/>
              <a:buNone/>
              <a:defRPr sz="2400" b="1" i="0" kern="1200">
                <a:solidFill>
                  <a:schemeClr val="tx1"/>
                </a:solidFill>
                <a:latin typeface="Century Gothic" panose="020B0502020202020204" pitchFamily="34" charset="0"/>
                <a:ea typeface="+mn-ea"/>
                <a:cs typeface="+mn-cs"/>
              </a:defRPr>
            </a:lvl1pPr>
            <a:lvl2pPr marL="342892" indent="0" algn="l" defTabSz="685800" rtl="0" eaLnBrk="1" latinLnBrk="0" hangingPunct="1">
              <a:lnSpc>
                <a:spcPct val="90000"/>
              </a:lnSpc>
              <a:spcBef>
                <a:spcPts val="375"/>
              </a:spcBef>
              <a:buFont typeface="Arial" panose="020B0604020202020204" pitchFamily="34" charset="0"/>
              <a:buNone/>
              <a:defRPr sz="1800" b="1" i="0" kern="1200">
                <a:solidFill>
                  <a:schemeClr val="tx1"/>
                </a:solidFill>
                <a:latin typeface="Century Gothic" panose="020B0502020202020204" pitchFamily="34" charset="0"/>
                <a:ea typeface="+mn-ea"/>
                <a:cs typeface="+mn-cs"/>
              </a:defRPr>
            </a:lvl2pPr>
            <a:lvl3pPr marL="685783" indent="0" algn="l" defTabSz="685800" rtl="0" eaLnBrk="1" latinLnBrk="0" hangingPunct="1">
              <a:lnSpc>
                <a:spcPct val="90000"/>
              </a:lnSpc>
              <a:spcBef>
                <a:spcPts val="375"/>
              </a:spcBef>
              <a:buFont typeface="Arial" panose="020B0604020202020204" pitchFamily="34" charset="0"/>
              <a:buNone/>
              <a:defRPr sz="1500" b="1" i="0" kern="1200">
                <a:solidFill>
                  <a:schemeClr val="tx1"/>
                </a:solidFill>
                <a:latin typeface="Century Gothic" panose="020B0502020202020204" pitchFamily="34" charset="0"/>
                <a:ea typeface="+mn-ea"/>
                <a:cs typeface="+mn-cs"/>
              </a:defRPr>
            </a:lvl3pPr>
            <a:lvl4pPr marL="1028675"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4pPr>
            <a:lvl5pPr marL="1371566"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CA" sz="4000" dirty="0">
                <a:solidFill>
                  <a:schemeClr val="bg1"/>
                </a:solidFill>
                <a:latin typeface="+mn-lt"/>
              </a:rPr>
              <a:t>Consideration Factors For Scratch-off</a:t>
            </a:r>
            <a:endParaRPr kumimoji="0" lang="en-CA" sz="4000" b="1" i="0" u="none" strike="noStrike" kern="1200" cap="none" spc="0" normalizeH="0" baseline="0" dirty="0">
              <a:ln>
                <a:noFill/>
              </a:ln>
              <a:solidFill>
                <a:schemeClr val="bg1"/>
              </a:solidFill>
              <a:effectLst/>
              <a:uLnTx/>
              <a:uFillTx/>
              <a:latin typeface="+mn-lt"/>
              <a:ea typeface="+mn-ea"/>
              <a:cs typeface="+mn-cs"/>
            </a:endParaRPr>
          </a:p>
        </p:txBody>
      </p:sp>
      <p:cxnSp>
        <p:nvCxnSpPr>
          <p:cNvPr id="48" name="Straight Connector 47">
            <a:extLst>
              <a:ext uri="{FF2B5EF4-FFF2-40B4-BE49-F238E27FC236}">
                <a16:creationId xmlns:a16="http://schemas.microsoft.com/office/drawing/2014/main" id="{D88E72E4-0A1E-43D4-9B6D-D9F48B21A90C}"/>
              </a:ext>
            </a:extLst>
          </p:cNvPr>
          <p:cNvCxnSpPr>
            <a:cxnSpLocks/>
          </p:cNvCxnSpPr>
          <p:nvPr/>
        </p:nvCxnSpPr>
        <p:spPr>
          <a:xfrm>
            <a:off x="685557" y="4306019"/>
            <a:ext cx="8686800" cy="0"/>
          </a:xfrm>
          <a:prstGeom prst="line">
            <a:avLst/>
          </a:prstGeom>
          <a:noFill/>
          <a:ln w="38100" cap="flat" cmpd="sng" algn="ctr">
            <a:solidFill>
              <a:schemeClr val="bg2"/>
            </a:solidFill>
            <a:prstDash val="solid"/>
            <a:miter lim="800000"/>
          </a:ln>
          <a:effectLst/>
        </p:spPr>
      </p:cxnSp>
      <p:sp>
        <p:nvSpPr>
          <p:cNvPr id="49" name="Text Placeholder 2">
            <a:extLst>
              <a:ext uri="{FF2B5EF4-FFF2-40B4-BE49-F238E27FC236}">
                <a16:creationId xmlns:a16="http://schemas.microsoft.com/office/drawing/2014/main" id="{E2998FAF-586F-4FE1-88C8-FF94C28425AD}"/>
              </a:ext>
            </a:extLst>
          </p:cNvPr>
          <p:cNvSpPr txBox="1">
            <a:spLocks/>
          </p:cNvSpPr>
          <p:nvPr/>
        </p:nvSpPr>
        <p:spPr>
          <a:xfrm>
            <a:off x="2220684" y="4391670"/>
            <a:ext cx="7916092" cy="1456809"/>
          </a:xfrm>
          <a:prstGeom prst="rect">
            <a:avLst/>
          </a:prstGeom>
        </p:spPr>
        <p:txBody>
          <a:bodyPr vert="horz" lIns="91440" tIns="45720" rIns="91440" bIns="45720" rtlCol="0" anchor="ctr" anchorCtr="0">
            <a:spAutoFit/>
          </a:bodyPr>
          <a:lstStyle>
            <a:lvl1pPr marL="0" indent="0" algn="l" defTabSz="685800" rtl="0" eaLnBrk="1" latinLnBrk="0" hangingPunct="1">
              <a:lnSpc>
                <a:spcPct val="100000"/>
              </a:lnSpc>
              <a:spcBef>
                <a:spcPts val="750"/>
              </a:spcBef>
              <a:buFont typeface="Arial" panose="020B0604020202020204" pitchFamily="34" charset="0"/>
              <a:buNone/>
              <a:defRPr sz="1800" b="0" i="0" kern="1200">
                <a:solidFill>
                  <a:schemeClr val="tx1"/>
                </a:solidFill>
                <a:latin typeface="Century Gothic" panose="020B0502020202020204" pitchFamily="34" charset="0"/>
                <a:ea typeface="+mn-ea"/>
                <a:cs typeface="+mn-cs"/>
              </a:defRPr>
            </a:lvl1pPr>
            <a:lvl2pPr marL="342892" indent="0" algn="l" defTabSz="685800" rtl="0" eaLnBrk="1" latinLnBrk="0" hangingPunct="1">
              <a:lnSpc>
                <a:spcPct val="90000"/>
              </a:lnSpc>
              <a:spcBef>
                <a:spcPts val="375"/>
              </a:spcBef>
              <a:buFont typeface="Arial" panose="020B0604020202020204" pitchFamily="34" charset="0"/>
              <a:buNone/>
              <a:defRPr sz="1800" b="1" i="0" kern="1200">
                <a:solidFill>
                  <a:schemeClr val="tx1"/>
                </a:solidFill>
                <a:latin typeface="Century Gothic" panose="020B0502020202020204" pitchFamily="34" charset="0"/>
                <a:ea typeface="+mn-ea"/>
                <a:cs typeface="+mn-cs"/>
              </a:defRPr>
            </a:lvl2pPr>
            <a:lvl3pPr marL="685783" indent="0" algn="l" defTabSz="685800" rtl="0" eaLnBrk="1" latinLnBrk="0" hangingPunct="1">
              <a:lnSpc>
                <a:spcPct val="90000"/>
              </a:lnSpc>
              <a:spcBef>
                <a:spcPts val="375"/>
              </a:spcBef>
              <a:buFont typeface="Arial" panose="020B0604020202020204" pitchFamily="34" charset="0"/>
              <a:buNone/>
              <a:defRPr sz="1500" b="1" i="0" kern="1200">
                <a:solidFill>
                  <a:schemeClr val="tx1"/>
                </a:solidFill>
                <a:latin typeface="Century Gothic" panose="020B0502020202020204" pitchFamily="34" charset="0"/>
                <a:ea typeface="+mn-ea"/>
                <a:cs typeface="+mn-cs"/>
              </a:defRPr>
            </a:lvl3pPr>
            <a:lvl4pPr marL="1028675"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4pPr>
            <a:lvl5pPr marL="1371566"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US" sz="3200" i="1" dirty="0">
                <a:solidFill>
                  <a:schemeClr val="bg1"/>
                </a:solidFill>
                <a:latin typeface="+mn-lt"/>
              </a:rPr>
              <a:t>I’m looking for big prizes, then maybe themes or tickets that I like or have played before.</a:t>
            </a:r>
          </a:p>
          <a:p>
            <a:pPr lvl="0">
              <a:defRPr/>
            </a:pPr>
            <a:r>
              <a:rPr lang="en-US" b="1" dirty="0">
                <a:solidFill>
                  <a:schemeClr val="bg1"/>
                </a:solidFill>
                <a:latin typeface="+mn-lt"/>
              </a:rPr>
              <a:t>Frequent, Montgomery County, </a:t>
            </a:r>
          </a:p>
        </p:txBody>
      </p:sp>
      <p:grpSp>
        <p:nvGrpSpPr>
          <p:cNvPr id="50" name="Group 10">
            <a:extLst>
              <a:ext uri="{FF2B5EF4-FFF2-40B4-BE49-F238E27FC236}">
                <a16:creationId xmlns:a16="http://schemas.microsoft.com/office/drawing/2014/main" id="{2605DB24-122B-4426-B767-504C9A0F9E88}"/>
              </a:ext>
            </a:extLst>
          </p:cNvPr>
          <p:cNvGrpSpPr>
            <a:grpSpLocks noChangeAspect="1"/>
          </p:cNvGrpSpPr>
          <p:nvPr/>
        </p:nvGrpSpPr>
        <p:grpSpPr bwMode="auto">
          <a:xfrm rot="10800000" flipH="1">
            <a:off x="685557" y="4571435"/>
            <a:ext cx="1340496" cy="1097280"/>
            <a:chOff x="1033" y="1117"/>
            <a:chExt cx="1907" cy="1561"/>
          </a:xfrm>
          <a:solidFill>
            <a:schemeClr val="accent2"/>
          </a:solidFill>
        </p:grpSpPr>
        <p:sp>
          <p:nvSpPr>
            <p:cNvPr id="51" name="Freeform 11">
              <a:extLst>
                <a:ext uri="{FF2B5EF4-FFF2-40B4-BE49-F238E27FC236}">
                  <a16:creationId xmlns:a16="http://schemas.microsoft.com/office/drawing/2014/main" id="{4BCCE112-5684-48B2-8619-5C4140B2E504}"/>
                </a:ext>
              </a:extLst>
            </p:cNvPr>
            <p:cNvSpPr>
              <a:spLocks/>
            </p:cNvSpPr>
            <p:nvPr userDrawn="1"/>
          </p:nvSpPr>
          <p:spPr bwMode="auto">
            <a:xfrm>
              <a:off x="1033" y="1117"/>
              <a:ext cx="932" cy="1548"/>
            </a:xfrm>
            <a:custGeom>
              <a:avLst/>
              <a:gdLst>
                <a:gd name="T0" fmla="*/ 409 w 444"/>
                <a:gd name="T1" fmla="*/ 324 h 737"/>
                <a:gd name="T2" fmla="*/ 257 w 444"/>
                <a:gd name="T3" fmla="*/ 270 h 737"/>
                <a:gd name="T4" fmla="*/ 130 w 444"/>
                <a:gd name="T5" fmla="*/ 326 h 737"/>
                <a:gd name="T6" fmla="*/ 366 w 444"/>
                <a:gd name="T7" fmla="*/ 45 h 737"/>
                <a:gd name="T8" fmla="*/ 338 w 444"/>
                <a:gd name="T9" fmla="*/ 0 h 737"/>
                <a:gd name="T10" fmla="*/ 19 w 444"/>
                <a:gd name="T11" fmla="*/ 489 h 737"/>
                <a:gd name="T12" fmla="*/ 276 w 444"/>
                <a:gd name="T13" fmla="*/ 730 h 737"/>
                <a:gd name="T14" fmla="*/ 444 w 444"/>
                <a:gd name="T15" fmla="*/ 634 h 737"/>
                <a:gd name="T16" fmla="*/ 391 w 444"/>
                <a:gd name="T17" fmla="*/ 493 h 737"/>
                <a:gd name="T18" fmla="*/ 409 w 444"/>
                <a:gd name="T19" fmla="*/ 324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737">
                  <a:moveTo>
                    <a:pt x="409" y="324"/>
                  </a:moveTo>
                  <a:cubicBezTo>
                    <a:pt x="369" y="287"/>
                    <a:pt x="316" y="265"/>
                    <a:pt x="257" y="270"/>
                  </a:cubicBezTo>
                  <a:cubicBezTo>
                    <a:pt x="198" y="274"/>
                    <a:pt x="177" y="291"/>
                    <a:pt x="130" y="326"/>
                  </a:cubicBezTo>
                  <a:cubicBezTo>
                    <a:pt x="131" y="213"/>
                    <a:pt x="302" y="76"/>
                    <a:pt x="366" y="45"/>
                  </a:cubicBezTo>
                  <a:cubicBezTo>
                    <a:pt x="366" y="45"/>
                    <a:pt x="350" y="18"/>
                    <a:pt x="338" y="0"/>
                  </a:cubicBezTo>
                  <a:cubicBezTo>
                    <a:pt x="192" y="30"/>
                    <a:pt x="0" y="231"/>
                    <a:pt x="19" y="489"/>
                  </a:cubicBezTo>
                  <a:cubicBezTo>
                    <a:pt x="32" y="657"/>
                    <a:pt x="182" y="737"/>
                    <a:pt x="276" y="730"/>
                  </a:cubicBezTo>
                  <a:cubicBezTo>
                    <a:pt x="332" y="726"/>
                    <a:pt x="401" y="693"/>
                    <a:pt x="444" y="634"/>
                  </a:cubicBezTo>
                  <a:cubicBezTo>
                    <a:pt x="416" y="598"/>
                    <a:pt x="396" y="551"/>
                    <a:pt x="391" y="493"/>
                  </a:cubicBezTo>
                  <a:cubicBezTo>
                    <a:pt x="387" y="433"/>
                    <a:pt x="394" y="376"/>
                    <a:pt x="40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2" name="Freeform 12">
              <a:extLst>
                <a:ext uri="{FF2B5EF4-FFF2-40B4-BE49-F238E27FC236}">
                  <a16:creationId xmlns:a16="http://schemas.microsoft.com/office/drawing/2014/main" id="{73C92E2D-CAE8-4F94-8671-9ED1E7B8D25B}"/>
                </a:ext>
              </a:extLst>
            </p:cNvPr>
            <p:cNvSpPr>
              <a:spLocks/>
            </p:cNvSpPr>
            <p:nvPr userDrawn="1"/>
          </p:nvSpPr>
          <p:spPr bwMode="auto">
            <a:xfrm>
              <a:off x="1895" y="1130"/>
              <a:ext cx="1045" cy="1548"/>
            </a:xfrm>
            <a:custGeom>
              <a:avLst/>
              <a:gdLst>
                <a:gd name="T0" fmla="*/ 487 w 498"/>
                <a:gd name="T1" fmla="*/ 485 h 737"/>
                <a:gd name="T2" fmla="*/ 257 w 498"/>
                <a:gd name="T3" fmla="*/ 270 h 737"/>
                <a:gd name="T4" fmla="*/ 129 w 498"/>
                <a:gd name="T5" fmla="*/ 326 h 737"/>
                <a:gd name="T6" fmla="*/ 366 w 498"/>
                <a:gd name="T7" fmla="*/ 45 h 737"/>
                <a:gd name="T8" fmla="*/ 337 w 498"/>
                <a:gd name="T9" fmla="*/ 0 h 737"/>
                <a:gd name="T10" fmla="*/ 19 w 498"/>
                <a:gd name="T11" fmla="*/ 488 h 737"/>
                <a:gd name="T12" fmla="*/ 276 w 498"/>
                <a:gd name="T13" fmla="*/ 730 h 737"/>
                <a:gd name="T14" fmla="*/ 487 w 498"/>
                <a:gd name="T15" fmla="*/ 485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737">
                  <a:moveTo>
                    <a:pt x="487" y="485"/>
                  </a:moveTo>
                  <a:cubicBezTo>
                    <a:pt x="478" y="369"/>
                    <a:pt x="382" y="260"/>
                    <a:pt x="257" y="270"/>
                  </a:cubicBezTo>
                  <a:cubicBezTo>
                    <a:pt x="197" y="274"/>
                    <a:pt x="177" y="291"/>
                    <a:pt x="129" y="326"/>
                  </a:cubicBezTo>
                  <a:cubicBezTo>
                    <a:pt x="130" y="213"/>
                    <a:pt x="302" y="76"/>
                    <a:pt x="366" y="45"/>
                  </a:cubicBezTo>
                  <a:cubicBezTo>
                    <a:pt x="366" y="45"/>
                    <a:pt x="349" y="18"/>
                    <a:pt x="337" y="0"/>
                  </a:cubicBezTo>
                  <a:cubicBezTo>
                    <a:pt x="192" y="29"/>
                    <a:pt x="0" y="231"/>
                    <a:pt x="19" y="488"/>
                  </a:cubicBezTo>
                  <a:cubicBezTo>
                    <a:pt x="32" y="657"/>
                    <a:pt x="182" y="737"/>
                    <a:pt x="276" y="730"/>
                  </a:cubicBezTo>
                  <a:cubicBezTo>
                    <a:pt x="369" y="723"/>
                    <a:pt x="498" y="635"/>
                    <a:pt x="487" y="4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Tree>
    <p:extLst>
      <p:ext uri="{BB962C8B-B14F-4D97-AF65-F5344CB8AC3E}">
        <p14:creationId xmlns:p14="http://schemas.microsoft.com/office/powerpoint/2010/main" val="1292291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1A505-0DC1-42FD-A37F-BA12E5EEAE02}"/>
              </a:ext>
            </a:extLst>
          </p:cNvPr>
          <p:cNvSpPr>
            <a:spLocks noGrp="1"/>
          </p:cNvSpPr>
          <p:nvPr>
            <p:ph type="title"/>
          </p:nvPr>
        </p:nvSpPr>
        <p:spPr>
          <a:xfrm>
            <a:off x="327087" y="220678"/>
            <a:ext cx="9998013" cy="886397"/>
          </a:xfrm>
        </p:spPr>
        <p:txBody>
          <a:bodyPr/>
          <a:lstStyle/>
          <a:p>
            <a:r>
              <a:rPr lang="en-US" dirty="0"/>
              <a:t>Price, Top Prize and Perceived Odds of winning drive purchase decisions of Scratch-off Tickets</a:t>
            </a:r>
          </a:p>
        </p:txBody>
      </p:sp>
      <p:grpSp>
        <p:nvGrpSpPr>
          <p:cNvPr id="4" name="Group 3">
            <a:extLst>
              <a:ext uri="{FF2B5EF4-FFF2-40B4-BE49-F238E27FC236}">
                <a16:creationId xmlns:a16="http://schemas.microsoft.com/office/drawing/2014/main" id="{97EB8ABC-3F4D-46E3-A76A-0E8AA95D601D}"/>
              </a:ext>
            </a:extLst>
          </p:cNvPr>
          <p:cNvGrpSpPr>
            <a:grpSpLocks noChangeAspect="1"/>
          </p:cNvGrpSpPr>
          <p:nvPr/>
        </p:nvGrpSpPr>
        <p:grpSpPr>
          <a:xfrm>
            <a:off x="4545189" y="2638907"/>
            <a:ext cx="2286000" cy="2286000"/>
            <a:chOff x="4562708" y="2472897"/>
            <a:chExt cx="1828800" cy="1828800"/>
          </a:xfrm>
        </p:grpSpPr>
        <p:pic>
          <p:nvPicPr>
            <p:cNvPr id="56" name="Picture 2" descr="Image result for head icon">
              <a:extLst>
                <a:ext uri="{FF2B5EF4-FFF2-40B4-BE49-F238E27FC236}">
                  <a16:creationId xmlns:a16="http://schemas.microsoft.com/office/drawing/2014/main" id="{718D4569-F86E-4AFF-A836-8EA0870E801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9954" y="2919411"/>
              <a:ext cx="978308" cy="978308"/>
            </a:xfrm>
            <a:prstGeom prst="rect">
              <a:avLst/>
            </a:prstGeom>
            <a:noFill/>
            <a:extLst>
              <a:ext uri="{909E8E84-426E-40DD-AFC4-6F175D3DCCD1}">
                <a14:hiddenFill xmlns:a14="http://schemas.microsoft.com/office/drawing/2010/main">
                  <a:solidFill>
                    <a:srgbClr val="FFFFFF"/>
                  </a:solidFill>
                </a14:hiddenFill>
              </a:ext>
            </a:extLst>
          </p:spPr>
        </p:pic>
        <p:sp>
          <p:nvSpPr>
            <p:cNvPr id="58" name="Freeform 22">
              <a:extLst>
                <a:ext uri="{FF2B5EF4-FFF2-40B4-BE49-F238E27FC236}">
                  <a16:creationId xmlns:a16="http://schemas.microsoft.com/office/drawing/2014/main" id="{AF15E60C-B789-4010-BB7F-DD953A778EA5}"/>
                </a:ext>
              </a:extLst>
            </p:cNvPr>
            <p:cNvSpPr>
              <a:spLocks noChangeAspect="1"/>
            </p:cNvSpPr>
            <p:nvPr/>
          </p:nvSpPr>
          <p:spPr bwMode="auto">
            <a:xfrm rot="21303975" flipH="1" flipV="1">
              <a:off x="4562708" y="2472897"/>
              <a:ext cx="1828800" cy="1828800"/>
            </a:xfrm>
            <a:custGeom>
              <a:avLst/>
              <a:gdLst/>
              <a:ahLst/>
              <a:cxnLst>
                <a:cxn ang="0">
                  <a:pos x="168" y="334"/>
                </a:cxn>
                <a:cxn ang="0">
                  <a:pos x="4" y="198"/>
                </a:cxn>
                <a:cxn ang="0">
                  <a:pos x="2" y="147"/>
                </a:cxn>
                <a:cxn ang="0">
                  <a:pos x="168" y="0"/>
                </a:cxn>
                <a:cxn ang="0">
                  <a:pos x="261" y="28"/>
                </a:cxn>
                <a:cxn ang="0">
                  <a:pos x="336" y="166"/>
                </a:cxn>
                <a:cxn ang="0">
                  <a:pos x="372" y="166"/>
                </a:cxn>
                <a:cxn ang="0">
                  <a:pos x="316" y="233"/>
                </a:cxn>
                <a:cxn ang="0">
                  <a:pos x="260" y="166"/>
                </a:cxn>
                <a:cxn ang="0">
                  <a:pos x="297" y="166"/>
                </a:cxn>
                <a:cxn ang="0">
                  <a:pos x="168" y="39"/>
                </a:cxn>
                <a:cxn ang="0">
                  <a:pos x="42" y="144"/>
                </a:cxn>
                <a:cxn ang="0">
                  <a:pos x="42" y="192"/>
                </a:cxn>
                <a:cxn ang="0">
                  <a:pos x="69" y="249"/>
                </a:cxn>
                <a:cxn ang="0">
                  <a:pos x="193" y="312"/>
                </a:cxn>
                <a:cxn ang="0">
                  <a:pos x="309" y="257"/>
                </a:cxn>
                <a:cxn ang="0">
                  <a:pos x="309" y="257"/>
                </a:cxn>
                <a:cxn ang="0">
                  <a:pos x="168" y="334"/>
                </a:cxn>
              </a:cxnLst>
              <a:rect l="0" t="0" r="r" b="b"/>
              <a:pathLst>
                <a:path w="372" h="334">
                  <a:moveTo>
                    <a:pt x="168" y="334"/>
                  </a:moveTo>
                  <a:cubicBezTo>
                    <a:pt x="87" y="334"/>
                    <a:pt x="19" y="276"/>
                    <a:pt x="4" y="198"/>
                  </a:cubicBezTo>
                  <a:cubicBezTo>
                    <a:pt x="1" y="181"/>
                    <a:pt x="0" y="164"/>
                    <a:pt x="2" y="147"/>
                  </a:cubicBezTo>
                  <a:cubicBezTo>
                    <a:pt x="12" y="64"/>
                    <a:pt x="83" y="0"/>
                    <a:pt x="168" y="0"/>
                  </a:cubicBezTo>
                  <a:cubicBezTo>
                    <a:pt x="202" y="0"/>
                    <a:pt x="234" y="9"/>
                    <a:pt x="261" y="28"/>
                  </a:cubicBezTo>
                  <a:cubicBezTo>
                    <a:pt x="306" y="58"/>
                    <a:pt x="335" y="108"/>
                    <a:pt x="336" y="166"/>
                  </a:cubicBezTo>
                  <a:cubicBezTo>
                    <a:pt x="372" y="166"/>
                    <a:pt x="372" y="166"/>
                    <a:pt x="372" y="166"/>
                  </a:cubicBezTo>
                  <a:cubicBezTo>
                    <a:pt x="316" y="233"/>
                    <a:pt x="316" y="233"/>
                    <a:pt x="316" y="233"/>
                  </a:cubicBezTo>
                  <a:cubicBezTo>
                    <a:pt x="260" y="166"/>
                    <a:pt x="260" y="166"/>
                    <a:pt x="260" y="166"/>
                  </a:cubicBezTo>
                  <a:cubicBezTo>
                    <a:pt x="297" y="166"/>
                    <a:pt x="297" y="166"/>
                    <a:pt x="297" y="166"/>
                  </a:cubicBezTo>
                  <a:cubicBezTo>
                    <a:pt x="296" y="95"/>
                    <a:pt x="239" y="39"/>
                    <a:pt x="168" y="39"/>
                  </a:cubicBezTo>
                  <a:cubicBezTo>
                    <a:pt x="105" y="39"/>
                    <a:pt x="53" y="84"/>
                    <a:pt x="42" y="144"/>
                  </a:cubicBezTo>
                  <a:cubicBezTo>
                    <a:pt x="39" y="160"/>
                    <a:pt x="39" y="176"/>
                    <a:pt x="42" y="192"/>
                  </a:cubicBezTo>
                  <a:cubicBezTo>
                    <a:pt x="46" y="213"/>
                    <a:pt x="56" y="233"/>
                    <a:pt x="69" y="249"/>
                  </a:cubicBezTo>
                  <a:cubicBezTo>
                    <a:pt x="97" y="287"/>
                    <a:pt x="142" y="312"/>
                    <a:pt x="193" y="312"/>
                  </a:cubicBezTo>
                  <a:cubicBezTo>
                    <a:pt x="240" y="312"/>
                    <a:pt x="282" y="290"/>
                    <a:pt x="309" y="257"/>
                  </a:cubicBezTo>
                  <a:cubicBezTo>
                    <a:pt x="309" y="257"/>
                    <a:pt x="309" y="257"/>
                    <a:pt x="309" y="257"/>
                  </a:cubicBezTo>
                  <a:cubicBezTo>
                    <a:pt x="280" y="303"/>
                    <a:pt x="228" y="334"/>
                    <a:pt x="168" y="334"/>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5" name="Rectangle 4">
            <a:extLst>
              <a:ext uri="{FF2B5EF4-FFF2-40B4-BE49-F238E27FC236}">
                <a16:creationId xmlns:a16="http://schemas.microsoft.com/office/drawing/2014/main" id="{4D0214FB-0110-4043-A887-8AEC2A31D86C}"/>
              </a:ext>
            </a:extLst>
          </p:cNvPr>
          <p:cNvSpPr/>
          <p:nvPr/>
        </p:nvSpPr>
        <p:spPr>
          <a:xfrm>
            <a:off x="479685" y="1401200"/>
            <a:ext cx="3971436" cy="219456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spcAft>
                <a:spcPts val="1200"/>
              </a:spcAft>
            </a:pPr>
            <a:r>
              <a:rPr lang="en-US" b="1" cap="all" dirty="0">
                <a:solidFill>
                  <a:schemeClr val="accent1"/>
                </a:solidFill>
              </a:rPr>
              <a:t>1. Motivations</a:t>
            </a:r>
          </a:p>
          <a:p>
            <a:pPr>
              <a:lnSpc>
                <a:spcPct val="80000"/>
              </a:lnSpc>
              <a:spcAft>
                <a:spcPts val="1200"/>
              </a:spcAft>
            </a:pPr>
            <a:r>
              <a:rPr lang="en-US" sz="1400" dirty="0">
                <a:solidFill>
                  <a:schemeClr val="tx1"/>
                </a:solidFill>
              </a:rPr>
              <a:t>Scratch-off Players are motivated to play Scratch-offs by:</a:t>
            </a:r>
          </a:p>
          <a:p>
            <a:pPr marL="342900" indent="-342900">
              <a:buFont typeface="+mj-lt"/>
              <a:buAutoNum type="arabicPeriod"/>
            </a:pPr>
            <a:r>
              <a:rPr lang="en-US" sz="1400" b="1" dirty="0">
                <a:solidFill>
                  <a:schemeClr val="tx1"/>
                </a:solidFill>
              </a:rPr>
              <a:t>The hope of a win </a:t>
            </a:r>
            <a:r>
              <a:rPr lang="en-US" sz="1400" dirty="0">
                <a:solidFill>
                  <a:schemeClr val="tx1"/>
                </a:solidFill>
              </a:rPr>
              <a:t>(not necessarily a big amount) </a:t>
            </a:r>
          </a:p>
          <a:p>
            <a:pPr marL="342900" indent="-342900">
              <a:buFont typeface="+mj-lt"/>
              <a:buAutoNum type="arabicPeriod"/>
            </a:pPr>
            <a:r>
              <a:rPr lang="en-US" sz="1400" dirty="0">
                <a:solidFill>
                  <a:schemeClr val="tx1"/>
                </a:solidFill>
              </a:rPr>
              <a:t>The anticipation of fun via perceived experience (scratching, time taken to play), </a:t>
            </a:r>
          </a:p>
          <a:p>
            <a:pPr marL="342900" indent="-342900">
              <a:buFont typeface="+mj-lt"/>
              <a:buAutoNum type="arabicPeriod"/>
            </a:pPr>
            <a:r>
              <a:rPr lang="en-US" sz="1400" dirty="0">
                <a:solidFill>
                  <a:schemeClr val="tx1"/>
                </a:solidFill>
              </a:rPr>
              <a:t>A social experience.</a:t>
            </a:r>
          </a:p>
        </p:txBody>
      </p:sp>
      <p:sp>
        <p:nvSpPr>
          <p:cNvPr id="63" name="Rectangle 62">
            <a:extLst>
              <a:ext uri="{FF2B5EF4-FFF2-40B4-BE49-F238E27FC236}">
                <a16:creationId xmlns:a16="http://schemas.microsoft.com/office/drawing/2014/main" id="{DD44D213-A8BF-46A8-80CB-1919BA759139}"/>
              </a:ext>
            </a:extLst>
          </p:cNvPr>
          <p:cNvSpPr/>
          <p:nvPr/>
        </p:nvSpPr>
        <p:spPr>
          <a:xfrm>
            <a:off x="6921169" y="1249024"/>
            <a:ext cx="4344089" cy="21945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spcAft>
                <a:spcPts val="1200"/>
              </a:spcAft>
            </a:pPr>
            <a:r>
              <a:rPr lang="en-US" b="1" cap="all" dirty="0">
                <a:solidFill>
                  <a:schemeClr val="accent2">
                    <a:lumMod val="75000"/>
                  </a:schemeClr>
                </a:solidFill>
              </a:rPr>
              <a:t>2. Triggers</a:t>
            </a:r>
          </a:p>
          <a:p>
            <a:pPr>
              <a:lnSpc>
                <a:spcPct val="80000"/>
              </a:lnSpc>
              <a:spcAft>
                <a:spcPts val="600"/>
              </a:spcAft>
            </a:pPr>
            <a:r>
              <a:rPr lang="en-US" sz="1400" b="1" dirty="0">
                <a:solidFill>
                  <a:schemeClr val="tx1"/>
                </a:solidFill>
              </a:rPr>
              <a:t>Pre-In-Store Triggers: </a:t>
            </a:r>
          </a:p>
          <a:p>
            <a:pPr marL="457200" indent="-171450">
              <a:lnSpc>
                <a:spcPct val="80000"/>
              </a:lnSpc>
              <a:buFont typeface="Arial" panose="020B0604020202020204" pitchFamily="34" charset="0"/>
              <a:buChar char="•"/>
            </a:pPr>
            <a:r>
              <a:rPr lang="en-US" sz="1400" dirty="0">
                <a:solidFill>
                  <a:schemeClr val="tx1"/>
                </a:solidFill>
              </a:rPr>
              <a:t>Advertisements</a:t>
            </a:r>
          </a:p>
          <a:p>
            <a:pPr marL="457200" indent="-171450">
              <a:lnSpc>
                <a:spcPct val="80000"/>
              </a:lnSpc>
              <a:buFont typeface="Arial" panose="020B0604020202020204" pitchFamily="34" charset="0"/>
              <a:buChar char="•"/>
            </a:pPr>
            <a:r>
              <a:rPr lang="en-US" sz="1400" dirty="0">
                <a:solidFill>
                  <a:schemeClr val="tx1"/>
                </a:solidFill>
              </a:rPr>
              <a:t>Promotions</a:t>
            </a:r>
          </a:p>
          <a:p>
            <a:pPr marL="457200" indent="-171450">
              <a:lnSpc>
                <a:spcPct val="80000"/>
              </a:lnSpc>
              <a:buFont typeface="Arial" panose="020B0604020202020204" pitchFamily="34" charset="0"/>
              <a:buChar char="•"/>
            </a:pPr>
            <a:r>
              <a:rPr lang="en-US" sz="1400" dirty="0">
                <a:solidFill>
                  <a:schemeClr val="tx1"/>
                </a:solidFill>
              </a:rPr>
              <a:t>Word of Mouth </a:t>
            </a:r>
          </a:p>
          <a:p>
            <a:pPr>
              <a:lnSpc>
                <a:spcPct val="80000"/>
              </a:lnSpc>
              <a:spcBef>
                <a:spcPts val="600"/>
              </a:spcBef>
              <a:spcAft>
                <a:spcPts val="600"/>
              </a:spcAft>
            </a:pPr>
            <a:r>
              <a:rPr lang="en-US" sz="1400" b="1" dirty="0">
                <a:solidFill>
                  <a:schemeClr val="tx1"/>
                </a:solidFill>
              </a:rPr>
              <a:t>In-Store Triggers: </a:t>
            </a:r>
          </a:p>
          <a:p>
            <a:pPr marL="457200" indent="-171450">
              <a:lnSpc>
                <a:spcPct val="80000"/>
              </a:lnSpc>
              <a:buFont typeface="Arial" panose="020B0604020202020204" pitchFamily="34" charset="0"/>
              <a:buChar char="•"/>
            </a:pPr>
            <a:r>
              <a:rPr lang="en-US" sz="1400" dirty="0">
                <a:solidFill>
                  <a:schemeClr val="tx1"/>
                </a:solidFill>
              </a:rPr>
              <a:t>Posters/Call to Actions</a:t>
            </a:r>
          </a:p>
          <a:p>
            <a:pPr marL="457200" indent="-171450">
              <a:lnSpc>
                <a:spcPct val="80000"/>
              </a:lnSpc>
              <a:buFont typeface="Arial" panose="020B0604020202020204" pitchFamily="34" charset="0"/>
              <a:buChar char="•"/>
            </a:pPr>
            <a:r>
              <a:rPr lang="en-US" sz="1400" dirty="0">
                <a:solidFill>
                  <a:schemeClr val="tx1"/>
                </a:solidFill>
              </a:rPr>
              <a:t>Other Players playing/winning</a:t>
            </a:r>
          </a:p>
          <a:p>
            <a:pPr marL="457200" indent="-171450">
              <a:lnSpc>
                <a:spcPct val="80000"/>
              </a:lnSpc>
              <a:buFont typeface="Arial" panose="020B0604020202020204" pitchFamily="34" charset="0"/>
              <a:buChar char="•"/>
            </a:pPr>
            <a:r>
              <a:rPr lang="en-US" sz="1400" dirty="0">
                <a:solidFill>
                  <a:schemeClr val="tx1"/>
                </a:solidFill>
              </a:rPr>
              <a:t>Bright/Flashy/Colorful tickets that catch the players eye</a:t>
            </a:r>
            <a:endParaRPr lang="en-US" sz="1600" dirty="0">
              <a:solidFill>
                <a:schemeClr val="tx1"/>
              </a:solidFill>
            </a:endParaRPr>
          </a:p>
        </p:txBody>
      </p:sp>
      <p:sp>
        <p:nvSpPr>
          <p:cNvPr id="64" name="Rectangle 63">
            <a:extLst>
              <a:ext uri="{FF2B5EF4-FFF2-40B4-BE49-F238E27FC236}">
                <a16:creationId xmlns:a16="http://schemas.microsoft.com/office/drawing/2014/main" id="{074E560B-74C5-4BBA-B5EE-B63C671A24F5}"/>
              </a:ext>
            </a:extLst>
          </p:cNvPr>
          <p:cNvSpPr/>
          <p:nvPr/>
        </p:nvSpPr>
        <p:spPr>
          <a:xfrm>
            <a:off x="6925257" y="3595760"/>
            <a:ext cx="4340002" cy="203148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spcAft>
                <a:spcPts val="1200"/>
              </a:spcAft>
            </a:pPr>
            <a:r>
              <a:rPr lang="en-US" b="1" cap="all" dirty="0">
                <a:solidFill>
                  <a:schemeClr val="accent5">
                    <a:lumMod val="75000"/>
                  </a:schemeClr>
                </a:solidFill>
              </a:rPr>
              <a:t>3. Primary Consideration Factors</a:t>
            </a:r>
          </a:p>
          <a:p>
            <a:pPr marL="228600" indent="-228600">
              <a:lnSpc>
                <a:spcPct val="80000"/>
              </a:lnSpc>
              <a:spcAft>
                <a:spcPts val="600"/>
              </a:spcAft>
              <a:buFont typeface="+mj-lt"/>
              <a:buAutoNum type="alphaUcPeriod"/>
            </a:pPr>
            <a:r>
              <a:rPr lang="en-US" sz="1400" b="1" dirty="0">
                <a:solidFill>
                  <a:schemeClr val="tx1"/>
                </a:solidFill>
              </a:rPr>
              <a:t>Look and Feel </a:t>
            </a:r>
            <a:r>
              <a:rPr lang="en-US" sz="1400" dirty="0">
                <a:solidFill>
                  <a:schemeClr val="tx1"/>
                </a:solidFill>
              </a:rPr>
              <a:t>– Did I notice the ticket?</a:t>
            </a:r>
          </a:p>
          <a:p>
            <a:pPr marL="228600" indent="-228600">
              <a:lnSpc>
                <a:spcPct val="80000"/>
              </a:lnSpc>
              <a:spcAft>
                <a:spcPts val="600"/>
              </a:spcAft>
              <a:buFont typeface="+mj-lt"/>
              <a:buAutoNum type="alphaUcPeriod"/>
            </a:pPr>
            <a:r>
              <a:rPr lang="en-US" sz="1400" b="1" dirty="0">
                <a:solidFill>
                  <a:schemeClr val="tx1"/>
                </a:solidFill>
              </a:rPr>
              <a:t>Price</a:t>
            </a:r>
            <a:r>
              <a:rPr lang="en-US" sz="1400" dirty="0">
                <a:solidFill>
                  <a:schemeClr val="tx1"/>
                </a:solidFill>
              </a:rPr>
              <a:t> – Is this affordable and within the </a:t>
            </a:r>
            <a:br>
              <a:rPr lang="en-US" sz="1400" dirty="0">
                <a:solidFill>
                  <a:schemeClr val="tx1"/>
                </a:solidFill>
              </a:rPr>
            </a:br>
            <a:r>
              <a:rPr lang="en-US" sz="1400" dirty="0">
                <a:solidFill>
                  <a:schemeClr val="tx1"/>
                </a:solidFill>
              </a:rPr>
              <a:t>range of what I am willing to pay?</a:t>
            </a:r>
          </a:p>
          <a:p>
            <a:pPr marL="228600" indent="-228600">
              <a:lnSpc>
                <a:spcPct val="80000"/>
              </a:lnSpc>
              <a:spcAft>
                <a:spcPts val="600"/>
              </a:spcAft>
              <a:buFont typeface="+mj-lt"/>
              <a:buAutoNum type="alphaUcPeriod"/>
            </a:pPr>
            <a:r>
              <a:rPr lang="en-US" sz="1400" b="1" dirty="0">
                <a:solidFill>
                  <a:schemeClr val="tx1"/>
                </a:solidFill>
              </a:rPr>
              <a:t>Top Prize </a:t>
            </a:r>
            <a:r>
              <a:rPr lang="en-US" sz="1400" dirty="0">
                <a:solidFill>
                  <a:schemeClr val="tx1"/>
                </a:solidFill>
              </a:rPr>
              <a:t>– Is the Top Prize Attractive?</a:t>
            </a:r>
          </a:p>
          <a:p>
            <a:pPr marL="228600" indent="-228600">
              <a:lnSpc>
                <a:spcPct val="80000"/>
              </a:lnSpc>
              <a:spcAft>
                <a:spcPts val="600"/>
              </a:spcAft>
              <a:buFont typeface="+mj-lt"/>
              <a:buAutoNum type="alphaUcPeriod"/>
            </a:pPr>
            <a:r>
              <a:rPr lang="en-US" sz="1400" b="1" dirty="0">
                <a:solidFill>
                  <a:schemeClr val="tx1"/>
                </a:solidFill>
              </a:rPr>
              <a:t>Odds of Winning </a:t>
            </a:r>
            <a:r>
              <a:rPr lang="en-US" sz="1400" dirty="0">
                <a:solidFill>
                  <a:schemeClr val="tx1"/>
                </a:solidFill>
              </a:rPr>
              <a:t>– Is this Winnable?</a:t>
            </a:r>
            <a:endParaRPr lang="en-US" sz="1600" dirty="0">
              <a:solidFill>
                <a:schemeClr val="tx1"/>
              </a:solidFill>
            </a:endParaRPr>
          </a:p>
        </p:txBody>
      </p:sp>
      <p:grpSp>
        <p:nvGrpSpPr>
          <p:cNvPr id="14" name="Group 13">
            <a:extLst>
              <a:ext uri="{FF2B5EF4-FFF2-40B4-BE49-F238E27FC236}">
                <a16:creationId xmlns:a16="http://schemas.microsoft.com/office/drawing/2014/main" id="{BB01CFB4-4A8C-4C81-99A8-AD7FECF9F36B}"/>
              </a:ext>
            </a:extLst>
          </p:cNvPr>
          <p:cNvGrpSpPr/>
          <p:nvPr/>
        </p:nvGrpSpPr>
        <p:grpSpPr>
          <a:xfrm>
            <a:off x="6345213" y="5764981"/>
            <a:ext cx="4870385" cy="731520"/>
            <a:chOff x="7739187" y="3639907"/>
            <a:chExt cx="4357740" cy="731520"/>
          </a:xfrm>
        </p:grpSpPr>
        <p:grpSp>
          <p:nvGrpSpPr>
            <p:cNvPr id="65" name="Group 5">
              <a:extLst>
                <a:ext uri="{FF2B5EF4-FFF2-40B4-BE49-F238E27FC236}">
                  <a16:creationId xmlns:a16="http://schemas.microsoft.com/office/drawing/2014/main" id="{D3945025-3DA8-4656-BB64-D948F3C90577}"/>
                </a:ext>
              </a:extLst>
            </p:cNvPr>
            <p:cNvGrpSpPr>
              <a:grpSpLocks noChangeAspect="1"/>
            </p:cNvGrpSpPr>
            <p:nvPr/>
          </p:nvGrpSpPr>
          <p:grpSpPr bwMode="auto">
            <a:xfrm>
              <a:off x="7739187" y="3728494"/>
              <a:ext cx="484564" cy="554346"/>
              <a:chOff x="1981" y="32"/>
              <a:chExt cx="3722" cy="4258"/>
            </a:xfrm>
            <a:solidFill>
              <a:srgbClr val="FFCC00"/>
            </a:solidFill>
          </p:grpSpPr>
          <p:sp>
            <p:nvSpPr>
              <p:cNvPr id="66" name="Line 6">
                <a:extLst>
                  <a:ext uri="{FF2B5EF4-FFF2-40B4-BE49-F238E27FC236}">
                    <a16:creationId xmlns:a16="http://schemas.microsoft.com/office/drawing/2014/main" id="{7C71AA1E-ECD6-42B5-A12C-2A9AD48E8713}"/>
                  </a:ext>
                </a:extLst>
              </p:cNvPr>
              <p:cNvSpPr>
                <a:spLocks noChangeShapeType="1"/>
              </p:cNvSpPr>
              <p:nvPr/>
            </p:nvSpPr>
            <p:spPr bwMode="auto">
              <a:xfrm>
                <a:off x="3557" y="3994"/>
                <a:ext cx="591" cy="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67" name="Line 7">
                <a:extLst>
                  <a:ext uri="{FF2B5EF4-FFF2-40B4-BE49-F238E27FC236}">
                    <a16:creationId xmlns:a16="http://schemas.microsoft.com/office/drawing/2014/main" id="{9AA0C964-288E-443E-81C8-C011787D3F67}"/>
                  </a:ext>
                </a:extLst>
              </p:cNvPr>
              <p:cNvSpPr>
                <a:spLocks noChangeShapeType="1"/>
              </p:cNvSpPr>
              <p:nvPr/>
            </p:nvSpPr>
            <p:spPr bwMode="auto">
              <a:xfrm>
                <a:off x="3557" y="4290"/>
                <a:ext cx="591" cy="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68" name="Freeform 8">
                <a:extLst>
                  <a:ext uri="{FF2B5EF4-FFF2-40B4-BE49-F238E27FC236}">
                    <a16:creationId xmlns:a16="http://schemas.microsoft.com/office/drawing/2014/main" id="{7D2B9CD9-4A0D-4F60-A0C5-F9DBC5B23C84}"/>
                  </a:ext>
                </a:extLst>
              </p:cNvPr>
              <p:cNvSpPr>
                <a:spLocks/>
              </p:cNvSpPr>
              <p:nvPr/>
            </p:nvSpPr>
            <p:spPr bwMode="auto">
              <a:xfrm>
                <a:off x="2806" y="880"/>
                <a:ext cx="2079" cy="2818"/>
              </a:xfrm>
              <a:custGeom>
                <a:avLst/>
                <a:gdLst>
                  <a:gd name="T0" fmla="*/ 1097 w 1097"/>
                  <a:gd name="T1" fmla="*/ 550 h 1485"/>
                  <a:gd name="T2" fmla="*/ 543 w 1097"/>
                  <a:gd name="T3" fmla="*/ 5 h 1485"/>
                  <a:gd name="T4" fmla="*/ 7 w 1097"/>
                  <a:gd name="T5" fmla="*/ 530 h 1485"/>
                  <a:gd name="T6" fmla="*/ 228 w 1097"/>
                  <a:gd name="T7" fmla="*/ 989 h 1485"/>
                  <a:gd name="T8" fmla="*/ 318 w 1097"/>
                  <a:gd name="T9" fmla="*/ 1173 h 1485"/>
                  <a:gd name="T10" fmla="*/ 318 w 1097"/>
                  <a:gd name="T11" fmla="*/ 1388 h 1485"/>
                  <a:gd name="T12" fmla="*/ 396 w 1097"/>
                  <a:gd name="T13" fmla="*/ 1485 h 1485"/>
                  <a:gd name="T14" fmla="*/ 708 w 1097"/>
                  <a:gd name="T15" fmla="*/ 1485 h 1485"/>
                  <a:gd name="T16" fmla="*/ 786 w 1097"/>
                  <a:gd name="T17" fmla="*/ 1407 h 1485"/>
                  <a:gd name="T18" fmla="*/ 786 w 1097"/>
                  <a:gd name="T19" fmla="*/ 1173 h 1485"/>
                  <a:gd name="T20" fmla="*/ 873 w 1097"/>
                  <a:gd name="T21" fmla="*/ 990 h 1485"/>
                  <a:gd name="T22" fmla="*/ 1097 w 1097"/>
                  <a:gd name="T23" fmla="*/ 550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7" h="1485">
                    <a:moveTo>
                      <a:pt x="1097" y="550"/>
                    </a:moveTo>
                    <a:cubicBezTo>
                      <a:pt x="1097" y="246"/>
                      <a:pt x="848" y="0"/>
                      <a:pt x="543" y="5"/>
                    </a:cubicBezTo>
                    <a:cubicBezTo>
                      <a:pt x="258" y="10"/>
                      <a:pt x="17" y="246"/>
                      <a:pt x="7" y="530"/>
                    </a:cubicBezTo>
                    <a:cubicBezTo>
                      <a:pt x="0" y="718"/>
                      <a:pt x="89" y="886"/>
                      <a:pt x="228" y="989"/>
                    </a:cubicBezTo>
                    <a:cubicBezTo>
                      <a:pt x="286" y="1031"/>
                      <a:pt x="318" y="1101"/>
                      <a:pt x="318" y="1173"/>
                    </a:cubicBezTo>
                    <a:cubicBezTo>
                      <a:pt x="318" y="1388"/>
                      <a:pt x="318" y="1388"/>
                      <a:pt x="318" y="1388"/>
                    </a:cubicBezTo>
                    <a:cubicBezTo>
                      <a:pt x="318" y="1451"/>
                      <a:pt x="353" y="1485"/>
                      <a:pt x="396" y="1485"/>
                    </a:cubicBezTo>
                    <a:cubicBezTo>
                      <a:pt x="708" y="1485"/>
                      <a:pt x="708" y="1485"/>
                      <a:pt x="708" y="1485"/>
                    </a:cubicBezTo>
                    <a:cubicBezTo>
                      <a:pt x="751" y="1485"/>
                      <a:pt x="786" y="1450"/>
                      <a:pt x="786" y="1407"/>
                    </a:cubicBezTo>
                    <a:cubicBezTo>
                      <a:pt x="786" y="1173"/>
                      <a:pt x="786" y="1173"/>
                      <a:pt x="786" y="1173"/>
                    </a:cubicBezTo>
                    <a:cubicBezTo>
                      <a:pt x="786" y="1102"/>
                      <a:pt x="816" y="1032"/>
                      <a:pt x="873" y="990"/>
                    </a:cubicBezTo>
                    <a:cubicBezTo>
                      <a:pt x="1009" y="891"/>
                      <a:pt x="1097" y="731"/>
                      <a:pt x="1097" y="550"/>
                    </a:cubicBezTo>
                    <a:close/>
                  </a:path>
                </a:pathLst>
              </a:cu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69" name="Line 9">
                <a:extLst>
                  <a:ext uri="{FF2B5EF4-FFF2-40B4-BE49-F238E27FC236}">
                    <a16:creationId xmlns:a16="http://schemas.microsoft.com/office/drawing/2014/main" id="{35E78FE9-8E77-44C7-A184-76F57323ECD7}"/>
                  </a:ext>
                </a:extLst>
              </p:cNvPr>
              <p:cNvSpPr>
                <a:spLocks noChangeShapeType="1"/>
              </p:cNvSpPr>
              <p:nvPr/>
            </p:nvSpPr>
            <p:spPr bwMode="auto">
              <a:xfrm>
                <a:off x="3852" y="2368"/>
                <a:ext cx="0" cy="133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0" name="Line 10">
                <a:extLst>
                  <a:ext uri="{FF2B5EF4-FFF2-40B4-BE49-F238E27FC236}">
                    <a16:creationId xmlns:a16="http://schemas.microsoft.com/office/drawing/2014/main" id="{AE65D033-0FCA-4A0F-917A-9C4F5EB1F12A}"/>
                  </a:ext>
                </a:extLst>
              </p:cNvPr>
              <p:cNvSpPr>
                <a:spLocks noChangeShapeType="1"/>
              </p:cNvSpPr>
              <p:nvPr/>
            </p:nvSpPr>
            <p:spPr bwMode="auto">
              <a:xfrm>
                <a:off x="3557" y="2072"/>
                <a:ext cx="295" cy="296"/>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1" name="Line 11">
                <a:extLst>
                  <a:ext uri="{FF2B5EF4-FFF2-40B4-BE49-F238E27FC236}">
                    <a16:creationId xmlns:a16="http://schemas.microsoft.com/office/drawing/2014/main" id="{35E2EAF6-7D7C-4991-8D3D-9556050CCC86}"/>
                  </a:ext>
                </a:extLst>
              </p:cNvPr>
              <p:cNvSpPr>
                <a:spLocks noChangeShapeType="1"/>
              </p:cNvSpPr>
              <p:nvPr/>
            </p:nvSpPr>
            <p:spPr bwMode="auto">
              <a:xfrm flipH="1">
                <a:off x="3852" y="2072"/>
                <a:ext cx="296" cy="296"/>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2" name="Line 12">
                <a:extLst>
                  <a:ext uri="{FF2B5EF4-FFF2-40B4-BE49-F238E27FC236}">
                    <a16:creationId xmlns:a16="http://schemas.microsoft.com/office/drawing/2014/main" id="{A5D2DF0F-C4F3-41A7-8950-736883798392}"/>
                  </a:ext>
                </a:extLst>
              </p:cNvPr>
              <p:cNvSpPr>
                <a:spLocks noChangeShapeType="1"/>
              </p:cNvSpPr>
              <p:nvPr/>
            </p:nvSpPr>
            <p:spPr bwMode="auto">
              <a:xfrm>
                <a:off x="3824" y="32"/>
                <a:ext cx="0" cy="569"/>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3" name="Line 13">
                <a:extLst>
                  <a:ext uri="{FF2B5EF4-FFF2-40B4-BE49-F238E27FC236}">
                    <a16:creationId xmlns:a16="http://schemas.microsoft.com/office/drawing/2014/main" id="{BD63E755-CFEE-49F8-B5CE-CF8E8782F8F4}"/>
                  </a:ext>
                </a:extLst>
              </p:cNvPr>
              <p:cNvSpPr>
                <a:spLocks noChangeShapeType="1"/>
              </p:cNvSpPr>
              <p:nvPr/>
            </p:nvSpPr>
            <p:spPr bwMode="auto">
              <a:xfrm>
                <a:off x="3018" y="211"/>
                <a:ext cx="241" cy="518"/>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4" name="Line 14">
                <a:extLst>
                  <a:ext uri="{FF2B5EF4-FFF2-40B4-BE49-F238E27FC236}">
                    <a16:creationId xmlns:a16="http://schemas.microsoft.com/office/drawing/2014/main" id="{4F9A9AB4-FFD1-4FDE-9116-403BD82BEA89}"/>
                  </a:ext>
                </a:extLst>
              </p:cNvPr>
              <p:cNvSpPr>
                <a:spLocks noChangeShapeType="1"/>
              </p:cNvSpPr>
              <p:nvPr/>
            </p:nvSpPr>
            <p:spPr bwMode="auto">
              <a:xfrm>
                <a:off x="2364" y="713"/>
                <a:ext cx="436" cy="367"/>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5" name="Line 15">
                <a:extLst>
                  <a:ext uri="{FF2B5EF4-FFF2-40B4-BE49-F238E27FC236}">
                    <a16:creationId xmlns:a16="http://schemas.microsoft.com/office/drawing/2014/main" id="{2D7BC699-9E56-4A09-BFE5-693DB26E209B}"/>
                  </a:ext>
                </a:extLst>
              </p:cNvPr>
              <p:cNvSpPr>
                <a:spLocks noChangeShapeType="1"/>
              </p:cNvSpPr>
              <p:nvPr/>
            </p:nvSpPr>
            <p:spPr bwMode="auto">
              <a:xfrm>
                <a:off x="1981" y="1448"/>
                <a:ext cx="552" cy="146"/>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6" name="Line 16">
                <a:extLst>
                  <a:ext uri="{FF2B5EF4-FFF2-40B4-BE49-F238E27FC236}">
                    <a16:creationId xmlns:a16="http://schemas.microsoft.com/office/drawing/2014/main" id="{83F9DF45-9617-49EE-8E31-DAA9CAA90A11}"/>
                  </a:ext>
                </a:extLst>
              </p:cNvPr>
              <p:cNvSpPr>
                <a:spLocks noChangeShapeType="1"/>
              </p:cNvSpPr>
              <p:nvPr/>
            </p:nvSpPr>
            <p:spPr bwMode="auto">
              <a:xfrm flipV="1">
                <a:off x="5141" y="1609"/>
                <a:ext cx="562" cy="10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7" name="Line 17">
                <a:extLst>
                  <a:ext uri="{FF2B5EF4-FFF2-40B4-BE49-F238E27FC236}">
                    <a16:creationId xmlns:a16="http://schemas.microsoft.com/office/drawing/2014/main" id="{553475BB-662A-438C-8A65-593A1A3BE235}"/>
                  </a:ext>
                </a:extLst>
              </p:cNvPr>
              <p:cNvSpPr>
                <a:spLocks noChangeShapeType="1"/>
              </p:cNvSpPr>
              <p:nvPr/>
            </p:nvSpPr>
            <p:spPr bwMode="auto">
              <a:xfrm flipV="1">
                <a:off x="4920" y="846"/>
                <a:ext cx="466" cy="327"/>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8" name="Line 18">
                <a:extLst>
                  <a:ext uri="{FF2B5EF4-FFF2-40B4-BE49-F238E27FC236}">
                    <a16:creationId xmlns:a16="http://schemas.microsoft.com/office/drawing/2014/main" id="{D07027DC-309D-497E-9D81-9587A3CDCFD1}"/>
                  </a:ext>
                </a:extLst>
              </p:cNvPr>
              <p:cNvSpPr>
                <a:spLocks noChangeShapeType="1"/>
              </p:cNvSpPr>
              <p:nvPr/>
            </p:nvSpPr>
            <p:spPr bwMode="auto">
              <a:xfrm flipV="1">
                <a:off x="4493" y="288"/>
                <a:ext cx="284" cy="494"/>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79" name="Rectangle 78">
              <a:extLst>
                <a:ext uri="{FF2B5EF4-FFF2-40B4-BE49-F238E27FC236}">
                  <a16:creationId xmlns:a16="http://schemas.microsoft.com/office/drawing/2014/main" id="{1BA62AEC-F113-4CF0-820E-872A059E673F}"/>
                </a:ext>
              </a:extLst>
            </p:cNvPr>
            <p:cNvSpPr/>
            <p:nvPr/>
          </p:nvSpPr>
          <p:spPr>
            <a:xfrm>
              <a:off x="8347887" y="3639907"/>
              <a:ext cx="3749040" cy="731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763">
                <a:lnSpc>
                  <a:spcPct val="80000"/>
                </a:lnSpc>
              </a:pPr>
              <a:r>
                <a:rPr lang="en-US" sz="1200" dirty="0">
                  <a:solidFill>
                    <a:schemeClr val="tx1"/>
                  </a:solidFill>
                </a:rPr>
                <a:t>While players do not always understand odds of winning, most players tend to conflate the number of play spots with odds of winning. This misunderstanding may work in the Lottery’s interest, but is a challenging perception to manage especially when marketing higher price point tickets. </a:t>
              </a:r>
            </a:p>
          </p:txBody>
        </p:sp>
      </p:grpSp>
      <p:pic>
        <p:nvPicPr>
          <p:cNvPr id="80" name="Picture 10" descr="Image result for double sided arrow icon">
            <a:extLst>
              <a:ext uri="{FF2B5EF4-FFF2-40B4-BE49-F238E27FC236}">
                <a16:creationId xmlns:a16="http://schemas.microsoft.com/office/drawing/2014/main" id="{C44F91D1-D455-43F9-80D0-E5088C0223B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2715029">
            <a:off x="10045053" y="4493459"/>
            <a:ext cx="414890" cy="414890"/>
          </a:xfrm>
          <a:prstGeom prst="rect">
            <a:avLst/>
          </a:prstGeom>
          <a:noFill/>
          <a:extLst>
            <a:ext uri="{909E8E84-426E-40DD-AFC4-6F175D3DCCD1}">
              <a14:hiddenFill xmlns:a14="http://schemas.microsoft.com/office/drawing/2010/main">
                <a:solidFill>
                  <a:srgbClr val="FFFFFF"/>
                </a:solidFill>
              </a14:hiddenFill>
            </a:ext>
          </a:extLst>
        </p:spPr>
      </p:pic>
      <p:sp>
        <p:nvSpPr>
          <p:cNvPr id="81" name="TextBox 80">
            <a:extLst>
              <a:ext uri="{FF2B5EF4-FFF2-40B4-BE49-F238E27FC236}">
                <a16:creationId xmlns:a16="http://schemas.microsoft.com/office/drawing/2014/main" id="{231D2EFB-E968-4F25-AA9F-14BEB373F7E2}"/>
              </a:ext>
            </a:extLst>
          </p:cNvPr>
          <p:cNvSpPr txBox="1"/>
          <p:nvPr/>
        </p:nvSpPr>
        <p:spPr>
          <a:xfrm>
            <a:off x="10450388" y="4482704"/>
            <a:ext cx="814871" cy="394019"/>
          </a:xfrm>
          <a:prstGeom prst="rect">
            <a:avLst/>
          </a:prstGeom>
        </p:spPr>
        <p:txBody>
          <a:bodyPr vert="horz" wrap="square" lIns="0" tIns="0" rIns="0" bIns="0" rtlCol="0">
            <a:spAutoFit/>
          </a:bodyPr>
          <a:lstStyle/>
          <a:p>
            <a:pPr marL="4763">
              <a:lnSpc>
                <a:spcPct val="70000"/>
              </a:lnSpc>
            </a:pPr>
            <a:r>
              <a:rPr lang="en-US" sz="900" b="1" dirty="0"/>
              <a:t>Interchangeable for Top Consideration Factor</a:t>
            </a:r>
          </a:p>
        </p:txBody>
      </p:sp>
      <p:sp>
        <p:nvSpPr>
          <p:cNvPr id="82" name="Rectangle 81">
            <a:extLst>
              <a:ext uri="{FF2B5EF4-FFF2-40B4-BE49-F238E27FC236}">
                <a16:creationId xmlns:a16="http://schemas.microsoft.com/office/drawing/2014/main" id="{7DC82713-39AD-48DA-A207-0522A215FC4E}"/>
              </a:ext>
            </a:extLst>
          </p:cNvPr>
          <p:cNvSpPr/>
          <p:nvPr/>
        </p:nvSpPr>
        <p:spPr>
          <a:xfrm>
            <a:off x="479685" y="3640996"/>
            <a:ext cx="3971436" cy="254561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spcAft>
                <a:spcPts val="1200"/>
              </a:spcAft>
            </a:pPr>
            <a:r>
              <a:rPr lang="en-US" b="1" cap="all" dirty="0">
                <a:solidFill>
                  <a:schemeClr val="accent4"/>
                </a:solidFill>
              </a:rPr>
              <a:t>4. Auxiliary Consideration Factors</a:t>
            </a:r>
          </a:p>
          <a:p>
            <a:pPr>
              <a:lnSpc>
                <a:spcPct val="80000"/>
              </a:lnSpc>
              <a:spcAft>
                <a:spcPts val="600"/>
              </a:spcAft>
            </a:pPr>
            <a:r>
              <a:rPr lang="en-US" sz="1400" dirty="0">
                <a:solidFill>
                  <a:schemeClr val="tx1"/>
                </a:solidFill>
              </a:rPr>
              <a:t>Second Chance Prize Draws don’t drive purchase decisions, but augment the perception of winnability and </a:t>
            </a:r>
            <a:r>
              <a:rPr lang="en-US" sz="1400" b="1" dirty="0">
                <a:solidFill>
                  <a:schemeClr val="tx1"/>
                </a:solidFill>
              </a:rPr>
              <a:t>softens the impact of a loss.</a:t>
            </a:r>
            <a:endParaRPr lang="en-US" sz="500" b="1" dirty="0">
              <a:solidFill>
                <a:schemeClr val="tx1"/>
              </a:solidFill>
            </a:endParaRPr>
          </a:p>
          <a:p>
            <a:pPr>
              <a:lnSpc>
                <a:spcPct val="80000"/>
              </a:lnSpc>
              <a:spcAft>
                <a:spcPts val="600"/>
              </a:spcAft>
            </a:pPr>
            <a:r>
              <a:rPr lang="en-US" sz="1400" dirty="0">
                <a:solidFill>
                  <a:schemeClr val="tx1"/>
                </a:solidFill>
              </a:rPr>
              <a:t>Additionally, most didn’t understand the mechanics of entry for Second Chance, or that it even existed.</a:t>
            </a:r>
          </a:p>
          <a:p>
            <a:pPr>
              <a:lnSpc>
                <a:spcPct val="80000"/>
              </a:lnSpc>
              <a:spcAft>
                <a:spcPts val="600"/>
              </a:spcAft>
            </a:pPr>
            <a:r>
              <a:rPr lang="en-US" sz="1400" dirty="0">
                <a:solidFill>
                  <a:schemeClr val="tx1"/>
                </a:solidFill>
              </a:rPr>
              <a:t>Winner Awareness helps to validate a purchase decision, but plays a supportive role in driving purchase decision.</a:t>
            </a:r>
          </a:p>
        </p:txBody>
      </p:sp>
    </p:spTree>
    <p:extLst>
      <p:ext uri="{BB962C8B-B14F-4D97-AF65-F5344CB8AC3E}">
        <p14:creationId xmlns:p14="http://schemas.microsoft.com/office/powerpoint/2010/main" val="1068694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a:extLst>
              <a:ext uri="{FF2B5EF4-FFF2-40B4-BE49-F238E27FC236}">
                <a16:creationId xmlns:a16="http://schemas.microsoft.com/office/drawing/2014/main" id="{F4247679-5CE6-4693-8480-2A226972CEF3}"/>
              </a:ext>
            </a:extLst>
          </p:cNvPr>
          <p:cNvPicPr>
            <a:picLocks noGrp="1" noChangeAspect="1"/>
          </p:cNvPicPr>
          <p:nvPr>
            <p:ph type="pic" sz="quarter" idx="16"/>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Slide Number Placeholder 2">
            <a:extLst>
              <a:ext uri="{FF2B5EF4-FFF2-40B4-BE49-F238E27FC236}">
                <a16:creationId xmlns:a16="http://schemas.microsoft.com/office/drawing/2014/main" id="{29CB452B-0EF1-FA4A-BF18-F2CF74FFC915}"/>
              </a:ext>
            </a:extLst>
          </p:cNvPr>
          <p:cNvSpPr>
            <a:spLocks noGrp="1"/>
          </p:cNvSpPr>
          <p:nvPr>
            <p:ph type="sldNum" sz="quarter" idx="4294967295"/>
          </p:nvPr>
        </p:nvSpPr>
        <p:spPr/>
        <p:txBody>
          <a:bodyPr/>
          <a:lstStyle/>
          <a:p>
            <a:endParaRPr lang="en-GB" dirty="0"/>
          </a:p>
          <a:p>
            <a:endParaRPr lang="en-GB" dirty="0"/>
          </a:p>
        </p:txBody>
      </p:sp>
      <p:sp>
        <p:nvSpPr>
          <p:cNvPr id="56" name="Rectangle 55">
            <a:extLst>
              <a:ext uri="{FF2B5EF4-FFF2-40B4-BE49-F238E27FC236}">
                <a16:creationId xmlns:a16="http://schemas.microsoft.com/office/drawing/2014/main" id="{241BCD81-78DE-4467-B6A2-C75B38BACF28}"/>
              </a:ext>
            </a:extLst>
          </p:cNvPr>
          <p:cNvSpPr/>
          <p:nvPr/>
        </p:nvSpPr>
        <p:spPr>
          <a:xfrm>
            <a:off x="300035" y="854400"/>
            <a:ext cx="11214905" cy="3200400"/>
          </a:xfrm>
          <a:prstGeom prst="rect">
            <a:avLst/>
          </a:prstGeom>
          <a:solidFill>
            <a:srgbClr val="FFFFFF">
              <a:alpha val="50000"/>
            </a:srgbClr>
          </a:solidFill>
          <a:ln w="12700" cap="flat" cmpd="sng" algn="ctr">
            <a:noFill/>
            <a:prstDash val="solid"/>
            <a:miter lim="800000"/>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en-CA" sz="1350" b="0" i="0" u="none" strike="noStrike" kern="0" cap="none" spc="0" normalizeH="0" baseline="0">
              <a:ln>
                <a:noFill/>
              </a:ln>
              <a:effectLst/>
              <a:uLnTx/>
              <a:uFillTx/>
              <a:latin typeface="Century Gothic" panose="020F0302020204030204"/>
              <a:ea typeface="+mn-ea"/>
              <a:cs typeface="+mn-cs"/>
            </a:endParaRPr>
          </a:p>
        </p:txBody>
      </p:sp>
      <p:sp>
        <p:nvSpPr>
          <p:cNvPr id="57" name="Text Placeholder 2">
            <a:extLst>
              <a:ext uri="{FF2B5EF4-FFF2-40B4-BE49-F238E27FC236}">
                <a16:creationId xmlns:a16="http://schemas.microsoft.com/office/drawing/2014/main" id="{A6C6BBF3-C51D-4C31-958D-6F05D599541C}"/>
              </a:ext>
            </a:extLst>
          </p:cNvPr>
          <p:cNvSpPr txBox="1">
            <a:spLocks/>
          </p:cNvSpPr>
          <p:nvPr/>
        </p:nvSpPr>
        <p:spPr>
          <a:xfrm>
            <a:off x="2220684" y="1865582"/>
            <a:ext cx="8656322" cy="1949252"/>
          </a:xfrm>
          <a:prstGeom prst="rect">
            <a:avLst/>
          </a:prstGeom>
        </p:spPr>
        <p:txBody>
          <a:bodyPr vert="horz" wrap="square" lIns="91440" tIns="45720" rIns="91440" bIns="45720" rtlCol="0" anchor="t" anchorCtr="0">
            <a:spAutoFit/>
          </a:bodyPr>
          <a:lstStyle>
            <a:lvl1pPr marL="0" indent="0" algn="l" defTabSz="685800" rtl="0" eaLnBrk="1" latinLnBrk="0" hangingPunct="1">
              <a:lnSpc>
                <a:spcPct val="100000"/>
              </a:lnSpc>
              <a:spcBef>
                <a:spcPts val="750"/>
              </a:spcBef>
              <a:buFont typeface="Arial" panose="020B0604020202020204" pitchFamily="34" charset="0"/>
              <a:buNone/>
              <a:defRPr sz="1800" b="0" i="0" kern="1200">
                <a:solidFill>
                  <a:schemeClr val="tx1"/>
                </a:solidFill>
                <a:latin typeface="Century Gothic" panose="020B0502020202020204" pitchFamily="34" charset="0"/>
                <a:ea typeface="+mn-ea"/>
                <a:cs typeface="+mn-cs"/>
              </a:defRPr>
            </a:lvl1pPr>
            <a:lvl2pPr marL="342892" indent="0" algn="l" defTabSz="685800" rtl="0" eaLnBrk="1" latinLnBrk="0" hangingPunct="1">
              <a:lnSpc>
                <a:spcPct val="90000"/>
              </a:lnSpc>
              <a:spcBef>
                <a:spcPts val="375"/>
              </a:spcBef>
              <a:buFont typeface="Arial" panose="020B0604020202020204" pitchFamily="34" charset="0"/>
              <a:buNone/>
              <a:defRPr sz="1800" b="1" i="0" kern="1200">
                <a:solidFill>
                  <a:schemeClr val="tx1"/>
                </a:solidFill>
                <a:latin typeface="Century Gothic" panose="020B0502020202020204" pitchFamily="34" charset="0"/>
                <a:ea typeface="+mn-ea"/>
                <a:cs typeface="+mn-cs"/>
              </a:defRPr>
            </a:lvl2pPr>
            <a:lvl3pPr marL="685783" indent="0" algn="l" defTabSz="685800" rtl="0" eaLnBrk="1" latinLnBrk="0" hangingPunct="1">
              <a:lnSpc>
                <a:spcPct val="90000"/>
              </a:lnSpc>
              <a:spcBef>
                <a:spcPts val="375"/>
              </a:spcBef>
              <a:buFont typeface="Arial" panose="020B0604020202020204" pitchFamily="34" charset="0"/>
              <a:buNone/>
              <a:defRPr sz="1500" b="1" i="0" kern="1200">
                <a:solidFill>
                  <a:schemeClr val="tx1"/>
                </a:solidFill>
                <a:latin typeface="Century Gothic" panose="020B0502020202020204" pitchFamily="34" charset="0"/>
                <a:ea typeface="+mn-ea"/>
                <a:cs typeface="+mn-cs"/>
              </a:defRPr>
            </a:lvl3pPr>
            <a:lvl4pPr marL="1028675"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4pPr>
            <a:lvl5pPr marL="1371566"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US" sz="3200" i="1" dirty="0">
                <a:latin typeface="+mn-lt"/>
              </a:rPr>
              <a:t>A meaningful win is something like $50 or more. It needs to be enough for me to do something with it, like take my partner out for dinner or something.</a:t>
            </a:r>
          </a:p>
          <a:p>
            <a:pPr lvl="0">
              <a:defRPr/>
            </a:pPr>
            <a:r>
              <a:rPr lang="en-US" b="1" dirty="0">
                <a:latin typeface="+mn-lt"/>
              </a:rPr>
              <a:t>Frequent Player, Towson</a:t>
            </a:r>
          </a:p>
        </p:txBody>
      </p:sp>
      <p:sp>
        <p:nvSpPr>
          <p:cNvPr id="58" name="Text Placeholder 17">
            <a:extLst>
              <a:ext uri="{FF2B5EF4-FFF2-40B4-BE49-F238E27FC236}">
                <a16:creationId xmlns:a16="http://schemas.microsoft.com/office/drawing/2014/main" id="{578272B5-26DB-4D3B-9F34-1B054489E24F}"/>
              </a:ext>
            </a:extLst>
          </p:cNvPr>
          <p:cNvSpPr txBox="1">
            <a:spLocks/>
          </p:cNvSpPr>
          <p:nvPr/>
        </p:nvSpPr>
        <p:spPr>
          <a:xfrm>
            <a:off x="567770" y="1108595"/>
            <a:ext cx="10668751" cy="619082"/>
          </a:xfrm>
          <a:prstGeom prst="rect">
            <a:avLst/>
          </a:prstGeom>
        </p:spPr>
        <p:txBody>
          <a:bodyPr vert="horz" lIns="91440" tIns="45720" rIns="91440" bIns="45720" rtlCol="0" anchor="b">
            <a:noAutofit/>
          </a:bodyPr>
          <a:lstStyle>
            <a:lvl1pPr marL="0" indent="0" algn="l" defTabSz="685800" rtl="0" eaLnBrk="1" latinLnBrk="0" hangingPunct="1">
              <a:lnSpc>
                <a:spcPct val="100000"/>
              </a:lnSpc>
              <a:spcBef>
                <a:spcPts val="750"/>
              </a:spcBef>
              <a:buFont typeface="Arial" panose="020B0604020202020204" pitchFamily="34" charset="0"/>
              <a:buNone/>
              <a:defRPr sz="2400" b="1" i="0" kern="1200">
                <a:solidFill>
                  <a:schemeClr val="tx1"/>
                </a:solidFill>
                <a:latin typeface="Century Gothic" panose="020B0502020202020204" pitchFamily="34" charset="0"/>
                <a:ea typeface="+mn-ea"/>
                <a:cs typeface="+mn-cs"/>
              </a:defRPr>
            </a:lvl1pPr>
            <a:lvl2pPr marL="342892" indent="0" algn="l" defTabSz="685800" rtl="0" eaLnBrk="1" latinLnBrk="0" hangingPunct="1">
              <a:lnSpc>
                <a:spcPct val="90000"/>
              </a:lnSpc>
              <a:spcBef>
                <a:spcPts val="375"/>
              </a:spcBef>
              <a:buFont typeface="Arial" panose="020B0604020202020204" pitchFamily="34" charset="0"/>
              <a:buNone/>
              <a:defRPr sz="1800" b="1" i="0" kern="1200">
                <a:solidFill>
                  <a:schemeClr val="tx1"/>
                </a:solidFill>
                <a:latin typeface="Century Gothic" panose="020B0502020202020204" pitchFamily="34" charset="0"/>
                <a:ea typeface="+mn-ea"/>
                <a:cs typeface="+mn-cs"/>
              </a:defRPr>
            </a:lvl2pPr>
            <a:lvl3pPr marL="685783" indent="0" algn="l" defTabSz="685800" rtl="0" eaLnBrk="1" latinLnBrk="0" hangingPunct="1">
              <a:lnSpc>
                <a:spcPct val="90000"/>
              </a:lnSpc>
              <a:spcBef>
                <a:spcPts val="375"/>
              </a:spcBef>
              <a:buFont typeface="Arial" panose="020B0604020202020204" pitchFamily="34" charset="0"/>
              <a:buNone/>
              <a:defRPr sz="1500" b="1" i="0" kern="1200">
                <a:solidFill>
                  <a:schemeClr val="tx1"/>
                </a:solidFill>
                <a:latin typeface="Century Gothic" panose="020B0502020202020204" pitchFamily="34" charset="0"/>
                <a:ea typeface="+mn-ea"/>
                <a:cs typeface="+mn-cs"/>
              </a:defRPr>
            </a:lvl3pPr>
            <a:lvl4pPr marL="1028675"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4pPr>
            <a:lvl5pPr marL="1371566"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CA" sz="4000" dirty="0">
                <a:latin typeface="+mn-lt"/>
              </a:rPr>
              <a:t>On Winnability…</a:t>
            </a:r>
            <a:endParaRPr kumimoji="0" lang="en-CA" sz="4000" b="1" i="0" u="none" strike="noStrike" kern="1200" cap="none" spc="0" normalizeH="0" baseline="0" dirty="0">
              <a:ln>
                <a:noFill/>
              </a:ln>
              <a:effectLst/>
              <a:uLnTx/>
              <a:uFillTx/>
              <a:latin typeface="+mn-lt"/>
            </a:endParaRPr>
          </a:p>
        </p:txBody>
      </p:sp>
      <p:cxnSp>
        <p:nvCxnSpPr>
          <p:cNvPr id="59" name="Straight Connector 58">
            <a:extLst>
              <a:ext uri="{FF2B5EF4-FFF2-40B4-BE49-F238E27FC236}">
                <a16:creationId xmlns:a16="http://schemas.microsoft.com/office/drawing/2014/main" id="{4A921A6A-D982-4B4E-88DB-6F8E57D01857}"/>
              </a:ext>
            </a:extLst>
          </p:cNvPr>
          <p:cNvCxnSpPr>
            <a:cxnSpLocks/>
          </p:cNvCxnSpPr>
          <p:nvPr/>
        </p:nvCxnSpPr>
        <p:spPr>
          <a:xfrm>
            <a:off x="685557" y="1841486"/>
            <a:ext cx="8686800" cy="0"/>
          </a:xfrm>
          <a:prstGeom prst="line">
            <a:avLst/>
          </a:prstGeom>
          <a:noFill/>
          <a:ln w="38100" cap="flat" cmpd="sng" algn="ctr">
            <a:solidFill>
              <a:schemeClr val="bg2"/>
            </a:solidFill>
            <a:prstDash val="solid"/>
            <a:miter lim="800000"/>
          </a:ln>
          <a:effectLst/>
        </p:spPr>
      </p:cxnSp>
      <p:grpSp>
        <p:nvGrpSpPr>
          <p:cNvPr id="60" name="Group 10">
            <a:extLst>
              <a:ext uri="{FF2B5EF4-FFF2-40B4-BE49-F238E27FC236}">
                <a16:creationId xmlns:a16="http://schemas.microsoft.com/office/drawing/2014/main" id="{D13EA1D9-E3C1-4242-8EF8-9CFB7D8455F5}"/>
              </a:ext>
            </a:extLst>
          </p:cNvPr>
          <p:cNvGrpSpPr>
            <a:grpSpLocks noChangeAspect="1"/>
          </p:cNvGrpSpPr>
          <p:nvPr/>
        </p:nvGrpSpPr>
        <p:grpSpPr bwMode="auto">
          <a:xfrm rot="10800000" flipH="1">
            <a:off x="685557" y="2106902"/>
            <a:ext cx="1340496" cy="1097280"/>
            <a:chOff x="1033" y="1117"/>
            <a:chExt cx="1907" cy="1561"/>
          </a:xfrm>
          <a:solidFill>
            <a:schemeClr val="accent1"/>
          </a:solidFill>
        </p:grpSpPr>
        <p:sp>
          <p:nvSpPr>
            <p:cNvPr id="61" name="Freeform 11">
              <a:extLst>
                <a:ext uri="{FF2B5EF4-FFF2-40B4-BE49-F238E27FC236}">
                  <a16:creationId xmlns:a16="http://schemas.microsoft.com/office/drawing/2014/main" id="{E4530936-4478-4C20-8AC9-D77ECCB2CC17}"/>
                </a:ext>
              </a:extLst>
            </p:cNvPr>
            <p:cNvSpPr>
              <a:spLocks/>
            </p:cNvSpPr>
            <p:nvPr userDrawn="1"/>
          </p:nvSpPr>
          <p:spPr bwMode="auto">
            <a:xfrm>
              <a:off x="1033" y="1117"/>
              <a:ext cx="932" cy="1548"/>
            </a:xfrm>
            <a:custGeom>
              <a:avLst/>
              <a:gdLst>
                <a:gd name="T0" fmla="*/ 409 w 444"/>
                <a:gd name="T1" fmla="*/ 324 h 737"/>
                <a:gd name="T2" fmla="*/ 257 w 444"/>
                <a:gd name="T3" fmla="*/ 270 h 737"/>
                <a:gd name="T4" fmla="*/ 130 w 444"/>
                <a:gd name="T5" fmla="*/ 326 h 737"/>
                <a:gd name="T6" fmla="*/ 366 w 444"/>
                <a:gd name="T7" fmla="*/ 45 h 737"/>
                <a:gd name="T8" fmla="*/ 338 w 444"/>
                <a:gd name="T9" fmla="*/ 0 h 737"/>
                <a:gd name="T10" fmla="*/ 19 w 444"/>
                <a:gd name="T11" fmla="*/ 489 h 737"/>
                <a:gd name="T12" fmla="*/ 276 w 444"/>
                <a:gd name="T13" fmla="*/ 730 h 737"/>
                <a:gd name="T14" fmla="*/ 444 w 444"/>
                <a:gd name="T15" fmla="*/ 634 h 737"/>
                <a:gd name="T16" fmla="*/ 391 w 444"/>
                <a:gd name="T17" fmla="*/ 493 h 737"/>
                <a:gd name="T18" fmla="*/ 409 w 444"/>
                <a:gd name="T19" fmla="*/ 324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737">
                  <a:moveTo>
                    <a:pt x="409" y="324"/>
                  </a:moveTo>
                  <a:cubicBezTo>
                    <a:pt x="369" y="287"/>
                    <a:pt x="316" y="265"/>
                    <a:pt x="257" y="270"/>
                  </a:cubicBezTo>
                  <a:cubicBezTo>
                    <a:pt x="198" y="274"/>
                    <a:pt x="177" y="291"/>
                    <a:pt x="130" y="326"/>
                  </a:cubicBezTo>
                  <a:cubicBezTo>
                    <a:pt x="131" y="213"/>
                    <a:pt x="302" y="76"/>
                    <a:pt x="366" y="45"/>
                  </a:cubicBezTo>
                  <a:cubicBezTo>
                    <a:pt x="366" y="45"/>
                    <a:pt x="350" y="18"/>
                    <a:pt x="338" y="0"/>
                  </a:cubicBezTo>
                  <a:cubicBezTo>
                    <a:pt x="192" y="30"/>
                    <a:pt x="0" y="231"/>
                    <a:pt x="19" y="489"/>
                  </a:cubicBezTo>
                  <a:cubicBezTo>
                    <a:pt x="32" y="657"/>
                    <a:pt x="182" y="737"/>
                    <a:pt x="276" y="730"/>
                  </a:cubicBezTo>
                  <a:cubicBezTo>
                    <a:pt x="332" y="726"/>
                    <a:pt x="401" y="693"/>
                    <a:pt x="444" y="634"/>
                  </a:cubicBezTo>
                  <a:cubicBezTo>
                    <a:pt x="416" y="598"/>
                    <a:pt x="396" y="551"/>
                    <a:pt x="391" y="493"/>
                  </a:cubicBezTo>
                  <a:cubicBezTo>
                    <a:pt x="387" y="433"/>
                    <a:pt x="394" y="376"/>
                    <a:pt x="40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2" name="Freeform 12">
              <a:extLst>
                <a:ext uri="{FF2B5EF4-FFF2-40B4-BE49-F238E27FC236}">
                  <a16:creationId xmlns:a16="http://schemas.microsoft.com/office/drawing/2014/main" id="{B9C8F1F2-D02A-4103-94C6-E3C8EE485828}"/>
                </a:ext>
              </a:extLst>
            </p:cNvPr>
            <p:cNvSpPr>
              <a:spLocks/>
            </p:cNvSpPr>
            <p:nvPr userDrawn="1"/>
          </p:nvSpPr>
          <p:spPr bwMode="auto">
            <a:xfrm>
              <a:off x="1895" y="1130"/>
              <a:ext cx="1045" cy="1548"/>
            </a:xfrm>
            <a:custGeom>
              <a:avLst/>
              <a:gdLst>
                <a:gd name="T0" fmla="*/ 487 w 498"/>
                <a:gd name="T1" fmla="*/ 485 h 737"/>
                <a:gd name="T2" fmla="*/ 257 w 498"/>
                <a:gd name="T3" fmla="*/ 270 h 737"/>
                <a:gd name="T4" fmla="*/ 129 w 498"/>
                <a:gd name="T5" fmla="*/ 326 h 737"/>
                <a:gd name="T6" fmla="*/ 366 w 498"/>
                <a:gd name="T7" fmla="*/ 45 h 737"/>
                <a:gd name="T8" fmla="*/ 337 w 498"/>
                <a:gd name="T9" fmla="*/ 0 h 737"/>
                <a:gd name="T10" fmla="*/ 19 w 498"/>
                <a:gd name="T11" fmla="*/ 488 h 737"/>
                <a:gd name="T12" fmla="*/ 276 w 498"/>
                <a:gd name="T13" fmla="*/ 730 h 737"/>
                <a:gd name="T14" fmla="*/ 487 w 498"/>
                <a:gd name="T15" fmla="*/ 485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737">
                  <a:moveTo>
                    <a:pt x="487" y="485"/>
                  </a:moveTo>
                  <a:cubicBezTo>
                    <a:pt x="478" y="369"/>
                    <a:pt x="382" y="260"/>
                    <a:pt x="257" y="270"/>
                  </a:cubicBezTo>
                  <a:cubicBezTo>
                    <a:pt x="197" y="274"/>
                    <a:pt x="177" y="291"/>
                    <a:pt x="129" y="326"/>
                  </a:cubicBezTo>
                  <a:cubicBezTo>
                    <a:pt x="130" y="213"/>
                    <a:pt x="302" y="76"/>
                    <a:pt x="366" y="45"/>
                  </a:cubicBezTo>
                  <a:cubicBezTo>
                    <a:pt x="366" y="45"/>
                    <a:pt x="349" y="18"/>
                    <a:pt x="337" y="0"/>
                  </a:cubicBezTo>
                  <a:cubicBezTo>
                    <a:pt x="192" y="29"/>
                    <a:pt x="0" y="231"/>
                    <a:pt x="19" y="488"/>
                  </a:cubicBezTo>
                  <a:cubicBezTo>
                    <a:pt x="32" y="657"/>
                    <a:pt x="182" y="737"/>
                    <a:pt x="276" y="730"/>
                  </a:cubicBezTo>
                  <a:cubicBezTo>
                    <a:pt x="369" y="723"/>
                    <a:pt x="498" y="635"/>
                    <a:pt x="487" y="4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pic>
        <p:nvPicPr>
          <p:cNvPr id="63" name="Picture 62" descr="IPSOS_GAMECHANGERS_blue.png">
            <a:extLst>
              <a:ext uri="{FF2B5EF4-FFF2-40B4-BE49-F238E27FC236}">
                <a16:creationId xmlns:a16="http://schemas.microsoft.com/office/drawing/2014/main" id="{91B2E40A-3E5B-498E-9AA1-8B335E55672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9671" b="-1"/>
          <a:stretch/>
        </p:blipFill>
        <p:spPr>
          <a:xfrm>
            <a:off x="11184805" y="6181585"/>
            <a:ext cx="503103" cy="474643"/>
          </a:xfrm>
          <a:prstGeom prst="rect">
            <a:avLst/>
          </a:prstGeom>
        </p:spPr>
      </p:pic>
      <p:sp>
        <p:nvSpPr>
          <p:cNvPr id="64" name="TextBox 63">
            <a:extLst>
              <a:ext uri="{FF2B5EF4-FFF2-40B4-BE49-F238E27FC236}">
                <a16:creationId xmlns:a16="http://schemas.microsoft.com/office/drawing/2014/main" id="{C8E1B395-D490-4D1C-B68C-E71E8CC0AD0D}"/>
              </a:ext>
            </a:extLst>
          </p:cNvPr>
          <p:cNvSpPr txBox="1"/>
          <p:nvPr/>
        </p:nvSpPr>
        <p:spPr>
          <a:xfrm>
            <a:off x="330200" y="6396586"/>
            <a:ext cx="921563" cy="225209"/>
          </a:xfrm>
          <a:prstGeom prst="rect">
            <a:avLst/>
          </a:prstGeom>
        </p:spPr>
        <p:txBody>
          <a:bodyPr vert="horz" wrap="none" lIns="0" tIns="0" rIns="0" bIns="0" rtlCol="0" anchor="b">
            <a:normAutofit/>
          </a:bodyPr>
          <a:lstStyle/>
          <a:p>
            <a:pPr marL="0" marR="0" indent="0" algn="l" defTabSz="1232345" rtl="0" eaLnBrk="1" fontAlgn="auto" latinLnBrk="0" hangingPunct="1">
              <a:lnSpc>
                <a:spcPct val="85000"/>
              </a:lnSpc>
              <a:spcBef>
                <a:spcPts val="272"/>
              </a:spcBef>
              <a:spcAft>
                <a:spcPts val="0"/>
              </a:spcAft>
              <a:buClrTx/>
              <a:buSzTx/>
              <a:buFontTx/>
              <a:buNone/>
              <a:tabLst/>
              <a:defRPr/>
            </a:pPr>
            <a:r>
              <a:rPr lang="en-GB" sz="1067" kern="1200" dirty="0">
                <a:solidFill>
                  <a:schemeClr val="bg1"/>
                </a:solidFill>
              </a:rPr>
              <a:t>© 2019 Ipsos</a:t>
            </a:r>
            <a:endParaRPr lang="en-GB" sz="1600" dirty="0">
              <a:solidFill>
                <a:schemeClr val="bg1"/>
              </a:solidFill>
            </a:endParaRPr>
          </a:p>
        </p:txBody>
      </p:sp>
      <p:sp>
        <p:nvSpPr>
          <p:cNvPr id="65" name="TextBox 64">
            <a:extLst>
              <a:ext uri="{FF2B5EF4-FFF2-40B4-BE49-F238E27FC236}">
                <a16:creationId xmlns:a16="http://schemas.microsoft.com/office/drawing/2014/main" id="{B66ACBD0-B36B-42EF-91C7-EEC751915F2C}"/>
              </a:ext>
            </a:extLst>
          </p:cNvPr>
          <p:cNvSpPr txBox="1"/>
          <p:nvPr/>
        </p:nvSpPr>
        <p:spPr>
          <a:xfrm>
            <a:off x="11734994" y="6463125"/>
            <a:ext cx="342705" cy="158671"/>
          </a:xfrm>
          <a:prstGeom prst="rect">
            <a:avLst/>
          </a:prstGeom>
        </p:spPr>
        <p:txBody>
          <a:bodyPr vert="horz" wrap="none" lIns="0" tIns="0" rIns="0" bIns="0" rtlCol="0" anchor="b">
            <a:normAutofit/>
          </a:bodyPr>
          <a:lstStyle/>
          <a:p>
            <a:pPr marL="0" algn="ctr" defTabSz="1232345" rtl="0" eaLnBrk="1" latinLnBrk="0" hangingPunct="1">
              <a:lnSpc>
                <a:spcPct val="85000"/>
              </a:lnSpc>
              <a:spcBef>
                <a:spcPts val="272"/>
              </a:spcBef>
            </a:pPr>
            <a:fld id="{01990C03-C3A3-48FE-AF6D-3AE397C89625}" type="slidenum">
              <a:rPr lang="en-GB" sz="1200" kern="1200" smtClean="0">
                <a:solidFill>
                  <a:schemeClr val="bg1"/>
                </a:solidFill>
                <a:latin typeface="+mn-lt"/>
                <a:ea typeface="+mn-ea"/>
                <a:cs typeface="+mn-cs"/>
              </a:rPr>
              <a:pPr marL="0" algn="ctr" defTabSz="1232345" rtl="0" eaLnBrk="1" latinLnBrk="0" hangingPunct="1">
                <a:lnSpc>
                  <a:spcPct val="85000"/>
                </a:lnSpc>
                <a:spcBef>
                  <a:spcPts val="272"/>
                </a:spcBef>
              </a:pPr>
              <a:t>15</a:t>
            </a:fld>
            <a:endParaRPr lang="en-GB" sz="1200" kern="1200" dirty="0">
              <a:solidFill>
                <a:schemeClr val="bg1"/>
              </a:solidFill>
              <a:latin typeface="+mn-lt"/>
              <a:ea typeface="+mn-ea"/>
              <a:cs typeface="+mn-cs"/>
            </a:endParaRPr>
          </a:p>
        </p:txBody>
      </p:sp>
    </p:spTree>
    <p:extLst>
      <p:ext uri="{BB962C8B-B14F-4D97-AF65-F5344CB8AC3E}">
        <p14:creationId xmlns:p14="http://schemas.microsoft.com/office/powerpoint/2010/main" val="33553189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087" y="212062"/>
            <a:ext cx="9998013" cy="886397"/>
          </a:xfrm>
        </p:spPr>
        <p:txBody>
          <a:bodyPr/>
          <a:lstStyle/>
          <a:p>
            <a:r>
              <a:rPr lang="en-GB" dirty="0"/>
              <a:t>A meaningful win doesn’t have to be a large amount of money, but a “reward” for players via frequency, odds.</a:t>
            </a:r>
            <a:endParaRPr lang="en-GB" sz="1600" dirty="0"/>
          </a:p>
        </p:txBody>
      </p:sp>
      <p:sp>
        <p:nvSpPr>
          <p:cNvPr id="3" name="TextBox 2">
            <a:extLst>
              <a:ext uri="{FF2B5EF4-FFF2-40B4-BE49-F238E27FC236}">
                <a16:creationId xmlns:a16="http://schemas.microsoft.com/office/drawing/2014/main" id="{C82DA175-E169-48F6-966B-0ABE4409238E}"/>
              </a:ext>
            </a:extLst>
          </p:cNvPr>
          <p:cNvSpPr txBox="1"/>
          <p:nvPr/>
        </p:nvSpPr>
        <p:spPr>
          <a:xfrm>
            <a:off x="167267" y="3687714"/>
            <a:ext cx="1920240" cy="2377440"/>
          </a:xfrm>
          <a:prstGeom prst="rect">
            <a:avLst/>
          </a:prstGeom>
          <a:solidFill>
            <a:srgbClr val="FBEBF1"/>
          </a:solidFill>
        </p:spPr>
        <p:txBody>
          <a:bodyPr vert="horz" wrap="square" lIns="182880" tIns="182880" rIns="182880" bIns="182880" rtlCol="0" anchor="ctr" anchorCtr="0">
            <a:noAutofit/>
          </a:bodyPr>
          <a:lstStyle/>
          <a:p>
            <a:pPr marL="4763" algn="ctr">
              <a:lnSpc>
                <a:spcPct val="80000"/>
              </a:lnSpc>
              <a:spcAft>
                <a:spcPts val="1200"/>
              </a:spcAft>
            </a:pPr>
            <a:r>
              <a:rPr lang="en-US" sz="2000" b="1" cap="all" dirty="0">
                <a:solidFill>
                  <a:schemeClr val="accent1"/>
                </a:solidFill>
              </a:rPr>
              <a:t>What is a Win?</a:t>
            </a:r>
          </a:p>
          <a:p>
            <a:pPr marL="4763" algn="ctr">
              <a:lnSpc>
                <a:spcPct val="80000"/>
              </a:lnSpc>
              <a:spcAft>
                <a:spcPts val="1200"/>
              </a:spcAft>
            </a:pPr>
            <a:r>
              <a:rPr lang="en-US" sz="1800" dirty="0"/>
              <a:t>Break evens are a “Win”, but is not a reward. </a:t>
            </a:r>
          </a:p>
        </p:txBody>
      </p:sp>
      <p:grpSp>
        <p:nvGrpSpPr>
          <p:cNvPr id="66" name="Group 65">
            <a:extLst>
              <a:ext uri="{FF2B5EF4-FFF2-40B4-BE49-F238E27FC236}">
                <a16:creationId xmlns:a16="http://schemas.microsoft.com/office/drawing/2014/main" id="{FB32914F-445D-4BCE-B0F9-8036157D1704}"/>
              </a:ext>
            </a:extLst>
          </p:cNvPr>
          <p:cNvGrpSpPr>
            <a:grpSpLocks noChangeAspect="1"/>
          </p:cNvGrpSpPr>
          <p:nvPr/>
        </p:nvGrpSpPr>
        <p:grpSpPr>
          <a:xfrm>
            <a:off x="3396830" y="4415973"/>
            <a:ext cx="1097280" cy="1097280"/>
            <a:chOff x="8912950" y="3645024"/>
            <a:chExt cx="720000" cy="720000"/>
          </a:xfrm>
          <a:solidFill>
            <a:schemeClr val="accent3"/>
          </a:solidFill>
        </p:grpSpPr>
        <p:grpSp>
          <p:nvGrpSpPr>
            <p:cNvPr id="42" name="Group 41">
              <a:extLst>
                <a:ext uri="{FF2B5EF4-FFF2-40B4-BE49-F238E27FC236}">
                  <a16:creationId xmlns:a16="http://schemas.microsoft.com/office/drawing/2014/main" id="{5129749E-821B-4C26-936F-4D8D3EF87808}"/>
                </a:ext>
              </a:extLst>
            </p:cNvPr>
            <p:cNvGrpSpPr>
              <a:grpSpLocks noChangeAspect="1"/>
            </p:cNvGrpSpPr>
            <p:nvPr/>
          </p:nvGrpSpPr>
          <p:grpSpPr>
            <a:xfrm>
              <a:off x="8912950" y="3645024"/>
              <a:ext cx="720000" cy="720000"/>
              <a:chOff x="3659610" y="4971188"/>
              <a:chExt cx="1036680" cy="1036680"/>
            </a:xfrm>
            <a:grpFill/>
          </p:grpSpPr>
          <p:sp>
            <p:nvSpPr>
              <p:cNvPr id="44" name="Freeform 142">
                <a:extLst>
                  <a:ext uri="{FF2B5EF4-FFF2-40B4-BE49-F238E27FC236}">
                    <a16:creationId xmlns:a16="http://schemas.microsoft.com/office/drawing/2014/main" id="{30285769-2E4B-4D8B-8BE2-0EA3809CD923}"/>
                  </a:ext>
                </a:extLst>
              </p:cNvPr>
              <p:cNvSpPr>
                <a:spLocks/>
              </p:cNvSpPr>
              <p:nvPr/>
            </p:nvSpPr>
            <p:spPr bwMode="auto">
              <a:xfrm>
                <a:off x="3659610" y="5490079"/>
                <a:ext cx="517789" cy="495755"/>
              </a:xfrm>
              <a:custGeom>
                <a:avLst/>
                <a:gdLst/>
                <a:ahLst/>
                <a:cxnLst>
                  <a:cxn ang="0">
                    <a:pos x="92" y="142"/>
                  </a:cxn>
                  <a:cxn ang="0">
                    <a:pos x="140" y="153"/>
                  </a:cxn>
                  <a:cxn ang="0">
                    <a:pos x="39" y="0"/>
                  </a:cxn>
                  <a:cxn ang="0">
                    <a:pos x="0" y="180"/>
                  </a:cxn>
                  <a:cxn ang="0">
                    <a:pos x="47" y="148"/>
                  </a:cxn>
                  <a:cxn ang="0">
                    <a:pos x="91" y="225"/>
                  </a:cxn>
                  <a:cxn ang="0">
                    <a:pos x="173" y="307"/>
                  </a:cxn>
                  <a:cxn ang="0">
                    <a:pos x="398" y="381"/>
                  </a:cxn>
                  <a:cxn ang="0">
                    <a:pos x="398" y="359"/>
                  </a:cxn>
                  <a:cxn ang="0">
                    <a:pos x="398" y="338"/>
                  </a:cxn>
                  <a:cxn ang="0">
                    <a:pos x="92" y="142"/>
                  </a:cxn>
                </a:cxnLst>
                <a:rect l="0" t="0" r="r" b="b"/>
                <a:pathLst>
                  <a:path w="398" h="381">
                    <a:moveTo>
                      <a:pt x="92" y="142"/>
                    </a:moveTo>
                    <a:cubicBezTo>
                      <a:pt x="140" y="153"/>
                      <a:pt x="140" y="153"/>
                      <a:pt x="140" y="153"/>
                    </a:cubicBezTo>
                    <a:cubicBezTo>
                      <a:pt x="39" y="0"/>
                      <a:pt x="39" y="0"/>
                      <a:pt x="39" y="0"/>
                    </a:cubicBezTo>
                    <a:cubicBezTo>
                      <a:pt x="0" y="180"/>
                      <a:pt x="0" y="180"/>
                      <a:pt x="0" y="180"/>
                    </a:cubicBezTo>
                    <a:cubicBezTo>
                      <a:pt x="47" y="148"/>
                      <a:pt x="47" y="148"/>
                      <a:pt x="47" y="148"/>
                    </a:cubicBezTo>
                    <a:cubicBezTo>
                      <a:pt x="59" y="175"/>
                      <a:pt x="73" y="201"/>
                      <a:pt x="91" y="225"/>
                    </a:cubicBezTo>
                    <a:cubicBezTo>
                      <a:pt x="114" y="256"/>
                      <a:pt x="142" y="284"/>
                      <a:pt x="173" y="307"/>
                    </a:cubicBezTo>
                    <a:cubicBezTo>
                      <a:pt x="239" y="355"/>
                      <a:pt x="317" y="381"/>
                      <a:pt x="398" y="381"/>
                    </a:cubicBezTo>
                    <a:cubicBezTo>
                      <a:pt x="398" y="359"/>
                      <a:pt x="398" y="359"/>
                      <a:pt x="398" y="359"/>
                    </a:cubicBezTo>
                    <a:cubicBezTo>
                      <a:pt x="398" y="338"/>
                      <a:pt x="398" y="338"/>
                      <a:pt x="398" y="338"/>
                    </a:cubicBezTo>
                    <a:cubicBezTo>
                      <a:pt x="265" y="338"/>
                      <a:pt x="147" y="261"/>
                      <a:pt x="92" y="14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5" name="Freeform 143">
                <a:extLst>
                  <a:ext uri="{FF2B5EF4-FFF2-40B4-BE49-F238E27FC236}">
                    <a16:creationId xmlns:a16="http://schemas.microsoft.com/office/drawing/2014/main" id="{542A4CCE-30CF-496D-8CC7-60FD5C45FFC1}"/>
                  </a:ext>
                </a:extLst>
              </p:cNvPr>
              <p:cNvSpPr>
                <a:spLocks/>
              </p:cNvSpPr>
              <p:nvPr/>
            </p:nvSpPr>
            <p:spPr bwMode="auto">
              <a:xfrm>
                <a:off x="4177399" y="5490079"/>
                <a:ext cx="495756" cy="517789"/>
              </a:xfrm>
              <a:custGeom>
                <a:avLst/>
                <a:gdLst/>
                <a:ahLst/>
                <a:cxnLst>
                  <a:cxn ang="0">
                    <a:pos x="338" y="0"/>
                  </a:cxn>
                  <a:cxn ang="0">
                    <a:pos x="143" y="306"/>
                  </a:cxn>
                  <a:cxn ang="0">
                    <a:pos x="154" y="257"/>
                  </a:cxn>
                  <a:cxn ang="0">
                    <a:pos x="0" y="359"/>
                  </a:cxn>
                  <a:cxn ang="0">
                    <a:pos x="180" y="398"/>
                  </a:cxn>
                  <a:cxn ang="0">
                    <a:pos x="148" y="351"/>
                  </a:cxn>
                  <a:cxn ang="0">
                    <a:pos x="225" y="307"/>
                  </a:cxn>
                  <a:cxn ang="0">
                    <a:pos x="308" y="225"/>
                  </a:cxn>
                  <a:cxn ang="0">
                    <a:pos x="381" y="0"/>
                  </a:cxn>
                  <a:cxn ang="0">
                    <a:pos x="360" y="0"/>
                  </a:cxn>
                  <a:cxn ang="0">
                    <a:pos x="338" y="0"/>
                  </a:cxn>
                </a:cxnLst>
                <a:rect l="0" t="0" r="r" b="b"/>
                <a:pathLst>
                  <a:path w="381" h="398">
                    <a:moveTo>
                      <a:pt x="338" y="0"/>
                    </a:moveTo>
                    <a:cubicBezTo>
                      <a:pt x="338" y="133"/>
                      <a:pt x="261" y="251"/>
                      <a:pt x="143" y="306"/>
                    </a:cubicBezTo>
                    <a:cubicBezTo>
                      <a:pt x="154" y="257"/>
                      <a:pt x="154" y="257"/>
                      <a:pt x="154" y="257"/>
                    </a:cubicBezTo>
                    <a:cubicBezTo>
                      <a:pt x="0" y="359"/>
                      <a:pt x="0" y="359"/>
                      <a:pt x="0" y="359"/>
                    </a:cubicBezTo>
                    <a:cubicBezTo>
                      <a:pt x="180" y="398"/>
                      <a:pt x="180" y="398"/>
                      <a:pt x="180" y="398"/>
                    </a:cubicBezTo>
                    <a:cubicBezTo>
                      <a:pt x="148" y="351"/>
                      <a:pt x="148" y="351"/>
                      <a:pt x="148" y="351"/>
                    </a:cubicBezTo>
                    <a:cubicBezTo>
                      <a:pt x="176" y="339"/>
                      <a:pt x="201" y="325"/>
                      <a:pt x="225" y="307"/>
                    </a:cubicBezTo>
                    <a:cubicBezTo>
                      <a:pt x="257" y="284"/>
                      <a:pt x="285" y="256"/>
                      <a:pt x="308" y="225"/>
                    </a:cubicBezTo>
                    <a:cubicBezTo>
                      <a:pt x="356" y="159"/>
                      <a:pt x="381" y="81"/>
                      <a:pt x="381" y="0"/>
                    </a:cubicBezTo>
                    <a:cubicBezTo>
                      <a:pt x="360" y="0"/>
                      <a:pt x="360" y="0"/>
                      <a:pt x="360" y="0"/>
                    </a:cubicBezTo>
                    <a:lnTo>
                      <a:pt x="33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6" name="Freeform 144">
                <a:extLst>
                  <a:ext uri="{FF2B5EF4-FFF2-40B4-BE49-F238E27FC236}">
                    <a16:creationId xmlns:a16="http://schemas.microsoft.com/office/drawing/2014/main" id="{63A580D8-3279-4A85-9785-8A25E12D992E}"/>
                  </a:ext>
                </a:extLst>
              </p:cNvPr>
              <p:cNvSpPr>
                <a:spLocks/>
              </p:cNvSpPr>
              <p:nvPr/>
            </p:nvSpPr>
            <p:spPr bwMode="auto">
              <a:xfrm>
                <a:off x="4177399" y="4994324"/>
                <a:ext cx="518891" cy="495755"/>
              </a:xfrm>
              <a:custGeom>
                <a:avLst/>
                <a:gdLst/>
                <a:ahLst/>
                <a:cxnLst>
                  <a:cxn ang="0">
                    <a:pos x="307" y="238"/>
                  </a:cxn>
                  <a:cxn ang="0">
                    <a:pos x="258" y="227"/>
                  </a:cxn>
                  <a:cxn ang="0">
                    <a:pos x="360" y="381"/>
                  </a:cxn>
                  <a:cxn ang="0">
                    <a:pos x="399" y="201"/>
                  </a:cxn>
                  <a:cxn ang="0">
                    <a:pos x="351" y="232"/>
                  </a:cxn>
                  <a:cxn ang="0">
                    <a:pos x="307" y="156"/>
                  </a:cxn>
                  <a:cxn ang="0">
                    <a:pos x="225" y="73"/>
                  </a:cxn>
                  <a:cxn ang="0">
                    <a:pos x="0" y="0"/>
                  </a:cxn>
                  <a:cxn ang="0">
                    <a:pos x="0" y="21"/>
                  </a:cxn>
                  <a:cxn ang="0">
                    <a:pos x="0" y="43"/>
                  </a:cxn>
                  <a:cxn ang="0">
                    <a:pos x="307" y="238"/>
                  </a:cxn>
                </a:cxnLst>
                <a:rect l="0" t="0" r="r" b="b"/>
                <a:pathLst>
                  <a:path w="399" h="381">
                    <a:moveTo>
                      <a:pt x="307" y="238"/>
                    </a:moveTo>
                    <a:cubicBezTo>
                      <a:pt x="258" y="227"/>
                      <a:pt x="258" y="227"/>
                      <a:pt x="258" y="227"/>
                    </a:cubicBezTo>
                    <a:cubicBezTo>
                      <a:pt x="360" y="381"/>
                      <a:pt x="360" y="381"/>
                      <a:pt x="360" y="381"/>
                    </a:cubicBezTo>
                    <a:cubicBezTo>
                      <a:pt x="399" y="201"/>
                      <a:pt x="399" y="201"/>
                      <a:pt x="399" y="201"/>
                    </a:cubicBezTo>
                    <a:cubicBezTo>
                      <a:pt x="351" y="232"/>
                      <a:pt x="351" y="232"/>
                      <a:pt x="351" y="232"/>
                    </a:cubicBezTo>
                    <a:cubicBezTo>
                      <a:pt x="340" y="205"/>
                      <a:pt x="325" y="180"/>
                      <a:pt x="307" y="156"/>
                    </a:cubicBezTo>
                    <a:cubicBezTo>
                      <a:pt x="284" y="124"/>
                      <a:pt x="257" y="96"/>
                      <a:pt x="225" y="73"/>
                    </a:cubicBezTo>
                    <a:cubicBezTo>
                      <a:pt x="159" y="25"/>
                      <a:pt x="82" y="0"/>
                      <a:pt x="0" y="0"/>
                    </a:cubicBezTo>
                    <a:cubicBezTo>
                      <a:pt x="0" y="21"/>
                      <a:pt x="0" y="21"/>
                      <a:pt x="0" y="21"/>
                    </a:cubicBezTo>
                    <a:cubicBezTo>
                      <a:pt x="0" y="43"/>
                      <a:pt x="0" y="43"/>
                      <a:pt x="0" y="43"/>
                    </a:cubicBezTo>
                    <a:cubicBezTo>
                      <a:pt x="133" y="43"/>
                      <a:pt x="252" y="120"/>
                      <a:pt x="307" y="23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7" name="Freeform 145">
                <a:extLst>
                  <a:ext uri="{FF2B5EF4-FFF2-40B4-BE49-F238E27FC236}">
                    <a16:creationId xmlns:a16="http://schemas.microsoft.com/office/drawing/2014/main" id="{784FE901-DE6F-4DFD-9423-966072F88A61}"/>
                  </a:ext>
                </a:extLst>
              </p:cNvPr>
              <p:cNvSpPr>
                <a:spLocks/>
              </p:cNvSpPr>
              <p:nvPr/>
            </p:nvSpPr>
            <p:spPr bwMode="auto">
              <a:xfrm>
                <a:off x="3681644" y="4971188"/>
                <a:ext cx="495756" cy="518891"/>
              </a:xfrm>
              <a:custGeom>
                <a:avLst/>
                <a:gdLst/>
                <a:ahLst/>
                <a:cxnLst>
                  <a:cxn ang="0">
                    <a:pos x="238" y="92"/>
                  </a:cxn>
                  <a:cxn ang="0">
                    <a:pos x="228" y="141"/>
                  </a:cxn>
                  <a:cxn ang="0">
                    <a:pos x="381" y="39"/>
                  </a:cxn>
                  <a:cxn ang="0">
                    <a:pos x="201" y="0"/>
                  </a:cxn>
                  <a:cxn ang="0">
                    <a:pos x="233" y="48"/>
                  </a:cxn>
                  <a:cxn ang="0">
                    <a:pos x="156" y="91"/>
                  </a:cxn>
                  <a:cxn ang="0">
                    <a:pos x="74" y="174"/>
                  </a:cxn>
                  <a:cxn ang="0">
                    <a:pos x="0" y="399"/>
                  </a:cxn>
                  <a:cxn ang="0">
                    <a:pos x="22" y="399"/>
                  </a:cxn>
                  <a:cxn ang="0">
                    <a:pos x="43" y="399"/>
                  </a:cxn>
                  <a:cxn ang="0">
                    <a:pos x="238" y="92"/>
                  </a:cxn>
                </a:cxnLst>
                <a:rect l="0" t="0" r="r" b="b"/>
                <a:pathLst>
                  <a:path w="381" h="399">
                    <a:moveTo>
                      <a:pt x="238" y="92"/>
                    </a:moveTo>
                    <a:cubicBezTo>
                      <a:pt x="228" y="141"/>
                      <a:pt x="228" y="141"/>
                      <a:pt x="228" y="141"/>
                    </a:cubicBezTo>
                    <a:cubicBezTo>
                      <a:pt x="381" y="39"/>
                      <a:pt x="381" y="39"/>
                      <a:pt x="381" y="39"/>
                    </a:cubicBezTo>
                    <a:cubicBezTo>
                      <a:pt x="201" y="0"/>
                      <a:pt x="201" y="0"/>
                      <a:pt x="201" y="0"/>
                    </a:cubicBezTo>
                    <a:cubicBezTo>
                      <a:pt x="233" y="48"/>
                      <a:pt x="233" y="48"/>
                      <a:pt x="233" y="48"/>
                    </a:cubicBezTo>
                    <a:cubicBezTo>
                      <a:pt x="206" y="59"/>
                      <a:pt x="180" y="74"/>
                      <a:pt x="156" y="91"/>
                    </a:cubicBezTo>
                    <a:cubicBezTo>
                      <a:pt x="125" y="115"/>
                      <a:pt x="97" y="142"/>
                      <a:pt x="74" y="174"/>
                    </a:cubicBezTo>
                    <a:cubicBezTo>
                      <a:pt x="26" y="239"/>
                      <a:pt x="0" y="317"/>
                      <a:pt x="0" y="399"/>
                    </a:cubicBezTo>
                    <a:cubicBezTo>
                      <a:pt x="22" y="399"/>
                      <a:pt x="22" y="399"/>
                      <a:pt x="22" y="399"/>
                    </a:cubicBezTo>
                    <a:cubicBezTo>
                      <a:pt x="43" y="399"/>
                      <a:pt x="43" y="399"/>
                      <a:pt x="43" y="399"/>
                    </a:cubicBezTo>
                    <a:cubicBezTo>
                      <a:pt x="43" y="266"/>
                      <a:pt x="120" y="147"/>
                      <a:pt x="238" y="9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65" name="Freeform 202">
              <a:extLst>
                <a:ext uri="{FF2B5EF4-FFF2-40B4-BE49-F238E27FC236}">
                  <a16:creationId xmlns:a16="http://schemas.microsoft.com/office/drawing/2014/main" id="{59F0A79D-F5AF-428C-983D-F22E4C7F5245}"/>
                </a:ext>
              </a:extLst>
            </p:cNvPr>
            <p:cNvSpPr>
              <a:spLocks/>
            </p:cNvSpPr>
            <p:nvPr/>
          </p:nvSpPr>
          <p:spPr bwMode="auto">
            <a:xfrm>
              <a:off x="9112556" y="3784688"/>
              <a:ext cx="320789" cy="440672"/>
            </a:xfrm>
            <a:custGeom>
              <a:avLst/>
              <a:gdLst/>
              <a:ahLst/>
              <a:cxnLst>
                <a:cxn ang="0">
                  <a:pos x="1296" y="595"/>
                </a:cxn>
                <a:cxn ang="0">
                  <a:pos x="753" y="595"/>
                </a:cxn>
                <a:cxn ang="0">
                  <a:pos x="753" y="530"/>
                </a:cxn>
                <a:cxn ang="0">
                  <a:pos x="735" y="394"/>
                </a:cxn>
                <a:cxn ang="0">
                  <a:pos x="654" y="361"/>
                </a:cxn>
                <a:cxn ang="0">
                  <a:pos x="580" y="389"/>
                </a:cxn>
                <a:cxn ang="0">
                  <a:pos x="555" y="472"/>
                </a:cxn>
                <a:cxn ang="0">
                  <a:pos x="606" y="602"/>
                </a:cxn>
                <a:cxn ang="0">
                  <a:pos x="898" y="746"/>
                </a:cxn>
                <a:cxn ang="0">
                  <a:pos x="1180" y="885"/>
                </a:cxn>
                <a:cxn ang="0">
                  <a:pos x="1307" y="1021"/>
                </a:cxn>
                <a:cxn ang="0">
                  <a:pos x="1359" y="1241"/>
                </a:cxn>
                <a:cxn ang="0">
                  <a:pos x="1219" y="1571"/>
                </a:cxn>
                <a:cxn ang="0">
                  <a:pos x="800" y="1719"/>
                </a:cxn>
                <a:cxn ang="0">
                  <a:pos x="800" y="1867"/>
                </a:cxn>
                <a:cxn ang="0">
                  <a:pos x="551" y="1867"/>
                </a:cxn>
                <a:cxn ang="0">
                  <a:pos x="551" y="1714"/>
                </a:cxn>
                <a:cxn ang="0">
                  <a:pos x="171" y="1593"/>
                </a:cxn>
                <a:cxn ang="0">
                  <a:pos x="8" y="1224"/>
                </a:cxn>
                <a:cxn ang="0">
                  <a:pos x="8" y="1147"/>
                </a:cxn>
                <a:cxn ang="0">
                  <a:pos x="551" y="1147"/>
                </a:cxn>
                <a:cxn ang="0">
                  <a:pos x="551" y="1244"/>
                </a:cxn>
                <a:cxn ang="0">
                  <a:pos x="568" y="1441"/>
                </a:cxn>
                <a:cxn ang="0">
                  <a:pos x="649" y="1480"/>
                </a:cxn>
                <a:cxn ang="0">
                  <a:pos x="731" y="1453"/>
                </a:cxn>
                <a:cxn ang="0">
                  <a:pos x="757" y="1373"/>
                </a:cxn>
                <a:cxn ang="0">
                  <a:pos x="732" y="1184"/>
                </a:cxn>
                <a:cxn ang="0">
                  <a:pos x="557" y="1060"/>
                </a:cxn>
                <a:cxn ang="0">
                  <a:pos x="220" y="894"/>
                </a:cxn>
                <a:cxn ang="0">
                  <a:pos x="65" y="744"/>
                </a:cxn>
                <a:cxn ang="0">
                  <a:pos x="0" y="526"/>
                </a:cxn>
                <a:cxn ang="0">
                  <a:pos x="138" y="249"/>
                </a:cxn>
                <a:cxn ang="0">
                  <a:pos x="551" y="126"/>
                </a:cxn>
                <a:cxn ang="0">
                  <a:pos x="551" y="0"/>
                </a:cxn>
                <a:cxn ang="0">
                  <a:pos x="800" y="0"/>
                </a:cxn>
                <a:cxn ang="0">
                  <a:pos x="800" y="126"/>
                </a:cxn>
                <a:cxn ang="0">
                  <a:pos x="1176" y="248"/>
                </a:cxn>
                <a:cxn ang="0">
                  <a:pos x="1301" y="521"/>
                </a:cxn>
                <a:cxn ang="0">
                  <a:pos x="1296" y="595"/>
                </a:cxn>
              </a:cxnLst>
              <a:rect l="0" t="0" r="r" b="b"/>
              <a:pathLst>
                <a:path w="1359" h="1867">
                  <a:moveTo>
                    <a:pt x="1296" y="595"/>
                  </a:moveTo>
                  <a:cubicBezTo>
                    <a:pt x="753" y="595"/>
                    <a:pt x="753" y="595"/>
                    <a:pt x="753" y="595"/>
                  </a:cubicBezTo>
                  <a:cubicBezTo>
                    <a:pt x="753" y="530"/>
                    <a:pt x="753" y="530"/>
                    <a:pt x="753" y="530"/>
                  </a:cubicBezTo>
                  <a:cubicBezTo>
                    <a:pt x="753" y="460"/>
                    <a:pt x="747" y="415"/>
                    <a:pt x="735" y="394"/>
                  </a:cubicBezTo>
                  <a:cubicBezTo>
                    <a:pt x="722" y="372"/>
                    <a:pt x="695" y="361"/>
                    <a:pt x="654" y="361"/>
                  </a:cubicBezTo>
                  <a:cubicBezTo>
                    <a:pt x="621" y="361"/>
                    <a:pt x="596" y="371"/>
                    <a:pt x="580" y="389"/>
                  </a:cubicBezTo>
                  <a:cubicBezTo>
                    <a:pt x="563" y="408"/>
                    <a:pt x="555" y="435"/>
                    <a:pt x="555" y="472"/>
                  </a:cubicBezTo>
                  <a:cubicBezTo>
                    <a:pt x="555" y="534"/>
                    <a:pt x="572" y="577"/>
                    <a:pt x="606" y="602"/>
                  </a:cubicBezTo>
                  <a:cubicBezTo>
                    <a:pt x="639" y="627"/>
                    <a:pt x="736" y="675"/>
                    <a:pt x="898" y="746"/>
                  </a:cubicBezTo>
                  <a:cubicBezTo>
                    <a:pt x="1036" y="807"/>
                    <a:pt x="1130" y="853"/>
                    <a:pt x="1180" y="885"/>
                  </a:cubicBezTo>
                  <a:cubicBezTo>
                    <a:pt x="1230" y="917"/>
                    <a:pt x="1273" y="963"/>
                    <a:pt x="1307" y="1021"/>
                  </a:cubicBezTo>
                  <a:cubicBezTo>
                    <a:pt x="1342" y="1080"/>
                    <a:pt x="1359" y="1153"/>
                    <a:pt x="1359" y="1241"/>
                  </a:cubicBezTo>
                  <a:cubicBezTo>
                    <a:pt x="1359" y="1381"/>
                    <a:pt x="1312" y="1491"/>
                    <a:pt x="1219" y="1571"/>
                  </a:cubicBezTo>
                  <a:cubicBezTo>
                    <a:pt x="1126" y="1651"/>
                    <a:pt x="987" y="1700"/>
                    <a:pt x="800" y="1719"/>
                  </a:cubicBezTo>
                  <a:cubicBezTo>
                    <a:pt x="800" y="1867"/>
                    <a:pt x="800" y="1867"/>
                    <a:pt x="800" y="1867"/>
                  </a:cubicBezTo>
                  <a:cubicBezTo>
                    <a:pt x="551" y="1867"/>
                    <a:pt x="551" y="1867"/>
                    <a:pt x="551" y="1867"/>
                  </a:cubicBezTo>
                  <a:cubicBezTo>
                    <a:pt x="551" y="1714"/>
                    <a:pt x="551" y="1714"/>
                    <a:pt x="551" y="1714"/>
                  </a:cubicBezTo>
                  <a:cubicBezTo>
                    <a:pt x="406" y="1704"/>
                    <a:pt x="279" y="1663"/>
                    <a:pt x="171" y="1593"/>
                  </a:cubicBezTo>
                  <a:cubicBezTo>
                    <a:pt x="63" y="1523"/>
                    <a:pt x="8" y="1400"/>
                    <a:pt x="8" y="1224"/>
                  </a:cubicBezTo>
                  <a:cubicBezTo>
                    <a:pt x="8" y="1147"/>
                    <a:pt x="8" y="1147"/>
                    <a:pt x="8" y="1147"/>
                  </a:cubicBezTo>
                  <a:cubicBezTo>
                    <a:pt x="551" y="1147"/>
                    <a:pt x="551" y="1147"/>
                    <a:pt x="551" y="1147"/>
                  </a:cubicBezTo>
                  <a:cubicBezTo>
                    <a:pt x="551" y="1244"/>
                    <a:pt x="551" y="1244"/>
                    <a:pt x="551" y="1244"/>
                  </a:cubicBezTo>
                  <a:cubicBezTo>
                    <a:pt x="551" y="1350"/>
                    <a:pt x="556" y="1415"/>
                    <a:pt x="568" y="1441"/>
                  </a:cubicBezTo>
                  <a:cubicBezTo>
                    <a:pt x="579" y="1467"/>
                    <a:pt x="606" y="1480"/>
                    <a:pt x="649" y="1480"/>
                  </a:cubicBezTo>
                  <a:cubicBezTo>
                    <a:pt x="685" y="1480"/>
                    <a:pt x="713" y="1471"/>
                    <a:pt x="731" y="1453"/>
                  </a:cubicBezTo>
                  <a:cubicBezTo>
                    <a:pt x="748" y="1435"/>
                    <a:pt x="757" y="1408"/>
                    <a:pt x="757" y="1373"/>
                  </a:cubicBezTo>
                  <a:cubicBezTo>
                    <a:pt x="757" y="1285"/>
                    <a:pt x="749" y="1222"/>
                    <a:pt x="732" y="1184"/>
                  </a:cubicBezTo>
                  <a:cubicBezTo>
                    <a:pt x="715" y="1146"/>
                    <a:pt x="657" y="1105"/>
                    <a:pt x="557" y="1060"/>
                  </a:cubicBezTo>
                  <a:cubicBezTo>
                    <a:pt x="392" y="984"/>
                    <a:pt x="279" y="929"/>
                    <a:pt x="220" y="894"/>
                  </a:cubicBezTo>
                  <a:cubicBezTo>
                    <a:pt x="160" y="858"/>
                    <a:pt x="109" y="808"/>
                    <a:pt x="65" y="744"/>
                  </a:cubicBezTo>
                  <a:cubicBezTo>
                    <a:pt x="22" y="680"/>
                    <a:pt x="0" y="607"/>
                    <a:pt x="0" y="526"/>
                  </a:cubicBezTo>
                  <a:cubicBezTo>
                    <a:pt x="0" y="409"/>
                    <a:pt x="46" y="316"/>
                    <a:pt x="138" y="249"/>
                  </a:cubicBezTo>
                  <a:cubicBezTo>
                    <a:pt x="230" y="183"/>
                    <a:pt x="367" y="141"/>
                    <a:pt x="551" y="126"/>
                  </a:cubicBezTo>
                  <a:cubicBezTo>
                    <a:pt x="551" y="0"/>
                    <a:pt x="551" y="0"/>
                    <a:pt x="551" y="0"/>
                  </a:cubicBezTo>
                  <a:cubicBezTo>
                    <a:pt x="800" y="0"/>
                    <a:pt x="800" y="0"/>
                    <a:pt x="800" y="0"/>
                  </a:cubicBezTo>
                  <a:cubicBezTo>
                    <a:pt x="800" y="126"/>
                    <a:pt x="800" y="126"/>
                    <a:pt x="800" y="126"/>
                  </a:cubicBezTo>
                  <a:cubicBezTo>
                    <a:pt x="968" y="141"/>
                    <a:pt x="1093" y="182"/>
                    <a:pt x="1176" y="248"/>
                  </a:cubicBezTo>
                  <a:cubicBezTo>
                    <a:pt x="1260" y="314"/>
                    <a:pt x="1301" y="405"/>
                    <a:pt x="1301" y="521"/>
                  </a:cubicBezTo>
                  <a:cubicBezTo>
                    <a:pt x="1301" y="537"/>
                    <a:pt x="1299" y="562"/>
                    <a:pt x="1296" y="5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67" name="Rectangle 66">
            <a:extLst>
              <a:ext uri="{FF2B5EF4-FFF2-40B4-BE49-F238E27FC236}">
                <a16:creationId xmlns:a16="http://schemas.microsoft.com/office/drawing/2014/main" id="{EF676A08-D890-4AE1-8BB2-FD9D5142907C}"/>
              </a:ext>
            </a:extLst>
          </p:cNvPr>
          <p:cNvSpPr/>
          <p:nvPr/>
        </p:nvSpPr>
        <p:spPr>
          <a:xfrm>
            <a:off x="9026435" y="1507309"/>
            <a:ext cx="3017520" cy="45505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lnSpc>
                <a:spcPct val="80000"/>
              </a:lnSpc>
              <a:spcAft>
                <a:spcPts val="3000"/>
              </a:spcAft>
            </a:pPr>
            <a:r>
              <a:rPr lang="en-US" sz="2000" b="1" cap="all" dirty="0"/>
              <a:t>How can the MD Lottery Enhance this perception OF REWARD?</a:t>
            </a:r>
          </a:p>
          <a:p>
            <a:pPr marL="914400">
              <a:lnSpc>
                <a:spcPct val="80000"/>
              </a:lnSpc>
              <a:spcAft>
                <a:spcPts val="6000"/>
              </a:spcAft>
            </a:pPr>
            <a:r>
              <a:rPr lang="en-US" sz="1800" b="1" dirty="0"/>
              <a:t>Second Chance Drawings</a:t>
            </a:r>
          </a:p>
          <a:p>
            <a:pPr marL="914400">
              <a:lnSpc>
                <a:spcPct val="80000"/>
              </a:lnSpc>
              <a:spcAft>
                <a:spcPts val="6000"/>
              </a:spcAft>
            </a:pPr>
            <a:r>
              <a:rPr lang="en-US" sz="1800" b="1" dirty="0"/>
              <a:t>Odds </a:t>
            </a:r>
            <a:br>
              <a:rPr lang="en-US" sz="1800" b="1" dirty="0"/>
            </a:br>
            <a:r>
              <a:rPr lang="en-US" sz="1800" b="1" dirty="0"/>
              <a:t>Messaging</a:t>
            </a:r>
          </a:p>
          <a:p>
            <a:pPr marL="914400">
              <a:lnSpc>
                <a:spcPct val="80000"/>
              </a:lnSpc>
              <a:spcAft>
                <a:spcPts val="6000"/>
              </a:spcAft>
            </a:pPr>
            <a:r>
              <a:rPr lang="en-US" sz="1800" b="1" dirty="0"/>
              <a:t>Prize </a:t>
            </a:r>
            <a:br>
              <a:rPr lang="en-US" sz="1800" b="1" dirty="0"/>
            </a:br>
            <a:r>
              <a:rPr lang="en-US" sz="1800" b="1" dirty="0"/>
              <a:t>Structure</a:t>
            </a:r>
          </a:p>
        </p:txBody>
      </p:sp>
      <p:sp>
        <p:nvSpPr>
          <p:cNvPr id="68" name="TextBox 67">
            <a:extLst>
              <a:ext uri="{FF2B5EF4-FFF2-40B4-BE49-F238E27FC236}">
                <a16:creationId xmlns:a16="http://schemas.microsoft.com/office/drawing/2014/main" id="{867BE766-69ED-4169-A601-50E6DACF1E0F}"/>
              </a:ext>
            </a:extLst>
          </p:cNvPr>
          <p:cNvSpPr txBox="1"/>
          <p:nvPr/>
        </p:nvSpPr>
        <p:spPr>
          <a:xfrm>
            <a:off x="9143398" y="2518839"/>
            <a:ext cx="688009" cy="830997"/>
          </a:xfrm>
          <a:prstGeom prst="rect">
            <a:avLst/>
          </a:prstGeom>
        </p:spPr>
        <p:txBody>
          <a:bodyPr vert="horz" wrap="none" lIns="0" tIns="0" rIns="0" bIns="0" rtlCol="0" anchor="ctr" anchorCtr="0">
            <a:spAutoFit/>
          </a:bodyPr>
          <a:lstStyle/>
          <a:p>
            <a:pPr marL="4763" algn="ctr"/>
            <a:r>
              <a:rPr lang="en-US" sz="5400" b="1" dirty="0">
                <a:solidFill>
                  <a:schemeClr val="bg1"/>
                </a:solidFill>
                <a:latin typeface="Agency FB" panose="020B0503020202020204" pitchFamily="34" charset="0"/>
              </a:rPr>
              <a:t>2</a:t>
            </a:r>
            <a:r>
              <a:rPr lang="en-US" sz="5400" b="1" baseline="30000" dirty="0">
                <a:solidFill>
                  <a:schemeClr val="bg1"/>
                </a:solidFill>
                <a:latin typeface="Agency FB" panose="020B0503020202020204" pitchFamily="34" charset="0"/>
              </a:rPr>
              <a:t>nd</a:t>
            </a:r>
            <a:endParaRPr lang="en-US" sz="5400" b="1" dirty="0">
              <a:solidFill>
                <a:schemeClr val="bg1"/>
              </a:solidFill>
              <a:latin typeface="Agency FB" panose="020B0503020202020204" pitchFamily="34" charset="0"/>
            </a:endParaRPr>
          </a:p>
        </p:txBody>
      </p:sp>
      <p:grpSp>
        <p:nvGrpSpPr>
          <p:cNvPr id="69" name="Group 68">
            <a:extLst>
              <a:ext uri="{FF2B5EF4-FFF2-40B4-BE49-F238E27FC236}">
                <a16:creationId xmlns:a16="http://schemas.microsoft.com/office/drawing/2014/main" id="{6E7585C1-94D5-417E-9487-CA7B8A9ABC16}"/>
              </a:ext>
            </a:extLst>
          </p:cNvPr>
          <p:cNvGrpSpPr>
            <a:grpSpLocks noChangeAspect="1"/>
          </p:cNvGrpSpPr>
          <p:nvPr/>
        </p:nvGrpSpPr>
        <p:grpSpPr>
          <a:xfrm>
            <a:off x="9165269" y="5083585"/>
            <a:ext cx="640080" cy="483240"/>
            <a:chOff x="4889084" y="5081356"/>
            <a:chExt cx="1081298" cy="816344"/>
          </a:xfrm>
          <a:solidFill>
            <a:schemeClr val="bg1"/>
          </a:solidFill>
        </p:grpSpPr>
        <p:sp>
          <p:nvSpPr>
            <p:cNvPr id="70" name="Freeform 155">
              <a:extLst>
                <a:ext uri="{FF2B5EF4-FFF2-40B4-BE49-F238E27FC236}">
                  <a16:creationId xmlns:a16="http://schemas.microsoft.com/office/drawing/2014/main" id="{700DA629-E54B-4B36-BC32-3BBB137B9625}"/>
                </a:ext>
              </a:extLst>
            </p:cNvPr>
            <p:cNvSpPr>
              <a:spLocks noEditPoints="1"/>
            </p:cNvSpPr>
            <p:nvPr/>
          </p:nvSpPr>
          <p:spPr bwMode="auto">
            <a:xfrm>
              <a:off x="5660810" y="5309404"/>
              <a:ext cx="309572" cy="107965"/>
            </a:xfrm>
            <a:custGeom>
              <a:avLst/>
              <a:gdLst/>
              <a:ahLst/>
              <a:cxnLst>
                <a:cxn ang="0">
                  <a:pos x="18" y="71"/>
                </a:cxn>
                <a:cxn ang="0">
                  <a:pos x="63" y="80"/>
                </a:cxn>
                <a:cxn ang="0">
                  <a:pos x="120" y="83"/>
                </a:cxn>
                <a:cxn ang="0">
                  <a:pos x="176" y="80"/>
                </a:cxn>
                <a:cxn ang="0">
                  <a:pos x="222" y="70"/>
                </a:cxn>
                <a:cxn ang="0">
                  <a:pos x="237" y="57"/>
                </a:cxn>
                <a:cxn ang="0">
                  <a:pos x="237" y="23"/>
                </a:cxn>
                <a:cxn ang="0">
                  <a:pos x="227" y="14"/>
                </a:cxn>
                <a:cxn ang="0">
                  <a:pos x="202" y="7"/>
                </a:cxn>
                <a:cxn ang="0">
                  <a:pos x="121" y="0"/>
                </a:cxn>
                <a:cxn ang="0">
                  <a:pos x="119" y="0"/>
                </a:cxn>
                <a:cxn ang="0">
                  <a:pos x="37" y="7"/>
                </a:cxn>
                <a:cxn ang="0">
                  <a:pos x="12" y="14"/>
                </a:cxn>
                <a:cxn ang="0">
                  <a:pos x="1" y="23"/>
                </a:cxn>
                <a:cxn ang="0">
                  <a:pos x="1" y="57"/>
                </a:cxn>
                <a:cxn ang="0">
                  <a:pos x="18" y="71"/>
                </a:cxn>
                <a:cxn ang="0">
                  <a:pos x="119" y="4"/>
                </a:cxn>
                <a:cxn ang="0">
                  <a:pos x="212" y="25"/>
                </a:cxn>
                <a:cxn ang="0">
                  <a:pos x="119" y="46"/>
                </a:cxn>
                <a:cxn ang="0">
                  <a:pos x="26" y="25"/>
                </a:cxn>
                <a:cxn ang="0">
                  <a:pos x="119" y="4"/>
                </a:cxn>
              </a:cxnLst>
              <a:rect l="0" t="0" r="r" b="b"/>
              <a:pathLst>
                <a:path w="238" h="83">
                  <a:moveTo>
                    <a:pt x="18" y="71"/>
                  </a:moveTo>
                  <a:cubicBezTo>
                    <a:pt x="33" y="76"/>
                    <a:pt x="48" y="78"/>
                    <a:pt x="63" y="80"/>
                  </a:cubicBezTo>
                  <a:cubicBezTo>
                    <a:pt x="82" y="82"/>
                    <a:pt x="101" y="83"/>
                    <a:pt x="120" y="83"/>
                  </a:cubicBezTo>
                  <a:cubicBezTo>
                    <a:pt x="139" y="83"/>
                    <a:pt x="158" y="82"/>
                    <a:pt x="176" y="80"/>
                  </a:cubicBezTo>
                  <a:cubicBezTo>
                    <a:pt x="191" y="78"/>
                    <a:pt x="207" y="76"/>
                    <a:pt x="222" y="70"/>
                  </a:cubicBezTo>
                  <a:cubicBezTo>
                    <a:pt x="227" y="68"/>
                    <a:pt x="237" y="65"/>
                    <a:pt x="237" y="57"/>
                  </a:cubicBezTo>
                  <a:cubicBezTo>
                    <a:pt x="237" y="51"/>
                    <a:pt x="238" y="28"/>
                    <a:pt x="237" y="23"/>
                  </a:cubicBezTo>
                  <a:cubicBezTo>
                    <a:pt x="236" y="19"/>
                    <a:pt x="230" y="16"/>
                    <a:pt x="227" y="14"/>
                  </a:cubicBezTo>
                  <a:cubicBezTo>
                    <a:pt x="219" y="11"/>
                    <a:pt x="210" y="9"/>
                    <a:pt x="202" y="7"/>
                  </a:cubicBezTo>
                  <a:cubicBezTo>
                    <a:pt x="175" y="1"/>
                    <a:pt x="148" y="0"/>
                    <a:pt x="121" y="0"/>
                  </a:cubicBezTo>
                  <a:cubicBezTo>
                    <a:pt x="120" y="0"/>
                    <a:pt x="119" y="0"/>
                    <a:pt x="119" y="0"/>
                  </a:cubicBezTo>
                  <a:cubicBezTo>
                    <a:pt x="92" y="0"/>
                    <a:pt x="64" y="1"/>
                    <a:pt x="37" y="7"/>
                  </a:cubicBezTo>
                  <a:cubicBezTo>
                    <a:pt x="29" y="8"/>
                    <a:pt x="20" y="10"/>
                    <a:pt x="12" y="14"/>
                  </a:cubicBezTo>
                  <a:cubicBezTo>
                    <a:pt x="8" y="16"/>
                    <a:pt x="2" y="18"/>
                    <a:pt x="1" y="23"/>
                  </a:cubicBezTo>
                  <a:cubicBezTo>
                    <a:pt x="0" y="27"/>
                    <a:pt x="1" y="50"/>
                    <a:pt x="1" y="57"/>
                  </a:cubicBezTo>
                  <a:cubicBezTo>
                    <a:pt x="1" y="65"/>
                    <a:pt x="12" y="69"/>
                    <a:pt x="18" y="71"/>
                  </a:cubicBezTo>
                  <a:close/>
                  <a:moveTo>
                    <a:pt x="119" y="4"/>
                  </a:moveTo>
                  <a:cubicBezTo>
                    <a:pt x="170" y="4"/>
                    <a:pt x="212" y="14"/>
                    <a:pt x="212" y="25"/>
                  </a:cubicBezTo>
                  <a:cubicBezTo>
                    <a:pt x="212" y="37"/>
                    <a:pt x="170" y="46"/>
                    <a:pt x="119" y="46"/>
                  </a:cubicBezTo>
                  <a:cubicBezTo>
                    <a:pt x="67" y="46"/>
                    <a:pt x="26" y="37"/>
                    <a:pt x="26" y="25"/>
                  </a:cubicBezTo>
                  <a:cubicBezTo>
                    <a:pt x="26" y="14"/>
                    <a:pt x="67" y="4"/>
                    <a:pt x="119"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1" name="Freeform 156">
              <a:extLst>
                <a:ext uri="{FF2B5EF4-FFF2-40B4-BE49-F238E27FC236}">
                  <a16:creationId xmlns:a16="http://schemas.microsoft.com/office/drawing/2014/main" id="{D2C275B0-464E-40A6-A2C7-0F69167A324A}"/>
                </a:ext>
              </a:extLst>
            </p:cNvPr>
            <p:cNvSpPr>
              <a:spLocks/>
            </p:cNvSpPr>
            <p:nvPr/>
          </p:nvSpPr>
          <p:spPr bwMode="auto">
            <a:xfrm>
              <a:off x="5660810" y="5413512"/>
              <a:ext cx="309572" cy="78219"/>
            </a:xfrm>
            <a:custGeom>
              <a:avLst/>
              <a:gdLst/>
              <a:ahLst/>
              <a:cxnLst>
                <a:cxn ang="0">
                  <a:pos x="237" y="0"/>
                </a:cxn>
                <a:cxn ang="0">
                  <a:pos x="222" y="11"/>
                </a:cxn>
                <a:cxn ang="0">
                  <a:pos x="176" y="20"/>
                </a:cxn>
                <a:cxn ang="0">
                  <a:pos x="146" y="22"/>
                </a:cxn>
                <a:cxn ang="0">
                  <a:pos x="119" y="23"/>
                </a:cxn>
                <a:cxn ang="0">
                  <a:pos x="92" y="22"/>
                </a:cxn>
                <a:cxn ang="0">
                  <a:pos x="63" y="20"/>
                </a:cxn>
                <a:cxn ang="0">
                  <a:pos x="18" y="11"/>
                </a:cxn>
                <a:cxn ang="0">
                  <a:pos x="1" y="0"/>
                </a:cxn>
                <a:cxn ang="0">
                  <a:pos x="1" y="0"/>
                </a:cxn>
                <a:cxn ang="0">
                  <a:pos x="1" y="34"/>
                </a:cxn>
                <a:cxn ang="0">
                  <a:pos x="18" y="48"/>
                </a:cxn>
                <a:cxn ang="0">
                  <a:pos x="63" y="57"/>
                </a:cxn>
                <a:cxn ang="0">
                  <a:pos x="120" y="60"/>
                </a:cxn>
                <a:cxn ang="0">
                  <a:pos x="176" y="57"/>
                </a:cxn>
                <a:cxn ang="0">
                  <a:pos x="222" y="47"/>
                </a:cxn>
                <a:cxn ang="0">
                  <a:pos x="237" y="35"/>
                </a:cxn>
                <a:cxn ang="0">
                  <a:pos x="237" y="1"/>
                </a:cxn>
                <a:cxn ang="0">
                  <a:pos x="237" y="0"/>
                </a:cxn>
              </a:cxnLst>
              <a:rect l="0" t="0" r="r" b="b"/>
              <a:pathLst>
                <a:path w="238" h="60">
                  <a:moveTo>
                    <a:pt x="237" y="0"/>
                  </a:moveTo>
                  <a:cubicBezTo>
                    <a:pt x="235" y="6"/>
                    <a:pt x="227" y="9"/>
                    <a:pt x="222" y="11"/>
                  </a:cubicBezTo>
                  <a:cubicBezTo>
                    <a:pt x="207" y="16"/>
                    <a:pt x="191" y="18"/>
                    <a:pt x="176" y="20"/>
                  </a:cubicBezTo>
                  <a:cubicBezTo>
                    <a:pt x="166" y="21"/>
                    <a:pt x="156" y="22"/>
                    <a:pt x="146" y="22"/>
                  </a:cubicBezTo>
                  <a:cubicBezTo>
                    <a:pt x="137" y="23"/>
                    <a:pt x="128" y="23"/>
                    <a:pt x="119" y="23"/>
                  </a:cubicBezTo>
                  <a:cubicBezTo>
                    <a:pt x="109" y="23"/>
                    <a:pt x="100" y="23"/>
                    <a:pt x="92" y="22"/>
                  </a:cubicBezTo>
                  <a:cubicBezTo>
                    <a:pt x="82" y="22"/>
                    <a:pt x="73" y="21"/>
                    <a:pt x="63" y="20"/>
                  </a:cubicBezTo>
                  <a:cubicBezTo>
                    <a:pt x="48" y="19"/>
                    <a:pt x="33" y="16"/>
                    <a:pt x="18" y="11"/>
                  </a:cubicBezTo>
                  <a:cubicBezTo>
                    <a:pt x="12" y="9"/>
                    <a:pt x="3" y="6"/>
                    <a:pt x="1" y="0"/>
                  </a:cubicBezTo>
                  <a:cubicBezTo>
                    <a:pt x="1" y="0"/>
                    <a:pt x="1" y="0"/>
                    <a:pt x="1" y="0"/>
                  </a:cubicBezTo>
                  <a:cubicBezTo>
                    <a:pt x="0" y="5"/>
                    <a:pt x="1" y="28"/>
                    <a:pt x="1" y="34"/>
                  </a:cubicBezTo>
                  <a:cubicBezTo>
                    <a:pt x="1" y="43"/>
                    <a:pt x="12" y="46"/>
                    <a:pt x="18" y="48"/>
                  </a:cubicBezTo>
                  <a:cubicBezTo>
                    <a:pt x="33" y="53"/>
                    <a:pt x="48" y="55"/>
                    <a:pt x="63" y="57"/>
                  </a:cubicBezTo>
                  <a:cubicBezTo>
                    <a:pt x="82" y="59"/>
                    <a:pt x="101" y="60"/>
                    <a:pt x="120" y="60"/>
                  </a:cubicBezTo>
                  <a:cubicBezTo>
                    <a:pt x="139" y="60"/>
                    <a:pt x="158" y="59"/>
                    <a:pt x="176" y="57"/>
                  </a:cubicBezTo>
                  <a:cubicBezTo>
                    <a:pt x="191" y="55"/>
                    <a:pt x="207" y="53"/>
                    <a:pt x="222" y="47"/>
                  </a:cubicBezTo>
                  <a:cubicBezTo>
                    <a:pt x="227" y="45"/>
                    <a:pt x="237" y="42"/>
                    <a:pt x="237" y="35"/>
                  </a:cubicBezTo>
                  <a:cubicBezTo>
                    <a:pt x="237" y="28"/>
                    <a:pt x="238" y="5"/>
                    <a:pt x="237" y="1"/>
                  </a:cubicBezTo>
                  <a:cubicBezTo>
                    <a:pt x="237" y="0"/>
                    <a:pt x="237" y="0"/>
                    <a:pt x="23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2" name="Freeform 157">
              <a:extLst>
                <a:ext uri="{FF2B5EF4-FFF2-40B4-BE49-F238E27FC236}">
                  <a16:creationId xmlns:a16="http://schemas.microsoft.com/office/drawing/2014/main" id="{1474DED5-0873-44D1-A7C7-868BE690DDD7}"/>
                </a:ext>
              </a:extLst>
            </p:cNvPr>
            <p:cNvSpPr>
              <a:spLocks/>
            </p:cNvSpPr>
            <p:nvPr/>
          </p:nvSpPr>
          <p:spPr bwMode="auto">
            <a:xfrm>
              <a:off x="5660810" y="5490079"/>
              <a:ext cx="309572" cy="78219"/>
            </a:xfrm>
            <a:custGeom>
              <a:avLst/>
              <a:gdLst/>
              <a:ahLst/>
              <a:cxnLst>
                <a:cxn ang="0">
                  <a:pos x="237" y="0"/>
                </a:cxn>
                <a:cxn ang="0">
                  <a:pos x="222" y="11"/>
                </a:cxn>
                <a:cxn ang="0">
                  <a:pos x="176" y="20"/>
                </a:cxn>
                <a:cxn ang="0">
                  <a:pos x="146" y="22"/>
                </a:cxn>
                <a:cxn ang="0">
                  <a:pos x="119" y="23"/>
                </a:cxn>
                <a:cxn ang="0">
                  <a:pos x="92" y="22"/>
                </a:cxn>
                <a:cxn ang="0">
                  <a:pos x="63" y="20"/>
                </a:cxn>
                <a:cxn ang="0">
                  <a:pos x="18" y="11"/>
                </a:cxn>
                <a:cxn ang="0">
                  <a:pos x="1" y="0"/>
                </a:cxn>
                <a:cxn ang="0">
                  <a:pos x="1" y="0"/>
                </a:cxn>
                <a:cxn ang="0">
                  <a:pos x="1" y="34"/>
                </a:cxn>
                <a:cxn ang="0">
                  <a:pos x="18" y="48"/>
                </a:cxn>
                <a:cxn ang="0">
                  <a:pos x="63" y="57"/>
                </a:cxn>
                <a:cxn ang="0">
                  <a:pos x="120" y="60"/>
                </a:cxn>
                <a:cxn ang="0">
                  <a:pos x="176" y="57"/>
                </a:cxn>
                <a:cxn ang="0">
                  <a:pos x="222" y="47"/>
                </a:cxn>
                <a:cxn ang="0">
                  <a:pos x="237" y="35"/>
                </a:cxn>
                <a:cxn ang="0">
                  <a:pos x="237" y="1"/>
                </a:cxn>
                <a:cxn ang="0">
                  <a:pos x="237" y="0"/>
                </a:cxn>
              </a:cxnLst>
              <a:rect l="0" t="0" r="r" b="b"/>
              <a:pathLst>
                <a:path w="238" h="60">
                  <a:moveTo>
                    <a:pt x="237" y="0"/>
                  </a:moveTo>
                  <a:cubicBezTo>
                    <a:pt x="235" y="6"/>
                    <a:pt x="227" y="9"/>
                    <a:pt x="222" y="11"/>
                  </a:cubicBezTo>
                  <a:cubicBezTo>
                    <a:pt x="207" y="16"/>
                    <a:pt x="191" y="18"/>
                    <a:pt x="176" y="20"/>
                  </a:cubicBezTo>
                  <a:cubicBezTo>
                    <a:pt x="166" y="21"/>
                    <a:pt x="156" y="22"/>
                    <a:pt x="146" y="22"/>
                  </a:cubicBezTo>
                  <a:cubicBezTo>
                    <a:pt x="137" y="23"/>
                    <a:pt x="128" y="23"/>
                    <a:pt x="119" y="23"/>
                  </a:cubicBezTo>
                  <a:cubicBezTo>
                    <a:pt x="109" y="23"/>
                    <a:pt x="100" y="23"/>
                    <a:pt x="92" y="22"/>
                  </a:cubicBezTo>
                  <a:cubicBezTo>
                    <a:pt x="82" y="22"/>
                    <a:pt x="73" y="21"/>
                    <a:pt x="63" y="20"/>
                  </a:cubicBezTo>
                  <a:cubicBezTo>
                    <a:pt x="48" y="19"/>
                    <a:pt x="33" y="16"/>
                    <a:pt x="18" y="11"/>
                  </a:cubicBezTo>
                  <a:cubicBezTo>
                    <a:pt x="12" y="9"/>
                    <a:pt x="3" y="6"/>
                    <a:pt x="1" y="0"/>
                  </a:cubicBezTo>
                  <a:cubicBezTo>
                    <a:pt x="1" y="0"/>
                    <a:pt x="1" y="0"/>
                    <a:pt x="1" y="0"/>
                  </a:cubicBezTo>
                  <a:cubicBezTo>
                    <a:pt x="0" y="5"/>
                    <a:pt x="1" y="27"/>
                    <a:pt x="1" y="34"/>
                  </a:cubicBezTo>
                  <a:cubicBezTo>
                    <a:pt x="1" y="42"/>
                    <a:pt x="12" y="46"/>
                    <a:pt x="18" y="48"/>
                  </a:cubicBezTo>
                  <a:cubicBezTo>
                    <a:pt x="33" y="53"/>
                    <a:pt x="48" y="55"/>
                    <a:pt x="63" y="57"/>
                  </a:cubicBezTo>
                  <a:cubicBezTo>
                    <a:pt x="82" y="59"/>
                    <a:pt x="101" y="60"/>
                    <a:pt x="120" y="60"/>
                  </a:cubicBezTo>
                  <a:cubicBezTo>
                    <a:pt x="139" y="60"/>
                    <a:pt x="158" y="59"/>
                    <a:pt x="176" y="57"/>
                  </a:cubicBezTo>
                  <a:cubicBezTo>
                    <a:pt x="191" y="55"/>
                    <a:pt x="207" y="53"/>
                    <a:pt x="222" y="47"/>
                  </a:cubicBezTo>
                  <a:cubicBezTo>
                    <a:pt x="227" y="45"/>
                    <a:pt x="237" y="42"/>
                    <a:pt x="237" y="35"/>
                  </a:cubicBezTo>
                  <a:cubicBezTo>
                    <a:pt x="237" y="28"/>
                    <a:pt x="238" y="5"/>
                    <a:pt x="237" y="1"/>
                  </a:cubicBezTo>
                  <a:cubicBezTo>
                    <a:pt x="237" y="0"/>
                    <a:pt x="237" y="0"/>
                    <a:pt x="23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3" name="Freeform 158">
              <a:extLst>
                <a:ext uri="{FF2B5EF4-FFF2-40B4-BE49-F238E27FC236}">
                  <a16:creationId xmlns:a16="http://schemas.microsoft.com/office/drawing/2014/main" id="{5C3A23CC-82FD-4F17-8CC0-ED5F93D1C4DD}"/>
                </a:ext>
              </a:extLst>
            </p:cNvPr>
            <p:cNvSpPr>
              <a:spLocks/>
            </p:cNvSpPr>
            <p:nvPr/>
          </p:nvSpPr>
          <p:spPr bwMode="auto">
            <a:xfrm>
              <a:off x="5660810" y="5567196"/>
              <a:ext cx="309572" cy="77669"/>
            </a:xfrm>
            <a:custGeom>
              <a:avLst/>
              <a:gdLst/>
              <a:ahLst/>
              <a:cxnLst>
                <a:cxn ang="0">
                  <a:pos x="237" y="0"/>
                </a:cxn>
                <a:cxn ang="0">
                  <a:pos x="222" y="11"/>
                </a:cxn>
                <a:cxn ang="0">
                  <a:pos x="176" y="20"/>
                </a:cxn>
                <a:cxn ang="0">
                  <a:pos x="146" y="22"/>
                </a:cxn>
                <a:cxn ang="0">
                  <a:pos x="119" y="23"/>
                </a:cxn>
                <a:cxn ang="0">
                  <a:pos x="92" y="22"/>
                </a:cxn>
                <a:cxn ang="0">
                  <a:pos x="63" y="20"/>
                </a:cxn>
                <a:cxn ang="0">
                  <a:pos x="18" y="11"/>
                </a:cxn>
                <a:cxn ang="0">
                  <a:pos x="1" y="0"/>
                </a:cxn>
                <a:cxn ang="0">
                  <a:pos x="1" y="0"/>
                </a:cxn>
                <a:cxn ang="0">
                  <a:pos x="1" y="34"/>
                </a:cxn>
                <a:cxn ang="0">
                  <a:pos x="18" y="48"/>
                </a:cxn>
                <a:cxn ang="0">
                  <a:pos x="63" y="57"/>
                </a:cxn>
                <a:cxn ang="0">
                  <a:pos x="120" y="60"/>
                </a:cxn>
                <a:cxn ang="0">
                  <a:pos x="176" y="57"/>
                </a:cxn>
                <a:cxn ang="0">
                  <a:pos x="222" y="47"/>
                </a:cxn>
                <a:cxn ang="0">
                  <a:pos x="237" y="35"/>
                </a:cxn>
                <a:cxn ang="0">
                  <a:pos x="237" y="1"/>
                </a:cxn>
                <a:cxn ang="0">
                  <a:pos x="237" y="0"/>
                </a:cxn>
              </a:cxnLst>
              <a:rect l="0" t="0" r="r" b="b"/>
              <a:pathLst>
                <a:path w="238" h="60">
                  <a:moveTo>
                    <a:pt x="237" y="0"/>
                  </a:moveTo>
                  <a:cubicBezTo>
                    <a:pt x="235" y="6"/>
                    <a:pt x="227" y="9"/>
                    <a:pt x="222" y="11"/>
                  </a:cubicBezTo>
                  <a:cubicBezTo>
                    <a:pt x="207" y="16"/>
                    <a:pt x="191" y="18"/>
                    <a:pt x="176" y="20"/>
                  </a:cubicBezTo>
                  <a:cubicBezTo>
                    <a:pt x="166" y="21"/>
                    <a:pt x="156" y="22"/>
                    <a:pt x="146" y="22"/>
                  </a:cubicBezTo>
                  <a:cubicBezTo>
                    <a:pt x="137" y="23"/>
                    <a:pt x="128" y="23"/>
                    <a:pt x="119" y="23"/>
                  </a:cubicBezTo>
                  <a:cubicBezTo>
                    <a:pt x="109" y="23"/>
                    <a:pt x="100" y="23"/>
                    <a:pt x="92" y="22"/>
                  </a:cubicBezTo>
                  <a:cubicBezTo>
                    <a:pt x="82" y="22"/>
                    <a:pt x="73" y="21"/>
                    <a:pt x="63" y="20"/>
                  </a:cubicBezTo>
                  <a:cubicBezTo>
                    <a:pt x="48" y="18"/>
                    <a:pt x="33" y="16"/>
                    <a:pt x="18" y="11"/>
                  </a:cubicBezTo>
                  <a:cubicBezTo>
                    <a:pt x="12" y="9"/>
                    <a:pt x="3" y="6"/>
                    <a:pt x="1" y="0"/>
                  </a:cubicBezTo>
                  <a:cubicBezTo>
                    <a:pt x="1" y="0"/>
                    <a:pt x="1" y="0"/>
                    <a:pt x="1" y="0"/>
                  </a:cubicBezTo>
                  <a:cubicBezTo>
                    <a:pt x="0" y="5"/>
                    <a:pt x="1" y="27"/>
                    <a:pt x="1" y="34"/>
                  </a:cubicBezTo>
                  <a:cubicBezTo>
                    <a:pt x="1" y="42"/>
                    <a:pt x="12" y="46"/>
                    <a:pt x="18" y="48"/>
                  </a:cubicBezTo>
                  <a:cubicBezTo>
                    <a:pt x="33" y="53"/>
                    <a:pt x="48" y="55"/>
                    <a:pt x="63" y="57"/>
                  </a:cubicBezTo>
                  <a:cubicBezTo>
                    <a:pt x="82" y="59"/>
                    <a:pt x="101" y="60"/>
                    <a:pt x="120" y="60"/>
                  </a:cubicBezTo>
                  <a:cubicBezTo>
                    <a:pt x="139" y="60"/>
                    <a:pt x="158" y="59"/>
                    <a:pt x="176" y="57"/>
                  </a:cubicBezTo>
                  <a:cubicBezTo>
                    <a:pt x="191" y="55"/>
                    <a:pt x="207" y="53"/>
                    <a:pt x="222" y="47"/>
                  </a:cubicBezTo>
                  <a:cubicBezTo>
                    <a:pt x="227" y="45"/>
                    <a:pt x="237" y="42"/>
                    <a:pt x="237" y="35"/>
                  </a:cubicBezTo>
                  <a:cubicBezTo>
                    <a:pt x="237" y="28"/>
                    <a:pt x="238" y="5"/>
                    <a:pt x="237" y="1"/>
                  </a:cubicBezTo>
                  <a:cubicBezTo>
                    <a:pt x="237" y="0"/>
                    <a:pt x="237" y="0"/>
                    <a:pt x="23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4" name="Freeform 159">
              <a:extLst>
                <a:ext uri="{FF2B5EF4-FFF2-40B4-BE49-F238E27FC236}">
                  <a16:creationId xmlns:a16="http://schemas.microsoft.com/office/drawing/2014/main" id="{796F7F3C-98E8-4AA7-90D5-9577DF2326EA}"/>
                </a:ext>
              </a:extLst>
            </p:cNvPr>
            <p:cNvSpPr>
              <a:spLocks/>
            </p:cNvSpPr>
            <p:nvPr/>
          </p:nvSpPr>
          <p:spPr bwMode="auto">
            <a:xfrm>
              <a:off x="5660810" y="5643763"/>
              <a:ext cx="309572" cy="78219"/>
            </a:xfrm>
            <a:custGeom>
              <a:avLst/>
              <a:gdLst/>
              <a:ahLst/>
              <a:cxnLst>
                <a:cxn ang="0">
                  <a:pos x="237" y="0"/>
                </a:cxn>
                <a:cxn ang="0">
                  <a:pos x="222" y="11"/>
                </a:cxn>
                <a:cxn ang="0">
                  <a:pos x="176" y="20"/>
                </a:cxn>
                <a:cxn ang="0">
                  <a:pos x="146" y="22"/>
                </a:cxn>
                <a:cxn ang="0">
                  <a:pos x="119" y="23"/>
                </a:cxn>
                <a:cxn ang="0">
                  <a:pos x="92" y="22"/>
                </a:cxn>
                <a:cxn ang="0">
                  <a:pos x="63" y="20"/>
                </a:cxn>
                <a:cxn ang="0">
                  <a:pos x="18" y="11"/>
                </a:cxn>
                <a:cxn ang="0">
                  <a:pos x="1" y="0"/>
                </a:cxn>
                <a:cxn ang="0">
                  <a:pos x="1" y="0"/>
                </a:cxn>
                <a:cxn ang="0">
                  <a:pos x="1" y="34"/>
                </a:cxn>
                <a:cxn ang="0">
                  <a:pos x="18" y="48"/>
                </a:cxn>
                <a:cxn ang="0">
                  <a:pos x="63" y="57"/>
                </a:cxn>
                <a:cxn ang="0">
                  <a:pos x="120" y="60"/>
                </a:cxn>
                <a:cxn ang="0">
                  <a:pos x="176" y="57"/>
                </a:cxn>
                <a:cxn ang="0">
                  <a:pos x="222" y="47"/>
                </a:cxn>
                <a:cxn ang="0">
                  <a:pos x="237" y="34"/>
                </a:cxn>
                <a:cxn ang="0">
                  <a:pos x="237" y="1"/>
                </a:cxn>
                <a:cxn ang="0">
                  <a:pos x="237" y="0"/>
                </a:cxn>
              </a:cxnLst>
              <a:rect l="0" t="0" r="r" b="b"/>
              <a:pathLst>
                <a:path w="238" h="60">
                  <a:moveTo>
                    <a:pt x="237" y="0"/>
                  </a:moveTo>
                  <a:cubicBezTo>
                    <a:pt x="235" y="6"/>
                    <a:pt x="227" y="9"/>
                    <a:pt x="222" y="11"/>
                  </a:cubicBezTo>
                  <a:cubicBezTo>
                    <a:pt x="207" y="16"/>
                    <a:pt x="191" y="18"/>
                    <a:pt x="176" y="20"/>
                  </a:cubicBezTo>
                  <a:cubicBezTo>
                    <a:pt x="166" y="21"/>
                    <a:pt x="156" y="22"/>
                    <a:pt x="146" y="22"/>
                  </a:cubicBezTo>
                  <a:cubicBezTo>
                    <a:pt x="137" y="23"/>
                    <a:pt x="128" y="23"/>
                    <a:pt x="119" y="23"/>
                  </a:cubicBezTo>
                  <a:cubicBezTo>
                    <a:pt x="109" y="23"/>
                    <a:pt x="100" y="23"/>
                    <a:pt x="92" y="22"/>
                  </a:cubicBezTo>
                  <a:cubicBezTo>
                    <a:pt x="82" y="22"/>
                    <a:pt x="73" y="21"/>
                    <a:pt x="63" y="20"/>
                  </a:cubicBezTo>
                  <a:cubicBezTo>
                    <a:pt x="48" y="18"/>
                    <a:pt x="33" y="16"/>
                    <a:pt x="18" y="11"/>
                  </a:cubicBezTo>
                  <a:cubicBezTo>
                    <a:pt x="12" y="9"/>
                    <a:pt x="3" y="6"/>
                    <a:pt x="1" y="0"/>
                  </a:cubicBezTo>
                  <a:cubicBezTo>
                    <a:pt x="1" y="0"/>
                    <a:pt x="1" y="0"/>
                    <a:pt x="1" y="0"/>
                  </a:cubicBezTo>
                  <a:cubicBezTo>
                    <a:pt x="0" y="4"/>
                    <a:pt x="1" y="27"/>
                    <a:pt x="1" y="34"/>
                  </a:cubicBezTo>
                  <a:cubicBezTo>
                    <a:pt x="1" y="42"/>
                    <a:pt x="12" y="46"/>
                    <a:pt x="18" y="48"/>
                  </a:cubicBezTo>
                  <a:cubicBezTo>
                    <a:pt x="33" y="53"/>
                    <a:pt x="48" y="55"/>
                    <a:pt x="63" y="57"/>
                  </a:cubicBezTo>
                  <a:cubicBezTo>
                    <a:pt x="82" y="59"/>
                    <a:pt x="101" y="60"/>
                    <a:pt x="120" y="60"/>
                  </a:cubicBezTo>
                  <a:cubicBezTo>
                    <a:pt x="139" y="60"/>
                    <a:pt x="158" y="59"/>
                    <a:pt x="176" y="57"/>
                  </a:cubicBezTo>
                  <a:cubicBezTo>
                    <a:pt x="191" y="55"/>
                    <a:pt x="207" y="53"/>
                    <a:pt x="222" y="47"/>
                  </a:cubicBezTo>
                  <a:cubicBezTo>
                    <a:pt x="227" y="45"/>
                    <a:pt x="237" y="42"/>
                    <a:pt x="237" y="34"/>
                  </a:cubicBezTo>
                  <a:cubicBezTo>
                    <a:pt x="237" y="28"/>
                    <a:pt x="238" y="5"/>
                    <a:pt x="237" y="1"/>
                  </a:cubicBezTo>
                  <a:cubicBezTo>
                    <a:pt x="237" y="0"/>
                    <a:pt x="237" y="0"/>
                    <a:pt x="23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5" name="Freeform 160">
              <a:extLst>
                <a:ext uri="{FF2B5EF4-FFF2-40B4-BE49-F238E27FC236}">
                  <a16:creationId xmlns:a16="http://schemas.microsoft.com/office/drawing/2014/main" id="{0249F79A-D87D-4BE6-926B-D629CBC98DCD}"/>
                </a:ext>
              </a:extLst>
            </p:cNvPr>
            <p:cNvSpPr>
              <a:spLocks/>
            </p:cNvSpPr>
            <p:nvPr/>
          </p:nvSpPr>
          <p:spPr bwMode="auto">
            <a:xfrm>
              <a:off x="5660810" y="5720330"/>
              <a:ext cx="309572" cy="78219"/>
            </a:xfrm>
            <a:custGeom>
              <a:avLst/>
              <a:gdLst/>
              <a:ahLst/>
              <a:cxnLst>
                <a:cxn ang="0">
                  <a:pos x="237" y="0"/>
                </a:cxn>
                <a:cxn ang="0">
                  <a:pos x="222" y="11"/>
                </a:cxn>
                <a:cxn ang="0">
                  <a:pos x="176" y="20"/>
                </a:cxn>
                <a:cxn ang="0">
                  <a:pos x="146" y="22"/>
                </a:cxn>
                <a:cxn ang="0">
                  <a:pos x="119" y="23"/>
                </a:cxn>
                <a:cxn ang="0">
                  <a:pos x="92" y="22"/>
                </a:cxn>
                <a:cxn ang="0">
                  <a:pos x="63" y="20"/>
                </a:cxn>
                <a:cxn ang="0">
                  <a:pos x="18" y="11"/>
                </a:cxn>
                <a:cxn ang="0">
                  <a:pos x="1" y="0"/>
                </a:cxn>
                <a:cxn ang="0">
                  <a:pos x="1" y="0"/>
                </a:cxn>
                <a:cxn ang="0">
                  <a:pos x="1" y="34"/>
                </a:cxn>
                <a:cxn ang="0">
                  <a:pos x="18" y="48"/>
                </a:cxn>
                <a:cxn ang="0">
                  <a:pos x="63" y="57"/>
                </a:cxn>
                <a:cxn ang="0">
                  <a:pos x="120" y="60"/>
                </a:cxn>
                <a:cxn ang="0">
                  <a:pos x="176" y="57"/>
                </a:cxn>
                <a:cxn ang="0">
                  <a:pos x="222" y="47"/>
                </a:cxn>
                <a:cxn ang="0">
                  <a:pos x="237" y="34"/>
                </a:cxn>
                <a:cxn ang="0">
                  <a:pos x="237" y="1"/>
                </a:cxn>
                <a:cxn ang="0">
                  <a:pos x="237" y="0"/>
                </a:cxn>
              </a:cxnLst>
              <a:rect l="0" t="0" r="r" b="b"/>
              <a:pathLst>
                <a:path w="238" h="60">
                  <a:moveTo>
                    <a:pt x="237" y="0"/>
                  </a:moveTo>
                  <a:cubicBezTo>
                    <a:pt x="235" y="6"/>
                    <a:pt x="227" y="9"/>
                    <a:pt x="222" y="11"/>
                  </a:cubicBezTo>
                  <a:cubicBezTo>
                    <a:pt x="207" y="16"/>
                    <a:pt x="191" y="18"/>
                    <a:pt x="176" y="20"/>
                  </a:cubicBezTo>
                  <a:cubicBezTo>
                    <a:pt x="166" y="21"/>
                    <a:pt x="156" y="22"/>
                    <a:pt x="146" y="22"/>
                  </a:cubicBezTo>
                  <a:cubicBezTo>
                    <a:pt x="137" y="23"/>
                    <a:pt x="128" y="23"/>
                    <a:pt x="119" y="23"/>
                  </a:cubicBezTo>
                  <a:cubicBezTo>
                    <a:pt x="109" y="23"/>
                    <a:pt x="100" y="23"/>
                    <a:pt x="92" y="22"/>
                  </a:cubicBezTo>
                  <a:cubicBezTo>
                    <a:pt x="82" y="22"/>
                    <a:pt x="73" y="21"/>
                    <a:pt x="63" y="20"/>
                  </a:cubicBezTo>
                  <a:cubicBezTo>
                    <a:pt x="48" y="18"/>
                    <a:pt x="33" y="16"/>
                    <a:pt x="18" y="11"/>
                  </a:cubicBezTo>
                  <a:cubicBezTo>
                    <a:pt x="12" y="9"/>
                    <a:pt x="3" y="6"/>
                    <a:pt x="1" y="0"/>
                  </a:cubicBezTo>
                  <a:cubicBezTo>
                    <a:pt x="1" y="0"/>
                    <a:pt x="1" y="0"/>
                    <a:pt x="1" y="0"/>
                  </a:cubicBezTo>
                  <a:cubicBezTo>
                    <a:pt x="0" y="4"/>
                    <a:pt x="1" y="27"/>
                    <a:pt x="1" y="34"/>
                  </a:cubicBezTo>
                  <a:cubicBezTo>
                    <a:pt x="1" y="42"/>
                    <a:pt x="12" y="46"/>
                    <a:pt x="18" y="48"/>
                  </a:cubicBezTo>
                  <a:cubicBezTo>
                    <a:pt x="33" y="53"/>
                    <a:pt x="48" y="55"/>
                    <a:pt x="63" y="57"/>
                  </a:cubicBezTo>
                  <a:cubicBezTo>
                    <a:pt x="82" y="59"/>
                    <a:pt x="101" y="60"/>
                    <a:pt x="120" y="60"/>
                  </a:cubicBezTo>
                  <a:cubicBezTo>
                    <a:pt x="139" y="60"/>
                    <a:pt x="158" y="59"/>
                    <a:pt x="176" y="57"/>
                  </a:cubicBezTo>
                  <a:cubicBezTo>
                    <a:pt x="191" y="55"/>
                    <a:pt x="207" y="53"/>
                    <a:pt x="222" y="47"/>
                  </a:cubicBezTo>
                  <a:cubicBezTo>
                    <a:pt x="227" y="45"/>
                    <a:pt x="237" y="42"/>
                    <a:pt x="237" y="34"/>
                  </a:cubicBezTo>
                  <a:cubicBezTo>
                    <a:pt x="237" y="28"/>
                    <a:pt x="238" y="5"/>
                    <a:pt x="237" y="1"/>
                  </a:cubicBezTo>
                  <a:cubicBezTo>
                    <a:pt x="237" y="0"/>
                    <a:pt x="237" y="0"/>
                    <a:pt x="23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6" name="Freeform 161">
              <a:extLst>
                <a:ext uri="{FF2B5EF4-FFF2-40B4-BE49-F238E27FC236}">
                  <a16:creationId xmlns:a16="http://schemas.microsoft.com/office/drawing/2014/main" id="{C545ACF2-DF1D-4ECE-9C48-EF307FA58CD7}"/>
                </a:ext>
              </a:extLst>
            </p:cNvPr>
            <p:cNvSpPr>
              <a:spLocks/>
            </p:cNvSpPr>
            <p:nvPr/>
          </p:nvSpPr>
          <p:spPr bwMode="auto">
            <a:xfrm>
              <a:off x="4889084" y="5578764"/>
              <a:ext cx="370715" cy="141566"/>
            </a:xfrm>
            <a:custGeom>
              <a:avLst/>
              <a:gdLst/>
              <a:ahLst/>
              <a:cxnLst>
                <a:cxn ang="0">
                  <a:pos x="50" y="61"/>
                </a:cxn>
                <a:cxn ang="0">
                  <a:pos x="50" y="64"/>
                </a:cxn>
                <a:cxn ang="0">
                  <a:pos x="50" y="83"/>
                </a:cxn>
                <a:cxn ang="0">
                  <a:pos x="65" y="96"/>
                </a:cxn>
                <a:cxn ang="0">
                  <a:pos x="110" y="105"/>
                </a:cxn>
                <a:cxn ang="0">
                  <a:pos x="166" y="109"/>
                </a:cxn>
                <a:cxn ang="0">
                  <a:pos x="223" y="106"/>
                </a:cxn>
                <a:cxn ang="0">
                  <a:pos x="267" y="97"/>
                </a:cxn>
                <a:cxn ang="0">
                  <a:pos x="284" y="83"/>
                </a:cxn>
                <a:cxn ang="0">
                  <a:pos x="285" y="60"/>
                </a:cxn>
                <a:cxn ang="0">
                  <a:pos x="284" y="49"/>
                </a:cxn>
                <a:cxn ang="0">
                  <a:pos x="284" y="49"/>
                </a:cxn>
                <a:cxn ang="0">
                  <a:pos x="274" y="40"/>
                </a:cxn>
                <a:cxn ang="0">
                  <a:pos x="249" y="33"/>
                </a:cxn>
                <a:cxn ang="0">
                  <a:pos x="243" y="40"/>
                </a:cxn>
                <a:cxn ang="0">
                  <a:pos x="260" y="51"/>
                </a:cxn>
                <a:cxn ang="0">
                  <a:pos x="195" y="71"/>
                </a:cxn>
                <a:cxn ang="0">
                  <a:pos x="167" y="72"/>
                </a:cxn>
                <a:cxn ang="0">
                  <a:pos x="155" y="72"/>
                </a:cxn>
                <a:cxn ang="0">
                  <a:pos x="152" y="72"/>
                </a:cxn>
                <a:cxn ang="0">
                  <a:pos x="140" y="71"/>
                </a:cxn>
                <a:cxn ang="0">
                  <a:pos x="140" y="71"/>
                </a:cxn>
                <a:cxn ang="0">
                  <a:pos x="110" y="69"/>
                </a:cxn>
                <a:cxn ang="0">
                  <a:pos x="65" y="60"/>
                </a:cxn>
                <a:cxn ang="0">
                  <a:pos x="58" y="56"/>
                </a:cxn>
                <a:cxn ang="0">
                  <a:pos x="61" y="57"/>
                </a:cxn>
                <a:cxn ang="0">
                  <a:pos x="117" y="60"/>
                </a:cxn>
                <a:cxn ang="0">
                  <a:pos x="174" y="57"/>
                </a:cxn>
                <a:cxn ang="0">
                  <a:pos x="218" y="48"/>
                </a:cxn>
                <a:cxn ang="0">
                  <a:pos x="235" y="34"/>
                </a:cxn>
                <a:cxn ang="0">
                  <a:pos x="235" y="1"/>
                </a:cxn>
                <a:cxn ang="0">
                  <a:pos x="235" y="0"/>
                </a:cxn>
                <a:cxn ang="0">
                  <a:pos x="218" y="12"/>
                </a:cxn>
                <a:cxn ang="0">
                  <a:pos x="174" y="20"/>
                </a:cxn>
                <a:cxn ang="0">
                  <a:pos x="145" y="23"/>
                </a:cxn>
                <a:cxn ang="0">
                  <a:pos x="118" y="24"/>
                </a:cxn>
                <a:cxn ang="0">
                  <a:pos x="91" y="23"/>
                </a:cxn>
                <a:cxn ang="0">
                  <a:pos x="61" y="20"/>
                </a:cxn>
                <a:cxn ang="0">
                  <a:pos x="16" y="11"/>
                </a:cxn>
                <a:cxn ang="0">
                  <a:pos x="1" y="0"/>
                </a:cxn>
                <a:cxn ang="0">
                  <a:pos x="1" y="1"/>
                </a:cxn>
                <a:cxn ang="0">
                  <a:pos x="1" y="35"/>
                </a:cxn>
                <a:cxn ang="0">
                  <a:pos x="16" y="48"/>
                </a:cxn>
                <a:cxn ang="0">
                  <a:pos x="50" y="55"/>
                </a:cxn>
                <a:cxn ang="0">
                  <a:pos x="50" y="61"/>
                </a:cxn>
              </a:cxnLst>
              <a:rect l="0" t="0" r="r" b="b"/>
              <a:pathLst>
                <a:path w="285" h="109">
                  <a:moveTo>
                    <a:pt x="50" y="61"/>
                  </a:moveTo>
                  <a:cubicBezTo>
                    <a:pt x="50" y="62"/>
                    <a:pt x="50" y="63"/>
                    <a:pt x="50" y="64"/>
                  </a:cubicBezTo>
                  <a:cubicBezTo>
                    <a:pt x="50" y="72"/>
                    <a:pt x="50" y="80"/>
                    <a:pt x="50" y="83"/>
                  </a:cubicBezTo>
                  <a:cubicBezTo>
                    <a:pt x="50" y="91"/>
                    <a:pt x="59" y="94"/>
                    <a:pt x="65" y="96"/>
                  </a:cubicBezTo>
                  <a:cubicBezTo>
                    <a:pt x="79" y="102"/>
                    <a:pt x="95" y="104"/>
                    <a:pt x="110" y="105"/>
                  </a:cubicBezTo>
                  <a:cubicBezTo>
                    <a:pt x="129" y="108"/>
                    <a:pt x="148" y="108"/>
                    <a:pt x="166" y="109"/>
                  </a:cubicBezTo>
                  <a:cubicBezTo>
                    <a:pt x="185" y="109"/>
                    <a:pt x="204" y="108"/>
                    <a:pt x="223" y="106"/>
                  </a:cubicBezTo>
                  <a:cubicBezTo>
                    <a:pt x="238" y="104"/>
                    <a:pt x="253" y="102"/>
                    <a:pt x="267" y="97"/>
                  </a:cubicBezTo>
                  <a:cubicBezTo>
                    <a:pt x="274" y="95"/>
                    <a:pt x="284" y="91"/>
                    <a:pt x="284" y="83"/>
                  </a:cubicBezTo>
                  <a:cubicBezTo>
                    <a:pt x="284" y="79"/>
                    <a:pt x="285" y="68"/>
                    <a:pt x="285" y="60"/>
                  </a:cubicBezTo>
                  <a:cubicBezTo>
                    <a:pt x="285" y="55"/>
                    <a:pt x="285" y="51"/>
                    <a:pt x="284" y="49"/>
                  </a:cubicBezTo>
                  <a:cubicBezTo>
                    <a:pt x="284" y="49"/>
                    <a:pt x="284" y="49"/>
                    <a:pt x="284" y="49"/>
                  </a:cubicBezTo>
                  <a:cubicBezTo>
                    <a:pt x="283" y="45"/>
                    <a:pt x="277" y="42"/>
                    <a:pt x="274" y="40"/>
                  </a:cubicBezTo>
                  <a:cubicBezTo>
                    <a:pt x="266" y="37"/>
                    <a:pt x="257" y="35"/>
                    <a:pt x="249" y="33"/>
                  </a:cubicBezTo>
                  <a:cubicBezTo>
                    <a:pt x="248" y="36"/>
                    <a:pt x="245" y="38"/>
                    <a:pt x="243" y="40"/>
                  </a:cubicBezTo>
                  <a:cubicBezTo>
                    <a:pt x="253" y="43"/>
                    <a:pt x="260" y="47"/>
                    <a:pt x="260" y="51"/>
                  </a:cubicBezTo>
                  <a:cubicBezTo>
                    <a:pt x="260" y="61"/>
                    <a:pt x="232" y="69"/>
                    <a:pt x="195" y="71"/>
                  </a:cubicBezTo>
                  <a:cubicBezTo>
                    <a:pt x="186" y="72"/>
                    <a:pt x="177" y="72"/>
                    <a:pt x="167" y="72"/>
                  </a:cubicBezTo>
                  <a:cubicBezTo>
                    <a:pt x="163" y="72"/>
                    <a:pt x="159" y="72"/>
                    <a:pt x="155" y="72"/>
                  </a:cubicBezTo>
                  <a:cubicBezTo>
                    <a:pt x="154" y="72"/>
                    <a:pt x="153" y="72"/>
                    <a:pt x="152" y="72"/>
                  </a:cubicBezTo>
                  <a:cubicBezTo>
                    <a:pt x="148" y="72"/>
                    <a:pt x="144" y="72"/>
                    <a:pt x="140" y="71"/>
                  </a:cubicBezTo>
                  <a:cubicBezTo>
                    <a:pt x="140" y="71"/>
                    <a:pt x="140" y="71"/>
                    <a:pt x="140" y="71"/>
                  </a:cubicBezTo>
                  <a:cubicBezTo>
                    <a:pt x="130" y="71"/>
                    <a:pt x="120" y="70"/>
                    <a:pt x="110" y="69"/>
                  </a:cubicBezTo>
                  <a:cubicBezTo>
                    <a:pt x="95" y="67"/>
                    <a:pt x="79" y="65"/>
                    <a:pt x="65" y="60"/>
                  </a:cubicBezTo>
                  <a:cubicBezTo>
                    <a:pt x="63" y="59"/>
                    <a:pt x="60" y="58"/>
                    <a:pt x="58" y="56"/>
                  </a:cubicBezTo>
                  <a:cubicBezTo>
                    <a:pt x="59" y="57"/>
                    <a:pt x="60" y="57"/>
                    <a:pt x="61" y="57"/>
                  </a:cubicBezTo>
                  <a:cubicBezTo>
                    <a:pt x="80" y="59"/>
                    <a:pt x="99" y="60"/>
                    <a:pt x="117" y="60"/>
                  </a:cubicBezTo>
                  <a:cubicBezTo>
                    <a:pt x="136" y="60"/>
                    <a:pt x="155" y="59"/>
                    <a:pt x="174" y="57"/>
                  </a:cubicBezTo>
                  <a:cubicBezTo>
                    <a:pt x="189" y="55"/>
                    <a:pt x="204" y="53"/>
                    <a:pt x="218" y="48"/>
                  </a:cubicBezTo>
                  <a:cubicBezTo>
                    <a:pt x="225" y="46"/>
                    <a:pt x="235" y="43"/>
                    <a:pt x="235" y="34"/>
                  </a:cubicBezTo>
                  <a:cubicBezTo>
                    <a:pt x="235" y="28"/>
                    <a:pt x="236" y="5"/>
                    <a:pt x="235" y="1"/>
                  </a:cubicBezTo>
                  <a:cubicBezTo>
                    <a:pt x="235" y="0"/>
                    <a:pt x="235" y="0"/>
                    <a:pt x="235" y="0"/>
                  </a:cubicBezTo>
                  <a:cubicBezTo>
                    <a:pt x="233" y="7"/>
                    <a:pt x="224" y="10"/>
                    <a:pt x="218" y="12"/>
                  </a:cubicBezTo>
                  <a:cubicBezTo>
                    <a:pt x="204" y="16"/>
                    <a:pt x="189" y="19"/>
                    <a:pt x="174" y="20"/>
                  </a:cubicBezTo>
                  <a:cubicBezTo>
                    <a:pt x="164" y="21"/>
                    <a:pt x="155" y="22"/>
                    <a:pt x="145" y="23"/>
                  </a:cubicBezTo>
                  <a:cubicBezTo>
                    <a:pt x="137" y="23"/>
                    <a:pt x="128" y="24"/>
                    <a:pt x="118" y="24"/>
                  </a:cubicBezTo>
                  <a:cubicBezTo>
                    <a:pt x="109" y="24"/>
                    <a:pt x="100" y="23"/>
                    <a:pt x="91" y="23"/>
                  </a:cubicBezTo>
                  <a:cubicBezTo>
                    <a:pt x="81" y="22"/>
                    <a:pt x="71" y="21"/>
                    <a:pt x="61" y="20"/>
                  </a:cubicBezTo>
                  <a:cubicBezTo>
                    <a:pt x="46" y="18"/>
                    <a:pt x="30" y="16"/>
                    <a:pt x="16" y="11"/>
                  </a:cubicBezTo>
                  <a:cubicBezTo>
                    <a:pt x="11" y="9"/>
                    <a:pt x="3" y="6"/>
                    <a:pt x="1" y="0"/>
                  </a:cubicBezTo>
                  <a:cubicBezTo>
                    <a:pt x="1" y="0"/>
                    <a:pt x="1" y="1"/>
                    <a:pt x="1" y="1"/>
                  </a:cubicBezTo>
                  <a:cubicBezTo>
                    <a:pt x="0" y="6"/>
                    <a:pt x="1" y="28"/>
                    <a:pt x="1" y="35"/>
                  </a:cubicBezTo>
                  <a:cubicBezTo>
                    <a:pt x="1" y="42"/>
                    <a:pt x="10" y="45"/>
                    <a:pt x="16" y="48"/>
                  </a:cubicBezTo>
                  <a:cubicBezTo>
                    <a:pt x="27" y="52"/>
                    <a:pt x="38" y="54"/>
                    <a:pt x="50" y="55"/>
                  </a:cubicBezTo>
                  <a:cubicBezTo>
                    <a:pt x="50" y="57"/>
                    <a:pt x="50" y="59"/>
                    <a:pt x="50" y="6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7" name="Freeform 162">
              <a:extLst>
                <a:ext uri="{FF2B5EF4-FFF2-40B4-BE49-F238E27FC236}">
                  <a16:creationId xmlns:a16="http://schemas.microsoft.com/office/drawing/2014/main" id="{83CF51AB-C95C-4B99-B553-A49E0AB7DCB5}"/>
                </a:ext>
              </a:extLst>
            </p:cNvPr>
            <p:cNvSpPr>
              <a:spLocks noEditPoints="1"/>
            </p:cNvSpPr>
            <p:nvPr/>
          </p:nvSpPr>
          <p:spPr bwMode="auto">
            <a:xfrm>
              <a:off x="4889084" y="5328683"/>
              <a:ext cx="305716" cy="104109"/>
            </a:xfrm>
            <a:custGeom>
              <a:avLst/>
              <a:gdLst/>
              <a:ahLst/>
              <a:cxnLst>
                <a:cxn ang="0">
                  <a:pos x="18" y="69"/>
                </a:cxn>
                <a:cxn ang="0">
                  <a:pos x="62" y="77"/>
                </a:cxn>
                <a:cxn ang="0">
                  <a:pos x="119" y="80"/>
                </a:cxn>
                <a:cxn ang="0">
                  <a:pos x="175" y="77"/>
                </a:cxn>
                <a:cxn ang="0">
                  <a:pos x="219" y="68"/>
                </a:cxn>
                <a:cxn ang="0">
                  <a:pos x="234" y="56"/>
                </a:cxn>
                <a:cxn ang="0">
                  <a:pos x="234" y="23"/>
                </a:cxn>
                <a:cxn ang="0">
                  <a:pos x="224" y="14"/>
                </a:cxn>
                <a:cxn ang="0">
                  <a:pos x="200" y="7"/>
                </a:cxn>
                <a:cxn ang="0">
                  <a:pos x="120" y="0"/>
                </a:cxn>
                <a:cxn ang="0">
                  <a:pos x="118" y="0"/>
                </a:cxn>
                <a:cxn ang="0">
                  <a:pos x="37" y="7"/>
                </a:cxn>
                <a:cxn ang="0">
                  <a:pos x="12" y="14"/>
                </a:cxn>
                <a:cxn ang="0">
                  <a:pos x="1" y="23"/>
                </a:cxn>
                <a:cxn ang="0">
                  <a:pos x="1" y="55"/>
                </a:cxn>
                <a:cxn ang="0">
                  <a:pos x="18" y="69"/>
                </a:cxn>
                <a:cxn ang="0">
                  <a:pos x="118" y="5"/>
                </a:cxn>
                <a:cxn ang="0">
                  <a:pos x="210" y="25"/>
                </a:cxn>
                <a:cxn ang="0">
                  <a:pos x="118" y="45"/>
                </a:cxn>
                <a:cxn ang="0">
                  <a:pos x="26" y="25"/>
                </a:cxn>
                <a:cxn ang="0">
                  <a:pos x="118" y="5"/>
                </a:cxn>
              </a:cxnLst>
              <a:rect l="0" t="0" r="r" b="b"/>
              <a:pathLst>
                <a:path w="235" h="80">
                  <a:moveTo>
                    <a:pt x="18" y="69"/>
                  </a:moveTo>
                  <a:cubicBezTo>
                    <a:pt x="32" y="73"/>
                    <a:pt x="48" y="76"/>
                    <a:pt x="62" y="77"/>
                  </a:cubicBezTo>
                  <a:cubicBezTo>
                    <a:pt x="81" y="79"/>
                    <a:pt x="100" y="80"/>
                    <a:pt x="119" y="80"/>
                  </a:cubicBezTo>
                  <a:cubicBezTo>
                    <a:pt x="137" y="80"/>
                    <a:pt x="156" y="79"/>
                    <a:pt x="175" y="77"/>
                  </a:cubicBezTo>
                  <a:cubicBezTo>
                    <a:pt x="190" y="75"/>
                    <a:pt x="205" y="73"/>
                    <a:pt x="219" y="68"/>
                  </a:cubicBezTo>
                  <a:cubicBezTo>
                    <a:pt x="225" y="66"/>
                    <a:pt x="234" y="63"/>
                    <a:pt x="234" y="56"/>
                  </a:cubicBezTo>
                  <a:cubicBezTo>
                    <a:pt x="234" y="49"/>
                    <a:pt x="235" y="27"/>
                    <a:pt x="234" y="23"/>
                  </a:cubicBezTo>
                  <a:cubicBezTo>
                    <a:pt x="234" y="19"/>
                    <a:pt x="228" y="16"/>
                    <a:pt x="224" y="14"/>
                  </a:cubicBezTo>
                  <a:cubicBezTo>
                    <a:pt x="217" y="11"/>
                    <a:pt x="208" y="9"/>
                    <a:pt x="200" y="7"/>
                  </a:cubicBezTo>
                  <a:cubicBezTo>
                    <a:pt x="173" y="2"/>
                    <a:pt x="146" y="0"/>
                    <a:pt x="120" y="0"/>
                  </a:cubicBezTo>
                  <a:cubicBezTo>
                    <a:pt x="119" y="0"/>
                    <a:pt x="118" y="0"/>
                    <a:pt x="118" y="0"/>
                  </a:cubicBezTo>
                  <a:cubicBezTo>
                    <a:pt x="91" y="0"/>
                    <a:pt x="64" y="2"/>
                    <a:pt x="37" y="7"/>
                  </a:cubicBezTo>
                  <a:cubicBezTo>
                    <a:pt x="29" y="8"/>
                    <a:pt x="20" y="10"/>
                    <a:pt x="12" y="14"/>
                  </a:cubicBezTo>
                  <a:cubicBezTo>
                    <a:pt x="8" y="16"/>
                    <a:pt x="2" y="18"/>
                    <a:pt x="1" y="23"/>
                  </a:cubicBezTo>
                  <a:cubicBezTo>
                    <a:pt x="0" y="27"/>
                    <a:pt x="1" y="49"/>
                    <a:pt x="1" y="55"/>
                  </a:cubicBezTo>
                  <a:cubicBezTo>
                    <a:pt x="1" y="63"/>
                    <a:pt x="12" y="67"/>
                    <a:pt x="18" y="69"/>
                  </a:cubicBezTo>
                  <a:close/>
                  <a:moveTo>
                    <a:pt x="118" y="5"/>
                  </a:moveTo>
                  <a:cubicBezTo>
                    <a:pt x="169" y="5"/>
                    <a:pt x="210" y="14"/>
                    <a:pt x="210" y="25"/>
                  </a:cubicBezTo>
                  <a:cubicBezTo>
                    <a:pt x="210" y="36"/>
                    <a:pt x="169" y="45"/>
                    <a:pt x="118" y="45"/>
                  </a:cubicBezTo>
                  <a:cubicBezTo>
                    <a:pt x="67" y="45"/>
                    <a:pt x="26" y="36"/>
                    <a:pt x="26" y="25"/>
                  </a:cubicBezTo>
                  <a:cubicBezTo>
                    <a:pt x="26" y="14"/>
                    <a:pt x="67" y="5"/>
                    <a:pt x="118"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8" name="Freeform 163">
              <a:extLst>
                <a:ext uri="{FF2B5EF4-FFF2-40B4-BE49-F238E27FC236}">
                  <a16:creationId xmlns:a16="http://schemas.microsoft.com/office/drawing/2014/main" id="{B86430F1-B7BD-4438-B490-5FB35182198B}"/>
                </a:ext>
              </a:extLst>
            </p:cNvPr>
            <p:cNvSpPr>
              <a:spLocks/>
            </p:cNvSpPr>
            <p:nvPr/>
          </p:nvSpPr>
          <p:spPr bwMode="auto">
            <a:xfrm>
              <a:off x="4889084" y="5428936"/>
              <a:ext cx="305716" cy="75465"/>
            </a:xfrm>
            <a:custGeom>
              <a:avLst/>
              <a:gdLst/>
              <a:ahLst/>
              <a:cxnLst>
                <a:cxn ang="0">
                  <a:pos x="18" y="47"/>
                </a:cxn>
                <a:cxn ang="0">
                  <a:pos x="62" y="55"/>
                </a:cxn>
                <a:cxn ang="0">
                  <a:pos x="119" y="58"/>
                </a:cxn>
                <a:cxn ang="0">
                  <a:pos x="175" y="55"/>
                </a:cxn>
                <a:cxn ang="0">
                  <a:pos x="219" y="46"/>
                </a:cxn>
                <a:cxn ang="0">
                  <a:pos x="234" y="34"/>
                </a:cxn>
                <a:cxn ang="0">
                  <a:pos x="234" y="1"/>
                </a:cxn>
                <a:cxn ang="0">
                  <a:pos x="234" y="0"/>
                </a:cxn>
                <a:cxn ang="0">
                  <a:pos x="219" y="10"/>
                </a:cxn>
                <a:cxn ang="0">
                  <a:pos x="175" y="19"/>
                </a:cxn>
                <a:cxn ang="0">
                  <a:pos x="145" y="22"/>
                </a:cxn>
                <a:cxn ang="0">
                  <a:pos x="118" y="23"/>
                </a:cxn>
                <a:cxn ang="0">
                  <a:pos x="91" y="22"/>
                </a:cxn>
                <a:cxn ang="0">
                  <a:pos x="62" y="20"/>
                </a:cxn>
                <a:cxn ang="0">
                  <a:pos x="18" y="11"/>
                </a:cxn>
                <a:cxn ang="0">
                  <a:pos x="1" y="0"/>
                </a:cxn>
                <a:cxn ang="0">
                  <a:pos x="1" y="1"/>
                </a:cxn>
                <a:cxn ang="0">
                  <a:pos x="1" y="33"/>
                </a:cxn>
                <a:cxn ang="0">
                  <a:pos x="18" y="47"/>
                </a:cxn>
              </a:cxnLst>
              <a:rect l="0" t="0" r="r" b="b"/>
              <a:pathLst>
                <a:path w="235" h="58">
                  <a:moveTo>
                    <a:pt x="18" y="47"/>
                  </a:moveTo>
                  <a:cubicBezTo>
                    <a:pt x="32" y="51"/>
                    <a:pt x="48" y="54"/>
                    <a:pt x="62" y="55"/>
                  </a:cubicBezTo>
                  <a:cubicBezTo>
                    <a:pt x="81" y="57"/>
                    <a:pt x="100" y="58"/>
                    <a:pt x="119" y="58"/>
                  </a:cubicBezTo>
                  <a:cubicBezTo>
                    <a:pt x="137" y="58"/>
                    <a:pt x="156" y="57"/>
                    <a:pt x="175" y="55"/>
                  </a:cubicBezTo>
                  <a:cubicBezTo>
                    <a:pt x="190" y="53"/>
                    <a:pt x="205" y="51"/>
                    <a:pt x="219" y="46"/>
                  </a:cubicBezTo>
                  <a:cubicBezTo>
                    <a:pt x="225" y="44"/>
                    <a:pt x="234" y="41"/>
                    <a:pt x="234" y="34"/>
                  </a:cubicBezTo>
                  <a:cubicBezTo>
                    <a:pt x="234" y="27"/>
                    <a:pt x="235" y="5"/>
                    <a:pt x="234" y="1"/>
                  </a:cubicBezTo>
                  <a:cubicBezTo>
                    <a:pt x="234" y="1"/>
                    <a:pt x="234" y="0"/>
                    <a:pt x="234" y="0"/>
                  </a:cubicBezTo>
                  <a:cubicBezTo>
                    <a:pt x="233" y="6"/>
                    <a:pt x="224" y="9"/>
                    <a:pt x="219" y="10"/>
                  </a:cubicBezTo>
                  <a:cubicBezTo>
                    <a:pt x="205" y="16"/>
                    <a:pt x="190" y="18"/>
                    <a:pt x="175" y="19"/>
                  </a:cubicBezTo>
                  <a:cubicBezTo>
                    <a:pt x="165" y="21"/>
                    <a:pt x="155" y="21"/>
                    <a:pt x="145" y="22"/>
                  </a:cubicBezTo>
                  <a:cubicBezTo>
                    <a:pt x="136" y="22"/>
                    <a:pt x="127" y="23"/>
                    <a:pt x="118" y="23"/>
                  </a:cubicBezTo>
                  <a:cubicBezTo>
                    <a:pt x="108" y="23"/>
                    <a:pt x="99" y="22"/>
                    <a:pt x="91" y="22"/>
                  </a:cubicBezTo>
                  <a:cubicBezTo>
                    <a:pt x="81" y="21"/>
                    <a:pt x="72" y="21"/>
                    <a:pt x="62" y="20"/>
                  </a:cubicBezTo>
                  <a:cubicBezTo>
                    <a:pt x="48" y="18"/>
                    <a:pt x="32" y="16"/>
                    <a:pt x="18" y="11"/>
                  </a:cubicBezTo>
                  <a:cubicBezTo>
                    <a:pt x="12" y="9"/>
                    <a:pt x="3" y="6"/>
                    <a:pt x="1" y="0"/>
                  </a:cubicBezTo>
                  <a:cubicBezTo>
                    <a:pt x="1" y="0"/>
                    <a:pt x="1" y="0"/>
                    <a:pt x="1" y="1"/>
                  </a:cubicBezTo>
                  <a:cubicBezTo>
                    <a:pt x="0" y="5"/>
                    <a:pt x="1" y="27"/>
                    <a:pt x="1" y="33"/>
                  </a:cubicBezTo>
                  <a:cubicBezTo>
                    <a:pt x="1" y="41"/>
                    <a:pt x="12" y="45"/>
                    <a:pt x="18" y="4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9" name="Freeform 164">
              <a:extLst>
                <a:ext uri="{FF2B5EF4-FFF2-40B4-BE49-F238E27FC236}">
                  <a16:creationId xmlns:a16="http://schemas.microsoft.com/office/drawing/2014/main" id="{16E5F40D-463B-4A1E-A309-F4135786E4C2}"/>
                </a:ext>
              </a:extLst>
            </p:cNvPr>
            <p:cNvSpPr>
              <a:spLocks/>
            </p:cNvSpPr>
            <p:nvPr/>
          </p:nvSpPr>
          <p:spPr bwMode="auto">
            <a:xfrm>
              <a:off x="4889084" y="5503299"/>
              <a:ext cx="305716" cy="75465"/>
            </a:xfrm>
            <a:custGeom>
              <a:avLst/>
              <a:gdLst/>
              <a:ahLst/>
              <a:cxnLst>
                <a:cxn ang="0">
                  <a:pos x="18" y="46"/>
                </a:cxn>
                <a:cxn ang="0">
                  <a:pos x="62" y="55"/>
                </a:cxn>
                <a:cxn ang="0">
                  <a:pos x="119" y="58"/>
                </a:cxn>
                <a:cxn ang="0">
                  <a:pos x="175" y="55"/>
                </a:cxn>
                <a:cxn ang="0">
                  <a:pos x="219" y="46"/>
                </a:cxn>
                <a:cxn ang="0">
                  <a:pos x="234" y="33"/>
                </a:cxn>
                <a:cxn ang="0">
                  <a:pos x="234" y="1"/>
                </a:cxn>
                <a:cxn ang="0">
                  <a:pos x="234" y="0"/>
                </a:cxn>
                <a:cxn ang="0">
                  <a:pos x="219" y="10"/>
                </a:cxn>
                <a:cxn ang="0">
                  <a:pos x="175" y="19"/>
                </a:cxn>
                <a:cxn ang="0">
                  <a:pos x="145" y="21"/>
                </a:cxn>
                <a:cxn ang="0">
                  <a:pos x="118" y="22"/>
                </a:cxn>
                <a:cxn ang="0">
                  <a:pos x="91" y="21"/>
                </a:cxn>
                <a:cxn ang="0">
                  <a:pos x="62" y="19"/>
                </a:cxn>
                <a:cxn ang="0">
                  <a:pos x="18" y="11"/>
                </a:cxn>
                <a:cxn ang="0">
                  <a:pos x="1" y="0"/>
                </a:cxn>
                <a:cxn ang="0">
                  <a:pos x="1" y="0"/>
                </a:cxn>
                <a:cxn ang="0">
                  <a:pos x="1" y="33"/>
                </a:cxn>
                <a:cxn ang="0">
                  <a:pos x="18" y="46"/>
                </a:cxn>
              </a:cxnLst>
              <a:rect l="0" t="0" r="r" b="b"/>
              <a:pathLst>
                <a:path w="235" h="58">
                  <a:moveTo>
                    <a:pt x="18" y="46"/>
                  </a:moveTo>
                  <a:cubicBezTo>
                    <a:pt x="32" y="51"/>
                    <a:pt x="48" y="53"/>
                    <a:pt x="62" y="55"/>
                  </a:cubicBezTo>
                  <a:cubicBezTo>
                    <a:pt x="81" y="57"/>
                    <a:pt x="100" y="58"/>
                    <a:pt x="119" y="58"/>
                  </a:cubicBezTo>
                  <a:cubicBezTo>
                    <a:pt x="137" y="57"/>
                    <a:pt x="156" y="57"/>
                    <a:pt x="175" y="55"/>
                  </a:cubicBezTo>
                  <a:cubicBezTo>
                    <a:pt x="190" y="53"/>
                    <a:pt x="205" y="51"/>
                    <a:pt x="219" y="46"/>
                  </a:cubicBezTo>
                  <a:cubicBezTo>
                    <a:pt x="225" y="44"/>
                    <a:pt x="234" y="40"/>
                    <a:pt x="234" y="33"/>
                  </a:cubicBezTo>
                  <a:cubicBezTo>
                    <a:pt x="234" y="27"/>
                    <a:pt x="235" y="5"/>
                    <a:pt x="234" y="1"/>
                  </a:cubicBezTo>
                  <a:cubicBezTo>
                    <a:pt x="234" y="0"/>
                    <a:pt x="234" y="0"/>
                    <a:pt x="234" y="0"/>
                  </a:cubicBezTo>
                  <a:cubicBezTo>
                    <a:pt x="233" y="5"/>
                    <a:pt x="224" y="8"/>
                    <a:pt x="219" y="10"/>
                  </a:cubicBezTo>
                  <a:cubicBezTo>
                    <a:pt x="205" y="15"/>
                    <a:pt x="190" y="17"/>
                    <a:pt x="175" y="19"/>
                  </a:cubicBezTo>
                  <a:cubicBezTo>
                    <a:pt x="165" y="20"/>
                    <a:pt x="155" y="21"/>
                    <a:pt x="145" y="21"/>
                  </a:cubicBezTo>
                  <a:cubicBezTo>
                    <a:pt x="136" y="22"/>
                    <a:pt x="127" y="22"/>
                    <a:pt x="118" y="22"/>
                  </a:cubicBezTo>
                  <a:cubicBezTo>
                    <a:pt x="108" y="22"/>
                    <a:pt x="99" y="22"/>
                    <a:pt x="91" y="21"/>
                  </a:cubicBezTo>
                  <a:cubicBezTo>
                    <a:pt x="81" y="21"/>
                    <a:pt x="72" y="20"/>
                    <a:pt x="62" y="19"/>
                  </a:cubicBezTo>
                  <a:cubicBezTo>
                    <a:pt x="48" y="18"/>
                    <a:pt x="32" y="16"/>
                    <a:pt x="18" y="11"/>
                  </a:cubicBezTo>
                  <a:cubicBezTo>
                    <a:pt x="12" y="9"/>
                    <a:pt x="3" y="6"/>
                    <a:pt x="1" y="0"/>
                  </a:cubicBezTo>
                  <a:cubicBezTo>
                    <a:pt x="1" y="0"/>
                    <a:pt x="1" y="0"/>
                    <a:pt x="1" y="0"/>
                  </a:cubicBezTo>
                  <a:cubicBezTo>
                    <a:pt x="0" y="4"/>
                    <a:pt x="1" y="26"/>
                    <a:pt x="1" y="33"/>
                  </a:cubicBezTo>
                  <a:cubicBezTo>
                    <a:pt x="1" y="41"/>
                    <a:pt x="12" y="44"/>
                    <a:pt x="18" y="4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0" name="Freeform 165">
              <a:extLst>
                <a:ext uri="{FF2B5EF4-FFF2-40B4-BE49-F238E27FC236}">
                  <a16:creationId xmlns:a16="http://schemas.microsoft.com/office/drawing/2014/main" id="{3ABC49CF-4918-4240-8AC1-BC1EE9F98C46}"/>
                </a:ext>
              </a:extLst>
            </p:cNvPr>
            <p:cNvSpPr>
              <a:spLocks/>
            </p:cNvSpPr>
            <p:nvPr/>
          </p:nvSpPr>
          <p:spPr bwMode="auto">
            <a:xfrm>
              <a:off x="4951329" y="5720330"/>
              <a:ext cx="308470" cy="78219"/>
            </a:xfrm>
            <a:custGeom>
              <a:avLst/>
              <a:gdLst/>
              <a:ahLst/>
              <a:cxnLst>
                <a:cxn ang="0">
                  <a:pos x="236" y="0"/>
                </a:cxn>
                <a:cxn ang="0">
                  <a:pos x="221" y="10"/>
                </a:cxn>
                <a:cxn ang="0">
                  <a:pos x="176" y="20"/>
                </a:cxn>
                <a:cxn ang="0">
                  <a:pos x="146" y="22"/>
                </a:cxn>
                <a:cxn ang="0">
                  <a:pos x="118" y="23"/>
                </a:cxn>
                <a:cxn ang="0">
                  <a:pos x="91" y="22"/>
                </a:cxn>
                <a:cxn ang="0">
                  <a:pos x="62" y="20"/>
                </a:cxn>
                <a:cxn ang="0">
                  <a:pos x="18" y="11"/>
                </a:cxn>
                <a:cxn ang="0">
                  <a:pos x="1" y="0"/>
                </a:cxn>
                <a:cxn ang="0">
                  <a:pos x="1" y="0"/>
                </a:cxn>
                <a:cxn ang="0">
                  <a:pos x="0" y="34"/>
                </a:cxn>
                <a:cxn ang="0">
                  <a:pos x="18" y="48"/>
                </a:cxn>
                <a:cxn ang="0">
                  <a:pos x="62" y="57"/>
                </a:cxn>
                <a:cxn ang="0">
                  <a:pos x="119" y="60"/>
                </a:cxn>
                <a:cxn ang="0">
                  <a:pos x="176" y="57"/>
                </a:cxn>
                <a:cxn ang="0">
                  <a:pos x="221" y="47"/>
                </a:cxn>
                <a:cxn ang="0">
                  <a:pos x="236" y="34"/>
                </a:cxn>
                <a:cxn ang="0">
                  <a:pos x="236" y="1"/>
                </a:cxn>
                <a:cxn ang="0">
                  <a:pos x="236" y="0"/>
                </a:cxn>
              </a:cxnLst>
              <a:rect l="0" t="0" r="r" b="b"/>
              <a:pathLst>
                <a:path w="237" h="60">
                  <a:moveTo>
                    <a:pt x="236" y="0"/>
                  </a:moveTo>
                  <a:cubicBezTo>
                    <a:pt x="235" y="6"/>
                    <a:pt x="226" y="9"/>
                    <a:pt x="221" y="10"/>
                  </a:cubicBezTo>
                  <a:cubicBezTo>
                    <a:pt x="207" y="16"/>
                    <a:pt x="191" y="18"/>
                    <a:pt x="176" y="20"/>
                  </a:cubicBezTo>
                  <a:cubicBezTo>
                    <a:pt x="166" y="21"/>
                    <a:pt x="156" y="22"/>
                    <a:pt x="146" y="22"/>
                  </a:cubicBezTo>
                  <a:cubicBezTo>
                    <a:pt x="137" y="23"/>
                    <a:pt x="128" y="23"/>
                    <a:pt x="118" y="23"/>
                  </a:cubicBezTo>
                  <a:cubicBezTo>
                    <a:pt x="109" y="23"/>
                    <a:pt x="100" y="23"/>
                    <a:pt x="91" y="22"/>
                  </a:cubicBezTo>
                  <a:cubicBezTo>
                    <a:pt x="82" y="22"/>
                    <a:pt x="72" y="21"/>
                    <a:pt x="62" y="20"/>
                  </a:cubicBezTo>
                  <a:cubicBezTo>
                    <a:pt x="47" y="18"/>
                    <a:pt x="32" y="16"/>
                    <a:pt x="18" y="11"/>
                  </a:cubicBezTo>
                  <a:cubicBezTo>
                    <a:pt x="12" y="9"/>
                    <a:pt x="3" y="6"/>
                    <a:pt x="1" y="0"/>
                  </a:cubicBezTo>
                  <a:cubicBezTo>
                    <a:pt x="1" y="0"/>
                    <a:pt x="1" y="0"/>
                    <a:pt x="1" y="0"/>
                  </a:cubicBezTo>
                  <a:cubicBezTo>
                    <a:pt x="0" y="4"/>
                    <a:pt x="0" y="27"/>
                    <a:pt x="0" y="34"/>
                  </a:cubicBezTo>
                  <a:cubicBezTo>
                    <a:pt x="0" y="42"/>
                    <a:pt x="11" y="46"/>
                    <a:pt x="18" y="48"/>
                  </a:cubicBezTo>
                  <a:cubicBezTo>
                    <a:pt x="32" y="53"/>
                    <a:pt x="47" y="55"/>
                    <a:pt x="62" y="57"/>
                  </a:cubicBezTo>
                  <a:cubicBezTo>
                    <a:pt x="81" y="59"/>
                    <a:pt x="100" y="60"/>
                    <a:pt x="119" y="60"/>
                  </a:cubicBezTo>
                  <a:cubicBezTo>
                    <a:pt x="138" y="60"/>
                    <a:pt x="157" y="59"/>
                    <a:pt x="176" y="57"/>
                  </a:cubicBezTo>
                  <a:cubicBezTo>
                    <a:pt x="191" y="55"/>
                    <a:pt x="207" y="53"/>
                    <a:pt x="221" y="47"/>
                  </a:cubicBezTo>
                  <a:cubicBezTo>
                    <a:pt x="227" y="45"/>
                    <a:pt x="236" y="42"/>
                    <a:pt x="236" y="34"/>
                  </a:cubicBezTo>
                  <a:cubicBezTo>
                    <a:pt x="236" y="28"/>
                    <a:pt x="237" y="5"/>
                    <a:pt x="236" y="1"/>
                  </a:cubicBezTo>
                  <a:cubicBezTo>
                    <a:pt x="236" y="0"/>
                    <a:pt x="236" y="0"/>
                    <a:pt x="23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1" name="Freeform 166">
              <a:extLst>
                <a:ext uri="{FF2B5EF4-FFF2-40B4-BE49-F238E27FC236}">
                  <a16:creationId xmlns:a16="http://schemas.microsoft.com/office/drawing/2014/main" id="{A096985F-48F9-43C0-AECA-0D223E3FEF5E}"/>
                </a:ext>
              </a:extLst>
            </p:cNvPr>
            <p:cNvSpPr>
              <a:spLocks noEditPoints="1"/>
            </p:cNvSpPr>
            <p:nvPr/>
          </p:nvSpPr>
          <p:spPr bwMode="auto">
            <a:xfrm>
              <a:off x="5315984" y="5081356"/>
              <a:ext cx="306818" cy="108516"/>
            </a:xfrm>
            <a:custGeom>
              <a:avLst/>
              <a:gdLst/>
              <a:ahLst/>
              <a:cxnLst>
                <a:cxn ang="0">
                  <a:pos x="18" y="71"/>
                </a:cxn>
                <a:cxn ang="0">
                  <a:pos x="62" y="80"/>
                </a:cxn>
                <a:cxn ang="0">
                  <a:pos x="119" y="83"/>
                </a:cxn>
                <a:cxn ang="0">
                  <a:pos x="175" y="80"/>
                </a:cxn>
                <a:cxn ang="0">
                  <a:pos x="220" y="70"/>
                </a:cxn>
                <a:cxn ang="0">
                  <a:pos x="235" y="57"/>
                </a:cxn>
                <a:cxn ang="0">
                  <a:pos x="235" y="24"/>
                </a:cxn>
                <a:cxn ang="0">
                  <a:pos x="225" y="15"/>
                </a:cxn>
                <a:cxn ang="0">
                  <a:pos x="200" y="7"/>
                </a:cxn>
                <a:cxn ang="0">
                  <a:pos x="120" y="0"/>
                </a:cxn>
                <a:cxn ang="0">
                  <a:pos x="118" y="0"/>
                </a:cxn>
                <a:cxn ang="0">
                  <a:pos x="37" y="7"/>
                </a:cxn>
                <a:cxn ang="0">
                  <a:pos x="12" y="14"/>
                </a:cxn>
                <a:cxn ang="0">
                  <a:pos x="1" y="23"/>
                </a:cxn>
                <a:cxn ang="0">
                  <a:pos x="1" y="57"/>
                </a:cxn>
                <a:cxn ang="0">
                  <a:pos x="18" y="71"/>
                </a:cxn>
                <a:cxn ang="0">
                  <a:pos x="118" y="5"/>
                </a:cxn>
                <a:cxn ang="0">
                  <a:pos x="210" y="26"/>
                </a:cxn>
                <a:cxn ang="0">
                  <a:pos x="118" y="46"/>
                </a:cxn>
                <a:cxn ang="0">
                  <a:pos x="26" y="26"/>
                </a:cxn>
                <a:cxn ang="0">
                  <a:pos x="118" y="5"/>
                </a:cxn>
              </a:cxnLst>
              <a:rect l="0" t="0" r="r" b="b"/>
              <a:pathLst>
                <a:path w="236" h="83">
                  <a:moveTo>
                    <a:pt x="18" y="71"/>
                  </a:moveTo>
                  <a:cubicBezTo>
                    <a:pt x="32" y="76"/>
                    <a:pt x="48" y="78"/>
                    <a:pt x="62" y="80"/>
                  </a:cubicBezTo>
                  <a:cubicBezTo>
                    <a:pt x="81" y="82"/>
                    <a:pt x="100" y="83"/>
                    <a:pt x="119" y="83"/>
                  </a:cubicBezTo>
                  <a:cubicBezTo>
                    <a:pt x="138" y="83"/>
                    <a:pt x="156" y="82"/>
                    <a:pt x="175" y="80"/>
                  </a:cubicBezTo>
                  <a:cubicBezTo>
                    <a:pt x="190" y="78"/>
                    <a:pt x="206" y="76"/>
                    <a:pt x="220" y="70"/>
                  </a:cubicBezTo>
                  <a:cubicBezTo>
                    <a:pt x="226" y="68"/>
                    <a:pt x="235" y="65"/>
                    <a:pt x="235" y="57"/>
                  </a:cubicBezTo>
                  <a:cubicBezTo>
                    <a:pt x="235" y="51"/>
                    <a:pt x="236" y="28"/>
                    <a:pt x="235" y="24"/>
                  </a:cubicBezTo>
                  <a:cubicBezTo>
                    <a:pt x="234" y="19"/>
                    <a:pt x="229" y="16"/>
                    <a:pt x="225" y="15"/>
                  </a:cubicBezTo>
                  <a:cubicBezTo>
                    <a:pt x="217" y="11"/>
                    <a:pt x="209" y="9"/>
                    <a:pt x="200" y="7"/>
                  </a:cubicBezTo>
                  <a:cubicBezTo>
                    <a:pt x="174" y="2"/>
                    <a:pt x="147" y="0"/>
                    <a:pt x="120" y="0"/>
                  </a:cubicBezTo>
                  <a:cubicBezTo>
                    <a:pt x="119" y="0"/>
                    <a:pt x="119" y="0"/>
                    <a:pt x="118" y="0"/>
                  </a:cubicBezTo>
                  <a:cubicBezTo>
                    <a:pt x="91" y="0"/>
                    <a:pt x="64" y="2"/>
                    <a:pt x="37" y="7"/>
                  </a:cubicBezTo>
                  <a:cubicBezTo>
                    <a:pt x="28" y="9"/>
                    <a:pt x="20" y="11"/>
                    <a:pt x="12" y="14"/>
                  </a:cubicBezTo>
                  <a:cubicBezTo>
                    <a:pt x="8" y="16"/>
                    <a:pt x="2" y="19"/>
                    <a:pt x="1" y="23"/>
                  </a:cubicBezTo>
                  <a:cubicBezTo>
                    <a:pt x="0" y="28"/>
                    <a:pt x="1" y="51"/>
                    <a:pt x="1" y="57"/>
                  </a:cubicBezTo>
                  <a:cubicBezTo>
                    <a:pt x="1" y="65"/>
                    <a:pt x="12" y="69"/>
                    <a:pt x="18" y="71"/>
                  </a:cubicBezTo>
                  <a:close/>
                  <a:moveTo>
                    <a:pt x="118" y="5"/>
                  </a:moveTo>
                  <a:cubicBezTo>
                    <a:pt x="169" y="5"/>
                    <a:pt x="210" y="14"/>
                    <a:pt x="210" y="26"/>
                  </a:cubicBezTo>
                  <a:cubicBezTo>
                    <a:pt x="210" y="37"/>
                    <a:pt x="169" y="46"/>
                    <a:pt x="118" y="46"/>
                  </a:cubicBezTo>
                  <a:cubicBezTo>
                    <a:pt x="67" y="46"/>
                    <a:pt x="26" y="37"/>
                    <a:pt x="26" y="26"/>
                  </a:cubicBezTo>
                  <a:cubicBezTo>
                    <a:pt x="26" y="14"/>
                    <a:pt x="67" y="5"/>
                    <a:pt x="118"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2" name="Freeform 167">
              <a:extLst>
                <a:ext uri="{FF2B5EF4-FFF2-40B4-BE49-F238E27FC236}">
                  <a16:creationId xmlns:a16="http://schemas.microsoft.com/office/drawing/2014/main" id="{D0BC7C0C-2CEC-4B3A-9A7B-E01089965FE4}"/>
                </a:ext>
              </a:extLst>
            </p:cNvPr>
            <p:cNvSpPr>
              <a:spLocks/>
            </p:cNvSpPr>
            <p:nvPr/>
          </p:nvSpPr>
          <p:spPr bwMode="auto">
            <a:xfrm>
              <a:off x="5315984" y="5189871"/>
              <a:ext cx="306818" cy="77669"/>
            </a:xfrm>
            <a:custGeom>
              <a:avLst/>
              <a:gdLst/>
              <a:ahLst/>
              <a:cxnLst>
                <a:cxn ang="0">
                  <a:pos x="18" y="48"/>
                </a:cxn>
                <a:cxn ang="0">
                  <a:pos x="62" y="57"/>
                </a:cxn>
                <a:cxn ang="0">
                  <a:pos x="119" y="60"/>
                </a:cxn>
                <a:cxn ang="0">
                  <a:pos x="175" y="56"/>
                </a:cxn>
                <a:cxn ang="0">
                  <a:pos x="220" y="47"/>
                </a:cxn>
                <a:cxn ang="0">
                  <a:pos x="235" y="34"/>
                </a:cxn>
                <a:cxn ang="0">
                  <a:pos x="235" y="1"/>
                </a:cxn>
                <a:cxn ang="0">
                  <a:pos x="235" y="0"/>
                </a:cxn>
                <a:cxn ang="0">
                  <a:pos x="220" y="11"/>
                </a:cxn>
                <a:cxn ang="0">
                  <a:pos x="175" y="20"/>
                </a:cxn>
                <a:cxn ang="0">
                  <a:pos x="145" y="22"/>
                </a:cxn>
                <a:cxn ang="0">
                  <a:pos x="118" y="23"/>
                </a:cxn>
                <a:cxn ang="0">
                  <a:pos x="91" y="22"/>
                </a:cxn>
                <a:cxn ang="0">
                  <a:pos x="62" y="20"/>
                </a:cxn>
                <a:cxn ang="0">
                  <a:pos x="18" y="11"/>
                </a:cxn>
                <a:cxn ang="0">
                  <a:pos x="1" y="0"/>
                </a:cxn>
                <a:cxn ang="0">
                  <a:pos x="1" y="0"/>
                </a:cxn>
                <a:cxn ang="0">
                  <a:pos x="1" y="34"/>
                </a:cxn>
                <a:cxn ang="0">
                  <a:pos x="18" y="48"/>
                </a:cxn>
              </a:cxnLst>
              <a:rect l="0" t="0" r="r" b="b"/>
              <a:pathLst>
                <a:path w="236" h="60">
                  <a:moveTo>
                    <a:pt x="18" y="48"/>
                  </a:moveTo>
                  <a:cubicBezTo>
                    <a:pt x="32" y="53"/>
                    <a:pt x="48" y="55"/>
                    <a:pt x="62" y="57"/>
                  </a:cubicBezTo>
                  <a:cubicBezTo>
                    <a:pt x="81" y="59"/>
                    <a:pt x="100" y="60"/>
                    <a:pt x="119" y="60"/>
                  </a:cubicBezTo>
                  <a:cubicBezTo>
                    <a:pt x="138" y="59"/>
                    <a:pt x="156" y="59"/>
                    <a:pt x="175" y="56"/>
                  </a:cubicBezTo>
                  <a:cubicBezTo>
                    <a:pt x="190" y="55"/>
                    <a:pt x="206" y="53"/>
                    <a:pt x="220" y="47"/>
                  </a:cubicBezTo>
                  <a:cubicBezTo>
                    <a:pt x="226" y="45"/>
                    <a:pt x="235" y="42"/>
                    <a:pt x="235" y="34"/>
                  </a:cubicBezTo>
                  <a:cubicBezTo>
                    <a:pt x="235" y="28"/>
                    <a:pt x="236" y="5"/>
                    <a:pt x="235" y="1"/>
                  </a:cubicBezTo>
                  <a:cubicBezTo>
                    <a:pt x="235" y="0"/>
                    <a:pt x="235" y="0"/>
                    <a:pt x="235" y="0"/>
                  </a:cubicBezTo>
                  <a:cubicBezTo>
                    <a:pt x="233" y="6"/>
                    <a:pt x="225" y="9"/>
                    <a:pt x="220" y="11"/>
                  </a:cubicBezTo>
                  <a:cubicBezTo>
                    <a:pt x="206" y="16"/>
                    <a:pt x="190" y="18"/>
                    <a:pt x="175" y="20"/>
                  </a:cubicBezTo>
                  <a:cubicBezTo>
                    <a:pt x="165" y="21"/>
                    <a:pt x="155" y="22"/>
                    <a:pt x="145" y="22"/>
                  </a:cubicBezTo>
                  <a:cubicBezTo>
                    <a:pt x="136" y="23"/>
                    <a:pt x="127" y="23"/>
                    <a:pt x="118" y="23"/>
                  </a:cubicBezTo>
                  <a:cubicBezTo>
                    <a:pt x="109" y="23"/>
                    <a:pt x="100" y="23"/>
                    <a:pt x="91" y="22"/>
                  </a:cubicBezTo>
                  <a:cubicBezTo>
                    <a:pt x="82" y="22"/>
                    <a:pt x="72" y="21"/>
                    <a:pt x="62" y="20"/>
                  </a:cubicBezTo>
                  <a:cubicBezTo>
                    <a:pt x="48" y="18"/>
                    <a:pt x="32" y="16"/>
                    <a:pt x="18" y="11"/>
                  </a:cubicBezTo>
                  <a:cubicBezTo>
                    <a:pt x="12" y="9"/>
                    <a:pt x="3" y="6"/>
                    <a:pt x="1" y="0"/>
                  </a:cubicBezTo>
                  <a:cubicBezTo>
                    <a:pt x="1" y="0"/>
                    <a:pt x="1" y="0"/>
                    <a:pt x="1" y="0"/>
                  </a:cubicBezTo>
                  <a:cubicBezTo>
                    <a:pt x="0" y="5"/>
                    <a:pt x="1" y="27"/>
                    <a:pt x="1" y="34"/>
                  </a:cubicBezTo>
                  <a:cubicBezTo>
                    <a:pt x="1" y="42"/>
                    <a:pt x="12" y="46"/>
                    <a:pt x="18" y="4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3" name="Freeform 168">
              <a:extLst>
                <a:ext uri="{FF2B5EF4-FFF2-40B4-BE49-F238E27FC236}">
                  <a16:creationId xmlns:a16="http://schemas.microsoft.com/office/drawing/2014/main" id="{2EF82B97-6368-4ABF-8838-4AB9773951F8}"/>
                </a:ext>
              </a:extLst>
            </p:cNvPr>
            <p:cNvSpPr>
              <a:spLocks/>
            </p:cNvSpPr>
            <p:nvPr/>
          </p:nvSpPr>
          <p:spPr bwMode="auto">
            <a:xfrm>
              <a:off x="5252087" y="5267540"/>
              <a:ext cx="370715" cy="140464"/>
            </a:xfrm>
            <a:custGeom>
              <a:avLst/>
              <a:gdLst/>
              <a:ahLst/>
              <a:cxnLst>
                <a:cxn ang="0">
                  <a:pos x="119" y="108"/>
                </a:cxn>
                <a:cxn ang="0">
                  <a:pos x="175" y="105"/>
                </a:cxn>
                <a:cxn ang="0">
                  <a:pos x="220" y="96"/>
                </a:cxn>
                <a:cxn ang="0">
                  <a:pos x="235" y="83"/>
                </a:cxn>
                <a:cxn ang="0">
                  <a:pos x="235" y="64"/>
                </a:cxn>
                <a:cxn ang="0">
                  <a:pos x="236" y="60"/>
                </a:cxn>
                <a:cxn ang="0">
                  <a:pos x="235" y="55"/>
                </a:cxn>
                <a:cxn ang="0">
                  <a:pos x="269" y="47"/>
                </a:cxn>
                <a:cxn ang="0">
                  <a:pos x="284" y="34"/>
                </a:cxn>
                <a:cxn ang="0">
                  <a:pos x="284" y="1"/>
                </a:cxn>
                <a:cxn ang="0">
                  <a:pos x="284" y="0"/>
                </a:cxn>
                <a:cxn ang="0">
                  <a:pos x="269" y="10"/>
                </a:cxn>
                <a:cxn ang="0">
                  <a:pos x="224" y="20"/>
                </a:cxn>
                <a:cxn ang="0">
                  <a:pos x="194" y="22"/>
                </a:cxn>
                <a:cxn ang="0">
                  <a:pos x="167" y="23"/>
                </a:cxn>
                <a:cxn ang="0">
                  <a:pos x="140" y="22"/>
                </a:cxn>
                <a:cxn ang="0">
                  <a:pos x="111" y="20"/>
                </a:cxn>
                <a:cxn ang="0">
                  <a:pos x="67" y="11"/>
                </a:cxn>
                <a:cxn ang="0">
                  <a:pos x="50" y="0"/>
                </a:cxn>
                <a:cxn ang="0">
                  <a:pos x="50" y="0"/>
                </a:cxn>
                <a:cxn ang="0">
                  <a:pos x="50" y="34"/>
                </a:cxn>
                <a:cxn ang="0">
                  <a:pos x="67" y="48"/>
                </a:cxn>
                <a:cxn ang="0">
                  <a:pos x="111" y="57"/>
                </a:cxn>
                <a:cxn ang="0">
                  <a:pos x="168" y="59"/>
                </a:cxn>
                <a:cxn ang="0">
                  <a:pos x="224" y="56"/>
                </a:cxn>
                <a:cxn ang="0">
                  <a:pos x="227" y="56"/>
                </a:cxn>
                <a:cxn ang="0">
                  <a:pos x="220" y="59"/>
                </a:cxn>
                <a:cxn ang="0">
                  <a:pos x="175" y="68"/>
                </a:cxn>
                <a:cxn ang="0">
                  <a:pos x="145" y="71"/>
                </a:cxn>
                <a:cxn ang="0">
                  <a:pos x="145" y="71"/>
                </a:cxn>
                <a:cxn ang="0">
                  <a:pos x="133" y="71"/>
                </a:cxn>
                <a:cxn ang="0">
                  <a:pos x="130" y="71"/>
                </a:cxn>
                <a:cxn ang="0">
                  <a:pos x="118" y="72"/>
                </a:cxn>
                <a:cxn ang="0">
                  <a:pos x="90" y="71"/>
                </a:cxn>
                <a:cxn ang="0">
                  <a:pos x="26" y="51"/>
                </a:cxn>
                <a:cxn ang="0">
                  <a:pos x="43" y="39"/>
                </a:cxn>
                <a:cxn ang="0">
                  <a:pos x="36" y="33"/>
                </a:cxn>
                <a:cxn ang="0">
                  <a:pos x="12" y="40"/>
                </a:cxn>
                <a:cxn ang="0">
                  <a:pos x="1" y="48"/>
                </a:cxn>
                <a:cxn ang="0">
                  <a:pos x="1" y="49"/>
                </a:cxn>
                <a:cxn ang="0">
                  <a:pos x="0" y="60"/>
                </a:cxn>
                <a:cxn ang="0">
                  <a:pos x="1" y="83"/>
                </a:cxn>
                <a:cxn ang="0">
                  <a:pos x="18" y="96"/>
                </a:cxn>
                <a:cxn ang="0">
                  <a:pos x="62" y="105"/>
                </a:cxn>
                <a:cxn ang="0">
                  <a:pos x="119" y="108"/>
                </a:cxn>
              </a:cxnLst>
              <a:rect l="0" t="0" r="r" b="b"/>
              <a:pathLst>
                <a:path w="285" h="108">
                  <a:moveTo>
                    <a:pt x="119" y="108"/>
                  </a:moveTo>
                  <a:cubicBezTo>
                    <a:pt x="138" y="108"/>
                    <a:pt x="156" y="107"/>
                    <a:pt x="175" y="105"/>
                  </a:cubicBezTo>
                  <a:cubicBezTo>
                    <a:pt x="190" y="103"/>
                    <a:pt x="206" y="101"/>
                    <a:pt x="220" y="96"/>
                  </a:cubicBezTo>
                  <a:cubicBezTo>
                    <a:pt x="226" y="94"/>
                    <a:pt x="235" y="90"/>
                    <a:pt x="235" y="83"/>
                  </a:cubicBezTo>
                  <a:cubicBezTo>
                    <a:pt x="235" y="79"/>
                    <a:pt x="235" y="71"/>
                    <a:pt x="235" y="64"/>
                  </a:cubicBezTo>
                  <a:cubicBezTo>
                    <a:pt x="235" y="62"/>
                    <a:pt x="236" y="61"/>
                    <a:pt x="236" y="60"/>
                  </a:cubicBezTo>
                  <a:cubicBezTo>
                    <a:pt x="236" y="58"/>
                    <a:pt x="236" y="57"/>
                    <a:pt x="235" y="55"/>
                  </a:cubicBezTo>
                  <a:cubicBezTo>
                    <a:pt x="247" y="53"/>
                    <a:pt x="258" y="51"/>
                    <a:pt x="269" y="47"/>
                  </a:cubicBezTo>
                  <a:cubicBezTo>
                    <a:pt x="275" y="45"/>
                    <a:pt x="284" y="42"/>
                    <a:pt x="284" y="34"/>
                  </a:cubicBezTo>
                  <a:cubicBezTo>
                    <a:pt x="284" y="28"/>
                    <a:pt x="285" y="5"/>
                    <a:pt x="284" y="1"/>
                  </a:cubicBezTo>
                  <a:cubicBezTo>
                    <a:pt x="284" y="0"/>
                    <a:pt x="284" y="0"/>
                    <a:pt x="284" y="0"/>
                  </a:cubicBezTo>
                  <a:cubicBezTo>
                    <a:pt x="282" y="6"/>
                    <a:pt x="274" y="9"/>
                    <a:pt x="269" y="10"/>
                  </a:cubicBezTo>
                  <a:cubicBezTo>
                    <a:pt x="255" y="16"/>
                    <a:pt x="239" y="18"/>
                    <a:pt x="224" y="20"/>
                  </a:cubicBezTo>
                  <a:cubicBezTo>
                    <a:pt x="214" y="21"/>
                    <a:pt x="204" y="22"/>
                    <a:pt x="194" y="22"/>
                  </a:cubicBezTo>
                  <a:cubicBezTo>
                    <a:pt x="185" y="23"/>
                    <a:pt x="176" y="23"/>
                    <a:pt x="167" y="23"/>
                  </a:cubicBezTo>
                  <a:cubicBezTo>
                    <a:pt x="158" y="23"/>
                    <a:pt x="149" y="23"/>
                    <a:pt x="140" y="22"/>
                  </a:cubicBezTo>
                  <a:cubicBezTo>
                    <a:pt x="131" y="22"/>
                    <a:pt x="121" y="21"/>
                    <a:pt x="111" y="20"/>
                  </a:cubicBezTo>
                  <a:cubicBezTo>
                    <a:pt x="97" y="18"/>
                    <a:pt x="81" y="16"/>
                    <a:pt x="67" y="11"/>
                  </a:cubicBezTo>
                  <a:cubicBezTo>
                    <a:pt x="61" y="9"/>
                    <a:pt x="52" y="6"/>
                    <a:pt x="50" y="0"/>
                  </a:cubicBezTo>
                  <a:cubicBezTo>
                    <a:pt x="50" y="0"/>
                    <a:pt x="50" y="0"/>
                    <a:pt x="50" y="0"/>
                  </a:cubicBezTo>
                  <a:cubicBezTo>
                    <a:pt x="49" y="4"/>
                    <a:pt x="50" y="27"/>
                    <a:pt x="50" y="34"/>
                  </a:cubicBezTo>
                  <a:cubicBezTo>
                    <a:pt x="50" y="42"/>
                    <a:pt x="61" y="46"/>
                    <a:pt x="67" y="48"/>
                  </a:cubicBezTo>
                  <a:cubicBezTo>
                    <a:pt x="81" y="53"/>
                    <a:pt x="97" y="55"/>
                    <a:pt x="111" y="57"/>
                  </a:cubicBezTo>
                  <a:cubicBezTo>
                    <a:pt x="130" y="59"/>
                    <a:pt x="149" y="59"/>
                    <a:pt x="168" y="59"/>
                  </a:cubicBezTo>
                  <a:cubicBezTo>
                    <a:pt x="187" y="59"/>
                    <a:pt x="205" y="59"/>
                    <a:pt x="224" y="56"/>
                  </a:cubicBezTo>
                  <a:cubicBezTo>
                    <a:pt x="225" y="56"/>
                    <a:pt x="226" y="56"/>
                    <a:pt x="227" y="56"/>
                  </a:cubicBezTo>
                  <a:cubicBezTo>
                    <a:pt x="225" y="57"/>
                    <a:pt x="222" y="58"/>
                    <a:pt x="220" y="59"/>
                  </a:cubicBezTo>
                  <a:cubicBezTo>
                    <a:pt x="206" y="64"/>
                    <a:pt x="190" y="67"/>
                    <a:pt x="175" y="68"/>
                  </a:cubicBezTo>
                  <a:cubicBezTo>
                    <a:pt x="165" y="70"/>
                    <a:pt x="155" y="70"/>
                    <a:pt x="145" y="71"/>
                  </a:cubicBezTo>
                  <a:cubicBezTo>
                    <a:pt x="145" y="71"/>
                    <a:pt x="145" y="71"/>
                    <a:pt x="145" y="71"/>
                  </a:cubicBezTo>
                  <a:cubicBezTo>
                    <a:pt x="141" y="71"/>
                    <a:pt x="137" y="71"/>
                    <a:pt x="133" y="71"/>
                  </a:cubicBezTo>
                  <a:cubicBezTo>
                    <a:pt x="132" y="71"/>
                    <a:pt x="131" y="71"/>
                    <a:pt x="130" y="71"/>
                  </a:cubicBezTo>
                  <a:cubicBezTo>
                    <a:pt x="126" y="72"/>
                    <a:pt x="122" y="72"/>
                    <a:pt x="118" y="72"/>
                  </a:cubicBezTo>
                  <a:cubicBezTo>
                    <a:pt x="108" y="72"/>
                    <a:pt x="99" y="71"/>
                    <a:pt x="90" y="71"/>
                  </a:cubicBezTo>
                  <a:cubicBezTo>
                    <a:pt x="53" y="68"/>
                    <a:pt x="26" y="60"/>
                    <a:pt x="26" y="51"/>
                  </a:cubicBezTo>
                  <a:cubicBezTo>
                    <a:pt x="26" y="47"/>
                    <a:pt x="32" y="42"/>
                    <a:pt x="43" y="39"/>
                  </a:cubicBezTo>
                  <a:cubicBezTo>
                    <a:pt x="40" y="37"/>
                    <a:pt x="37" y="35"/>
                    <a:pt x="36" y="33"/>
                  </a:cubicBezTo>
                  <a:cubicBezTo>
                    <a:pt x="28" y="34"/>
                    <a:pt x="19" y="36"/>
                    <a:pt x="12" y="40"/>
                  </a:cubicBezTo>
                  <a:cubicBezTo>
                    <a:pt x="8" y="41"/>
                    <a:pt x="3" y="44"/>
                    <a:pt x="1" y="48"/>
                  </a:cubicBezTo>
                  <a:cubicBezTo>
                    <a:pt x="1" y="48"/>
                    <a:pt x="1" y="49"/>
                    <a:pt x="1" y="49"/>
                  </a:cubicBezTo>
                  <a:cubicBezTo>
                    <a:pt x="1" y="50"/>
                    <a:pt x="0" y="55"/>
                    <a:pt x="0" y="60"/>
                  </a:cubicBezTo>
                  <a:cubicBezTo>
                    <a:pt x="0" y="68"/>
                    <a:pt x="1" y="78"/>
                    <a:pt x="1" y="83"/>
                  </a:cubicBezTo>
                  <a:cubicBezTo>
                    <a:pt x="1" y="91"/>
                    <a:pt x="12" y="94"/>
                    <a:pt x="18" y="96"/>
                  </a:cubicBezTo>
                  <a:cubicBezTo>
                    <a:pt x="32" y="101"/>
                    <a:pt x="48" y="104"/>
                    <a:pt x="62" y="105"/>
                  </a:cubicBezTo>
                  <a:cubicBezTo>
                    <a:pt x="81" y="107"/>
                    <a:pt x="100" y="108"/>
                    <a:pt x="119" y="10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4" name="Freeform 169">
              <a:extLst>
                <a:ext uri="{FF2B5EF4-FFF2-40B4-BE49-F238E27FC236}">
                  <a16:creationId xmlns:a16="http://schemas.microsoft.com/office/drawing/2014/main" id="{D59A5763-D74B-4F91-9F94-3E708CC983F8}"/>
                </a:ext>
              </a:extLst>
            </p:cNvPr>
            <p:cNvSpPr>
              <a:spLocks/>
            </p:cNvSpPr>
            <p:nvPr/>
          </p:nvSpPr>
          <p:spPr bwMode="auto">
            <a:xfrm>
              <a:off x="5302764" y="5393682"/>
              <a:ext cx="305716" cy="98049"/>
            </a:xfrm>
            <a:custGeom>
              <a:avLst/>
              <a:gdLst/>
              <a:ahLst/>
              <a:cxnLst>
                <a:cxn ang="0">
                  <a:pos x="175" y="72"/>
                </a:cxn>
                <a:cxn ang="0">
                  <a:pos x="220" y="63"/>
                </a:cxn>
                <a:cxn ang="0">
                  <a:pos x="235" y="50"/>
                </a:cxn>
                <a:cxn ang="0">
                  <a:pos x="235" y="30"/>
                </a:cxn>
                <a:cxn ang="0">
                  <a:pos x="235" y="27"/>
                </a:cxn>
                <a:cxn ang="0">
                  <a:pos x="235" y="16"/>
                </a:cxn>
                <a:cxn ang="0">
                  <a:pos x="235" y="15"/>
                </a:cxn>
                <a:cxn ang="0">
                  <a:pos x="225" y="7"/>
                </a:cxn>
                <a:cxn ang="0">
                  <a:pos x="204" y="0"/>
                </a:cxn>
                <a:cxn ang="0">
                  <a:pos x="195" y="6"/>
                </a:cxn>
                <a:cxn ang="0">
                  <a:pos x="210" y="18"/>
                </a:cxn>
                <a:cxn ang="0">
                  <a:pos x="145" y="38"/>
                </a:cxn>
                <a:cxn ang="0">
                  <a:pos x="118" y="39"/>
                </a:cxn>
                <a:cxn ang="0">
                  <a:pos x="90" y="38"/>
                </a:cxn>
                <a:cxn ang="0">
                  <a:pos x="62" y="35"/>
                </a:cxn>
                <a:cxn ang="0">
                  <a:pos x="18" y="27"/>
                </a:cxn>
                <a:cxn ang="0">
                  <a:pos x="1" y="15"/>
                </a:cxn>
                <a:cxn ang="0">
                  <a:pos x="1" y="16"/>
                </a:cxn>
                <a:cxn ang="0">
                  <a:pos x="0" y="26"/>
                </a:cxn>
                <a:cxn ang="0">
                  <a:pos x="1" y="49"/>
                </a:cxn>
                <a:cxn ang="0">
                  <a:pos x="18" y="63"/>
                </a:cxn>
                <a:cxn ang="0">
                  <a:pos x="62" y="72"/>
                </a:cxn>
                <a:cxn ang="0">
                  <a:pos x="119" y="75"/>
                </a:cxn>
                <a:cxn ang="0">
                  <a:pos x="175" y="72"/>
                </a:cxn>
              </a:cxnLst>
              <a:rect l="0" t="0" r="r" b="b"/>
              <a:pathLst>
                <a:path w="235" h="75">
                  <a:moveTo>
                    <a:pt x="175" y="72"/>
                  </a:moveTo>
                  <a:cubicBezTo>
                    <a:pt x="190" y="70"/>
                    <a:pt x="206" y="68"/>
                    <a:pt x="220" y="63"/>
                  </a:cubicBezTo>
                  <a:cubicBezTo>
                    <a:pt x="226" y="60"/>
                    <a:pt x="235" y="57"/>
                    <a:pt x="235" y="50"/>
                  </a:cubicBezTo>
                  <a:cubicBezTo>
                    <a:pt x="235" y="46"/>
                    <a:pt x="235" y="38"/>
                    <a:pt x="235" y="30"/>
                  </a:cubicBezTo>
                  <a:cubicBezTo>
                    <a:pt x="235" y="29"/>
                    <a:pt x="235" y="28"/>
                    <a:pt x="235" y="27"/>
                  </a:cubicBezTo>
                  <a:cubicBezTo>
                    <a:pt x="235" y="22"/>
                    <a:pt x="235" y="18"/>
                    <a:pt x="235" y="16"/>
                  </a:cubicBezTo>
                  <a:cubicBezTo>
                    <a:pt x="235" y="16"/>
                    <a:pt x="235" y="15"/>
                    <a:pt x="235" y="15"/>
                  </a:cubicBezTo>
                  <a:cubicBezTo>
                    <a:pt x="234" y="11"/>
                    <a:pt x="228" y="9"/>
                    <a:pt x="225" y="7"/>
                  </a:cubicBezTo>
                  <a:cubicBezTo>
                    <a:pt x="218" y="4"/>
                    <a:pt x="211" y="2"/>
                    <a:pt x="204" y="0"/>
                  </a:cubicBezTo>
                  <a:cubicBezTo>
                    <a:pt x="202" y="3"/>
                    <a:pt x="198" y="5"/>
                    <a:pt x="195" y="6"/>
                  </a:cubicBezTo>
                  <a:cubicBezTo>
                    <a:pt x="205" y="10"/>
                    <a:pt x="210" y="14"/>
                    <a:pt x="210" y="18"/>
                  </a:cubicBezTo>
                  <a:cubicBezTo>
                    <a:pt x="210" y="27"/>
                    <a:pt x="183" y="35"/>
                    <a:pt x="145" y="38"/>
                  </a:cubicBezTo>
                  <a:cubicBezTo>
                    <a:pt x="136" y="38"/>
                    <a:pt x="127" y="39"/>
                    <a:pt x="118" y="39"/>
                  </a:cubicBezTo>
                  <a:cubicBezTo>
                    <a:pt x="108" y="39"/>
                    <a:pt x="99" y="38"/>
                    <a:pt x="90" y="38"/>
                  </a:cubicBezTo>
                  <a:cubicBezTo>
                    <a:pt x="81" y="37"/>
                    <a:pt x="72" y="36"/>
                    <a:pt x="62" y="35"/>
                  </a:cubicBezTo>
                  <a:cubicBezTo>
                    <a:pt x="47" y="34"/>
                    <a:pt x="32" y="31"/>
                    <a:pt x="18" y="27"/>
                  </a:cubicBezTo>
                  <a:cubicBezTo>
                    <a:pt x="12" y="25"/>
                    <a:pt x="3" y="22"/>
                    <a:pt x="1" y="15"/>
                  </a:cubicBezTo>
                  <a:cubicBezTo>
                    <a:pt x="1" y="15"/>
                    <a:pt x="1" y="15"/>
                    <a:pt x="1" y="16"/>
                  </a:cubicBezTo>
                  <a:cubicBezTo>
                    <a:pt x="0" y="17"/>
                    <a:pt x="0" y="21"/>
                    <a:pt x="0" y="26"/>
                  </a:cubicBezTo>
                  <a:cubicBezTo>
                    <a:pt x="0" y="35"/>
                    <a:pt x="1" y="45"/>
                    <a:pt x="1" y="49"/>
                  </a:cubicBezTo>
                  <a:cubicBezTo>
                    <a:pt x="1" y="58"/>
                    <a:pt x="11" y="61"/>
                    <a:pt x="18" y="63"/>
                  </a:cubicBezTo>
                  <a:cubicBezTo>
                    <a:pt x="32" y="68"/>
                    <a:pt x="47" y="70"/>
                    <a:pt x="62" y="72"/>
                  </a:cubicBezTo>
                  <a:cubicBezTo>
                    <a:pt x="81" y="74"/>
                    <a:pt x="100" y="75"/>
                    <a:pt x="119" y="75"/>
                  </a:cubicBezTo>
                  <a:cubicBezTo>
                    <a:pt x="137" y="75"/>
                    <a:pt x="156" y="74"/>
                    <a:pt x="175" y="7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5" name="Freeform 170">
              <a:extLst>
                <a:ext uri="{FF2B5EF4-FFF2-40B4-BE49-F238E27FC236}">
                  <a16:creationId xmlns:a16="http://schemas.microsoft.com/office/drawing/2014/main" id="{04E88281-7B63-4434-8DAC-A58556A295AC}"/>
                </a:ext>
              </a:extLst>
            </p:cNvPr>
            <p:cNvSpPr>
              <a:spLocks/>
            </p:cNvSpPr>
            <p:nvPr/>
          </p:nvSpPr>
          <p:spPr bwMode="auto">
            <a:xfrm>
              <a:off x="5302764" y="5490079"/>
              <a:ext cx="83177" cy="63897"/>
            </a:xfrm>
            <a:custGeom>
              <a:avLst/>
              <a:gdLst/>
              <a:ahLst/>
              <a:cxnLst>
                <a:cxn ang="0">
                  <a:pos x="1" y="0"/>
                </a:cxn>
                <a:cxn ang="0">
                  <a:pos x="1" y="0"/>
                </a:cxn>
                <a:cxn ang="0">
                  <a:pos x="1" y="34"/>
                </a:cxn>
                <a:cxn ang="0">
                  <a:pos x="18" y="48"/>
                </a:cxn>
                <a:cxn ang="0">
                  <a:pos x="21" y="49"/>
                </a:cxn>
                <a:cxn ang="0">
                  <a:pos x="64" y="20"/>
                </a:cxn>
                <a:cxn ang="0">
                  <a:pos x="63" y="20"/>
                </a:cxn>
                <a:cxn ang="0">
                  <a:pos x="18" y="11"/>
                </a:cxn>
                <a:cxn ang="0">
                  <a:pos x="1" y="0"/>
                </a:cxn>
              </a:cxnLst>
              <a:rect l="0" t="0" r="r" b="b"/>
              <a:pathLst>
                <a:path w="64" h="49">
                  <a:moveTo>
                    <a:pt x="1" y="0"/>
                  </a:moveTo>
                  <a:cubicBezTo>
                    <a:pt x="1" y="0"/>
                    <a:pt x="1" y="0"/>
                    <a:pt x="1" y="0"/>
                  </a:cubicBezTo>
                  <a:cubicBezTo>
                    <a:pt x="0" y="5"/>
                    <a:pt x="1" y="27"/>
                    <a:pt x="1" y="34"/>
                  </a:cubicBezTo>
                  <a:cubicBezTo>
                    <a:pt x="1" y="42"/>
                    <a:pt x="12" y="46"/>
                    <a:pt x="18" y="48"/>
                  </a:cubicBezTo>
                  <a:cubicBezTo>
                    <a:pt x="19" y="49"/>
                    <a:pt x="20" y="49"/>
                    <a:pt x="21" y="49"/>
                  </a:cubicBezTo>
                  <a:cubicBezTo>
                    <a:pt x="33" y="37"/>
                    <a:pt x="48" y="27"/>
                    <a:pt x="64" y="20"/>
                  </a:cubicBezTo>
                  <a:cubicBezTo>
                    <a:pt x="64" y="20"/>
                    <a:pt x="63" y="20"/>
                    <a:pt x="63" y="20"/>
                  </a:cubicBezTo>
                  <a:cubicBezTo>
                    <a:pt x="48" y="18"/>
                    <a:pt x="32" y="16"/>
                    <a:pt x="18" y="11"/>
                  </a:cubicBezTo>
                  <a:cubicBezTo>
                    <a:pt x="12" y="9"/>
                    <a:pt x="3" y="6"/>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6" name="Freeform 171">
              <a:extLst>
                <a:ext uri="{FF2B5EF4-FFF2-40B4-BE49-F238E27FC236}">
                  <a16:creationId xmlns:a16="http://schemas.microsoft.com/office/drawing/2014/main" id="{97C3082A-DBB7-4E09-881B-C2A87A7BCF96}"/>
                </a:ext>
              </a:extLst>
            </p:cNvPr>
            <p:cNvSpPr>
              <a:spLocks/>
            </p:cNvSpPr>
            <p:nvPr/>
          </p:nvSpPr>
          <p:spPr bwMode="auto">
            <a:xfrm>
              <a:off x="5528058" y="5490079"/>
              <a:ext cx="83177" cy="63897"/>
            </a:xfrm>
            <a:custGeom>
              <a:avLst/>
              <a:gdLst/>
              <a:ahLst/>
              <a:cxnLst>
                <a:cxn ang="0">
                  <a:pos x="49" y="47"/>
                </a:cxn>
                <a:cxn ang="0">
                  <a:pos x="64" y="35"/>
                </a:cxn>
                <a:cxn ang="0">
                  <a:pos x="64" y="1"/>
                </a:cxn>
                <a:cxn ang="0">
                  <a:pos x="64" y="0"/>
                </a:cxn>
                <a:cxn ang="0">
                  <a:pos x="49" y="11"/>
                </a:cxn>
                <a:cxn ang="0">
                  <a:pos x="3" y="20"/>
                </a:cxn>
                <a:cxn ang="0">
                  <a:pos x="0" y="20"/>
                </a:cxn>
                <a:cxn ang="0">
                  <a:pos x="43" y="49"/>
                </a:cxn>
                <a:cxn ang="0">
                  <a:pos x="49" y="47"/>
                </a:cxn>
              </a:cxnLst>
              <a:rect l="0" t="0" r="r" b="b"/>
              <a:pathLst>
                <a:path w="64" h="49">
                  <a:moveTo>
                    <a:pt x="49" y="47"/>
                  </a:moveTo>
                  <a:cubicBezTo>
                    <a:pt x="54" y="45"/>
                    <a:pt x="64" y="42"/>
                    <a:pt x="64" y="35"/>
                  </a:cubicBezTo>
                  <a:cubicBezTo>
                    <a:pt x="64" y="28"/>
                    <a:pt x="64" y="5"/>
                    <a:pt x="64" y="1"/>
                  </a:cubicBezTo>
                  <a:cubicBezTo>
                    <a:pt x="64" y="0"/>
                    <a:pt x="64" y="0"/>
                    <a:pt x="64" y="0"/>
                  </a:cubicBezTo>
                  <a:cubicBezTo>
                    <a:pt x="62" y="6"/>
                    <a:pt x="54" y="9"/>
                    <a:pt x="49" y="11"/>
                  </a:cubicBezTo>
                  <a:cubicBezTo>
                    <a:pt x="34" y="16"/>
                    <a:pt x="18" y="18"/>
                    <a:pt x="3" y="20"/>
                  </a:cubicBezTo>
                  <a:cubicBezTo>
                    <a:pt x="2" y="20"/>
                    <a:pt x="1" y="20"/>
                    <a:pt x="0" y="20"/>
                  </a:cubicBezTo>
                  <a:cubicBezTo>
                    <a:pt x="16" y="27"/>
                    <a:pt x="31" y="37"/>
                    <a:pt x="43" y="49"/>
                  </a:cubicBezTo>
                  <a:cubicBezTo>
                    <a:pt x="45" y="49"/>
                    <a:pt x="47" y="48"/>
                    <a:pt x="49" y="4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7" name="Freeform 172">
              <a:extLst>
                <a:ext uri="{FF2B5EF4-FFF2-40B4-BE49-F238E27FC236}">
                  <a16:creationId xmlns:a16="http://schemas.microsoft.com/office/drawing/2014/main" id="{03B6BF07-C257-49C8-9400-EC9E56CF26B5}"/>
                </a:ext>
              </a:extLst>
            </p:cNvPr>
            <p:cNvSpPr>
              <a:spLocks/>
            </p:cNvSpPr>
            <p:nvPr/>
          </p:nvSpPr>
          <p:spPr bwMode="auto">
            <a:xfrm>
              <a:off x="5420093" y="5628339"/>
              <a:ext cx="25890" cy="47923"/>
            </a:xfrm>
            <a:custGeom>
              <a:avLst/>
              <a:gdLst/>
              <a:ahLst/>
              <a:cxnLst>
                <a:cxn ang="0">
                  <a:pos x="0" y="16"/>
                </a:cxn>
                <a:cxn ang="0">
                  <a:pos x="20" y="37"/>
                </a:cxn>
                <a:cxn ang="0">
                  <a:pos x="20" y="0"/>
                </a:cxn>
                <a:cxn ang="0">
                  <a:pos x="0" y="16"/>
                </a:cxn>
              </a:cxnLst>
              <a:rect l="0" t="0" r="r" b="b"/>
              <a:pathLst>
                <a:path w="20" h="37">
                  <a:moveTo>
                    <a:pt x="0" y="16"/>
                  </a:moveTo>
                  <a:cubicBezTo>
                    <a:pt x="0" y="29"/>
                    <a:pt x="10" y="33"/>
                    <a:pt x="20" y="37"/>
                  </a:cubicBezTo>
                  <a:cubicBezTo>
                    <a:pt x="20" y="0"/>
                    <a:pt x="20" y="0"/>
                    <a:pt x="20" y="0"/>
                  </a:cubicBezTo>
                  <a:cubicBezTo>
                    <a:pt x="15" y="1"/>
                    <a:pt x="0" y="1"/>
                    <a:pt x="0"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8" name="Oval 173">
              <a:extLst>
                <a:ext uri="{FF2B5EF4-FFF2-40B4-BE49-F238E27FC236}">
                  <a16:creationId xmlns:a16="http://schemas.microsoft.com/office/drawing/2014/main" id="{DA66FA0E-624B-4180-B0C1-00ACB6BD0026}"/>
                </a:ext>
              </a:extLst>
            </p:cNvPr>
            <p:cNvSpPr>
              <a:spLocks noChangeArrowheads="1"/>
            </p:cNvSpPr>
            <p:nvPr/>
          </p:nvSpPr>
          <p:spPr bwMode="auto">
            <a:xfrm>
              <a:off x="5275773" y="5536900"/>
              <a:ext cx="361351" cy="3608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89" name="Group 88">
            <a:extLst>
              <a:ext uri="{FF2B5EF4-FFF2-40B4-BE49-F238E27FC236}">
                <a16:creationId xmlns:a16="http://schemas.microsoft.com/office/drawing/2014/main" id="{19063958-EA6A-4797-92D8-55D7669C20B4}"/>
              </a:ext>
            </a:extLst>
          </p:cNvPr>
          <p:cNvGrpSpPr>
            <a:grpSpLocks noChangeAspect="1"/>
          </p:cNvGrpSpPr>
          <p:nvPr/>
        </p:nvGrpSpPr>
        <p:grpSpPr>
          <a:xfrm>
            <a:off x="465558" y="1577765"/>
            <a:ext cx="1323659" cy="2011680"/>
            <a:chOff x="7421732" y="657814"/>
            <a:chExt cx="1088879" cy="1654863"/>
          </a:xfrm>
          <a:solidFill>
            <a:schemeClr val="accent1"/>
          </a:solidFill>
        </p:grpSpPr>
        <p:sp>
          <p:nvSpPr>
            <p:cNvPr id="90" name="Freeform: Shape 89">
              <a:extLst>
                <a:ext uri="{FF2B5EF4-FFF2-40B4-BE49-F238E27FC236}">
                  <a16:creationId xmlns:a16="http://schemas.microsoft.com/office/drawing/2014/main" id="{458282DB-72A1-49ED-8AA6-4B3CA33A8A60}"/>
                </a:ext>
              </a:extLst>
            </p:cNvPr>
            <p:cNvSpPr/>
            <p:nvPr/>
          </p:nvSpPr>
          <p:spPr>
            <a:xfrm>
              <a:off x="7849938" y="1214517"/>
              <a:ext cx="237410" cy="237410"/>
            </a:xfrm>
            <a:custGeom>
              <a:avLst/>
              <a:gdLst>
                <a:gd name="connsiteX0" fmla="*/ 118750 w 237409"/>
                <a:gd name="connsiteY0" fmla="*/ 234140 h 237409"/>
                <a:gd name="connsiteX1" fmla="*/ 3360 w 237409"/>
                <a:gd name="connsiteY1" fmla="*/ 118750 h 237409"/>
                <a:gd name="connsiteX2" fmla="*/ 118750 w 237409"/>
                <a:gd name="connsiteY2" fmla="*/ 3360 h 237409"/>
                <a:gd name="connsiteX3" fmla="*/ 234140 w 237409"/>
                <a:gd name="connsiteY3" fmla="*/ 118750 h 237409"/>
                <a:gd name="connsiteX4" fmla="*/ 234140 w 237409"/>
                <a:gd name="connsiteY4" fmla="*/ 118794 h 237409"/>
                <a:gd name="connsiteX5" fmla="*/ 118794 w 237409"/>
                <a:gd name="connsiteY5" fmla="*/ 234140 h 237409"/>
                <a:gd name="connsiteX6" fmla="*/ 118750 w 237409"/>
                <a:gd name="connsiteY6" fmla="*/ 234140 h 237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409" h="237409">
                  <a:moveTo>
                    <a:pt x="118750" y="234140"/>
                  </a:moveTo>
                  <a:cubicBezTo>
                    <a:pt x="55007" y="234140"/>
                    <a:pt x="3360" y="182478"/>
                    <a:pt x="3360" y="118750"/>
                  </a:cubicBezTo>
                  <a:cubicBezTo>
                    <a:pt x="3360" y="55021"/>
                    <a:pt x="55007" y="3360"/>
                    <a:pt x="118750" y="3360"/>
                  </a:cubicBezTo>
                  <a:cubicBezTo>
                    <a:pt x="182492" y="3360"/>
                    <a:pt x="234140" y="55021"/>
                    <a:pt x="234140" y="118750"/>
                  </a:cubicBezTo>
                  <a:cubicBezTo>
                    <a:pt x="234140" y="118763"/>
                    <a:pt x="234140" y="118781"/>
                    <a:pt x="234140" y="118794"/>
                  </a:cubicBezTo>
                  <a:cubicBezTo>
                    <a:pt x="234140" y="182496"/>
                    <a:pt x="182492" y="234140"/>
                    <a:pt x="118794" y="234140"/>
                  </a:cubicBezTo>
                  <a:cubicBezTo>
                    <a:pt x="118794" y="234140"/>
                    <a:pt x="118750" y="234140"/>
                    <a:pt x="118750" y="234140"/>
                  </a:cubicBezTo>
                  <a:close/>
                </a:path>
              </a:pathLst>
            </a:custGeom>
            <a:grp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EAD14CA5-44A2-4489-AF92-0C9BC052D386}"/>
                </a:ext>
              </a:extLst>
            </p:cNvPr>
            <p:cNvSpPr/>
            <p:nvPr/>
          </p:nvSpPr>
          <p:spPr>
            <a:xfrm>
              <a:off x="7595083" y="1268971"/>
              <a:ext cx="743585" cy="1043706"/>
            </a:xfrm>
            <a:custGeom>
              <a:avLst/>
              <a:gdLst>
                <a:gd name="connsiteX0" fmla="*/ 661990 w 743584"/>
                <a:gd name="connsiteY0" fmla="*/ 24384 h 1043706"/>
                <a:gd name="connsiteX1" fmla="*/ 578404 w 743584"/>
                <a:gd name="connsiteY1" fmla="*/ 145597 h 1043706"/>
                <a:gd name="connsiteX2" fmla="*/ 459475 w 743584"/>
                <a:gd name="connsiteY2" fmla="*/ 211042 h 1043706"/>
                <a:gd name="connsiteX3" fmla="*/ 373156 w 743584"/>
                <a:gd name="connsiteY3" fmla="*/ 226944 h 1043706"/>
                <a:gd name="connsiteX4" fmla="*/ 286883 w 743584"/>
                <a:gd name="connsiteY4" fmla="*/ 211042 h 1043706"/>
                <a:gd name="connsiteX5" fmla="*/ 167954 w 743584"/>
                <a:gd name="connsiteY5" fmla="*/ 145687 h 1043706"/>
                <a:gd name="connsiteX6" fmla="*/ 84323 w 743584"/>
                <a:gd name="connsiteY6" fmla="*/ 24474 h 1043706"/>
                <a:gd name="connsiteX7" fmla="*/ 7680 w 743584"/>
                <a:gd name="connsiteY7" fmla="*/ 59234 h 1043706"/>
                <a:gd name="connsiteX8" fmla="*/ 127281 w 743584"/>
                <a:gd name="connsiteY8" fmla="*/ 226541 h 1043706"/>
                <a:gd name="connsiteX9" fmla="*/ 258348 w 743584"/>
                <a:gd name="connsiteY9" fmla="*/ 302198 h 1043706"/>
                <a:gd name="connsiteX10" fmla="*/ 258348 w 743584"/>
                <a:gd name="connsiteY10" fmla="*/ 360431 h 1043706"/>
                <a:gd name="connsiteX11" fmla="*/ 258348 w 743584"/>
                <a:gd name="connsiteY11" fmla="*/ 360431 h 1043706"/>
                <a:gd name="connsiteX12" fmla="*/ 258348 w 743584"/>
                <a:gd name="connsiteY12" fmla="*/ 998032 h 1043706"/>
                <a:gd name="connsiteX13" fmla="*/ 305517 w 743584"/>
                <a:gd name="connsiteY13" fmla="*/ 1042826 h 1043706"/>
                <a:gd name="connsiteX14" fmla="*/ 305517 w 743584"/>
                <a:gd name="connsiteY14" fmla="*/ 1042826 h 1043706"/>
                <a:gd name="connsiteX15" fmla="*/ 352730 w 743584"/>
                <a:gd name="connsiteY15" fmla="*/ 998032 h 1043706"/>
                <a:gd name="connsiteX16" fmla="*/ 352730 w 743584"/>
                <a:gd name="connsiteY16" fmla="*/ 607560 h 1043706"/>
                <a:gd name="connsiteX17" fmla="*/ 393986 w 743584"/>
                <a:gd name="connsiteY17" fmla="*/ 607560 h 1043706"/>
                <a:gd name="connsiteX18" fmla="*/ 393986 w 743584"/>
                <a:gd name="connsiteY18" fmla="*/ 998032 h 1043706"/>
                <a:gd name="connsiteX19" fmla="*/ 441199 w 743584"/>
                <a:gd name="connsiteY19" fmla="*/ 1042826 h 1043706"/>
                <a:gd name="connsiteX20" fmla="*/ 441199 w 743584"/>
                <a:gd name="connsiteY20" fmla="*/ 1042826 h 1043706"/>
                <a:gd name="connsiteX21" fmla="*/ 488367 w 743584"/>
                <a:gd name="connsiteY21" fmla="*/ 998032 h 1043706"/>
                <a:gd name="connsiteX22" fmla="*/ 487651 w 743584"/>
                <a:gd name="connsiteY22" fmla="*/ 938724 h 1043706"/>
                <a:gd name="connsiteX23" fmla="*/ 487651 w 743584"/>
                <a:gd name="connsiteY23" fmla="*/ 344170 h 1043706"/>
                <a:gd name="connsiteX24" fmla="*/ 487651 w 743584"/>
                <a:gd name="connsiteY24" fmla="*/ 344170 h 1043706"/>
                <a:gd name="connsiteX25" fmla="*/ 487651 w 743584"/>
                <a:gd name="connsiteY25" fmla="*/ 302198 h 1043706"/>
                <a:gd name="connsiteX26" fmla="*/ 618763 w 743584"/>
                <a:gd name="connsiteY26" fmla="*/ 226541 h 1043706"/>
                <a:gd name="connsiteX27" fmla="*/ 738364 w 743584"/>
                <a:gd name="connsiteY27" fmla="*/ 59234 h 1043706"/>
                <a:gd name="connsiteX28" fmla="*/ 661990 w 743584"/>
                <a:gd name="connsiteY28" fmla="*/ 24384 h 104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43584" h="1043706">
                  <a:moveTo>
                    <a:pt x="661990" y="24384"/>
                  </a:moveTo>
                  <a:cubicBezTo>
                    <a:pt x="632470" y="63579"/>
                    <a:pt x="608595" y="106850"/>
                    <a:pt x="578404" y="145597"/>
                  </a:cubicBezTo>
                  <a:cubicBezTo>
                    <a:pt x="540463" y="170337"/>
                    <a:pt x="500686" y="192210"/>
                    <a:pt x="459475" y="211042"/>
                  </a:cubicBezTo>
                  <a:cubicBezTo>
                    <a:pt x="430896" y="217313"/>
                    <a:pt x="402049" y="222285"/>
                    <a:pt x="373156" y="226944"/>
                  </a:cubicBezTo>
                  <a:cubicBezTo>
                    <a:pt x="344264" y="222464"/>
                    <a:pt x="315461" y="217313"/>
                    <a:pt x="286883" y="211042"/>
                  </a:cubicBezTo>
                  <a:cubicBezTo>
                    <a:pt x="245672" y="192242"/>
                    <a:pt x="205939" y="170395"/>
                    <a:pt x="167954" y="145687"/>
                  </a:cubicBezTo>
                  <a:cubicBezTo>
                    <a:pt x="137763" y="106940"/>
                    <a:pt x="113843" y="63669"/>
                    <a:pt x="84323" y="24474"/>
                  </a:cubicBezTo>
                  <a:cubicBezTo>
                    <a:pt x="52698" y="-22068"/>
                    <a:pt x="-14224" y="17262"/>
                    <a:pt x="7680" y="59234"/>
                  </a:cubicBezTo>
                  <a:cubicBezTo>
                    <a:pt x="29092" y="107657"/>
                    <a:pt x="96641" y="210101"/>
                    <a:pt x="127281" y="226541"/>
                  </a:cubicBezTo>
                  <a:cubicBezTo>
                    <a:pt x="170731" y="252073"/>
                    <a:pt x="214630" y="276979"/>
                    <a:pt x="258348" y="302198"/>
                  </a:cubicBezTo>
                  <a:lnTo>
                    <a:pt x="258348" y="360431"/>
                  </a:lnTo>
                  <a:lnTo>
                    <a:pt x="258348" y="360431"/>
                  </a:lnTo>
                  <a:lnTo>
                    <a:pt x="258348" y="998032"/>
                  </a:lnTo>
                  <a:cubicBezTo>
                    <a:pt x="259020" y="1023412"/>
                    <a:pt x="280119" y="1043453"/>
                    <a:pt x="305517" y="1042826"/>
                  </a:cubicBezTo>
                  <a:lnTo>
                    <a:pt x="305517" y="1042826"/>
                  </a:lnTo>
                  <a:cubicBezTo>
                    <a:pt x="330915" y="1043480"/>
                    <a:pt x="352058" y="1023430"/>
                    <a:pt x="352730" y="998032"/>
                  </a:cubicBezTo>
                  <a:lnTo>
                    <a:pt x="352730" y="607560"/>
                  </a:lnTo>
                  <a:lnTo>
                    <a:pt x="393986" y="607560"/>
                  </a:lnTo>
                  <a:lnTo>
                    <a:pt x="393986" y="998032"/>
                  </a:lnTo>
                  <a:cubicBezTo>
                    <a:pt x="394658" y="1023430"/>
                    <a:pt x="415800" y="1043480"/>
                    <a:pt x="441199" y="1042826"/>
                  </a:cubicBezTo>
                  <a:lnTo>
                    <a:pt x="441199" y="1042826"/>
                  </a:lnTo>
                  <a:cubicBezTo>
                    <a:pt x="466597" y="1043453"/>
                    <a:pt x="487695" y="1023412"/>
                    <a:pt x="488367" y="998032"/>
                  </a:cubicBezTo>
                  <a:lnTo>
                    <a:pt x="487651" y="938724"/>
                  </a:lnTo>
                  <a:lnTo>
                    <a:pt x="487651" y="344170"/>
                  </a:lnTo>
                  <a:lnTo>
                    <a:pt x="487651" y="344170"/>
                  </a:lnTo>
                  <a:lnTo>
                    <a:pt x="487651" y="302198"/>
                  </a:lnTo>
                  <a:cubicBezTo>
                    <a:pt x="531415" y="276979"/>
                    <a:pt x="575268" y="252073"/>
                    <a:pt x="618763" y="226541"/>
                  </a:cubicBezTo>
                  <a:cubicBezTo>
                    <a:pt x="649358" y="210101"/>
                    <a:pt x="716952" y="107657"/>
                    <a:pt x="738364" y="59234"/>
                  </a:cubicBezTo>
                  <a:cubicBezTo>
                    <a:pt x="760537" y="17172"/>
                    <a:pt x="693659" y="-22157"/>
                    <a:pt x="661990" y="24384"/>
                  </a:cubicBezTo>
                  <a:close/>
                </a:path>
              </a:pathLst>
            </a:custGeom>
            <a:grp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78A8E728-4AF2-4FF2-80C3-5A61422D481D}"/>
                </a:ext>
              </a:extLst>
            </p:cNvPr>
            <p:cNvSpPr/>
            <p:nvPr/>
          </p:nvSpPr>
          <p:spPr>
            <a:xfrm>
              <a:off x="8179134" y="748836"/>
              <a:ext cx="331477" cy="465860"/>
            </a:xfrm>
            <a:custGeom>
              <a:avLst/>
              <a:gdLst>
                <a:gd name="connsiteX0" fmla="*/ 79147 w 331477"/>
                <a:gd name="connsiteY0" fmla="*/ 320324 h 465860"/>
                <a:gd name="connsiteX1" fmla="*/ 109787 w 331477"/>
                <a:gd name="connsiteY1" fmla="*/ 355084 h 465860"/>
                <a:gd name="connsiteX2" fmla="*/ 147548 w 331477"/>
                <a:gd name="connsiteY2" fmla="*/ 251296 h 465860"/>
                <a:gd name="connsiteX3" fmla="*/ 141680 w 331477"/>
                <a:gd name="connsiteY3" fmla="*/ 246592 h 465860"/>
                <a:gd name="connsiteX4" fmla="*/ 133304 w 331477"/>
                <a:gd name="connsiteY4" fmla="*/ 241038 h 465860"/>
                <a:gd name="connsiteX5" fmla="*/ 101276 w 331477"/>
                <a:gd name="connsiteY5" fmla="*/ 216132 h 465860"/>
                <a:gd name="connsiteX6" fmla="*/ 75743 w 331477"/>
                <a:gd name="connsiteY6" fmla="*/ 186613 h 465860"/>
                <a:gd name="connsiteX7" fmla="*/ 63246 w 331477"/>
                <a:gd name="connsiteY7" fmla="*/ 150554 h 465860"/>
                <a:gd name="connsiteX8" fmla="*/ 69920 w 331477"/>
                <a:gd name="connsiteY8" fmla="*/ 105983 h 465860"/>
                <a:gd name="connsiteX9" fmla="*/ 95901 w 331477"/>
                <a:gd name="connsiteY9" fmla="*/ 64817 h 465860"/>
                <a:gd name="connsiteX10" fmla="*/ 133304 w 331477"/>
                <a:gd name="connsiteY10" fmla="*/ 41569 h 465860"/>
                <a:gd name="connsiteX11" fmla="*/ 177471 w 331477"/>
                <a:gd name="connsiteY11" fmla="*/ 34581 h 465860"/>
                <a:gd name="connsiteX12" fmla="*/ 223878 w 331477"/>
                <a:gd name="connsiteY12" fmla="*/ 41659 h 465860"/>
                <a:gd name="connsiteX13" fmla="*/ 237809 w 331477"/>
                <a:gd name="connsiteY13" fmla="*/ 3360 h 465860"/>
                <a:gd name="connsiteX14" fmla="*/ 267104 w 331477"/>
                <a:gd name="connsiteY14" fmla="*/ 14065 h 465860"/>
                <a:gd name="connsiteX15" fmla="*/ 253173 w 331477"/>
                <a:gd name="connsiteY15" fmla="*/ 52320 h 465860"/>
                <a:gd name="connsiteX16" fmla="*/ 291652 w 331477"/>
                <a:gd name="connsiteY16" fmla="*/ 77270 h 465860"/>
                <a:gd name="connsiteX17" fmla="*/ 318931 w 331477"/>
                <a:gd name="connsiteY17" fmla="*/ 109701 h 465860"/>
                <a:gd name="connsiteX18" fmla="*/ 331787 w 331477"/>
                <a:gd name="connsiteY18" fmla="*/ 150016 h 465860"/>
                <a:gd name="connsiteX19" fmla="*/ 326457 w 331477"/>
                <a:gd name="connsiteY19" fmla="*/ 198707 h 465860"/>
                <a:gd name="connsiteX20" fmla="*/ 255906 w 331477"/>
                <a:gd name="connsiteY20" fmla="*/ 173040 h 465860"/>
                <a:gd name="connsiteX21" fmla="*/ 255906 w 331477"/>
                <a:gd name="connsiteY21" fmla="*/ 134741 h 465860"/>
                <a:gd name="connsiteX22" fmla="*/ 232165 w 331477"/>
                <a:gd name="connsiteY22" fmla="*/ 110328 h 465860"/>
                <a:gd name="connsiteX23" fmla="*/ 200137 w 331477"/>
                <a:gd name="connsiteY23" fmla="*/ 198259 h 465860"/>
                <a:gd name="connsiteX24" fmla="*/ 211246 w 331477"/>
                <a:gd name="connsiteY24" fmla="*/ 205695 h 465860"/>
                <a:gd name="connsiteX25" fmla="*/ 223161 w 331477"/>
                <a:gd name="connsiteY25" fmla="*/ 213937 h 465860"/>
                <a:gd name="connsiteX26" fmla="*/ 270822 w 331477"/>
                <a:gd name="connsiteY26" fmla="*/ 259135 h 465860"/>
                <a:gd name="connsiteX27" fmla="*/ 289009 w 331477"/>
                <a:gd name="connsiteY27" fmla="*/ 300390 h 465860"/>
                <a:gd name="connsiteX28" fmla="*/ 288605 w 331477"/>
                <a:gd name="connsiteY28" fmla="*/ 336226 h 465860"/>
                <a:gd name="connsiteX29" fmla="*/ 280050 w 331477"/>
                <a:gd name="connsiteY29" fmla="*/ 365163 h 465860"/>
                <a:gd name="connsiteX30" fmla="*/ 264551 w 331477"/>
                <a:gd name="connsiteY30" fmla="*/ 390740 h 465860"/>
                <a:gd name="connsiteX31" fmla="*/ 233195 w 331477"/>
                <a:gd name="connsiteY31" fmla="*/ 416139 h 465860"/>
                <a:gd name="connsiteX32" fmla="*/ 184862 w 331477"/>
                <a:gd name="connsiteY32" fmla="*/ 430652 h 465860"/>
                <a:gd name="connsiteX33" fmla="*/ 118342 w 331477"/>
                <a:gd name="connsiteY33" fmla="*/ 423306 h 465860"/>
                <a:gd name="connsiteX34" fmla="*/ 102978 w 331477"/>
                <a:gd name="connsiteY34" fmla="*/ 465547 h 465860"/>
                <a:gd name="connsiteX35" fmla="*/ 73638 w 331477"/>
                <a:gd name="connsiteY35" fmla="*/ 454886 h 465860"/>
                <a:gd name="connsiteX36" fmla="*/ 89047 w 331477"/>
                <a:gd name="connsiteY36" fmla="*/ 412645 h 465860"/>
                <a:gd name="connsiteX37" fmla="*/ 14599 w 331477"/>
                <a:gd name="connsiteY37" fmla="*/ 346708 h 465860"/>
                <a:gd name="connsiteX38" fmla="*/ 10523 w 331477"/>
                <a:gd name="connsiteY38" fmla="*/ 244711 h 465860"/>
                <a:gd name="connsiteX39" fmla="*/ 80581 w 331477"/>
                <a:gd name="connsiteY39" fmla="*/ 270199 h 465860"/>
                <a:gd name="connsiteX40" fmla="*/ 79147 w 331477"/>
                <a:gd name="connsiteY40" fmla="*/ 320324 h 465860"/>
                <a:gd name="connsiteX41" fmla="*/ 185400 w 331477"/>
                <a:gd name="connsiteY41" fmla="*/ 96352 h 465860"/>
                <a:gd name="connsiteX42" fmla="*/ 168198 w 331477"/>
                <a:gd name="connsiteY42" fmla="*/ 98816 h 465860"/>
                <a:gd name="connsiteX43" fmla="*/ 153327 w 331477"/>
                <a:gd name="connsiteY43" fmla="*/ 108044 h 465860"/>
                <a:gd name="connsiteX44" fmla="*/ 142979 w 331477"/>
                <a:gd name="connsiteY44" fmla="*/ 124797 h 465860"/>
                <a:gd name="connsiteX45" fmla="*/ 144233 w 331477"/>
                <a:gd name="connsiteY45" fmla="*/ 153958 h 465860"/>
                <a:gd name="connsiteX46" fmla="*/ 173260 w 331477"/>
                <a:gd name="connsiteY46" fmla="*/ 180834 h 465860"/>
                <a:gd name="connsiteX47" fmla="*/ 202735 w 331477"/>
                <a:gd name="connsiteY47" fmla="*/ 99846 h 465860"/>
                <a:gd name="connsiteX48" fmla="*/ 185220 w 331477"/>
                <a:gd name="connsiteY48" fmla="*/ 96263 h 465860"/>
                <a:gd name="connsiteX49" fmla="*/ 159239 w 331477"/>
                <a:gd name="connsiteY49" fmla="*/ 368343 h 465860"/>
                <a:gd name="connsiteX50" fmla="*/ 179979 w 331477"/>
                <a:gd name="connsiteY50" fmla="*/ 365476 h 465860"/>
                <a:gd name="connsiteX51" fmla="*/ 197897 w 331477"/>
                <a:gd name="connsiteY51" fmla="*/ 355442 h 465860"/>
                <a:gd name="connsiteX52" fmla="*/ 210350 w 331477"/>
                <a:gd name="connsiteY52" fmla="*/ 336629 h 465860"/>
                <a:gd name="connsiteX53" fmla="*/ 208782 w 331477"/>
                <a:gd name="connsiteY53" fmla="*/ 303123 h 465860"/>
                <a:gd name="connsiteX54" fmla="*/ 173708 w 331477"/>
                <a:gd name="connsiteY54" fmla="*/ 270378 h 465860"/>
                <a:gd name="connsiteX55" fmla="*/ 138993 w 331477"/>
                <a:gd name="connsiteY55" fmla="*/ 365790 h 465860"/>
                <a:gd name="connsiteX56" fmla="*/ 159239 w 331477"/>
                <a:gd name="connsiteY56" fmla="*/ 368343 h 46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31477" h="465860">
                  <a:moveTo>
                    <a:pt x="79147" y="320324"/>
                  </a:moveTo>
                  <a:cubicBezTo>
                    <a:pt x="85374" y="334904"/>
                    <a:pt x="96080" y="347097"/>
                    <a:pt x="109787" y="355084"/>
                  </a:cubicBezTo>
                  <a:lnTo>
                    <a:pt x="147548" y="251296"/>
                  </a:lnTo>
                  <a:cubicBezTo>
                    <a:pt x="145667" y="249616"/>
                    <a:pt x="143741" y="248048"/>
                    <a:pt x="141680" y="246592"/>
                  </a:cubicBezTo>
                  <a:cubicBezTo>
                    <a:pt x="139172" y="244756"/>
                    <a:pt x="136350" y="242874"/>
                    <a:pt x="133304" y="241038"/>
                  </a:cubicBezTo>
                  <a:cubicBezTo>
                    <a:pt x="122239" y="233244"/>
                    <a:pt x="111534" y="224943"/>
                    <a:pt x="101276" y="216132"/>
                  </a:cubicBezTo>
                  <a:cubicBezTo>
                    <a:pt x="91287" y="207689"/>
                    <a:pt x="82641" y="197731"/>
                    <a:pt x="75743" y="186613"/>
                  </a:cubicBezTo>
                  <a:cubicBezTo>
                    <a:pt x="68979" y="175652"/>
                    <a:pt x="64724" y="163342"/>
                    <a:pt x="63246" y="150554"/>
                  </a:cubicBezTo>
                  <a:cubicBezTo>
                    <a:pt x="61946" y="135377"/>
                    <a:pt x="64231" y="120111"/>
                    <a:pt x="69920" y="105983"/>
                  </a:cubicBezTo>
                  <a:cubicBezTo>
                    <a:pt x="75205" y="90408"/>
                    <a:pt x="84120" y="76303"/>
                    <a:pt x="95901" y="64817"/>
                  </a:cubicBezTo>
                  <a:cubicBezTo>
                    <a:pt x="106606" y="54528"/>
                    <a:pt x="119328" y="46604"/>
                    <a:pt x="133304" y="41569"/>
                  </a:cubicBezTo>
                  <a:cubicBezTo>
                    <a:pt x="147503" y="36624"/>
                    <a:pt x="162465" y="34259"/>
                    <a:pt x="177471" y="34581"/>
                  </a:cubicBezTo>
                  <a:cubicBezTo>
                    <a:pt x="193194" y="34863"/>
                    <a:pt x="208782" y="37242"/>
                    <a:pt x="223878" y="41659"/>
                  </a:cubicBezTo>
                  <a:lnTo>
                    <a:pt x="237809" y="3360"/>
                  </a:lnTo>
                  <a:lnTo>
                    <a:pt x="267104" y="14065"/>
                  </a:lnTo>
                  <a:lnTo>
                    <a:pt x="253173" y="52320"/>
                  </a:lnTo>
                  <a:cubicBezTo>
                    <a:pt x="266970" y="59066"/>
                    <a:pt x="279871" y="67442"/>
                    <a:pt x="291652" y="77270"/>
                  </a:cubicBezTo>
                  <a:cubicBezTo>
                    <a:pt x="302581" y="86381"/>
                    <a:pt x="311809" y="97365"/>
                    <a:pt x="318931" y="109701"/>
                  </a:cubicBezTo>
                  <a:cubicBezTo>
                    <a:pt x="325919" y="122127"/>
                    <a:pt x="330264" y="135843"/>
                    <a:pt x="331787" y="150016"/>
                  </a:cubicBezTo>
                  <a:cubicBezTo>
                    <a:pt x="333310" y="166442"/>
                    <a:pt x="331518" y="183002"/>
                    <a:pt x="326457" y="198707"/>
                  </a:cubicBezTo>
                  <a:lnTo>
                    <a:pt x="255906" y="173040"/>
                  </a:lnTo>
                  <a:cubicBezTo>
                    <a:pt x="260430" y="160677"/>
                    <a:pt x="260430" y="147104"/>
                    <a:pt x="255906" y="134741"/>
                  </a:cubicBezTo>
                  <a:cubicBezTo>
                    <a:pt x="252143" y="123399"/>
                    <a:pt x="243408" y="114405"/>
                    <a:pt x="232165" y="110328"/>
                  </a:cubicBezTo>
                  <a:lnTo>
                    <a:pt x="200137" y="198259"/>
                  </a:lnTo>
                  <a:lnTo>
                    <a:pt x="211246" y="205695"/>
                  </a:lnTo>
                  <a:cubicBezTo>
                    <a:pt x="215009" y="208159"/>
                    <a:pt x="218995" y="210936"/>
                    <a:pt x="223161" y="213937"/>
                  </a:cubicBezTo>
                  <a:cubicBezTo>
                    <a:pt x="245245" y="229468"/>
                    <a:pt x="261102" y="244532"/>
                    <a:pt x="270822" y="259135"/>
                  </a:cubicBezTo>
                  <a:cubicBezTo>
                    <a:pt x="279557" y="271543"/>
                    <a:pt x="285738" y="285568"/>
                    <a:pt x="289009" y="300390"/>
                  </a:cubicBezTo>
                  <a:cubicBezTo>
                    <a:pt x="291472" y="312225"/>
                    <a:pt x="291338" y="324449"/>
                    <a:pt x="288605" y="336226"/>
                  </a:cubicBezTo>
                  <a:cubicBezTo>
                    <a:pt x="286276" y="346018"/>
                    <a:pt x="283410" y="355680"/>
                    <a:pt x="280050" y="365163"/>
                  </a:cubicBezTo>
                  <a:cubicBezTo>
                    <a:pt x="276242" y="374440"/>
                    <a:pt x="271001" y="383067"/>
                    <a:pt x="264551" y="390740"/>
                  </a:cubicBezTo>
                  <a:cubicBezTo>
                    <a:pt x="255951" y="401280"/>
                    <a:pt x="245290" y="409926"/>
                    <a:pt x="233195" y="416139"/>
                  </a:cubicBezTo>
                  <a:cubicBezTo>
                    <a:pt x="218099" y="423875"/>
                    <a:pt x="201705" y="428793"/>
                    <a:pt x="184862" y="430652"/>
                  </a:cubicBezTo>
                  <a:cubicBezTo>
                    <a:pt x="165959" y="433102"/>
                    <a:pt x="143786" y="430652"/>
                    <a:pt x="118342" y="423306"/>
                  </a:cubicBezTo>
                  <a:lnTo>
                    <a:pt x="102978" y="465547"/>
                  </a:lnTo>
                  <a:lnTo>
                    <a:pt x="73638" y="454886"/>
                  </a:lnTo>
                  <a:lnTo>
                    <a:pt x="89047" y="412645"/>
                  </a:lnTo>
                  <a:cubicBezTo>
                    <a:pt x="52898" y="396487"/>
                    <a:pt x="28082" y="374511"/>
                    <a:pt x="14599" y="346708"/>
                  </a:cubicBezTo>
                  <a:cubicBezTo>
                    <a:pt x="1116" y="318904"/>
                    <a:pt x="-228" y="284905"/>
                    <a:pt x="10523" y="244711"/>
                  </a:cubicBezTo>
                  <a:lnTo>
                    <a:pt x="80581" y="270199"/>
                  </a:lnTo>
                  <a:cubicBezTo>
                    <a:pt x="73324" y="288923"/>
                    <a:pt x="72832" y="305631"/>
                    <a:pt x="79147" y="320324"/>
                  </a:cubicBezTo>
                  <a:close/>
                  <a:moveTo>
                    <a:pt x="185400" y="96352"/>
                  </a:moveTo>
                  <a:cubicBezTo>
                    <a:pt x="179576" y="96070"/>
                    <a:pt x="173708" y="96903"/>
                    <a:pt x="168198" y="98816"/>
                  </a:cubicBezTo>
                  <a:cubicBezTo>
                    <a:pt x="162599" y="100742"/>
                    <a:pt x="157537" y="103896"/>
                    <a:pt x="153327" y="108044"/>
                  </a:cubicBezTo>
                  <a:cubicBezTo>
                    <a:pt x="148668" y="112779"/>
                    <a:pt x="145130" y="118503"/>
                    <a:pt x="142979" y="124797"/>
                  </a:cubicBezTo>
                  <a:cubicBezTo>
                    <a:pt x="138948" y="134204"/>
                    <a:pt x="139396" y="144932"/>
                    <a:pt x="144233" y="153958"/>
                  </a:cubicBezTo>
                  <a:cubicBezTo>
                    <a:pt x="148982" y="162411"/>
                    <a:pt x="158657" y="171369"/>
                    <a:pt x="173260" y="180834"/>
                  </a:cubicBezTo>
                  <a:lnTo>
                    <a:pt x="202735" y="99846"/>
                  </a:lnTo>
                  <a:cubicBezTo>
                    <a:pt x="197136" y="97755"/>
                    <a:pt x="191223" y="96545"/>
                    <a:pt x="185220" y="96263"/>
                  </a:cubicBezTo>
                  <a:close/>
                  <a:moveTo>
                    <a:pt x="159239" y="368343"/>
                  </a:moveTo>
                  <a:cubicBezTo>
                    <a:pt x="166272" y="368558"/>
                    <a:pt x="173260" y="367586"/>
                    <a:pt x="179979" y="365476"/>
                  </a:cubicBezTo>
                  <a:cubicBezTo>
                    <a:pt x="186564" y="363340"/>
                    <a:pt x="192656" y="359931"/>
                    <a:pt x="197897" y="355442"/>
                  </a:cubicBezTo>
                  <a:cubicBezTo>
                    <a:pt x="203631" y="350376"/>
                    <a:pt x="207931" y="343885"/>
                    <a:pt x="210350" y="336629"/>
                  </a:cubicBezTo>
                  <a:cubicBezTo>
                    <a:pt x="214829" y="323683"/>
                    <a:pt x="214561" y="312529"/>
                    <a:pt x="208782" y="303123"/>
                  </a:cubicBezTo>
                  <a:cubicBezTo>
                    <a:pt x="203003" y="293716"/>
                    <a:pt x="191312" y="282786"/>
                    <a:pt x="173708" y="270378"/>
                  </a:cubicBezTo>
                  <a:lnTo>
                    <a:pt x="138993" y="365790"/>
                  </a:lnTo>
                  <a:cubicBezTo>
                    <a:pt x="145622" y="367322"/>
                    <a:pt x="152431" y="368177"/>
                    <a:pt x="159239" y="368343"/>
                  </a:cubicBezTo>
                  <a:close/>
                </a:path>
              </a:pathLst>
            </a:custGeom>
            <a:grpFill/>
            <a:ln w="952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DE1984B4-7DDD-4FA2-A31D-5AC390228670}"/>
                </a:ext>
              </a:extLst>
            </p:cNvPr>
            <p:cNvSpPr/>
            <p:nvPr/>
          </p:nvSpPr>
          <p:spPr>
            <a:xfrm>
              <a:off x="7421732" y="749329"/>
              <a:ext cx="344916" cy="465860"/>
            </a:xfrm>
            <a:custGeom>
              <a:avLst/>
              <a:gdLst>
                <a:gd name="connsiteX0" fmla="*/ 155229 w 344915"/>
                <a:gd name="connsiteY0" fmla="*/ 358892 h 465860"/>
                <a:gd name="connsiteX1" fmla="*/ 201053 w 344915"/>
                <a:gd name="connsiteY1" fmla="*/ 365835 h 465860"/>
                <a:gd name="connsiteX2" fmla="*/ 163202 w 344915"/>
                <a:gd name="connsiteY2" fmla="*/ 261822 h 465860"/>
                <a:gd name="connsiteX3" fmla="*/ 155677 w 344915"/>
                <a:gd name="connsiteY3" fmla="*/ 261822 h 465860"/>
                <a:gd name="connsiteX4" fmla="*/ 145643 w 344915"/>
                <a:gd name="connsiteY4" fmla="*/ 262942 h 465860"/>
                <a:gd name="connsiteX5" fmla="*/ 105328 w 344915"/>
                <a:gd name="connsiteY5" fmla="*/ 264465 h 465860"/>
                <a:gd name="connsiteX6" fmla="*/ 66760 w 344915"/>
                <a:gd name="connsiteY6" fmla="*/ 258239 h 465860"/>
                <a:gd name="connsiteX7" fmla="*/ 34061 w 344915"/>
                <a:gd name="connsiteY7" fmla="*/ 238664 h 465860"/>
                <a:gd name="connsiteX8" fmla="*/ 10499 w 344915"/>
                <a:gd name="connsiteY8" fmla="*/ 200230 h 465860"/>
                <a:gd name="connsiteX9" fmla="*/ 17666 w 344915"/>
                <a:gd name="connsiteY9" fmla="*/ 110149 h 465860"/>
                <a:gd name="connsiteX10" fmla="*/ 46737 w 344915"/>
                <a:gd name="connsiteY10" fmla="*/ 76688 h 465860"/>
                <a:gd name="connsiteX11" fmla="*/ 86783 w 344915"/>
                <a:gd name="connsiteY11" fmla="*/ 52275 h 465860"/>
                <a:gd name="connsiteX12" fmla="*/ 72852 w 344915"/>
                <a:gd name="connsiteY12" fmla="*/ 14021 h 465860"/>
                <a:gd name="connsiteX13" fmla="*/ 102193 w 344915"/>
                <a:gd name="connsiteY13" fmla="*/ 3360 h 465860"/>
                <a:gd name="connsiteX14" fmla="*/ 116079 w 344915"/>
                <a:gd name="connsiteY14" fmla="*/ 41614 h 465860"/>
                <a:gd name="connsiteX15" fmla="*/ 161590 w 344915"/>
                <a:gd name="connsiteY15" fmla="*/ 36015 h 465860"/>
                <a:gd name="connsiteX16" fmla="*/ 203338 w 344915"/>
                <a:gd name="connsiteY16" fmla="*/ 43316 h 465860"/>
                <a:gd name="connsiteX17" fmla="*/ 239173 w 344915"/>
                <a:gd name="connsiteY17" fmla="*/ 65982 h 465860"/>
                <a:gd name="connsiteX18" fmla="*/ 266409 w 344915"/>
                <a:gd name="connsiteY18" fmla="*/ 106745 h 465860"/>
                <a:gd name="connsiteX19" fmla="*/ 195858 w 344915"/>
                <a:gd name="connsiteY19" fmla="*/ 132412 h 465860"/>
                <a:gd name="connsiteX20" fmla="*/ 171131 w 344915"/>
                <a:gd name="connsiteY20" fmla="*/ 103161 h 465860"/>
                <a:gd name="connsiteX21" fmla="*/ 137266 w 344915"/>
                <a:gd name="connsiteY21" fmla="*/ 99712 h 465860"/>
                <a:gd name="connsiteX22" fmla="*/ 169250 w 344915"/>
                <a:gd name="connsiteY22" fmla="*/ 187643 h 465860"/>
                <a:gd name="connsiteX23" fmla="*/ 182688 w 344915"/>
                <a:gd name="connsiteY23" fmla="*/ 186210 h 465860"/>
                <a:gd name="connsiteX24" fmla="*/ 197111 w 344915"/>
                <a:gd name="connsiteY24" fmla="*/ 184866 h 465860"/>
                <a:gd name="connsiteX25" fmla="*/ 262690 w 344915"/>
                <a:gd name="connsiteY25" fmla="*/ 188853 h 465860"/>
                <a:gd name="connsiteX26" fmla="*/ 303005 w 344915"/>
                <a:gd name="connsiteY26" fmla="*/ 208741 h 465860"/>
                <a:gd name="connsiteX27" fmla="*/ 325761 w 344915"/>
                <a:gd name="connsiteY27" fmla="*/ 236469 h 465860"/>
                <a:gd name="connsiteX28" fmla="*/ 337810 w 344915"/>
                <a:gd name="connsiteY28" fmla="*/ 264152 h 465860"/>
                <a:gd name="connsiteX29" fmla="*/ 342290 w 344915"/>
                <a:gd name="connsiteY29" fmla="*/ 293716 h 465860"/>
                <a:gd name="connsiteX30" fmla="*/ 334496 w 344915"/>
                <a:gd name="connsiteY30" fmla="*/ 333404 h 465860"/>
                <a:gd name="connsiteX31" fmla="*/ 306813 w 344915"/>
                <a:gd name="connsiteY31" fmla="*/ 375555 h 465860"/>
                <a:gd name="connsiteX32" fmla="*/ 251134 w 344915"/>
                <a:gd name="connsiteY32" fmla="*/ 412689 h 465860"/>
                <a:gd name="connsiteX33" fmla="*/ 266498 w 344915"/>
                <a:gd name="connsiteY33" fmla="*/ 454930 h 465860"/>
                <a:gd name="connsiteX34" fmla="*/ 237203 w 344915"/>
                <a:gd name="connsiteY34" fmla="*/ 465592 h 465860"/>
                <a:gd name="connsiteX35" fmla="*/ 221793 w 344915"/>
                <a:gd name="connsiteY35" fmla="*/ 423351 h 465860"/>
                <a:gd name="connsiteX36" fmla="*/ 122395 w 344915"/>
                <a:gd name="connsiteY36" fmla="*/ 420708 h 465860"/>
                <a:gd name="connsiteX37" fmla="*/ 53770 w 344915"/>
                <a:gd name="connsiteY37" fmla="*/ 345005 h 465860"/>
                <a:gd name="connsiteX38" fmla="*/ 123828 w 344915"/>
                <a:gd name="connsiteY38" fmla="*/ 319517 h 465860"/>
                <a:gd name="connsiteX39" fmla="*/ 155229 w 344915"/>
                <a:gd name="connsiteY39" fmla="*/ 358892 h 465860"/>
                <a:gd name="connsiteX40" fmla="*/ 92517 w 344915"/>
                <a:gd name="connsiteY40" fmla="*/ 118929 h 465860"/>
                <a:gd name="connsiteX41" fmla="*/ 80871 w 344915"/>
                <a:gd name="connsiteY41" fmla="*/ 131874 h 465860"/>
                <a:gd name="connsiteX42" fmla="*/ 75406 w 344915"/>
                <a:gd name="connsiteY42" fmla="*/ 148493 h 465860"/>
                <a:gd name="connsiteX43" fmla="*/ 78273 w 344915"/>
                <a:gd name="connsiteY43" fmla="*/ 167978 h 465860"/>
                <a:gd name="connsiteX44" fmla="*/ 97937 w 344915"/>
                <a:gd name="connsiteY44" fmla="*/ 189525 h 465860"/>
                <a:gd name="connsiteX45" fmla="*/ 137446 w 344915"/>
                <a:gd name="connsiteY45" fmla="*/ 191451 h 465860"/>
                <a:gd name="connsiteX46" fmla="*/ 107971 w 344915"/>
                <a:gd name="connsiteY46" fmla="*/ 110463 h 465860"/>
                <a:gd name="connsiteX47" fmla="*/ 92651 w 344915"/>
                <a:gd name="connsiteY47" fmla="*/ 118750 h 465860"/>
                <a:gd name="connsiteX48" fmla="*/ 247326 w 344915"/>
                <a:gd name="connsiteY48" fmla="*/ 344154 h 465860"/>
                <a:gd name="connsiteX49" fmla="*/ 261392 w 344915"/>
                <a:gd name="connsiteY49" fmla="*/ 328611 h 465860"/>
                <a:gd name="connsiteX50" fmla="*/ 268693 w 344915"/>
                <a:gd name="connsiteY50" fmla="*/ 309349 h 465860"/>
                <a:gd name="connsiteX51" fmla="*/ 266184 w 344915"/>
                <a:gd name="connsiteY51" fmla="*/ 286952 h 465860"/>
                <a:gd name="connsiteX52" fmla="*/ 243429 w 344915"/>
                <a:gd name="connsiteY52" fmla="*/ 262315 h 465860"/>
                <a:gd name="connsiteX53" fmla="*/ 195499 w 344915"/>
                <a:gd name="connsiteY53" fmla="*/ 259762 h 465860"/>
                <a:gd name="connsiteX54" fmla="*/ 230259 w 344915"/>
                <a:gd name="connsiteY54" fmla="*/ 355174 h 465860"/>
                <a:gd name="connsiteX55" fmla="*/ 247461 w 344915"/>
                <a:gd name="connsiteY55" fmla="*/ 343975 h 46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44915" h="465860">
                  <a:moveTo>
                    <a:pt x="155229" y="358892"/>
                  </a:moveTo>
                  <a:cubicBezTo>
                    <a:pt x="169384" y="366050"/>
                    <a:pt x="185420" y="368482"/>
                    <a:pt x="201053" y="365835"/>
                  </a:cubicBezTo>
                  <a:lnTo>
                    <a:pt x="163202" y="261822"/>
                  </a:lnTo>
                  <a:cubicBezTo>
                    <a:pt x="161276" y="261822"/>
                    <a:pt x="158723" y="261822"/>
                    <a:pt x="155677" y="261822"/>
                  </a:cubicBezTo>
                  <a:cubicBezTo>
                    <a:pt x="152631" y="261822"/>
                    <a:pt x="149182" y="262405"/>
                    <a:pt x="145643" y="262942"/>
                  </a:cubicBezTo>
                  <a:cubicBezTo>
                    <a:pt x="132205" y="264107"/>
                    <a:pt x="118766" y="264600"/>
                    <a:pt x="105328" y="264465"/>
                  </a:cubicBezTo>
                  <a:cubicBezTo>
                    <a:pt x="92248" y="264416"/>
                    <a:pt x="79213" y="262315"/>
                    <a:pt x="66760" y="258239"/>
                  </a:cubicBezTo>
                  <a:cubicBezTo>
                    <a:pt x="54531" y="254212"/>
                    <a:pt x="43378" y="247524"/>
                    <a:pt x="34061" y="238664"/>
                  </a:cubicBezTo>
                  <a:cubicBezTo>
                    <a:pt x="23310" y="227886"/>
                    <a:pt x="15202" y="214717"/>
                    <a:pt x="10499" y="200230"/>
                  </a:cubicBezTo>
                  <a:cubicBezTo>
                    <a:pt x="-1103" y="170702"/>
                    <a:pt x="1540" y="137469"/>
                    <a:pt x="17666" y="110149"/>
                  </a:cubicBezTo>
                  <a:cubicBezTo>
                    <a:pt x="25236" y="97333"/>
                    <a:pt x="35091" y="85996"/>
                    <a:pt x="46737" y="76688"/>
                  </a:cubicBezTo>
                  <a:cubicBezTo>
                    <a:pt x="58921" y="66793"/>
                    <a:pt x="72404" y="58582"/>
                    <a:pt x="86783" y="52275"/>
                  </a:cubicBezTo>
                  <a:lnTo>
                    <a:pt x="72852" y="14021"/>
                  </a:lnTo>
                  <a:lnTo>
                    <a:pt x="102193" y="3360"/>
                  </a:lnTo>
                  <a:lnTo>
                    <a:pt x="116079" y="41614"/>
                  </a:lnTo>
                  <a:cubicBezTo>
                    <a:pt x="130951" y="37923"/>
                    <a:pt x="146270" y="36041"/>
                    <a:pt x="161590" y="36015"/>
                  </a:cubicBezTo>
                  <a:cubicBezTo>
                    <a:pt x="175834" y="35947"/>
                    <a:pt x="189944" y="38420"/>
                    <a:pt x="203338" y="43316"/>
                  </a:cubicBezTo>
                  <a:cubicBezTo>
                    <a:pt x="216686" y="48373"/>
                    <a:pt x="228871" y="56082"/>
                    <a:pt x="239173" y="65982"/>
                  </a:cubicBezTo>
                  <a:cubicBezTo>
                    <a:pt x="250909" y="77579"/>
                    <a:pt x="260182" y="91447"/>
                    <a:pt x="266409" y="106745"/>
                  </a:cubicBezTo>
                  <a:lnTo>
                    <a:pt x="195858" y="132412"/>
                  </a:lnTo>
                  <a:cubicBezTo>
                    <a:pt x="191333" y="120035"/>
                    <a:pt x="182598" y="109670"/>
                    <a:pt x="171131" y="103161"/>
                  </a:cubicBezTo>
                  <a:cubicBezTo>
                    <a:pt x="160963" y="96890"/>
                    <a:pt x="148510" y="95618"/>
                    <a:pt x="137266" y="99712"/>
                  </a:cubicBezTo>
                  <a:lnTo>
                    <a:pt x="169250" y="187643"/>
                  </a:lnTo>
                  <a:lnTo>
                    <a:pt x="182688" y="186210"/>
                  </a:lnTo>
                  <a:cubicBezTo>
                    <a:pt x="187167" y="185672"/>
                    <a:pt x="192005" y="185269"/>
                    <a:pt x="197111" y="184866"/>
                  </a:cubicBezTo>
                  <a:cubicBezTo>
                    <a:pt x="223988" y="182595"/>
                    <a:pt x="245848" y="183925"/>
                    <a:pt x="262690" y="188853"/>
                  </a:cubicBezTo>
                  <a:cubicBezTo>
                    <a:pt x="277293" y="192772"/>
                    <a:pt x="291001" y="199532"/>
                    <a:pt x="303005" y="208741"/>
                  </a:cubicBezTo>
                  <a:cubicBezTo>
                    <a:pt x="312501" y="216253"/>
                    <a:pt x="320251" y="225709"/>
                    <a:pt x="325761" y="236469"/>
                  </a:cubicBezTo>
                  <a:cubicBezTo>
                    <a:pt x="330240" y="245477"/>
                    <a:pt x="334271" y="254718"/>
                    <a:pt x="337810" y="264152"/>
                  </a:cubicBezTo>
                  <a:cubicBezTo>
                    <a:pt x="340812" y="273724"/>
                    <a:pt x="342290" y="283691"/>
                    <a:pt x="342290" y="293716"/>
                  </a:cubicBezTo>
                  <a:cubicBezTo>
                    <a:pt x="342424" y="307338"/>
                    <a:pt x="339782" y="320843"/>
                    <a:pt x="334496" y="333404"/>
                  </a:cubicBezTo>
                  <a:cubicBezTo>
                    <a:pt x="327866" y="349005"/>
                    <a:pt x="318504" y="363281"/>
                    <a:pt x="306813" y="375555"/>
                  </a:cubicBezTo>
                  <a:cubicBezTo>
                    <a:pt x="293912" y="389620"/>
                    <a:pt x="275367" y="401997"/>
                    <a:pt x="251134" y="412689"/>
                  </a:cubicBezTo>
                  <a:lnTo>
                    <a:pt x="266498" y="454930"/>
                  </a:lnTo>
                  <a:lnTo>
                    <a:pt x="237203" y="465592"/>
                  </a:lnTo>
                  <a:lnTo>
                    <a:pt x="221793" y="423351"/>
                  </a:lnTo>
                  <a:cubicBezTo>
                    <a:pt x="183763" y="434191"/>
                    <a:pt x="150615" y="433308"/>
                    <a:pt x="122395" y="420708"/>
                  </a:cubicBezTo>
                  <a:cubicBezTo>
                    <a:pt x="94174" y="408107"/>
                    <a:pt x="71284" y="382870"/>
                    <a:pt x="53770" y="345005"/>
                  </a:cubicBezTo>
                  <a:lnTo>
                    <a:pt x="123828" y="319517"/>
                  </a:lnTo>
                  <a:cubicBezTo>
                    <a:pt x="130592" y="338421"/>
                    <a:pt x="140805" y="351501"/>
                    <a:pt x="155229" y="358892"/>
                  </a:cubicBezTo>
                  <a:close/>
                  <a:moveTo>
                    <a:pt x="92517" y="118929"/>
                  </a:moveTo>
                  <a:cubicBezTo>
                    <a:pt x="87859" y="122463"/>
                    <a:pt x="83872" y="126857"/>
                    <a:pt x="80871" y="131874"/>
                  </a:cubicBezTo>
                  <a:cubicBezTo>
                    <a:pt x="77869" y="136945"/>
                    <a:pt x="75988" y="142620"/>
                    <a:pt x="75406" y="148493"/>
                  </a:cubicBezTo>
                  <a:cubicBezTo>
                    <a:pt x="74868" y="155122"/>
                    <a:pt x="75854" y="161783"/>
                    <a:pt x="78273" y="167978"/>
                  </a:cubicBezTo>
                  <a:cubicBezTo>
                    <a:pt x="81229" y="177775"/>
                    <a:pt x="88441" y="185708"/>
                    <a:pt x="97937" y="189525"/>
                  </a:cubicBezTo>
                  <a:cubicBezTo>
                    <a:pt x="106896" y="192929"/>
                    <a:pt x="120335" y="193601"/>
                    <a:pt x="137446" y="191451"/>
                  </a:cubicBezTo>
                  <a:lnTo>
                    <a:pt x="107971" y="110463"/>
                  </a:lnTo>
                  <a:cubicBezTo>
                    <a:pt x="102461" y="112434"/>
                    <a:pt x="97310" y="115224"/>
                    <a:pt x="92651" y="118750"/>
                  </a:cubicBezTo>
                  <a:close/>
                  <a:moveTo>
                    <a:pt x="247326" y="344154"/>
                  </a:moveTo>
                  <a:cubicBezTo>
                    <a:pt x="252836" y="339805"/>
                    <a:pt x="257628" y="334546"/>
                    <a:pt x="261392" y="328611"/>
                  </a:cubicBezTo>
                  <a:cubicBezTo>
                    <a:pt x="265064" y="322738"/>
                    <a:pt x="267573" y="316189"/>
                    <a:pt x="268693" y="309349"/>
                  </a:cubicBezTo>
                  <a:cubicBezTo>
                    <a:pt x="269858" y="301792"/>
                    <a:pt x="268962" y="294070"/>
                    <a:pt x="266184" y="286952"/>
                  </a:cubicBezTo>
                  <a:cubicBezTo>
                    <a:pt x="261705" y="274006"/>
                    <a:pt x="253866" y="265809"/>
                    <a:pt x="243429" y="262315"/>
                  </a:cubicBezTo>
                  <a:cubicBezTo>
                    <a:pt x="232992" y="258821"/>
                    <a:pt x="217000" y="257836"/>
                    <a:pt x="195499" y="259762"/>
                  </a:cubicBezTo>
                  <a:lnTo>
                    <a:pt x="230259" y="355174"/>
                  </a:lnTo>
                  <a:cubicBezTo>
                    <a:pt x="236351" y="352047"/>
                    <a:pt x="242130" y="348293"/>
                    <a:pt x="247461" y="343975"/>
                  </a:cubicBezTo>
                  <a:close/>
                </a:path>
              </a:pathLst>
            </a:custGeom>
            <a:grpFill/>
            <a:ln w="9525"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72319E0B-C012-4F80-A2F3-97E486AFAC13}"/>
                </a:ext>
              </a:extLst>
            </p:cNvPr>
            <p:cNvSpPr/>
            <p:nvPr/>
          </p:nvSpPr>
          <p:spPr>
            <a:xfrm>
              <a:off x="7817955" y="657814"/>
              <a:ext cx="300121" cy="483778"/>
            </a:xfrm>
            <a:custGeom>
              <a:avLst/>
              <a:gdLst>
                <a:gd name="connsiteX0" fmla="*/ 93486 w 300121"/>
                <a:gd name="connsiteY0" fmla="*/ 355442 h 483777"/>
                <a:gd name="connsiteX1" fmla="*/ 134203 w 300121"/>
                <a:gd name="connsiteY1" fmla="*/ 377840 h 483777"/>
                <a:gd name="connsiteX2" fmla="*/ 134203 w 300121"/>
                <a:gd name="connsiteY2" fmla="*/ 267153 h 483777"/>
                <a:gd name="connsiteX3" fmla="*/ 127036 w 300121"/>
                <a:gd name="connsiteY3" fmla="*/ 264779 h 483777"/>
                <a:gd name="connsiteX4" fmla="*/ 117271 w 300121"/>
                <a:gd name="connsiteY4" fmla="*/ 262405 h 483777"/>
                <a:gd name="connsiteX5" fmla="*/ 78658 w 300121"/>
                <a:gd name="connsiteY5" fmla="*/ 249997 h 483777"/>
                <a:gd name="connsiteX6" fmla="*/ 44705 w 300121"/>
                <a:gd name="connsiteY6" fmla="*/ 230914 h 483777"/>
                <a:gd name="connsiteX7" fmla="*/ 20650 w 300121"/>
                <a:gd name="connsiteY7" fmla="*/ 201305 h 483777"/>
                <a:gd name="connsiteX8" fmla="*/ 11691 w 300121"/>
                <a:gd name="connsiteY8" fmla="*/ 157138 h 483777"/>
                <a:gd name="connsiteX9" fmla="*/ 49184 w 300121"/>
                <a:gd name="connsiteY9" fmla="*/ 74986 h 483777"/>
                <a:gd name="connsiteX10" fmla="*/ 88334 w 300121"/>
                <a:gd name="connsiteY10" fmla="*/ 53305 h 483777"/>
                <a:gd name="connsiteX11" fmla="*/ 134293 w 300121"/>
                <a:gd name="connsiteY11" fmla="*/ 44078 h 483777"/>
                <a:gd name="connsiteX12" fmla="*/ 134293 w 300121"/>
                <a:gd name="connsiteY12" fmla="*/ 3360 h 483777"/>
                <a:gd name="connsiteX13" fmla="*/ 165649 w 300121"/>
                <a:gd name="connsiteY13" fmla="*/ 3360 h 483777"/>
                <a:gd name="connsiteX14" fmla="*/ 165649 w 300121"/>
                <a:gd name="connsiteY14" fmla="*/ 44078 h 483777"/>
                <a:gd name="connsiteX15" fmla="*/ 210443 w 300121"/>
                <a:gd name="connsiteY15" fmla="*/ 54380 h 483777"/>
                <a:gd name="connsiteX16" fmla="*/ 247174 w 300121"/>
                <a:gd name="connsiteY16" fmla="*/ 75523 h 483777"/>
                <a:gd name="connsiteX17" fmla="*/ 273066 w 300121"/>
                <a:gd name="connsiteY17" fmla="*/ 109119 h 483777"/>
                <a:gd name="connsiteX18" fmla="*/ 284712 w 300121"/>
                <a:gd name="connsiteY18" fmla="*/ 156690 h 483777"/>
                <a:gd name="connsiteX19" fmla="*/ 209637 w 300121"/>
                <a:gd name="connsiteY19" fmla="*/ 156690 h 483777"/>
                <a:gd name="connsiteX20" fmla="*/ 196199 w 300121"/>
                <a:gd name="connsiteY20" fmla="*/ 120855 h 483777"/>
                <a:gd name="connsiteX21" fmla="*/ 165559 w 300121"/>
                <a:gd name="connsiteY21" fmla="*/ 106073 h 483777"/>
                <a:gd name="connsiteX22" fmla="*/ 165559 w 300121"/>
                <a:gd name="connsiteY22" fmla="*/ 199558 h 483777"/>
                <a:gd name="connsiteX23" fmla="*/ 178505 w 300121"/>
                <a:gd name="connsiteY23" fmla="*/ 202694 h 483777"/>
                <a:gd name="connsiteX24" fmla="*/ 192481 w 300121"/>
                <a:gd name="connsiteY24" fmla="*/ 206412 h 483777"/>
                <a:gd name="connsiteX25" fmla="*/ 252774 w 300121"/>
                <a:gd name="connsiteY25" fmla="*/ 232572 h 483777"/>
                <a:gd name="connsiteX26" fmla="*/ 284130 w 300121"/>
                <a:gd name="connsiteY26" fmla="*/ 265092 h 483777"/>
                <a:gd name="connsiteX27" fmla="*/ 296045 w 300121"/>
                <a:gd name="connsiteY27" fmla="*/ 298912 h 483777"/>
                <a:gd name="connsiteX28" fmla="*/ 297882 w 300121"/>
                <a:gd name="connsiteY28" fmla="*/ 329059 h 483777"/>
                <a:gd name="connsiteX29" fmla="*/ 292058 w 300121"/>
                <a:gd name="connsiteY29" fmla="*/ 358399 h 483777"/>
                <a:gd name="connsiteX30" fmla="*/ 271185 w 300121"/>
                <a:gd name="connsiteY30" fmla="*/ 393025 h 483777"/>
                <a:gd name="connsiteX31" fmla="*/ 230870 w 300121"/>
                <a:gd name="connsiteY31" fmla="*/ 423171 h 483777"/>
                <a:gd name="connsiteX32" fmla="*/ 165873 w 300121"/>
                <a:gd name="connsiteY32" fmla="*/ 439029 h 483777"/>
                <a:gd name="connsiteX33" fmla="*/ 165873 w 300121"/>
                <a:gd name="connsiteY33" fmla="*/ 483823 h 483777"/>
                <a:gd name="connsiteX34" fmla="*/ 134517 w 300121"/>
                <a:gd name="connsiteY34" fmla="*/ 483823 h 483777"/>
                <a:gd name="connsiteX35" fmla="*/ 134517 w 300121"/>
                <a:gd name="connsiteY35" fmla="*/ 439029 h 483777"/>
                <a:gd name="connsiteX36" fmla="*/ 41972 w 300121"/>
                <a:gd name="connsiteY36" fmla="*/ 402566 h 483777"/>
                <a:gd name="connsiteX37" fmla="*/ 3360 w 300121"/>
                <a:gd name="connsiteY37" fmla="*/ 307916 h 483777"/>
                <a:gd name="connsiteX38" fmla="*/ 77942 w 300121"/>
                <a:gd name="connsiteY38" fmla="*/ 307916 h 483777"/>
                <a:gd name="connsiteX39" fmla="*/ 93486 w 300121"/>
                <a:gd name="connsiteY39" fmla="*/ 355442 h 483777"/>
                <a:gd name="connsiteX40" fmla="*/ 116734 w 300121"/>
                <a:gd name="connsiteY40" fmla="*/ 108581 h 483777"/>
                <a:gd name="connsiteX41" fmla="*/ 101414 w 300121"/>
                <a:gd name="connsiteY41" fmla="*/ 116779 h 483777"/>
                <a:gd name="connsiteX42" fmla="*/ 90574 w 300121"/>
                <a:gd name="connsiteY42" fmla="*/ 130486 h 483777"/>
                <a:gd name="connsiteX43" fmla="*/ 86587 w 300121"/>
                <a:gd name="connsiteY43" fmla="*/ 149792 h 483777"/>
                <a:gd name="connsiteX44" fmla="*/ 97696 w 300121"/>
                <a:gd name="connsiteY44" fmla="*/ 176669 h 483777"/>
                <a:gd name="connsiteX45" fmla="*/ 134203 w 300121"/>
                <a:gd name="connsiteY45" fmla="*/ 191988 h 483777"/>
                <a:gd name="connsiteX46" fmla="*/ 134203 w 300121"/>
                <a:gd name="connsiteY46" fmla="*/ 105938 h 483777"/>
                <a:gd name="connsiteX47" fmla="*/ 116734 w 300121"/>
                <a:gd name="connsiteY47" fmla="*/ 108581 h 483777"/>
                <a:gd name="connsiteX48" fmla="*/ 185179 w 300121"/>
                <a:gd name="connsiteY48" fmla="*/ 373181 h 483777"/>
                <a:gd name="connsiteX49" fmla="*/ 203679 w 300121"/>
                <a:gd name="connsiteY49" fmla="*/ 363371 h 483777"/>
                <a:gd name="connsiteX50" fmla="*/ 217118 w 300121"/>
                <a:gd name="connsiteY50" fmla="*/ 347783 h 483777"/>
                <a:gd name="connsiteX51" fmla="*/ 222404 w 300121"/>
                <a:gd name="connsiteY51" fmla="*/ 325833 h 483777"/>
                <a:gd name="connsiteX52" fmla="*/ 209458 w 300121"/>
                <a:gd name="connsiteY52" fmla="*/ 294925 h 483777"/>
                <a:gd name="connsiteX53" fmla="*/ 165336 w 300121"/>
                <a:gd name="connsiteY53" fmla="*/ 276157 h 483777"/>
                <a:gd name="connsiteX54" fmla="*/ 165336 w 300121"/>
                <a:gd name="connsiteY54" fmla="*/ 377660 h 483777"/>
                <a:gd name="connsiteX55" fmla="*/ 185179 w 300121"/>
                <a:gd name="connsiteY55" fmla="*/ 373181 h 483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0121" h="483777">
                  <a:moveTo>
                    <a:pt x="93486" y="355442"/>
                  </a:moveTo>
                  <a:cubicBezTo>
                    <a:pt x="104281" y="367093"/>
                    <a:pt x="118570" y="374950"/>
                    <a:pt x="134203" y="377840"/>
                  </a:cubicBezTo>
                  <a:lnTo>
                    <a:pt x="134203" y="267153"/>
                  </a:lnTo>
                  <a:cubicBezTo>
                    <a:pt x="132412" y="266481"/>
                    <a:pt x="130038" y="265675"/>
                    <a:pt x="127036" y="264779"/>
                  </a:cubicBezTo>
                  <a:cubicBezTo>
                    <a:pt x="124035" y="263883"/>
                    <a:pt x="120765" y="263121"/>
                    <a:pt x="117271" y="262405"/>
                  </a:cubicBezTo>
                  <a:cubicBezTo>
                    <a:pt x="104191" y="258911"/>
                    <a:pt x="91336" y="254745"/>
                    <a:pt x="78658" y="249997"/>
                  </a:cubicBezTo>
                  <a:cubicBezTo>
                    <a:pt x="66430" y="245419"/>
                    <a:pt x="54963" y="238982"/>
                    <a:pt x="44705" y="230914"/>
                  </a:cubicBezTo>
                  <a:cubicBezTo>
                    <a:pt x="34626" y="222923"/>
                    <a:pt x="26384" y="212818"/>
                    <a:pt x="20650" y="201305"/>
                  </a:cubicBezTo>
                  <a:cubicBezTo>
                    <a:pt x="14244" y="187491"/>
                    <a:pt x="11154" y="172359"/>
                    <a:pt x="11691" y="157138"/>
                  </a:cubicBezTo>
                  <a:cubicBezTo>
                    <a:pt x="10930" y="125455"/>
                    <a:pt x="24771" y="95170"/>
                    <a:pt x="49184" y="74986"/>
                  </a:cubicBezTo>
                  <a:cubicBezTo>
                    <a:pt x="60830" y="65457"/>
                    <a:pt x="74090" y="58111"/>
                    <a:pt x="88334" y="53305"/>
                  </a:cubicBezTo>
                  <a:cubicBezTo>
                    <a:pt x="103161" y="48178"/>
                    <a:pt x="118615" y="45075"/>
                    <a:pt x="134293" y="44078"/>
                  </a:cubicBezTo>
                  <a:lnTo>
                    <a:pt x="134293" y="3360"/>
                  </a:lnTo>
                  <a:lnTo>
                    <a:pt x="165649" y="3360"/>
                  </a:lnTo>
                  <a:lnTo>
                    <a:pt x="165649" y="44078"/>
                  </a:lnTo>
                  <a:cubicBezTo>
                    <a:pt x="180924" y="45682"/>
                    <a:pt x="195975" y="49142"/>
                    <a:pt x="210443" y="54380"/>
                  </a:cubicBezTo>
                  <a:cubicBezTo>
                    <a:pt x="223837" y="59181"/>
                    <a:pt x="236290" y="66341"/>
                    <a:pt x="247174" y="75523"/>
                  </a:cubicBezTo>
                  <a:cubicBezTo>
                    <a:pt x="258015" y="84845"/>
                    <a:pt x="266794" y="96276"/>
                    <a:pt x="273066" y="109119"/>
                  </a:cubicBezTo>
                  <a:cubicBezTo>
                    <a:pt x="280188" y="124008"/>
                    <a:pt x="284130" y="140202"/>
                    <a:pt x="284712" y="156690"/>
                  </a:cubicBezTo>
                  <a:lnTo>
                    <a:pt x="209637" y="156690"/>
                  </a:lnTo>
                  <a:cubicBezTo>
                    <a:pt x="209548" y="143530"/>
                    <a:pt x="204799" y="130835"/>
                    <a:pt x="196199" y="120855"/>
                  </a:cubicBezTo>
                  <a:cubicBezTo>
                    <a:pt x="188763" y="111506"/>
                    <a:pt x="177475" y="106059"/>
                    <a:pt x="165559" y="106073"/>
                  </a:cubicBezTo>
                  <a:lnTo>
                    <a:pt x="165559" y="199558"/>
                  </a:lnTo>
                  <a:lnTo>
                    <a:pt x="178505" y="202694"/>
                  </a:lnTo>
                  <a:cubicBezTo>
                    <a:pt x="182984" y="203769"/>
                    <a:pt x="187464" y="205023"/>
                    <a:pt x="192481" y="206412"/>
                  </a:cubicBezTo>
                  <a:cubicBezTo>
                    <a:pt x="218596" y="213489"/>
                    <a:pt x="238664" y="222211"/>
                    <a:pt x="252774" y="232572"/>
                  </a:cubicBezTo>
                  <a:cubicBezTo>
                    <a:pt x="265316" y="241204"/>
                    <a:pt x="275977" y="252259"/>
                    <a:pt x="284130" y="265092"/>
                  </a:cubicBezTo>
                  <a:cubicBezTo>
                    <a:pt x="290491" y="275382"/>
                    <a:pt x="294567" y="286916"/>
                    <a:pt x="296045" y="298912"/>
                  </a:cubicBezTo>
                  <a:cubicBezTo>
                    <a:pt x="297165" y="308924"/>
                    <a:pt x="297792" y="318984"/>
                    <a:pt x="297882" y="329059"/>
                  </a:cubicBezTo>
                  <a:cubicBezTo>
                    <a:pt x="297479" y="339079"/>
                    <a:pt x="295508" y="348979"/>
                    <a:pt x="292058" y="358399"/>
                  </a:cubicBezTo>
                  <a:cubicBezTo>
                    <a:pt x="287579" y="371259"/>
                    <a:pt x="280457" y="383049"/>
                    <a:pt x="271185" y="393025"/>
                  </a:cubicBezTo>
                  <a:cubicBezTo>
                    <a:pt x="259672" y="405433"/>
                    <a:pt x="246010" y="415646"/>
                    <a:pt x="230870" y="423171"/>
                  </a:cubicBezTo>
                  <a:cubicBezTo>
                    <a:pt x="213982" y="431951"/>
                    <a:pt x="192346" y="437237"/>
                    <a:pt x="165873" y="439029"/>
                  </a:cubicBezTo>
                  <a:lnTo>
                    <a:pt x="165873" y="483823"/>
                  </a:lnTo>
                  <a:lnTo>
                    <a:pt x="134517" y="483823"/>
                  </a:lnTo>
                  <a:lnTo>
                    <a:pt x="134517" y="439029"/>
                  </a:lnTo>
                  <a:cubicBezTo>
                    <a:pt x="95008" y="436220"/>
                    <a:pt x="64145" y="424067"/>
                    <a:pt x="41972" y="402566"/>
                  </a:cubicBezTo>
                  <a:cubicBezTo>
                    <a:pt x="19799" y="381065"/>
                    <a:pt x="6898" y="349516"/>
                    <a:pt x="3360" y="307916"/>
                  </a:cubicBezTo>
                  <a:lnTo>
                    <a:pt x="77942" y="307916"/>
                  </a:lnTo>
                  <a:cubicBezTo>
                    <a:pt x="77270" y="327939"/>
                    <a:pt x="82556" y="343841"/>
                    <a:pt x="93486" y="355442"/>
                  </a:cubicBezTo>
                  <a:close/>
                  <a:moveTo>
                    <a:pt x="116734" y="108581"/>
                  </a:moveTo>
                  <a:cubicBezTo>
                    <a:pt x="111134" y="110297"/>
                    <a:pt x="105939" y="113083"/>
                    <a:pt x="101414" y="116779"/>
                  </a:cubicBezTo>
                  <a:cubicBezTo>
                    <a:pt x="96800" y="120474"/>
                    <a:pt x="93127" y="125160"/>
                    <a:pt x="90574" y="130486"/>
                  </a:cubicBezTo>
                  <a:cubicBezTo>
                    <a:pt x="87797" y="136537"/>
                    <a:pt x="86453" y="143140"/>
                    <a:pt x="86587" y="149792"/>
                  </a:cubicBezTo>
                  <a:cubicBezTo>
                    <a:pt x="86005" y="159969"/>
                    <a:pt x="90126" y="169855"/>
                    <a:pt x="97696" y="176669"/>
                  </a:cubicBezTo>
                  <a:cubicBezTo>
                    <a:pt x="105087" y="183029"/>
                    <a:pt x="117271" y="188136"/>
                    <a:pt x="134203" y="191988"/>
                  </a:cubicBezTo>
                  <a:lnTo>
                    <a:pt x="134203" y="105938"/>
                  </a:lnTo>
                  <a:cubicBezTo>
                    <a:pt x="128291" y="105907"/>
                    <a:pt x="122378" y="106798"/>
                    <a:pt x="116734" y="108581"/>
                  </a:cubicBezTo>
                  <a:close/>
                  <a:moveTo>
                    <a:pt x="185179" y="373181"/>
                  </a:moveTo>
                  <a:cubicBezTo>
                    <a:pt x="191854" y="370999"/>
                    <a:pt x="198125" y="367685"/>
                    <a:pt x="203679" y="363371"/>
                  </a:cubicBezTo>
                  <a:cubicBezTo>
                    <a:pt x="209144" y="359133"/>
                    <a:pt x="213713" y="353830"/>
                    <a:pt x="217118" y="347783"/>
                  </a:cubicBezTo>
                  <a:cubicBezTo>
                    <a:pt x="220791" y="341063"/>
                    <a:pt x="222627" y="333489"/>
                    <a:pt x="222404" y="325833"/>
                  </a:cubicBezTo>
                  <a:cubicBezTo>
                    <a:pt x="222404" y="312095"/>
                    <a:pt x="218103" y="301792"/>
                    <a:pt x="209458" y="294925"/>
                  </a:cubicBezTo>
                  <a:cubicBezTo>
                    <a:pt x="200812" y="288058"/>
                    <a:pt x="186120" y="281801"/>
                    <a:pt x="165336" y="276157"/>
                  </a:cubicBezTo>
                  <a:lnTo>
                    <a:pt x="165336" y="377660"/>
                  </a:lnTo>
                  <a:cubicBezTo>
                    <a:pt x="172099" y="376863"/>
                    <a:pt x="178729" y="375362"/>
                    <a:pt x="185179" y="373181"/>
                  </a:cubicBezTo>
                  <a:close/>
                </a:path>
              </a:pathLst>
            </a:custGeom>
            <a:grpFill/>
            <a:ln w="9525" cap="flat">
              <a:noFill/>
              <a:prstDash val="solid"/>
              <a:miter/>
            </a:ln>
          </p:spPr>
          <p:txBody>
            <a:bodyPr rtlCol="0" anchor="ctr"/>
            <a:lstStyle/>
            <a:p>
              <a:endParaRPr lang="en-US"/>
            </a:p>
          </p:txBody>
        </p:sp>
      </p:grpSp>
      <p:grpSp>
        <p:nvGrpSpPr>
          <p:cNvPr id="109" name="Group 108">
            <a:extLst>
              <a:ext uri="{FF2B5EF4-FFF2-40B4-BE49-F238E27FC236}">
                <a16:creationId xmlns:a16="http://schemas.microsoft.com/office/drawing/2014/main" id="{F02E6AF1-7D1B-481D-A6B9-CBA5A1D99069}"/>
              </a:ext>
            </a:extLst>
          </p:cNvPr>
          <p:cNvGrpSpPr>
            <a:grpSpLocks noChangeAspect="1"/>
          </p:cNvGrpSpPr>
          <p:nvPr/>
        </p:nvGrpSpPr>
        <p:grpSpPr>
          <a:xfrm>
            <a:off x="9166180" y="3824493"/>
            <a:ext cx="640080" cy="592365"/>
            <a:chOff x="5080891" y="2889822"/>
            <a:chExt cx="1580431" cy="1462622"/>
          </a:xfrm>
          <a:solidFill>
            <a:schemeClr val="bg1"/>
          </a:solidFill>
        </p:grpSpPr>
        <p:sp>
          <p:nvSpPr>
            <p:cNvPr id="96" name="Freeform: Shape 95">
              <a:extLst>
                <a:ext uri="{FF2B5EF4-FFF2-40B4-BE49-F238E27FC236}">
                  <a16:creationId xmlns:a16="http://schemas.microsoft.com/office/drawing/2014/main" id="{B3B86EB0-1161-465D-A59A-F4C91E9F9719}"/>
                </a:ext>
              </a:extLst>
            </p:cNvPr>
            <p:cNvSpPr/>
            <p:nvPr/>
          </p:nvSpPr>
          <p:spPr>
            <a:xfrm>
              <a:off x="5080891" y="2889822"/>
              <a:ext cx="761502" cy="761502"/>
            </a:xfrm>
            <a:custGeom>
              <a:avLst/>
              <a:gdLst>
                <a:gd name="connsiteX0" fmla="*/ 382857 w 761502"/>
                <a:gd name="connsiteY0" fmla="*/ 3360 h 761502"/>
                <a:gd name="connsiteX1" fmla="*/ 3360 w 761502"/>
                <a:gd name="connsiteY1" fmla="*/ 382857 h 761502"/>
                <a:gd name="connsiteX2" fmla="*/ 382857 w 761502"/>
                <a:gd name="connsiteY2" fmla="*/ 762353 h 761502"/>
                <a:gd name="connsiteX3" fmla="*/ 762353 w 761502"/>
                <a:gd name="connsiteY3" fmla="*/ 382857 h 761502"/>
                <a:gd name="connsiteX4" fmla="*/ 382857 w 761502"/>
                <a:gd name="connsiteY4" fmla="*/ 3360 h 761502"/>
                <a:gd name="connsiteX5" fmla="*/ 382857 w 761502"/>
                <a:gd name="connsiteY5" fmla="*/ 695341 h 761502"/>
                <a:gd name="connsiteX6" fmla="*/ 70372 w 761502"/>
                <a:gd name="connsiteY6" fmla="*/ 382857 h 761502"/>
                <a:gd name="connsiteX7" fmla="*/ 382857 w 761502"/>
                <a:gd name="connsiteY7" fmla="*/ 70372 h 761502"/>
                <a:gd name="connsiteX8" fmla="*/ 695341 w 761502"/>
                <a:gd name="connsiteY8" fmla="*/ 382857 h 761502"/>
                <a:gd name="connsiteX9" fmla="*/ 382857 w 761502"/>
                <a:gd name="connsiteY9" fmla="*/ 695520 h 76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1502" h="761502">
                  <a:moveTo>
                    <a:pt x="382857" y="3360"/>
                  </a:moveTo>
                  <a:cubicBezTo>
                    <a:pt x="173264" y="3360"/>
                    <a:pt x="3360" y="173264"/>
                    <a:pt x="3360" y="382857"/>
                  </a:cubicBezTo>
                  <a:cubicBezTo>
                    <a:pt x="3360" y="592449"/>
                    <a:pt x="173264" y="762353"/>
                    <a:pt x="382857" y="762353"/>
                  </a:cubicBezTo>
                  <a:cubicBezTo>
                    <a:pt x="592449" y="762353"/>
                    <a:pt x="762353" y="592449"/>
                    <a:pt x="762353" y="382857"/>
                  </a:cubicBezTo>
                  <a:cubicBezTo>
                    <a:pt x="762107" y="173367"/>
                    <a:pt x="592346" y="3606"/>
                    <a:pt x="382857" y="3360"/>
                  </a:cubicBezTo>
                  <a:close/>
                  <a:moveTo>
                    <a:pt x="382857" y="695341"/>
                  </a:moveTo>
                  <a:cubicBezTo>
                    <a:pt x="210278" y="695341"/>
                    <a:pt x="70372" y="555435"/>
                    <a:pt x="70372" y="382857"/>
                  </a:cubicBezTo>
                  <a:cubicBezTo>
                    <a:pt x="70372" y="210278"/>
                    <a:pt x="210278" y="70372"/>
                    <a:pt x="382857" y="70372"/>
                  </a:cubicBezTo>
                  <a:cubicBezTo>
                    <a:pt x="555435" y="70372"/>
                    <a:pt x="695341" y="210278"/>
                    <a:pt x="695341" y="382857"/>
                  </a:cubicBezTo>
                  <a:cubicBezTo>
                    <a:pt x="695243" y="555426"/>
                    <a:pt x="555426" y="695323"/>
                    <a:pt x="382857" y="695520"/>
                  </a:cubicBezTo>
                  <a:close/>
                </a:path>
              </a:pathLst>
            </a:custGeom>
            <a:grp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9E2ACD67-F3D2-4A54-9894-7138B60EF1B9}"/>
                </a:ext>
              </a:extLst>
            </p:cNvPr>
            <p:cNvSpPr/>
            <p:nvPr/>
          </p:nvSpPr>
          <p:spPr>
            <a:xfrm>
              <a:off x="5314585" y="3137524"/>
              <a:ext cx="143342" cy="201574"/>
            </a:xfrm>
            <a:custGeom>
              <a:avLst/>
              <a:gdLst>
                <a:gd name="connsiteX0" fmla="*/ 24142 w 143341"/>
                <a:gd name="connsiteY0" fmla="*/ 180083 h 201574"/>
                <a:gd name="connsiteX1" fmla="*/ 46539 w 143341"/>
                <a:gd name="connsiteY1" fmla="*/ 196433 h 201574"/>
                <a:gd name="connsiteX2" fmla="*/ 100292 w 143341"/>
                <a:gd name="connsiteY2" fmla="*/ 196433 h 201574"/>
                <a:gd name="connsiteX3" fmla="*/ 122690 w 143341"/>
                <a:gd name="connsiteY3" fmla="*/ 180083 h 201574"/>
                <a:gd name="connsiteX4" fmla="*/ 137965 w 143341"/>
                <a:gd name="connsiteY4" fmla="*/ 149444 h 201574"/>
                <a:gd name="connsiteX5" fmla="*/ 143519 w 143341"/>
                <a:gd name="connsiteY5" fmla="*/ 101648 h 201574"/>
                <a:gd name="connsiteX6" fmla="*/ 137965 w 143341"/>
                <a:gd name="connsiteY6" fmla="*/ 54928 h 201574"/>
                <a:gd name="connsiteX7" fmla="*/ 122690 w 143341"/>
                <a:gd name="connsiteY7" fmla="*/ 24557 h 201574"/>
                <a:gd name="connsiteX8" fmla="*/ 100292 w 143341"/>
                <a:gd name="connsiteY8" fmla="*/ 8207 h 201574"/>
                <a:gd name="connsiteX9" fmla="*/ 46539 w 143341"/>
                <a:gd name="connsiteY9" fmla="*/ 8207 h 201574"/>
                <a:gd name="connsiteX10" fmla="*/ 24142 w 143341"/>
                <a:gd name="connsiteY10" fmla="*/ 24557 h 201574"/>
                <a:gd name="connsiteX11" fmla="*/ 9002 w 143341"/>
                <a:gd name="connsiteY11" fmla="*/ 54928 h 201574"/>
                <a:gd name="connsiteX12" fmla="*/ 3402 w 143341"/>
                <a:gd name="connsiteY12" fmla="*/ 101648 h 201574"/>
                <a:gd name="connsiteX13" fmla="*/ 9002 w 143341"/>
                <a:gd name="connsiteY13" fmla="*/ 149444 h 201574"/>
                <a:gd name="connsiteX14" fmla="*/ 24142 w 143341"/>
                <a:gd name="connsiteY14" fmla="*/ 180083 h 201574"/>
                <a:gd name="connsiteX15" fmla="*/ 42060 w 143341"/>
                <a:gd name="connsiteY15" fmla="*/ 89778 h 201574"/>
                <a:gd name="connsiteX16" fmla="*/ 43001 w 143341"/>
                <a:gd name="connsiteY16" fmla="*/ 75488 h 201574"/>
                <a:gd name="connsiteX17" fmla="*/ 45733 w 143341"/>
                <a:gd name="connsiteY17" fmla="*/ 60930 h 201574"/>
                <a:gd name="connsiteX18" fmla="*/ 51064 w 143341"/>
                <a:gd name="connsiteY18" fmla="*/ 47985 h 201574"/>
                <a:gd name="connsiteX19" fmla="*/ 59754 w 143341"/>
                <a:gd name="connsiteY19" fmla="*/ 38712 h 201574"/>
                <a:gd name="connsiteX20" fmla="*/ 73192 w 143341"/>
                <a:gd name="connsiteY20" fmla="*/ 35174 h 201574"/>
                <a:gd name="connsiteX21" fmla="*/ 86630 w 143341"/>
                <a:gd name="connsiteY21" fmla="*/ 38712 h 201574"/>
                <a:gd name="connsiteX22" fmla="*/ 95589 w 143341"/>
                <a:gd name="connsiteY22" fmla="*/ 47985 h 201574"/>
                <a:gd name="connsiteX23" fmla="*/ 100920 w 143341"/>
                <a:gd name="connsiteY23" fmla="*/ 60930 h 201574"/>
                <a:gd name="connsiteX24" fmla="*/ 103607 w 143341"/>
                <a:gd name="connsiteY24" fmla="*/ 75488 h 201574"/>
                <a:gd name="connsiteX25" fmla="*/ 104727 w 143341"/>
                <a:gd name="connsiteY25" fmla="*/ 89778 h 201574"/>
                <a:gd name="connsiteX26" fmla="*/ 104727 w 143341"/>
                <a:gd name="connsiteY26" fmla="*/ 101648 h 201574"/>
                <a:gd name="connsiteX27" fmla="*/ 104190 w 143341"/>
                <a:gd name="connsiteY27" fmla="*/ 121403 h 201574"/>
                <a:gd name="connsiteX28" fmla="*/ 100785 w 143341"/>
                <a:gd name="connsiteY28" fmla="*/ 143800 h 201574"/>
                <a:gd name="connsiteX29" fmla="*/ 91513 w 143341"/>
                <a:gd name="connsiteY29" fmla="*/ 162210 h 201574"/>
                <a:gd name="connsiteX30" fmla="*/ 73102 w 143341"/>
                <a:gd name="connsiteY30" fmla="*/ 169825 h 201574"/>
                <a:gd name="connsiteX31" fmla="*/ 55185 w 143341"/>
                <a:gd name="connsiteY31" fmla="*/ 162210 h 201574"/>
                <a:gd name="connsiteX32" fmla="*/ 46226 w 143341"/>
                <a:gd name="connsiteY32" fmla="*/ 143800 h 201574"/>
                <a:gd name="connsiteX33" fmla="*/ 42821 w 143341"/>
                <a:gd name="connsiteY33" fmla="*/ 121403 h 201574"/>
                <a:gd name="connsiteX34" fmla="*/ 42284 w 143341"/>
                <a:gd name="connsiteY34" fmla="*/ 101648 h 201574"/>
                <a:gd name="connsiteX35" fmla="*/ 42239 w 143341"/>
                <a:gd name="connsiteY35" fmla="*/ 89778 h 2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341" h="201574">
                  <a:moveTo>
                    <a:pt x="24142" y="180083"/>
                  </a:moveTo>
                  <a:cubicBezTo>
                    <a:pt x="30051" y="187398"/>
                    <a:pt x="37773" y="193038"/>
                    <a:pt x="46539" y="196433"/>
                  </a:cubicBezTo>
                  <a:cubicBezTo>
                    <a:pt x="63861" y="202968"/>
                    <a:pt x="82971" y="202968"/>
                    <a:pt x="100292" y="196433"/>
                  </a:cubicBezTo>
                  <a:cubicBezTo>
                    <a:pt x="109036" y="192988"/>
                    <a:pt x="116746" y="187362"/>
                    <a:pt x="122690" y="180083"/>
                  </a:cubicBezTo>
                  <a:cubicBezTo>
                    <a:pt x="129870" y="171052"/>
                    <a:pt x="135071" y="160611"/>
                    <a:pt x="137965" y="149444"/>
                  </a:cubicBezTo>
                  <a:cubicBezTo>
                    <a:pt x="142018" y="133846"/>
                    <a:pt x="143886" y="117761"/>
                    <a:pt x="143519" y="101648"/>
                  </a:cubicBezTo>
                  <a:cubicBezTo>
                    <a:pt x="143873" y="85890"/>
                    <a:pt x="142001" y="70162"/>
                    <a:pt x="137965" y="54928"/>
                  </a:cubicBezTo>
                  <a:cubicBezTo>
                    <a:pt x="135035" y="43855"/>
                    <a:pt x="129834" y="33512"/>
                    <a:pt x="122690" y="24557"/>
                  </a:cubicBezTo>
                  <a:cubicBezTo>
                    <a:pt x="116746" y="17278"/>
                    <a:pt x="109036" y="11648"/>
                    <a:pt x="100292" y="8207"/>
                  </a:cubicBezTo>
                  <a:cubicBezTo>
                    <a:pt x="82957" y="1744"/>
                    <a:pt x="63875" y="1744"/>
                    <a:pt x="46539" y="8207"/>
                  </a:cubicBezTo>
                  <a:cubicBezTo>
                    <a:pt x="37773" y="11603"/>
                    <a:pt x="30051" y="17243"/>
                    <a:pt x="24142" y="24557"/>
                  </a:cubicBezTo>
                  <a:cubicBezTo>
                    <a:pt x="17078" y="33543"/>
                    <a:pt x="11927" y="43877"/>
                    <a:pt x="9002" y="54928"/>
                  </a:cubicBezTo>
                  <a:cubicBezTo>
                    <a:pt x="4948" y="70158"/>
                    <a:pt x="3062" y="85890"/>
                    <a:pt x="3402" y="101648"/>
                  </a:cubicBezTo>
                  <a:cubicBezTo>
                    <a:pt x="3044" y="117761"/>
                    <a:pt x="4930" y="133846"/>
                    <a:pt x="9002" y="149444"/>
                  </a:cubicBezTo>
                  <a:cubicBezTo>
                    <a:pt x="11891" y="160589"/>
                    <a:pt x="17043" y="171017"/>
                    <a:pt x="24142" y="180083"/>
                  </a:cubicBezTo>
                  <a:close/>
                  <a:moveTo>
                    <a:pt x="42060" y="89778"/>
                  </a:moveTo>
                  <a:cubicBezTo>
                    <a:pt x="42060" y="85298"/>
                    <a:pt x="42463" y="80371"/>
                    <a:pt x="43001" y="75488"/>
                  </a:cubicBezTo>
                  <a:cubicBezTo>
                    <a:pt x="43556" y="70575"/>
                    <a:pt x="44470" y="65710"/>
                    <a:pt x="45733" y="60930"/>
                  </a:cubicBezTo>
                  <a:cubicBezTo>
                    <a:pt x="46880" y="56379"/>
                    <a:pt x="48672" y="52021"/>
                    <a:pt x="51064" y="47985"/>
                  </a:cubicBezTo>
                  <a:cubicBezTo>
                    <a:pt x="53218" y="44276"/>
                    <a:pt x="56193" y="41104"/>
                    <a:pt x="59754" y="38712"/>
                  </a:cubicBezTo>
                  <a:cubicBezTo>
                    <a:pt x="63767" y="36190"/>
                    <a:pt x="68457" y="34954"/>
                    <a:pt x="73192" y="35174"/>
                  </a:cubicBezTo>
                  <a:cubicBezTo>
                    <a:pt x="77922" y="34990"/>
                    <a:pt x="82603" y="36226"/>
                    <a:pt x="86630" y="38712"/>
                  </a:cubicBezTo>
                  <a:cubicBezTo>
                    <a:pt x="90259" y="41109"/>
                    <a:pt x="93318" y="44276"/>
                    <a:pt x="95589" y="47985"/>
                  </a:cubicBezTo>
                  <a:cubicBezTo>
                    <a:pt x="98035" y="51994"/>
                    <a:pt x="99831" y="56361"/>
                    <a:pt x="100920" y="60930"/>
                  </a:cubicBezTo>
                  <a:cubicBezTo>
                    <a:pt x="102084" y="65728"/>
                    <a:pt x="102980" y="70588"/>
                    <a:pt x="103607" y="75488"/>
                  </a:cubicBezTo>
                  <a:cubicBezTo>
                    <a:pt x="104261" y="80228"/>
                    <a:pt x="104633" y="84998"/>
                    <a:pt x="104727" y="89778"/>
                  </a:cubicBezTo>
                  <a:cubicBezTo>
                    <a:pt x="104727" y="94257"/>
                    <a:pt x="104727" y="98378"/>
                    <a:pt x="104727" y="101648"/>
                  </a:cubicBezTo>
                  <a:cubicBezTo>
                    <a:pt x="104727" y="107113"/>
                    <a:pt x="104548" y="113698"/>
                    <a:pt x="104190" y="121403"/>
                  </a:cubicBezTo>
                  <a:cubicBezTo>
                    <a:pt x="103827" y="128964"/>
                    <a:pt x="102684" y="136471"/>
                    <a:pt x="100785" y="143800"/>
                  </a:cubicBezTo>
                  <a:cubicBezTo>
                    <a:pt x="99097" y="150546"/>
                    <a:pt x="95930" y="156835"/>
                    <a:pt x="91513" y="162210"/>
                  </a:cubicBezTo>
                  <a:cubicBezTo>
                    <a:pt x="86886" y="167460"/>
                    <a:pt x="80086" y="170273"/>
                    <a:pt x="73102" y="169825"/>
                  </a:cubicBezTo>
                  <a:cubicBezTo>
                    <a:pt x="66267" y="170242"/>
                    <a:pt x="59628" y="167420"/>
                    <a:pt x="55185" y="162210"/>
                  </a:cubicBezTo>
                  <a:cubicBezTo>
                    <a:pt x="50911" y="156790"/>
                    <a:pt x="47852" y="150510"/>
                    <a:pt x="46226" y="143800"/>
                  </a:cubicBezTo>
                  <a:cubicBezTo>
                    <a:pt x="44304" y="136476"/>
                    <a:pt x="43166" y="128968"/>
                    <a:pt x="42821" y="121403"/>
                  </a:cubicBezTo>
                  <a:cubicBezTo>
                    <a:pt x="42463" y="113698"/>
                    <a:pt x="42284" y="107113"/>
                    <a:pt x="42284" y="101648"/>
                  </a:cubicBezTo>
                  <a:cubicBezTo>
                    <a:pt x="42105" y="98423"/>
                    <a:pt x="42150" y="94436"/>
                    <a:pt x="42239" y="89778"/>
                  </a:cubicBezTo>
                  <a:close/>
                </a:path>
              </a:pathLst>
            </a:custGeom>
            <a:grp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B1959F9E-1255-4568-A3EB-9770BA4003EB}"/>
                </a:ext>
              </a:extLst>
            </p:cNvPr>
            <p:cNvSpPr/>
            <p:nvPr/>
          </p:nvSpPr>
          <p:spPr>
            <a:xfrm>
              <a:off x="5466012" y="3137878"/>
              <a:ext cx="143342" cy="197095"/>
            </a:xfrm>
            <a:custGeom>
              <a:avLst/>
              <a:gdLst>
                <a:gd name="connsiteX0" fmla="*/ 89967 w 143341"/>
                <a:gd name="connsiteY0" fmla="*/ 93590 h 197094"/>
                <a:gd name="connsiteX1" fmla="*/ 77022 w 143341"/>
                <a:gd name="connsiteY1" fmla="*/ 103579 h 197094"/>
                <a:gd name="connsiteX2" fmla="*/ 63584 w 143341"/>
                <a:gd name="connsiteY2" fmla="*/ 112538 h 197094"/>
                <a:gd name="connsiteX3" fmla="*/ 40291 w 143341"/>
                <a:gd name="connsiteY3" fmla="*/ 129157 h 197094"/>
                <a:gd name="connsiteX4" fmla="*/ 21074 w 143341"/>
                <a:gd name="connsiteY4" fmla="*/ 147075 h 197094"/>
                <a:gd name="connsiteX5" fmla="*/ 8129 w 143341"/>
                <a:gd name="connsiteY5" fmla="*/ 168979 h 197094"/>
                <a:gd name="connsiteX6" fmla="*/ 3380 w 143341"/>
                <a:gd name="connsiteY6" fmla="*/ 197872 h 197094"/>
                <a:gd name="connsiteX7" fmla="*/ 143497 w 143341"/>
                <a:gd name="connsiteY7" fmla="*/ 197872 h 197094"/>
                <a:gd name="connsiteX8" fmla="*/ 143497 w 143341"/>
                <a:gd name="connsiteY8" fmla="*/ 164634 h 197094"/>
                <a:gd name="connsiteX9" fmla="*/ 53326 w 143341"/>
                <a:gd name="connsiteY9" fmla="*/ 164634 h 197094"/>
                <a:gd name="connsiteX10" fmla="*/ 69676 w 143341"/>
                <a:gd name="connsiteY10" fmla="*/ 147478 h 197094"/>
                <a:gd name="connsiteX11" fmla="*/ 88713 w 143341"/>
                <a:gd name="connsiteY11" fmla="*/ 133681 h 197094"/>
                <a:gd name="connsiteX12" fmla="*/ 108199 w 143341"/>
                <a:gd name="connsiteY12" fmla="*/ 120781 h 197094"/>
                <a:gd name="connsiteX13" fmla="*/ 125489 w 143341"/>
                <a:gd name="connsiteY13" fmla="*/ 106178 h 197094"/>
                <a:gd name="connsiteX14" fmla="*/ 137763 w 143341"/>
                <a:gd name="connsiteY14" fmla="*/ 87812 h 197094"/>
                <a:gd name="connsiteX15" fmla="*/ 142242 w 143341"/>
                <a:gd name="connsiteY15" fmla="*/ 62996 h 197094"/>
                <a:gd name="connsiteX16" fmla="*/ 136957 w 143341"/>
                <a:gd name="connsiteY16" fmla="*/ 37956 h 197094"/>
                <a:gd name="connsiteX17" fmla="*/ 122623 w 143341"/>
                <a:gd name="connsiteY17" fmla="*/ 19142 h 197094"/>
                <a:gd name="connsiteX18" fmla="*/ 101793 w 143341"/>
                <a:gd name="connsiteY18" fmla="*/ 7451 h 197094"/>
                <a:gd name="connsiteX19" fmla="*/ 76888 w 143341"/>
                <a:gd name="connsiteY19" fmla="*/ 3375 h 197094"/>
                <a:gd name="connsiteX20" fmla="*/ 46517 w 143341"/>
                <a:gd name="connsiteY20" fmla="*/ 9198 h 197094"/>
                <a:gd name="connsiteX21" fmla="*/ 24568 w 143341"/>
                <a:gd name="connsiteY21" fmla="*/ 25548 h 197094"/>
                <a:gd name="connsiteX22" fmla="*/ 11488 w 143341"/>
                <a:gd name="connsiteY22" fmla="*/ 50051 h 197094"/>
                <a:gd name="connsiteX23" fmla="*/ 7680 w 143341"/>
                <a:gd name="connsiteY23" fmla="*/ 80421 h 197094"/>
                <a:gd name="connsiteX24" fmla="*/ 44949 w 143341"/>
                <a:gd name="connsiteY24" fmla="*/ 80421 h 197094"/>
                <a:gd name="connsiteX25" fmla="*/ 46472 w 143341"/>
                <a:gd name="connsiteY25" fmla="*/ 65057 h 197094"/>
                <a:gd name="connsiteX26" fmla="*/ 51489 w 143341"/>
                <a:gd name="connsiteY26" fmla="*/ 50901 h 197094"/>
                <a:gd name="connsiteX27" fmla="*/ 60896 w 143341"/>
                <a:gd name="connsiteY27" fmla="*/ 40554 h 197094"/>
                <a:gd name="connsiteX28" fmla="*/ 75185 w 143341"/>
                <a:gd name="connsiteY28" fmla="*/ 36567 h 197094"/>
                <a:gd name="connsiteX29" fmla="*/ 95746 w 143341"/>
                <a:gd name="connsiteY29" fmla="*/ 44362 h 197094"/>
                <a:gd name="connsiteX30" fmla="*/ 103809 w 143341"/>
                <a:gd name="connsiteY30" fmla="*/ 65997 h 197094"/>
                <a:gd name="connsiteX31" fmla="*/ 99867 w 143341"/>
                <a:gd name="connsiteY31" fmla="*/ 81541 h 197094"/>
                <a:gd name="connsiteX32" fmla="*/ 89967 w 143341"/>
                <a:gd name="connsiteY32" fmla="*/ 93590 h 19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3341" h="197094">
                  <a:moveTo>
                    <a:pt x="89967" y="93590"/>
                  </a:moveTo>
                  <a:cubicBezTo>
                    <a:pt x="85967" y="97308"/>
                    <a:pt x="81631" y="100650"/>
                    <a:pt x="77022" y="103579"/>
                  </a:cubicBezTo>
                  <a:cubicBezTo>
                    <a:pt x="72274" y="106536"/>
                    <a:pt x="68063" y="109492"/>
                    <a:pt x="63584" y="112538"/>
                  </a:cubicBezTo>
                  <a:cubicBezTo>
                    <a:pt x="55386" y="118182"/>
                    <a:pt x="47637" y="123692"/>
                    <a:pt x="40291" y="129157"/>
                  </a:cubicBezTo>
                  <a:cubicBezTo>
                    <a:pt x="33222" y="134376"/>
                    <a:pt x="26772" y="140387"/>
                    <a:pt x="21074" y="147075"/>
                  </a:cubicBezTo>
                  <a:cubicBezTo>
                    <a:pt x="15560" y="153597"/>
                    <a:pt x="11183" y="161001"/>
                    <a:pt x="8129" y="168979"/>
                  </a:cubicBezTo>
                  <a:cubicBezTo>
                    <a:pt x="4769" y="178234"/>
                    <a:pt x="3156" y="188030"/>
                    <a:pt x="3380" y="197872"/>
                  </a:cubicBezTo>
                  <a:lnTo>
                    <a:pt x="143497" y="197872"/>
                  </a:lnTo>
                  <a:lnTo>
                    <a:pt x="143497" y="164634"/>
                  </a:lnTo>
                  <a:lnTo>
                    <a:pt x="53326" y="164634"/>
                  </a:lnTo>
                  <a:cubicBezTo>
                    <a:pt x="57948" y="158179"/>
                    <a:pt x="63454" y="152405"/>
                    <a:pt x="69676" y="147478"/>
                  </a:cubicBezTo>
                  <a:cubicBezTo>
                    <a:pt x="75813" y="142551"/>
                    <a:pt x="82173" y="137981"/>
                    <a:pt x="88713" y="133681"/>
                  </a:cubicBezTo>
                  <a:cubicBezTo>
                    <a:pt x="95253" y="129381"/>
                    <a:pt x="101748" y="125126"/>
                    <a:pt x="108199" y="120781"/>
                  </a:cubicBezTo>
                  <a:cubicBezTo>
                    <a:pt x="114479" y="116557"/>
                    <a:pt x="120275" y="111660"/>
                    <a:pt x="125489" y="106178"/>
                  </a:cubicBezTo>
                  <a:cubicBezTo>
                    <a:pt x="130609" y="100811"/>
                    <a:pt x="134762" y="94594"/>
                    <a:pt x="137763" y="87812"/>
                  </a:cubicBezTo>
                  <a:cubicBezTo>
                    <a:pt x="140984" y="79946"/>
                    <a:pt x="142511" y="71489"/>
                    <a:pt x="142242" y="62996"/>
                  </a:cubicBezTo>
                  <a:cubicBezTo>
                    <a:pt x="142377" y="54360"/>
                    <a:pt x="140571" y="45799"/>
                    <a:pt x="136957" y="37956"/>
                  </a:cubicBezTo>
                  <a:cubicBezTo>
                    <a:pt x="133575" y="30735"/>
                    <a:pt x="128688" y="24321"/>
                    <a:pt x="122623" y="19142"/>
                  </a:cubicBezTo>
                  <a:cubicBezTo>
                    <a:pt x="116486" y="13955"/>
                    <a:pt x="109417" y="9991"/>
                    <a:pt x="101793" y="7451"/>
                  </a:cubicBezTo>
                  <a:cubicBezTo>
                    <a:pt x="93779" y="4705"/>
                    <a:pt x="85358" y="3330"/>
                    <a:pt x="76888" y="3375"/>
                  </a:cubicBezTo>
                  <a:cubicBezTo>
                    <a:pt x="66468" y="3164"/>
                    <a:pt x="56121" y="5144"/>
                    <a:pt x="46517" y="9198"/>
                  </a:cubicBezTo>
                  <a:cubicBezTo>
                    <a:pt x="38024" y="12862"/>
                    <a:pt x="30508" y="18462"/>
                    <a:pt x="24568" y="25548"/>
                  </a:cubicBezTo>
                  <a:cubicBezTo>
                    <a:pt x="18633" y="32773"/>
                    <a:pt x="14189" y="41100"/>
                    <a:pt x="11488" y="50051"/>
                  </a:cubicBezTo>
                  <a:cubicBezTo>
                    <a:pt x="8522" y="59887"/>
                    <a:pt x="7237" y="70154"/>
                    <a:pt x="7680" y="80421"/>
                  </a:cubicBezTo>
                  <a:lnTo>
                    <a:pt x="44949" y="80421"/>
                  </a:lnTo>
                  <a:cubicBezTo>
                    <a:pt x="44949" y="75261"/>
                    <a:pt x="45460" y="70114"/>
                    <a:pt x="46472" y="65057"/>
                  </a:cubicBezTo>
                  <a:cubicBezTo>
                    <a:pt x="47368" y="60098"/>
                    <a:pt x="49062" y="55318"/>
                    <a:pt x="51489" y="50901"/>
                  </a:cubicBezTo>
                  <a:cubicBezTo>
                    <a:pt x="53751" y="46749"/>
                    <a:pt x="56977" y="43197"/>
                    <a:pt x="60896" y="40554"/>
                  </a:cubicBezTo>
                  <a:cubicBezTo>
                    <a:pt x="65142" y="37804"/>
                    <a:pt x="70128" y="36411"/>
                    <a:pt x="75185" y="36567"/>
                  </a:cubicBezTo>
                  <a:cubicBezTo>
                    <a:pt x="82809" y="36281"/>
                    <a:pt x="90227" y="39089"/>
                    <a:pt x="95746" y="44362"/>
                  </a:cubicBezTo>
                  <a:cubicBezTo>
                    <a:pt x="101363" y="50113"/>
                    <a:pt x="104288" y="57970"/>
                    <a:pt x="103809" y="65997"/>
                  </a:cubicBezTo>
                  <a:cubicBezTo>
                    <a:pt x="103890" y="71435"/>
                    <a:pt x="102528" y="76797"/>
                    <a:pt x="99867" y="81541"/>
                  </a:cubicBezTo>
                  <a:cubicBezTo>
                    <a:pt x="97170" y="86016"/>
                    <a:pt x="93838" y="90079"/>
                    <a:pt x="89967" y="93590"/>
                  </a:cubicBezTo>
                  <a:close/>
                </a:path>
              </a:pathLst>
            </a:custGeom>
            <a:grp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EB1FCDE0-F0F0-4EFF-A605-8921AE1C2B4B}"/>
                </a:ext>
              </a:extLst>
            </p:cNvPr>
            <p:cNvSpPr/>
            <p:nvPr/>
          </p:nvSpPr>
          <p:spPr>
            <a:xfrm>
              <a:off x="5308939" y="3363298"/>
              <a:ext cx="309080" cy="40315"/>
            </a:xfrm>
            <a:custGeom>
              <a:avLst/>
              <a:gdLst>
                <a:gd name="connsiteX0" fmla="*/ 3360 w 309080"/>
                <a:gd name="connsiteY0" fmla="*/ 3360 h 40314"/>
                <a:gd name="connsiteX1" fmla="*/ 306303 w 309080"/>
                <a:gd name="connsiteY1" fmla="*/ 3360 h 40314"/>
                <a:gd name="connsiteX2" fmla="*/ 306303 w 309080"/>
                <a:gd name="connsiteY2" fmla="*/ 41256 h 40314"/>
                <a:gd name="connsiteX3" fmla="*/ 3360 w 309080"/>
                <a:gd name="connsiteY3" fmla="*/ 41256 h 40314"/>
              </a:gdLst>
              <a:ahLst/>
              <a:cxnLst>
                <a:cxn ang="0">
                  <a:pos x="connsiteX0" y="connsiteY0"/>
                </a:cxn>
                <a:cxn ang="0">
                  <a:pos x="connsiteX1" y="connsiteY1"/>
                </a:cxn>
                <a:cxn ang="0">
                  <a:pos x="connsiteX2" y="connsiteY2"/>
                </a:cxn>
                <a:cxn ang="0">
                  <a:pos x="connsiteX3" y="connsiteY3"/>
                </a:cxn>
              </a:cxnLst>
              <a:rect l="l" t="t" r="r" b="b"/>
              <a:pathLst>
                <a:path w="309080" h="40314">
                  <a:moveTo>
                    <a:pt x="3360" y="3360"/>
                  </a:moveTo>
                  <a:lnTo>
                    <a:pt x="306303" y="3360"/>
                  </a:lnTo>
                  <a:lnTo>
                    <a:pt x="306303" y="41256"/>
                  </a:lnTo>
                  <a:lnTo>
                    <a:pt x="3360" y="41256"/>
                  </a:lnTo>
                  <a:close/>
                </a:path>
              </a:pathLst>
            </a:custGeom>
            <a:grp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53B4392F-E39F-4967-BEFF-604D2200EB84}"/>
                </a:ext>
              </a:extLst>
            </p:cNvPr>
            <p:cNvSpPr/>
            <p:nvPr/>
          </p:nvSpPr>
          <p:spPr>
            <a:xfrm>
              <a:off x="5899820" y="2889822"/>
              <a:ext cx="761502" cy="761502"/>
            </a:xfrm>
            <a:custGeom>
              <a:avLst/>
              <a:gdLst>
                <a:gd name="connsiteX0" fmla="*/ 382722 w 761502"/>
                <a:gd name="connsiteY0" fmla="*/ 3360 h 761502"/>
                <a:gd name="connsiteX1" fmla="*/ 3360 w 761502"/>
                <a:gd name="connsiteY1" fmla="*/ 382991 h 761502"/>
                <a:gd name="connsiteX2" fmla="*/ 382991 w 761502"/>
                <a:gd name="connsiteY2" fmla="*/ 762353 h 761502"/>
                <a:gd name="connsiteX3" fmla="*/ 762353 w 761502"/>
                <a:gd name="connsiteY3" fmla="*/ 382857 h 761502"/>
                <a:gd name="connsiteX4" fmla="*/ 382722 w 761502"/>
                <a:gd name="connsiteY4" fmla="*/ 3360 h 761502"/>
                <a:gd name="connsiteX5" fmla="*/ 382722 w 761502"/>
                <a:gd name="connsiteY5" fmla="*/ 695341 h 761502"/>
                <a:gd name="connsiteX6" fmla="*/ 70193 w 761502"/>
                <a:gd name="connsiteY6" fmla="*/ 382901 h 761502"/>
                <a:gd name="connsiteX7" fmla="*/ 382632 w 761502"/>
                <a:gd name="connsiteY7" fmla="*/ 70372 h 761502"/>
                <a:gd name="connsiteX8" fmla="*/ 695162 w 761502"/>
                <a:gd name="connsiteY8" fmla="*/ 382812 h 761502"/>
                <a:gd name="connsiteX9" fmla="*/ 695162 w 761502"/>
                <a:gd name="connsiteY9" fmla="*/ 382857 h 761502"/>
                <a:gd name="connsiteX10" fmla="*/ 382722 w 761502"/>
                <a:gd name="connsiteY10" fmla="*/ 695520 h 76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1502" h="761502">
                  <a:moveTo>
                    <a:pt x="382722" y="3360"/>
                  </a:moveTo>
                  <a:cubicBezTo>
                    <a:pt x="173130" y="3436"/>
                    <a:pt x="3284" y="173399"/>
                    <a:pt x="3360" y="382991"/>
                  </a:cubicBezTo>
                  <a:cubicBezTo>
                    <a:pt x="3436" y="592583"/>
                    <a:pt x="173399" y="762430"/>
                    <a:pt x="382991" y="762353"/>
                  </a:cubicBezTo>
                  <a:cubicBezTo>
                    <a:pt x="592530" y="762277"/>
                    <a:pt x="762353" y="592395"/>
                    <a:pt x="762353" y="382857"/>
                  </a:cubicBezTo>
                  <a:cubicBezTo>
                    <a:pt x="762130" y="173305"/>
                    <a:pt x="592274" y="3507"/>
                    <a:pt x="382722" y="3360"/>
                  </a:cubicBezTo>
                  <a:close/>
                  <a:moveTo>
                    <a:pt x="382722" y="695341"/>
                  </a:moveTo>
                  <a:cubicBezTo>
                    <a:pt x="210143" y="695368"/>
                    <a:pt x="70220" y="555480"/>
                    <a:pt x="70193" y="382901"/>
                  </a:cubicBezTo>
                  <a:cubicBezTo>
                    <a:pt x="70166" y="210322"/>
                    <a:pt x="210054" y="70399"/>
                    <a:pt x="382632" y="70372"/>
                  </a:cubicBezTo>
                  <a:cubicBezTo>
                    <a:pt x="555211" y="70349"/>
                    <a:pt x="695135" y="210233"/>
                    <a:pt x="695162" y="382812"/>
                  </a:cubicBezTo>
                  <a:cubicBezTo>
                    <a:pt x="695162" y="382825"/>
                    <a:pt x="695162" y="382843"/>
                    <a:pt x="695162" y="382857"/>
                  </a:cubicBezTo>
                  <a:cubicBezTo>
                    <a:pt x="695086" y="555418"/>
                    <a:pt x="555283" y="695323"/>
                    <a:pt x="382722" y="695520"/>
                  </a:cubicBezTo>
                  <a:close/>
                </a:path>
              </a:pathLst>
            </a:custGeom>
            <a:grp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172F567F-5C37-4138-A795-4133349CDA6A}"/>
                </a:ext>
              </a:extLst>
            </p:cNvPr>
            <p:cNvSpPr/>
            <p:nvPr/>
          </p:nvSpPr>
          <p:spPr>
            <a:xfrm>
              <a:off x="6132795" y="3141252"/>
              <a:ext cx="147821" cy="197095"/>
            </a:xfrm>
            <a:custGeom>
              <a:avLst/>
              <a:gdLst>
                <a:gd name="connsiteX0" fmla="*/ 83989 w 147821"/>
                <a:gd name="connsiteY0" fmla="*/ 194094 h 197094"/>
                <a:gd name="connsiteX1" fmla="*/ 120765 w 147821"/>
                <a:gd name="connsiteY1" fmla="*/ 194094 h 197094"/>
                <a:gd name="connsiteX2" fmla="*/ 120765 w 147821"/>
                <a:gd name="connsiteY2" fmla="*/ 149927 h 197094"/>
                <a:gd name="connsiteX3" fmla="*/ 146074 w 147821"/>
                <a:gd name="connsiteY3" fmla="*/ 149927 h 197094"/>
                <a:gd name="connsiteX4" fmla="*/ 146074 w 147821"/>
                <a:gd name="connsiteY4" fmla="*/ 118078 h 197094"/>
                <a:gd name="connsiteX5" fmla="*/ 120765 w 147821"/>
                <a:gd name="connsiteY5" fmla="*/ 118078 h 197094"/>
                <a:gd name="connsiteX6" fmla="*/ 120765 w 147821"/>
                <a:gd name="connsiteY6" fmla="*/ 3360 h 197094"/>
                <a:gd name="connsiteX7" fmla="*/ 86139 w 147821"/>
                <a:gd name="connsiteY7" fmla="*/ 3360 h 197094"/>
                <a:gd name="connsiteX8" fmla="*/ 3360 w 147821"/>
                <a:gd name="connsiteY8" fmla="*/ 114539 h 197094"/>
                <a:gd name="connsiteX9" fmla="*/ 3360 w 147821"/>
                <a:gd name="connsiteY9" fmla="*/ 149927 h 197094"/>
                <a:gd name="connsiteX10" fmla="*/ 83989 w 147821"/>
                <a:gd name="connsiteY10" fmla="*/ 149927 h 197094"/>
                <a:gd name="connsiteX11" fmla="*/ 33864 w 147821"/>
                <a:gd name="connsiteY11" fmla="*/ 117943 h 197094"/>
                <a:gd name="connsiteX12" fmla="*/ 83138 w 147821"/>
                <a:gd name="connsiteY12" fmla="*/ 51737 h 197094"/>
                <a:gd name="connsiteX13" fmla="*/ 83944 w 147821"/>
                <a:gd name="connsiteY13" fmla="*/ 51737 h 197094"/>
                <a:gd name="connsiteX14" fmla="*/ 83944 w 147821"/>
                <a:gd name="connsiteY14" fmla="*/ 117943 h 19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821" h="197094">
                  <a:moveTo>
                    <a:pt x="83989" y="194094"/>
                  </a:moveTo>
                  <a:lnTo>
                    <a:pt x="120765" y="194094"/>
                  </a:lnTo>
                  <a:lnTo>
                    <a:pt x="120765" y="149927"/>
                  </a:lnTo>
                  <a:lnTo>
                    <a:pt x="146074" y="149927"/>
                  </a:lnTo>
                  <a:lnTo>
                    <a:pt x="146074" y="118078"/>
                  </a:lnTo>
                  <a:lnTo>
                    <a:pt x="120765" y="118078"/>
                  </a:lnTo>
                  <a:lnTo>
                    <a:pt x="120765" y="3360"/>
                  </a:lnTo>
                  <a:lnTo>
                    <a:pt x="86139" y="3360"/>
                  </a:lnTo>
                  <a:lnTo>
                    <a:pt x="3360" y="114539"/>
                  </a:lnTo>
                  <a:lnTo>
                    <a:pt x="3360" y="149927"/>
                  </a:lnTo>
                  <a:lnTo>
                    <a:pt x="83989" y="149927"/>
                  </a:lnTo>
                  <a:close/>
                  <a:moveTo>
                    <a:pt x="33864" y="117943"/>
                  </a:moveTo>
                  <a:lnTo>
                    <a:pt x="83138" y="51737"/>
                  </a:lnTo>
                  <a:lnTo>
                    <a:pt x="83944" y="51737"/>
                  </a:lnTo>
                  <a:lnTo>
                    <a:pt x="83944" y="117943"/>
                  </a:lnTo>
                  <a:close/>
                </a:path>
              </a:pathLst>
            </a:custGeom>
            <a:grp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9E587921-D1EA-4489-B4AC-AEBE4ECDFB82}"/>
                </a:ext>
              </a:extLst>
            </p:cNvPr>
            <p:cNvSpPr/>
            <p:nvPr/>
          </p:nvSpPr>
          <p:spPr>
            <a:xfrm>
              <a:off x="6285765" y="3137166"/>
              <a:ext cx="143342" cy="201574"/>
            </a:xfrm>
            <a:custGeom>
              <a:avLst/>
              <a:gdLst>
                <a:gd name="connsiteX0" fmla="*/ 18054 w 143341"/>
                <a:gd name="connsiteY0" fmla="*/ 115893 h 201574"/>
                <a:gd name="connsiteX1" fmla="*/ 37943 w 143341"/>
                <a:gd name="connsiteY1" fmla="*/ 130183 h 201574"/>
                <a:gd name="connsiteX2" fmla="*/ 86411 w 143341"/>
                <a:gd name="connsiteY2" fmla="*/ 130586 h 201574"/>
                <a:gd name="connsiteX3" fmla="*/ 104955 w 143341"/>
                <a:gd name="connsiteY3" fmla="*/ 114236 h 201574"/>
                <a:gd name="connsiteX4" fmla="*/ 105493 w 143341"/>
                <a:gd name="connsiteY4" fmla="*/ 114818 h 201574"/>
                <a:gd name="connsiteX5" fmla="*/ 103164 w 143341"/>
                <a:gd name="connsiteY5" fmla="*/ 132736 h 201574"/>
                <a:gd name="connsiteX6" fmla="*/ 97340 w 143341"/>
                <a:gd name="connsiteY6" fmla="*/ 151684 h 201574"/>
                <a:gd name="connsiteX7" fmla="*/ 86411 w 143341"/>
                <a:gd name="connsiteY7" fmla="*/ 166645 h 201574"/>
                <a:gd name="connsiteX8" fmla="*/ 68986 w 143341"/>
                <a:gd name="connsiteY8" fmla="*/ 172782 h 201574"/>
                <a:gd name="connsiteX9" fmla="*/ 52098 w 143341"/>
                <a:gd name="connsiteY9" fmla="*/ 165704 h 201574"/>
                <a:gd name="connsiteX10" fmla="*/ 43139 w 143341"/>
                <a:gd name="connsiteY10" fmla="*/ 149086 h 201574"/>
                <a:gd name="connsiteX11" fmla="*/ 6363 w 143341"/>
                <a:gd name="connsiteY11" fmla="*/ 149086 h 201574"/>
                <a:gd name="connsiteX12" fmla="*/ 13172 w 143341"/>
                <a:gd name="connsiteY12" fmla="*/ 171483 h 201574"/>
                <a:gd name="connsiteX13" fmla="*/ 26610 w 143341"/>
                <a:gd name="connsiteY13" fmla="*/ 188102 h 201574"/>
                <a:gd name="connsiteX14" fmla="*/ 45424 w 143341"/>
                <a:gd name="connsiteY14" fmla="*/ 198315 h 201574"/>
                <a:gd name="connsiteX15" fmla="*/ 68314 w 143341"/>
                <a:gd name="connsiteY15" fmla="*/ 201719 h 201574"/>
                <a:gd name="connsiteX16" fmla="*/ 102895 w 143341"/>
                <a:gd name="connsiteY16" fmla="*/ 192760 h 201574"/>
                <a:gd name="connsiteX17" fmla="*/ 126053 w 143341"/>
                <a:gd name="connsiteY17" fmla="*/ 169602 h 201574"/>
                <a:gd name="connsiteX18" fmla="*/ 139133 w 143341"/>
                <a:gd name="connsiteY18" fmla="*/ 137618 h 201574"/>
                <a:gd name="connsiteX19" fmla="*/ 143210 w 143341"/>
                <a:gd name="connsiteY19" fmla="*/ 102186 h 201574"/>
                <a:gd name="connsiteX20" fmla="*/ 139940 w 143341"/>
                <a:gd name="connsiteY20" fmla="*/ 66351 h 201574"/>
                <a:gd name="connsiteX21" fmla="*/ 128248 w 143341"/>
                <a:gd name="connsiteY21" fmla="*/ 34636 h 201574"/>
                <a:gd name="connsiteX22" fmla="*/ 105851 w 143341"/>
                <a:gd name="connsiteY22" fmla="*/ 12015 h 201574"/>
                <a:gd name="connsiteX23" fmla="*/ 70016 w 143341"/>
                <a:gd name="connsiteY23" fmla="*/ 3415 h 201574"/>
                <a:gd name="connsiteX24" fmla="*/ 42691 w 143341"/>
                <a:gd name="connsiteY24" fmla="*/ 9193 h 201574"/>
                <a:gd name="connsiteX25" fmla="*/ 21593 w 143341"/>
                <a:gd name="connsiteY25" fmla="*/ 24020 h 201574"/>
                <a:gd name="connsiteX26" fmla="*/ 8155 w 143341"/>
                <a:gd name="connsiteY26" fmla="*/ 46104 h 201574"/>
                <a:gd name="connsiteX27" fmla="*/ 3362 w 143341"/>
                <a:gd name="connsiteY27" fmla="*/ 73473 h 201574"/>
                <a:gd name="connsiteX28" fmla="*/ 6901 w 143341"/>
                <a:gd name="connsiteY28" fmla="*/ 95870 h 201574"/>
                <a:gd name="connsiteX29" fmla="*/ 18054 w 143341"/>
                <a:gd name="connsiteY29" fmla="*/ 115893 h 201574"/>
                <a:gd name="connsiteX30" fmla="*/ 43946 w 143341"/>
                <a:gd name="connsiteY30" fmla="*/ 57661 h 201574"/>
                <a:gd name="connsiteX31" fmla="*/ 49634 w 143341"/>
                <a:gd name="connsiteY31" fmla="*/ 46507 h 201574"/>
                <a:gd name="connsiteX32" fmla="*/ 58907 w 143341"/>
                <a:gd name="connsiteY32" fmla="*/ 38623 h 201574"/>
                <a:gd name="connsiteX33" fmla="*/ 71180 w 143341"/>
                <a:gd name="connsiteY33" fmla="*/ 35622 h 201574"/>
                <a:gd name="connsiteX34" fmla="*/ 84261 w 143341"/>
                <a:gd name="connsiteY34" fmla="*/ 38623 h 201574"/>
                <a:gd name="connsiteX35" fmla="*/ 93936 w 143341"/>
                <a:gd name="connsiteY35" fmla="*/ 46641 h 201574"/>
                <a:gd name="connsiteX36" fmla="*/ 99894 w 143341"/>
                <a:gd name="connsiteY36" fmla="*/ 58109 h 201574"/>
                <a:gd name="connsiteX37" fmla="*/ 101954 w 143341"/>
                <a:gd name="connsiteY37" fmla="*/ 71009 h 201574"/>
                <a:gd name="connsiteX38" fmla="*/ 100028 w 143341"/>
                <a:gd name="connsiteY38" fmla="*/ 84448 h 201574"/>
                <a:gd name="connsiteX39" fmla="*/ 94339 w 143341"/>
                <a:gd name="connsiteY39" fmla="*/ 95781 h 201574"/>
                <a:gd name="connsiteX40" fmla="*/ 84798 w 143341"/>
                <a:gd name="connsiteY40" fmla="*/ 103530 h 201574"/>
                <a:gd name="connsiteX41" fmla="*/ 71360 w 143341"/>
                <a:gd name="connsiteY41" fmla="*/ 106397 h 201574"/>
                <a:gd name="connsiteX42" fmla="*/ 58414 w 143341"/>
                <a:gd name="connsiteY42" fmla="*/ 103261 h 201574"/>
                <a:gd name="connsiteX43" fmla="*/ 49455 w 143341"/>
                <a:gd name="connsiteY43" fmla="*/ 95109 h 201574"/>
                <a:gd name="connsiteX44" fmla="*/ 44170 w 143341"/>
                <a:gd name="connsiteY44" fmla="*/ 83641 h 201574"/>
                <a:gd name="connsiteX45" fmla="*/ 42378 w 143341"/>
                <a:gd name="connsiteY45" fmla="*/ 70203 h 201574"/>
                <a:gd name="connsiteX46" fmla="*/ 43811 w 143341"/>
                <a:gd name="connsiteY46" fmla="*/ 57571 h 2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43341" h="201574">
                  <a:moveTo>
                    <a:pt x="18054" y="115893"/>
                  </a:moveTo>
                  <a:cubicBezTo>
                    <a:pt x="23618" y="121990"/>
                    <a:pt x="30391" y="126859"/>
                    <a:pt x="37943" y="130183"/>
                  </a:cubicBezTo>
                  <a:cubicBezTo>
                    <a:pt x="53317" y="137152"/>
                    <a:pt x="70921" y="137300"/>
                    <a:pt x="86411" y="130586"/>
                  </a:cubicBezTo>
                  <a:cubicBezTo>
                    <a:pt x="93963" y="126921"/>
                    <a:pt x="100373" y="121269"/>
                    <a:pt x="104955" y="114236"/>
                  </a:cubicBezTo>
                  <a:lnTo>
                    <a:pt x="105493" y="114818"/>
                  </a:lnTo>
                  <a:cubicBezTo>
                    <a:pt x="105040" y="120830"/>
                    <a:pt x="104265" y="126810"/>
                    <a:pt x="103164" y="132736"/>
                  </a:cubicBezTo>
                  <a:cubicBezTo>
                    <a:pt x="102039" y="139276"/>
                    <a:pt x="100082" y="145641"/>
                    <a:pt x="97340" y="151684"/>
                  </a:cubicBezTo>
                  <a:cubicBezTo>
                    <a:pt x="94760" y="157368"/>
                    <a:pt x="91042" y="162461"/>
                    <a:pt x="86411" y="166645"/>
                  </a:cubicBezTo>
                  <a:cubicBezTo>
                    <a:pt x="81595" y="170833"/>
                    <a:pt x="75364" y="173028"/>
                    <a:pt x="68986" y="172782"/>
                  </a:cubicBezTo>
                  <a:cubicBezTo>
                    <a:pt x="62607" y="172939"/>
                    <a:pt x="56461" y="170363"/>
                    <a:pt x="52098" y="165704"/>
                  </a:cubicBezTo>
                  <a:cubicBezTo>
                    <a:pt x="47569" y="161144"/>
                    <a:pt x="44461" y="155375"/>
                    <a:pt x="43139" y="149086"/>
                  </a:cubicBezTo>
                  <a:lnTo>
                    <a:pt x="6363" y="149086"/>
                  </a:lnTo>
                  <a:cubicBezTo>
                    <a:pt x="7286" y="156898"/>
                    <a:pt x="9593" y="164482"/>
                    <a:pt x="13172" y="171483"/>
                  </a:cubicBezTo>
                  <a:cubicBezTo>
                    <a:pt x="16527" y="177844"/>
                    <a:pt x="21091" y="183492"/>
                    <a:pt x="26610" y="188102"/>
                  </a:cubicBezTo>
                  <a:cubicBezTo>
                    <a:pt x="32169" y="192679"/>
                    <a:pt x="38557" y="196147"/>
                    <a:pt x="45424" y="198315"/>
                  </a:cubicBezTo>
                  <a:cubicBezTo>
                    <a:pt x="52833" y="200621"/>
                    <a:pt x="60555" y="201768"/>
                    <a:pt x="68314" y="201719"/>
                  </a:cubicBezTo>
                  <a:cubicBezTo>
                    <a:pt x="80458" y="202082"/>
                    <a:pt x="92453" y="198973"/>
                    <a:pt x="102895" y="192760"/>
                  </a:cubicBezTo>
                  <a:cubicBezTo>
                    <a:pt x="112284" y="186910"/>
                    <a:pt x="120203" y="178990"/>
                    <a:pt x="126053" y="169602"/>
                  </a:cubicBezTo>
                  <a:cubicBezTo>
                    <a:pt x="132177" y="159751"/>
                    <a:pt x="136598" y="148938"/>
                    <a:pt x="139133" y="137618"/>
                  </a:cubicBezTo>
                  <a:cubicBezTo>
                    <a:pt x="141834" y="126003"/>
                    <a:pt x="143205" y="114115"/>
                    <a:pt x="143210" y="102186"/>
                  </a:cubicBezTo>
                  <a:cubicBezTo>
                    <a:pt x="143227" y="90168"/>
                    <a:pt x="142130" y="78168"/>
                    <a:pt x="139940" y="66351"/>
                  </a:cubicBezTo>
                  <a:cubicBezTo>
                    <a:pt x="137991" y="55161"/>
                    <a:pt x="134027" y="44415"/>
                    <a:pt x="128248" y="34636"/>
                  </a:cubicBezTo>
                  <a:cubicBezTo>
                    <a:pt x="122734" y="25386"/>
                    <a:pt x="115043" y="17624"/>
                    <a:pt x="105851" y="12015"/>
                  </a:cubicBezTo>
                  <a:cubicBezTo>
                    <a:pt x="94935" y="5883"/>
                    <a:pt x="82527" y="2909"/>
                    <a:pt x="70016" y="3415"/>
                  </a:cubicBezTo>
                  <a:cubicBezTo>
                    <a:pt x="60600" y="3383"/>
                    <a:pt x="51287" y="5354"/>
                    <a:pt x="42691" y="9193"/>
                  </a:cubicBezTo>
                  <a:cubicBezTo>
                    <a:pt x="34736" y="12674"/>
                    <a:pt x="27564" y="17718"/>
                    <a:pt x="21593" y="24020"/>
                  </a:cubicBezTo>
                  <a:cubicBezTo>
                    <a:pt x="15694" y="30417"/>
                    <a:pt x="11125" y="37924"/>
                    <a:pt x="8155" y="46104"/>
                  </a:cubicBezTo>
                  <a:cubicBezTo>
                    <a:pt x="4912" y="54861"/>
                    <a:pt x="3290" y="64134"/>
                    <a:pt x="3362" y="73473"/>
                  </a:cubicBezTo>
                  <a:cubicBezTo>
                    <a:pt x="3407" y="81075"/>
                    <a:pt x="4598" y="88627"/>
                    <a:pt x="6901" y="95870"/>
                  </a:cubicBezTo>
                  <a:cubicBezTo>
                    <a:pt x="9181" y="103248"/>
                    <a:pt x="12979" y="110070"/>
                    <a:pt x="18054" y="115893"/>
                  </a:cubicBezTo>
                  <a:close/>
                  <a:moveTo>
                    <a:pt x="43946" y="57661"/>
                  </a:moveTo>
                  <a:cubicBezTo>
                    <a:pt x="45128" y="53620"/>
                    <a:pt x="47059" y="49835"/>
                    <a:pt x="49634" y="46507"/>
                  </a:cubicBezTo>
                  <a:cubicBezTo>
                    <a:pt x="52147" y="43264"/>
                    <a:pt x="55305" y="40581"/>
                    <a:pt x="58907" y="38623"/>
                  </a:cubicBezTo>
                  <a:cubicBezTo>
                    <a:pt x="62670" y="36581"/>
                    <a:pt x="66898" y="35546"/>
                    <a:pt x="71180" y="35622"/>
                  </a:cubicBezTo>
                  <a:cubicBezTo>
                    <a:pt x="75723" y="35537"/>
                    <a:pt x="80211" y="36567"/>
                    <a:pt x="84261" y="38623"/>
                  </a:cubicBezTo>
                  <a:cubicBezTo>
                    <a:pt x="88027" y="40567"/>
                    <a:pt x="91329" y="43304"/>
                    <a:pt x="93936" y="46641"/>
                  </a:cubicBezTo>
                  <a:cubicBezTo>
                    <a:pt x="96592" y="50077"/>
                    <a:pt x="98608" y="53961"/>
                    <a:pt x="99894" y="58109"/>
                  </a:cubicBezTo>
                  <a:cubicBezTo>
                    <a:pt x="101260" y="62274"/>
                    <a:pt x="101954" y="66629"/>
                    <a:pt x="101954" y="71009"/>
                  </a:cubicBezTo>
                  <a:cubicBezTo>
                    <a:pt x="101981" y="75560"/>
                    <a:pt x="101332" y="80089"/>
                    <a:pt x="100028" y="84448"/>
                  </a:cubicBezTo>
                  <a:cubicBezTo>
                    <a:pt x="98854" y="88546"/>
                    <a:pt x="96928" y="92390"/>
                    <a:pt x="94339" y="95781"/>
                  </a:cubicBezTo>
                  <a:cubicBezTo>
                    <a:pt x="91790" y="99055"/>
                    <a:pt x="88525" y="101707"/>
                    <a:pt x="84798" y="103530"/>
                  </a:cubicBezTo>
                  <a:cubicBezTo>
                    <a:pt x="80601" y="105514"/>
                    <a:pt x="76000" y="106495"/>
                    <a:pt x="71360" y="106397"/>
                  </a:cubicBezTo>
                  <a:cubicBezTo>
                    <a:pt x="66845" y="106504"/>
                    <a:pt x="62378" y="105425"/>
                    <a:pt x="58414" y="103261"/>
                  </a:cubicBezTo>
                  <a:cubicBezTo>
                    <a:pt x="54853" y="101254"/>
                    <a:pt x="51789" y="98468"/>
                    <a:pt x="49455" y="95109"/>
                  </a:cubicBezTo>
                  <a:cubicBezTo>
                    <a:pt x="47027" y="91628"/>
                    <a:pt x="45240" y="87745"/>
                    <a:pt x="44170" y="83641"/>
                  </a:cubicBezTo>
                  <a:cubicBezTo>
                    <a:pt x="42938" y="79269"/>
                    <a:pt x="42338" y="74745"/>
                    <a:pt x="42378" y="70203"/>
                  </a:cubicBezTo>
                  <a:cubicBezTo>
                    <a:pt x="42230" y="65943"/>
                    <a:pt x="42714" y="61688"/>
                    <a:pt x="43811" y="57571"/>
                  </a:cubicBezTo>
                  <a:close/>
                </a:path>
              </a:pathLst>
            </a:custGeom>
            <a:grp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660D5072-6E99-49F2-8242-40785C991BE3}"/>
                </a:ext>
              </a:extLst>
            </p:cNvPr>
            <p:cNvSpPr/>
            <p:nvPr/>
          </p:nvSpPr>
          <p:spPr>
            <a:xfrm>
              <a:off x="6127733" y="3363298"/>
              <a:ext cx="309080" cy="40315"/>
            </a:xfrm>
            <a:custGeom>
              <a:avLst/>
              <a:gdLst>
                <a:gd name="connsiteX0" fmla="*/ 3360 w 309080"/>
                <a:gd name="connsiteY0" fmla="*/ 3360 h 40314"/>
                <a:gd name="connsiteX1" fmla="*/ 306303 w 309080"/>
                <a:gd name="connsiteY1" fmla="*/ 3360 h 40314"/>
                <a:gd name="connsiteX2" fmla="*/ 306303 w 309080"/>
                <a:gd name="connsiteY2" fmla="*/ 41256 h 40314"/>
                <a:gd name="connsiteX3" fmla="*/ 3360 w 309080"/>
                <a:gd name="connsiteY3" fmla="*/ 41256 h 40314"/>
              </a:gdLst>
              <a:ahLst/>
              <a:cxnLst>
                <a:cxn ang="0">
                  <a:pos x="connsiteX0" y="connsiteY0"/>
                </a:cxn>
                <a:cxn ang="0">
                  <a:pos x="connsiteX1" y="connsiteY1"/>
                </a:cxn>
                <a:cxn ang="0">
                  <a:pos x="connsiteX2" y="connsiteY2"/>
                </a:cxn>
                <a:cxn ang="0">
                  <a:pos x="connsiteX3" y="connsiteY3"/>
                </a:cxn>
              </a:cxnLst>
              <a:rect l="l" t="t" r="r" b="b"/>
              <a:pathLst>
                <a:path w="309080" h="40314">
                  <a:moveTo>
                    <a:pt x="3360" y="3360"/>
                  </a:moveTo>
                  <a:lnTo>
                    <a:pt x="306303" y="3360"/>
                  </a:lnTo>
                  <a:lnTo>
                    <a:pt x="306303" y="41256"/>
                  </a:lnTo>
                  <a:lnTo>
                    <a:pt x="3360" y="41256"/>
                  </a:lnTo>
                  <a:close/>
                </a:path>
              </a:pathLst>
            </a:custGeom>
            <a:grp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CBBD440F-D4BF-441C-B224-227172DDD1F2}"/>
                </a:ext>
              </a:extLst>
            </p:cNvPr>
            <p:cNvSpPr/>
            <p:nvPr/>
          </p:nvSpPr>
          <p:spPr>
            <a:xfrm>
              <a:off x="5490311" y="3590942"/>
              <a:ext cx="761502" cy="761502"/>
            </a:xfrm>
            <a:custGeom>
              <a:avLst/>
              <a:gdLst>
                <a:gd name="connsiteX0" fmla="*/ 382856 w 761502"/>
                <a:gd name="connsiteY0" fmla="*/ 3360 h 761502"/>
                <a:gd name="connsiteX1" fmla="*/ 3360 w 761502"/>
                <a:gd name="connsiteY1" fmla="*/ 382856 h 761502"/>
                <a:gd name="connsiteX2" fmla="*/ 382856 w 761502"/>
                <a:gd name="connsiteY2" fmla="*/ 762353 h 761502"/>
                <a:gd name="connsiteX3" fmla="*/ 762353 w 761502"/>
                <a:gd name="connsiteY3" fmla="*/ 382856 h 761502"/>
                <a:gd name="connsiteX4" fmla="*/ 382856 w 761502"/>
                <a:gd name="connsiteY4" fmla="*/ 3360 h 761502"/>
                <a:gd name="connsiteX5" fmla="*/ 382856 w 761502"/>
                <a:gd name="connsiteY5" fmla="*/ 695296 h 761502"/>
                <a:gd name="connsiteX6" fmla="*/ 70327 w 761502"/>
                <a:gd name="connsiteY6" fmla="*/ 382856 h 761502"/>
                <a:gd name="connsiteX7" fmla="*/ 382767 w 761502"/>
                <a:gd name="connsiteY7" fmla="*/ 70327 h 761502"/>
                <a:gd name="connsiteX8" fmla="*/ 695296 w 761502"/>
                <a:gd name="connsiteY8" fmla="*/ 382767 h 761502"/>
                <a:gd name="connsiteX9" fmla="*/ 695296 w 761502"/>
                <a:gd name="connsiteY9" fmla="*/ 382856 h 761502"/>
                <a:gd name="connsiteX10" fmla="*/ 382856 w 761502"/>
                <a:gd name="connsiteY10" fmla="*/ 695431 h 76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1502" h="761502">
                  <a:moveTo>
                    <a:pt x="382856" y="3360"/>
                  </a:moveTo>
                  <a:cubicBezTo>
                    <a:pt x="173264" y="3360"/>
                    <a:pt x="3360" y="173264"/>
                    <a:pt x="3360" y="382856"/>
                  </a:cubicBezTo>
                  <a:cubicBezTo>
                    <a:pt x="3360" y="592449"/>
                    <a:pt x="173264" y="762353"/>
                    <a:pt x="382856" y="762353"/>
                  </a:cubicBezTo>
                  <a:cubicBezTo>
                    <a:pt x="592449" y="762353"/>
                    <a:pt x="762353" y="592449"/>
                    <a:pt x="762353" y="382856"/>
                  </a:cubicBezTo>
                  <a:cubicBezTo>
                    <a:pt x="762130" y="173358"/>
                    <a:pt x="592355" y="3583"/>
                    <a:pt x="382856" y="3360"/>
                  </a:cubicBezTo>
                  <a:close/>
                  <a:moveTo>
                    <a:pt x="382856" y="695296"/>
                  </a:moveTo>
                  <a:cubicBezTo>
                    <a:pt x="210278" y="695319"/>
                    <a:pt x="70354" y="555435"/>
                    <a:pt x="70327" y="382856"/>
                  </a:cubicBezTo>
                  <a:cubicBezTo>
                    <a:pt x="70300" y="210278"/>
                    <a:pt x="210188" y="70354"/>
                    <a:pt x="382767" y="70327"/>
                  </a:cubicBezTo>
                  <a:cubicBezTo>
                    <a:pt x="555346" y="70300"/>
                    <a:pt x="695269" y="210188"/>
                    <a:pt x="695296" y="382767"/>
                  </a:cubicBezTo>
                  <a:cubicBezTo>
                    <a:pt x="695296" y="382798"/>
                    <a:pt x="695296" y="382825"/>
                    <a:pt x="695296" y="382856"/>
                  </a:cubicBezTo>
                  <a:cubicBezTo>
                    <a:pt x="695171" y="555382"/>
                    <a:pt x="555382" y="695234"/>
                    <a:pt x="382856" y="695431"/>
                  </a:cubicBezTo>
                  <a:close/>
                </a:path>
              </a:pathLst>
            </a:custGeom>
            <a:grp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20D18C84-EC71-4991-BB14-95341F871E94}"/>
                </a:ext>
              </a:extLst>
            </p:cNvPr>
            <p:cNvSpPr/>
            <p:nvPr/>
          </p:nvSpPr>
          <p:spPr>
            <a:xfrm>
              <a:off x="5730856" y="3840580"/>
              <a:ext cx="89589" cy="197095"/>
            </a:xfrm>
            <a:custGeom>
              <a:avLst/>
              <a:gdLst>
                <a:gd name="connsiteX0" fmla="*/ 51289 w 89588"/>
                <a:gd name="connsiteY0" fmla="*/ 194049 h 197094"/>
                <a:gd name="connsiteX1" fmla="*/ 89992 w 89588"/>
                <a:gd name="connsiteY1" fmla="*/ 194049 h 197094"/>
                <a:gd name="connsiteX2" fmla="*/ 89992 w 89588"/>
                <a:gd name="connsiteY2" fmla="*/ 3360 h 197094"/>
                <a:gd name="connsiteX3" fmla="*/ 59218 w 89588"/>
                <a:gd name="connsiteY3" fmla="*/ 3360 h 197094"/>
                <a:gd name="connsiteX4" fmla="*/ 52409 w 89588"/>
                <a:gd name="connsiteY4" fmla="*/ 21636 h 197094"/>
                <a:gd name="connsiteX5" fmla="*/ 39732 w 89588"/>
                <a:gd name="connsiteY5" fmla="*/ 33461 h 197094"/>
                <a:gd name="connsiteX6" fmla="*/ 22845 w 89588"/>
                <a:gd name="connsiteY6" fmla="*/ 39732 h 197094"/>
                <a:gd name="connsiteX7" fmla="*/ 3360 w 89588"/>
                <a:gd name="connsiteY7" fmla="*/ 41256 h 197094"/>
                <a:gd name="connsiteX8" fmla="*/ 3360 w 89588"/>
                <a:gd name="connsiteY8" fmla="*/ 70372 h 197094"/>
                <a:gd name="connsiteX9" fmla="*/ 51289 w 89588"/>
                <a:gd name="connsiteY9" fmla="*/ 70372 h 19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588" h="197094">
                  <a:moveTo>
                    <a:pt x="51289" y="194049"/>
                  </a:moveTo>
                  <a:lnTo>
                    <a:pt x="89992" y="194049"/>
                  </a:lnTo>
                  <a:lnTo>
                    <a:pt x="89992" y="3360"/>
                  </a:lnTo>
                  <a:lnTo>
                    <a:pt x="59218" y="3360"/>
                  </a:lnTo>
                  <a:cubicBezTo>
                    <a:pt x="58416" y="9900"/>
                    <a:pt x="56082" y="16162"/>
                    <a:pt x="52409" y="21636"/>
                  </a:cubicBezTo>
                  <a:cubicBezTo>
                    <a:pt x="49063" y="26429"/>
                    <a:pt x="44745" y="30456"/>
                    <a:pt x="39732" y="33461"/>
                  </a:cubicBezTo>
                  <a:cubicBezTo>
                    <a:pt x="34527" y="36557"/>
                    <a:pt x="28807" y="38680"/>
                    <a:pt x="22845" y="39732"/>
                  </a:cubicBezTo>
                  <a:cubicBezTo>
                    <a:pt x="16426" y="40946"/>
                    <a:pt x="9890" y="41457"/>
                    <a:pt x="3360" y="41256"/>
                  </a:cubicBezTo>
                  <a:lnTo>
                    <a:pt x="3360" y="70372"/>
                  </a:lnTo>
                  <a:lnTo>
                    <a:pt x="51289" y="70372"/>
                  </a:lnTo>
                  <a:close/>
                </a:path>
              </a:pathLst>
            </a:custGeom>
            <a:grpFill/>
            <a:ln w="952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51205BF3-0804-43B9-B7EE-14FE7E2CFAEF}"/>
                </a:ext>
              </a:extLst>
            </p:cNvPr>
            <p:cNvSpPr/>
            <p:nvPr/>
          </p:nvSpPr>
          <p:spPr>
            <a:xfrm>
              <a:off x="5867075" y="3840580"/>
              <a:ext cx="147821" cy="197095"/>
            </a:xfrm>
            <a:custGeom>
              <a:avLst/>
              <a:gdLst>
                <a:gd name="connsiteX0" fmla="*/ 25175 w 147821"/>
                <a:gd name="connsiteY0" fmla="*/ 182626 h 197094"/>
                <a:gd name="connsiteX1" fmla="*/ 47572 w 147821"/>
                <a:gd name="connsiteY1" fmla="*/ 193915 h 197094"/>
                <a:gd name="connsiteX2" fmla="*/ 74135 w 147821"/>
                <a:gd name="connsiteY2" fmla="*/ 197588 h 197094"/>
                <a:gd name="connsiteX3" fmla="*/ 101370 w 147821"/>
                <a:gd name="connsiteY3" fmla="*/ 192839 h 197094"/>
                <a:gd name="connsiteX4" fmla="*/ 123767 w 147821"/>
                <a:gd name="connsiteY4" fmla="*/ 178550 h 197094"/>
                <a:gd name="connsiteX5" fmla="*/ 139176 w 147821"/>
                <a:gd name="connsiteY5" fmla="*/ 156601 h 197094"/>
                <a:gd name="connsiteX6" fmla="*/ 144865 w 147821"/>
                <a:gd name="connsiteY6" fmla="*/ 129232 h 197094"/>
                <a:gd name="connsiteX7" fmla="*/ 140923 w 147821"/>
                <a:gd name="connsiteY7" fmla="*/ 104012 h 197094"/>
                <a:gd name="connsiteX8" fmla="*/ 129500 w 147821"/>
                <a:gd name="connsiteY8" fmla="*/ 83452 h 197094"/>
                <a:gd name="connsiteX9" fmla="*/ 111090 w 147821"/>
                <a:gd name="connsiteY9" fmla="*/ 69566 h 197094"/>
                <a:gd name="connsiteX10" fmla="*/ 86050 w 147821"/>
                <a:gd name="connsiteY10" fmla="*/ 64414 h 197094"/>
                <a:gd name="connsiteX11" fmla="*/ 65624 w 147821"/>
                <a:gd name="connsiteY11" fmla="*/ 67819 h 197094"/>
                <a:gd name="connsiteX12" fmla="*/ 48736 w 147821"/>
                <a:gd name="connsiteY12" fmla="*/ 79107 h 197094"/>
                <a:gd name="connsiteX13" fmla="*/ 48154 w 147821"/>
                <a:gd name="connsiteY13" fmla="*/ 78569 h 197094"/>
                <a:gd name="connsiteX14" fmla="*/ 55814 w 147821"/>
                <a:gd name="connsiteY14" fmla="*/ 35253 h 197094"/>
                <a:gd name="connsiteX15" fmla="*/ 134518 w 147821"/>
                <a:gd name="connsiteY15" fmla="*/ 35253 h 197094"/>
                <a:gd name="connsiteX16" fmla="*/ 134518 w 147821"/>
                <a:gd name="connsiteY16" fmla="*/ 3360 h 197094"/>
                <a:gd name="connsiteX17" fmla="*/ 28131 w 147821"/>
                <a:gd name="connsiteY17" fmla="*/ 3360 h 197094"/>
                <a:gd name="connsiteX18" fmla="*/ 9362 w 147821"/>
                <a:gd name="connsiteY18" fmla="*/ 108805 h 197094"/>
                <a:gd name="connsiteX19" fmla="*/ 44212 w 147821"/>
                <a:gd name="connsiteY19" fmla="*/ 108805 h 197094"/>
                <a:gd name="connsiteX20" fmla="*/ 56486 w 147821"/>
                <a:gd name="connsiteY20" fmla="*/ 97248 h 197094"/>
                <a:gd name="connsiteX21" fmla="*/ 73373 w 147821"/>
                <a:gd name="connsiteY21" fmla="*/ 93530 h 197094"/>
                <a:gd name="connsiteX22" fmla="*/ 87259 w 147821"/>
                <a:gd name="connsiteY22" fmla="*/ 96263 h 197094"/>
                <a:gd name="connsiteX23" fmla="*/ 97607 w 147821"/>
                <a:gd name="connsiteY23" fmla="*/ 103878 h 197094"/>
                <a:gd name="connsiteX24" fmla="*/ 104147 w 147821"/>
                <a:gd name="connsiteY24" fmla="*/ 115345 h 197094"/>
                <a:gd name="connsiteX25" fmla="*/ 106342 w 147821"/>
                <a:gd name="connsiteY25" fmla="*/ 129232 h 197094"/>
                <a:gd name="connsiteX26" fmla="*/ 104012 w 147821"/>
                <a:gd name="connsiteY26" fmla="*/ 142983 h 197094"/>
                <a:gd name="connsiteX27" fmla="*/ 97473 w 147821"/>
                <a:gd name="connsiteY27" fmla="*/ 154720 h 197094"/>
                <a:gd name="connsiteX28" fmla="*/ 87125 w 147821"/>
                <a:gd name="connsiteY28" fmla="*/ 162872 h 197094"/>
                <a:gd name="connsiteX29" fmla="*/ 73373 w 147821"/>
                <a:gd name="connsiteY29" fmla="*/ 166007 h 197094"/>
                <a:gd name="connsiteX30" fmla="*/ 51827 w 147821"/>
                <a:gd name="connsiteY30" fmla="*/ 158258 h 197094"/>
                <a:gd name="connsiteX31" fmla="*/ 42062 w 147821"/>
                <a:gd name="connsiteY31" fmla="*/ 137384 h 197094"/>
                <a:gd name="connsiteX32" fmla="*/ 3360 w 147821"/>
                <a:gd name="connsiteY32" fmla="*/ 137384 h 197094"/>
                <a:gd name="connsiteX33" fmla="*/ 9497 w 147821"/>
                <a:gd name="connsiteY33" fmla="*/ 163678 h 197094"/>
                <a:gd name="connsiteX34" fmla="*/ 25175 w 147821"/>
                <a:gd name="connsiteY34" fmla="*/ 182626 h 19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7821" h="197094">
                  <a:moveTo>
                    <a:pt x="25175" y="182626"/>
                  </a:moveTo>
                  <a:cubicBezTo>
                    <a:pt x="31836" y="187809"/>
                    <a:pt x="39446" y="191643"/>
                    <a:pt x="47572" y="193915"/>
                  </a:cubicBezTo>
                  <a:cubicBezTo>
                    <a:pt x="56208" y="196396"/>
                    <a:pt x="65149" y="197632"/>
                    <a:pt x="74135" y="197588"/>
                  </a:cubicBezTo>
                  <a:cubicBezTo>
                    <a:pt x="83439" y="197834"/>
                    <a:pt x="92697" y="196217"/>
                    <a:pt x="101370" y="192839"/>
                  </a:cubicBezTo>
                  <a:cubicBezTo>
                    <a:pt x="109701" y="189596"/>
                    <a:pt x="117312" y="184740"/>
                    <a:pt x="123767" y="178550"/>
                  </a:cubicBezTo>
                  <a:cubicBezTo>
                    <a:pt x="130275" y="172301"/>
                    <a:pt x="135512" y="164847"/>
                    <a:pt x="139176" y="156601"/>
                  </a:cubicBezTo>
                  <a:cubicBezTo>
                    <a:pt x="143015" y="147991"/>
                    <a:pt x="144954" y="138656"/>
                    <a:pt x="144865" y="129232"/>
                  </a:cubicBezTo>
                  <a:cubicBezTo>
                    <a:pt x="144923" y="120667"/>
                    <a:pt x="143588" y="112152"/>
                    <a:pt x="140923" y="104012"/>
                  </a:cubicBezTo>
                  <a:cubicBezTo>
                    <a:pt x="138477" y="96487"/>
                    <a:pt x="134598" y="89503"/>
                    <a:pt x="129500" y="83452"/>
                  </a:cubicBezTo>
                  <a:cubicBezTo>
                    <a:pt x="124398" y="77593"/>
                    <a:pt x="118127" y="72862"/>
                    <a:pt x="111090" y="69566"/>
                  </a:cubicBezTo>
                  <a:cubicBezTo>
                    <a:pt x="103233" y="65996"/>
                    <a:pt x="94677" y="64235"/>
                    <a:pt x="86050" y="64414"/>
                  </a:cubicBezTo>
                  <a:cubicBezTo>
                    <a:pt x="79089" y="64289"/>
                    <a:pt x="72168" y="65445"/>
                    <a:pt x="65624" y="67819"/>
                  </a:cubicBezTo>
                  <a:cubicBezTo>
                    <a:pt x="59241" y="70305"/>
                    <a:pt x="53476" y="74157"/>
                    <a:pt x="48736" y="79107"/>
                  </a:cubicBezTo>
                  <a:lnTo>
                    <a:pt x="48154" y="78569"/>
                  </a:lnTo>
                  <a:lnTo>
                    <a:pt x="55814" y="35253"/>
                  </a:lnTo>
                  <a:lnTo>
                    <a:pt x="134518" y="35253"/>
                  </a:lnTo>
                  <a:lnTo>
                    <a:pt x="134518" y="3360"/>
                  </a:lnTo>
                  <a:lnTo>
                    <a:pt x="28131" y="3360"/>
                  </a:lnTo>
                  <a:lnTo>
                    <a:pt x="9362" y="108805"/>
                  </a:lnTo>
                  <a:lnTo>
                    <a:pt x="44212" y="108805"/>
                  </a:lnTo>
                  <a:cubicBezTo>
                    <a:pt x="47419" y="104111"/>
                    <a:pt x="51608" y="100169"/>
                    <a:pt x="56486" y="97248"/>
                  </a:cubicBezTo>
                  <a:cubicBezTo>
                    <a:pt x="61700" y="94579"/>
                    <a:pt x="67519" y="93297"/>
                    <a:pt x="73373" y="93530"/>
                  </a:cubicBezTo>
                  <a:cubicBezTo>
                    <a:pt x="78144" y="93445"/>
                    <a:pt x="82879" y="94377"/>
                    <a:pt x="87259" y="96263"/>
                  </a:cubicBezTo>
                  <a:cubicBezTo>
                    <a:pt x="91201" y="98050"/>
                    <a:pt x="94727" y="100644"/>
                    <a:pt x="97607" y="103878"/>
                  </a:cubicBezTo>
                  <a:cubicBezTo>
                    <a:pt x="100545" y="107215"/>
                    <a:pt x="102767" y="111117"/>
                    <a:pt x="104147" y="115345"/>
                  </a:cubicBezTo>
                  <a:cubicBezTo>
                    <a:pt x="105634" y="119820"/>
                    <a:pt x="106378" y="124515"/>
                    <a:pt x="106342" y="129232"/>
                  </a:cubicBezTo>
                  <a:cubicBezTo>
                    <a:pt x="106355" y="133913"/>
                    <a:pt x="105567" y="138567"/>
                    <a:pt x="104012" y="142983"/>
                  </a:cubicBezTo>
                  <a:cubicBezTo>
                    <a:pt x="102566" y="147261"/>
                    <a:pt x="100353" y="151239"/>
                    <a:pt x="97473" y="154720"/>
                  </a:cubicBezTo>
                  <a:cubicBezTo>
                    <a:pt x="94615" y="158115"/>
                    <a:pt x="91094" y="160887"/>
                    <a:pt x="87125" y="162872"/>
                  </a:cubicBezTo>
                  <a:cubicBezTo>
                    <a:pt x="82861" y="165009"/>
                    <a:pt x="78144" y="166084"/>
                    <a:pt x="73373" y="166007"/>
                  </a:cubicBezTo>
                  <a:cubicBezTo>
                    <a:pt x="65463" y="166294"/>
                    <a:pt x="57744" y="163521"/>
                    <a:pt x="51827" y="158258"/>
                  </a:cubicBezTo>
                  <a:cubicBezTo>
                    <a:pt x="46071" y="152766"/>
                    <a:pt x="42591" y="145322"/>
                    <a:pt x="42062" y="137384"/>
                  </a:cubicBezTo>
                  <a:lnTo>
                    <a:pt x="3360" y="137384"/>
                  </a:lnTo>
                  <a:cubicBezTo>
                    <a:pt x="3333" y="146509"/>
                    <a:pt x="5434" y="155508"/>
                    <a:pt x="9497" y="163678"/>
                  </a:cubicBezTo>
                  <a:cubicBezTo>
                    <a:pt x="13259" y="171074"/>
                    <a:pt x="18612" y="177547"/>
                    <a:pt x="25175" y="182626"/>
                  </a:cubicBezTo>
                  <a:close/>
                </a:path>
              </a:pathLst>
            </a:custGeom>
            <a:grpFill/>
            <a:ln w="952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B839B9F8-D53F-4CE9-9763-C1DC1C90D065}"/>
                </a:ext>
              </a:extLst>
            </p:cNvPr>
            <p:cNvSpPr/>
            <p:nvPr/>
          </p:nvSpPr>
          <p:spPr>
            <a:xfrm>
              <a:off x="5718313" y="4062581"/>
              <a:ext cx="309080" cy="40315"/>
            </a:xfrm>
            <a:custGeom>
              <a:avLst/>
              <a:gdLst>
                <a:gd name="connsiteX0" fmla="*/ 3359 w 309080"/>
                <a:gd name="connsiteY0" fmla="*/ 3359 h 40314"/>
                <a:gd name="connsiteX1" fmla="*/ 306303 w 309080"/>
                <a:gd name="connsiteY1" fmla="*/ 3359 h 40314"/>
                <a:gd name="connsiteX2" fmla="*/ 306303 w 309080"/>
                <a:gd name="connsiteY2" fmla="*/ 41256 h 40314"/>
                <a:gd name="connsiteX3" fmla="*/ 3359 w 309080"/>
                <a:gd name="connsiteY3" fmla="*/ 41256 h 40314"/>
              </a:gdLst>
              <a:ahLst/>
              <a:cxnLst>
                <a:cxn ang="0">
                  <a:pos x="connsiteX0" y="connsiteY0"/>
                </a:cxn>
                <a:cxn ang="0">
                  <a:pos x="connsiteX1" y="connsiteY1"/>
                </a:cxn>
                <a:cxn ang="0">
                  <a:pos x="connsiteX2" y="connsiteY2"/>
                </a:cxn>
                <a:cxn ang="0">
                  <a:pos x="connsiteX3" y="connsiteY3"/>
                </a:cxn>
              </a:cxnLst>
              <a:rect l="l" t="t" r="r" b="b"/>
              <a:pathLst>
                <a:path w="309080" h="40314">
                  <a:moveTo>
                    <a:pt x="3359" y="3359"/>
                  </a:moveTo>
                  <a:lnTo>
                    <a:pt x="306303" y="3359"/>
                  </a:lnTo>
                  <a:lnTo>
                    <a:pt x="306303" y="41256"/>
                  </a:lnTo>
                  <a:lnTo>
                    <a:pt x="3359" y="41256"/>
                  </a:lnTo>
                  <a:close/>
                </a:path>
              </a:pathLst>
            </a:custGeom>
            <a:grpFill/>
            <a:ln w="9525" cap="flat">
              <a:noFill/>
              <a:prstDash val="solid"/>
              <a:miter/>
            </a:ln>
          </p:spPr>
          <p:txBody>
            <a:bodyPr rtlCol="0" anchor="ctr"/>
            <a:lstStyle/>
            <a:p>
              <a:endParaRPr lang="en-US"/>
            </a:p>
          </p:txBody>
        </p:sp>
      </p:grpSp>
      <p:sp>
        <p:nvSpPr>
          <p:cNvPr id="110" name="TextBox 109">
            <a:extLst>
              <a:ext uri="{FF2B5EF4-FFF2-40B4-BE49-F238E27FC236}">
                <a16:creationId xmlns:a16="http://schemas.microsoft.com/office/drawing/2014/main" id="{B6512535-B121-4783-9A1E-C0CED053B256}"/>
              </a:ext>
            </a:extLst>
          </p:cNvPr>
          <p:cNvSpPr txBox="1"/>
          <p:nvPr/>
        </p:nvSpPr>
        <p:spPr>
          <a:xfrm>
            <a:off x="4650378" y="1507309"/>
            <a:ext cx="4297680" cy="2194560"/>
          </a:xfrm>
          <a:prstGeom prst="rect">
            <a:avLst/>
          </a:prstGeom>
          <a:solidFill>
            <a:srgbClr val="FFF6EB"/>
          </a:solidFill>
        </p:spPr>
        <p:txBody>
          <a:bodyPr vert="horz" wrap="square" lIns="182880" tIns="182880" rIns="182880" bIns="182880" rtlCol="0" anchor="ctr" anchorCtr="0">
            <a:noAutofit/>
          </a:bodyPr>
          <a:lstStyle/>
          <a:p>
            <a:pPr marL="4763">
              <a:lnSpc>
                <a:spcPct val="80000"/>
              </a:lnSpc>
              <a:spcAft>
                <a:spcPts val="1200"/>
              </a:spcAft>
            </a:pPr>
            <a:r>
              <a:rPr lang="en-US" sz="2000" b="1" cap="all" dirty="0">
                <a:solidFill>
                  <a:schemeClr val="accent2">
                    <a:lumMod val="75000"/>
                  </a:schemeClr>
                </a:solidFill>
              </a:rPr>
              <a:t>What is a Meaningful Win?</a:t>
            </a:r>
          </a:p>
          <a:p>
            <a:pPr marL="4763">
              <a:lnSpc>
                <a:spcPct val="80000"/>
              </a:lnSpc>
              <a:spcAft>
                <a:spcPts val="1200"/>
              </a:spcAft>
            </a:pPr>
            <a:r>
              <a:rPr lang="en-US" sz="1800" dirty="0"/>
              <a:t>$Investment+1 – $A few thousand dollars. </a:t>
            </a:r>
          </a:p>
          <a:p>
            <a:pPr marL="4763">
              <a:lnSpc>
                <a:spcPct val="80000"/>
              </a:lnSpc>
              <a:spcAft>
                <a:spcPts val="1200"/>
              </a:spcAft>
            </a:pPr>
            <a:r>
              <a:rPr lang="en-US" sz="1800" dirty="0"/>
              <a:t>Meaningful wins don’t need to be large to be meaningful. </a:t>
            </a:r>
          </a:p>
          <a:p>
            <a:pPr marL="4763">
              <a:lnSpc>
                <a:spcPct val="80000"/>
              </a:lnSpc>
              <a:spcAft>
                <a:spcPts val="1200"/>
              </a:spcAft>
            </a:pPr>
            <a:r>
              <a:rPr lang="en-US" sz="1800" dirty="0"/>
              <a:t>Most players just want to feel </a:t>
            </a:r>
            <a:r>
              <a:rPr lang="en-US" sz="1800" b="1" u="sng" dirty="0">
                <a:solidFill>
                  <a:schemeClr val="accent2">
                    <a:lumMod val="75000"/>
                  </a:schemeClr>
                </a:solidFill>
              </a:rPr>
              <a:t>rewarded</a:t>
            </a:r>
          </a:p>
        </p:txBody>
      </p:sp>
      <p:sp>
        <p:nvSpPr>
          <p:cNvPr id="112" name="TextBox 111">
            <a:extLst>
              <a:ext uri="{FF2B5EF4-FFF2-40B4-BE49-F238E27FC236}">
                <a16:creationId xmlns:a16="http://schemas.microsoft.com/office/drawing/2014/main" id="{37A25A1A-3658-4389-83EA-DD9B0C364A3B}"/>
              </a:ext>
            </a:extLst>
          </p:cNvPr>
          <p:cNvSpPr txBox="1"/>
          <p:nvPr/>
        </p:nvSpPr>
        <p:spPr>
          <a:xfrm>
            <a:off x="4650378" y="3867333"/>
            <a:ext cx="4297680" cy="2194560"/>
          </a:xfrm>
          <a:prstGeom prst="rect">
            <a:avLst/>
          </a:prstGeom>
          <a:solidFill>
            <a:srgbClr val="FEE9E2"/>
          </a:solidFill>
        </p:spPr>
        <p:txBody>
          <a:bodyPr vert="horz" wrap="square" lIns="182880" tIns="182880" rIns="182880" bIns="182880" rtlCol="0" anchor="ctr" anchorCtr="0">
            <a:noAutofit/>
          </a:bodyPr>
          <a:lstStyle/>
          <a:p>
            <a:pPr marL="4763">
              <a:lnSpc>
                <a:spcPct val="80000"/>
              </a:lnSpc>
              <a:spcAft>
                <a:spcPts val="1200"/>
              </a:spcAft>
            </a:pPr>
            <a:r>
              <a:rPr lang="en-US" sz="2000" b="1" cap="all" dirty="0">
                <a:solidFill>
                  <a:schemeClr val="accent3"/>
                </a:solidFill>
              </a:rPr>
              <a:t>Reinvestment Cycle </a:t>
            </a:r>
          </a:p>
          <a:p>
            <a:pPr marL="4763">
              <a:lnSpc>
                <a:spcPct val="80000"/>
              </a:lnSpc>
              <a:spcAft>
                <a:spcPts val="1200"/>
              </a:spcAft>
            </a:pPr>
            <a:r>
              <a:rPr lang="en-US" sz="1800" dirty="0"/>
              <a:t>Most players will reinvest breakeven “winnings” until their investment is lost or there is a meaningful win.</a:t>
            </a:r>
          </a:p>
        </p:txBody>
      </p:sp>
      <p:grpSp>
        <p:nvGrpSpPr>
          <p:cNvPr id="122" name="Group 121">
            <a:extLst>
              <a:ext uri="{FF2B5EF4-FFF2-40B4-BE49-F238E27FC236}">
                <a16:creationId xmlns:a16="http://schemas.microsoft.com/office/drawing/2014/main" id="{59CD74EA-5982-4AA1-9926-18B4F3C55A9A}"/>
              </a:ext>
            </a:extLst>
          </p:cNvPr>
          <p:cNvGrpSpPr>
            <a:grpSpLocks noChangeAspect="1"/>
          </p:cNvGrpSpPr>
          <p:nvPr/>
        </p:nvGrpSpPr>
        <p:grpSpPr>
          <a:xfrm>
            <a:off x="3737670" y="1690189"/>
            <a:ext cx="756440" cy="1828800"/>
            <a:chOff x="5420579" y="5028926"/>
            <a:chExt cx="260252" cy="629196"/>
          </a:xfrm>
          <a:solidFill>
            <a:schemeClr val="accent2">
              <a:lumMod val="75000"/>
            </a:schemeClr>
          </a:solidFill>
        </p:grpSpPr>
        <p:sp>
          <p:nvSpPr>
            <p:cNvPr id="123" name="Freeform 289">
              <a:extLst>
                <a:ext uri="{FF2B5EF4-FFF2-40B4-BE49-F238E27FC236}">
                  <a16:creationId xmlns:a16="http://schemas.microsoft.com/office/drawing/2014/main" id="{B6914CC2-2DB4-4EB3-A71A-52EB77414469}"/>
                </a:ext>
              </a:extLst>
            </p:cNvPr>
            <p:cNvSpPr>
              <a:spLocks noEditPoints="1"/>
            </p:cNvSpPr>
            <p:nvPr/>
          </p:nvSpPr>
          <p:spPr bwMode="auto">
            <a:xfrm>
              <a:off x="5420579" y="5028926"/>
              <a:ext cx="260252" cy="124881"/>
            </a:xfrm>
            <a:custGeom>
              <a:avLst/>
              <a:gdLst/>
              <a:ahLst/>
              <a:cxnLst>
                <a:cxn ang="0">
                  <a:pos x="667" y="0"/>
                </a:cxn>
                <a:cxn ang="0">
                  <a:pos x="0" y="232"/>
                </a:cxn>
                <a:cxn ang="0">
                  <a:pos x="0" y="408"/>
                </a:cxn>
                <a:cxn ang="0">
                  <a:pos x="667" y="640"/>
                </a:cxn>
                <a:cxn ang="0">
                  <a:pos x="1334" y="408"/>
                </a:cxn>
                <a:cxn ang="0">
                  <a:pos x="1334" y="232"/>
                </a:cxn>
                <a:cxn ang="0">
                  <a:pos x="667" y="0"/>
                </a:cxn>
                <a:cxn ang="0">
                  <a:pos x="151" y="531"/>
                </a:cxn>
                <a:cxn ang="0">
                  <a:pos x="62" y="480"/>
                </a:cxn>
                <a:cxn ang="0">
                  <a:pos x="62" y="307"/>
                </a:cxn>
                <a:cxn ang="0">
                  <a:pos x="151" y="358"/>
                </a:cxn>
                <a:cxn ang="0">
                  <a:pos x="151" y="531"/>
                </a:cxn>
                <a:cxn ang="0">
                  <a:pos x="283" y="575"/>
                </a:cxn>
                <a:cxn ang="0">
                  <a:pos x="193" y="548"/>
                </a:cxn>
                <a:cxn ang="0">
                  <a:pos x="193" y="375"/>
                </a:cxn>
                <a:cxn ang="0">
                  <a:pos x="283" y="402"/>
                </a:cxn>
                <a:cxn ang="0">
                  <a:pos x="283" y="575"/>
                </a:cxn>
                <a:cxn ang="0">
                  <a:pos x="414" y="601"/>
                </a:cxn>
                <a:cxn ang="0">
                  <a:pos x="324" y="585"/>
                </a:cxn>
                <a:cxn ang="0">
                  <a:pos x="324" y="412"/>
                </a:cxn>
                <a:cxn ang="0">
                  <a:pos x="414" y="428"/>
                </a:cxn>
                <a:cxn ang="0">
                  <a:pos x="414" y="601"/>
                </a:cxn>
                <a:cxn ang="0">
                  <a:pos x="1217" y="514"/>
                </a:cxn>
                <a:cxn ang="0">
                  <a:pos x="1128" y="552"/>
                </a:cxn>
                <a:cxn ang="0">
                  <a:pos x="1128" y="379"/>
                </a:cxn>
                <a:cxn ang="0">
                  <a:pos x="1217" y="342"/>
                </a:cxn>
                <a:cxn ang="0">
                  <a:pos x="1217" y="514"/>
                </a:cxn>
                <a:cxn ang="0">
                  <a:pos x="1121" y="344"/>
                </a:cxn>
                <a:cxn ang="0">
                  <a:pos x="667" y="409"/>
                </a:cxn>
                <a:cxn ang="0">
                  <a:pos x="213" y="344"/>
                </a:cxn>
                <a:cxn ang="0">
                  <a:pos x="54" y="232"/>
                </a:cxn>
                <a:cxn ang="0">
                  <a:pos x="213" y="119"/>
                </a:cxn>
                <a:cxn ang="0">
                  <a:pos x="667" y="54"/>
                </a:cxn>
                <a:cxn ang="0">
                  <a:pos x="1121" y="119"/>
                </a:cxn>
                <a:cxn ang="0">
                  <a:pos x="1280" y="232"/>
                </a:cxn>
                <a:cxn ang="0">
                  <a:pos x="1121" y="344"/>
                </a:cxn>
              </a:cxnLst>
              <a:rect l="0" t="0" r="r" b="b"/>
              <a:pathLst>
                <a:path w="1334" h="640">
                  <a:moveTo>
                    <a:pt x="667" y="0"/>
                  </a:moveTo>
                  <a:cubicBezTo>
                    <a:pt x="299" y="0"/>
                    <a:pt x="0" y="104"/>
                    <a:pt x="0" y="232"/>
                  </a:cubicBezTo>
                  <a:cubicBezTo>
                    <a:pt x="0" y="408"/>
                    <a:pt x="0" y="408"/>
                    <a:pt x="0" y="408"/>
                  </a:cubicBezTo>
                  <a:cubicBezTo>
                    <a:pt x="0" y="536"/>
                    <a:pt x="299" y="640"/>
                    <a:pt x="667" y="640"/>
                  </a:cubicBezTo>
                  <a:cubicBezTo>
                    <a:pt x="1036" y="640"/>
                    <a:pt x="1334" y="536"/>
                    <a:pt x="1334" y="408"/>
                  </a:cubicBezTo>
                  <a:cubicBezTo>
                    <a:pt x="1334" y="232"/>
                    <a:pt x="1334" y="232"/>
                    <a:pt x="1334" y="232"/>
                  </a:cubicBezTo>
                  <a:cubicBezTo>
                    <a:pt x="1334" y="104"/>
                    <a:pt x="1036" y="0"/>
                    <a:pt x="667" y="0"/>
                  </a:cubicBezTo>
                  <a:close/>
                  <a:moveTo>
                    <a:pt x="151" y="531"/>
                  </a:moveTo>
                  <a:cubicBezTo>
                    <a:pt x="116" y="515"/>
                    <a:pt x="86" y="498"/>
                    <a:pt x="62" y="480"/>
                  </a:cubicBezTo>
                  <a:cubicBezTo>
                    <a:pt x="62" y="307"/>
                    <a:pt x="62" y="307"/>
                    <a:pt x="62" y="307"/>
                  </a:cubicBezTo>
                  <a:cubicBezTo>
                    <a:pt x="86" y="325"/>
                    <a:pt x="116" y="342"/>
                    <a:pt x="151" y="358"/>
                  </a:cubicBezTo>
                  <a:lnTo>
                    <a:pt x="151" y="531"/>
                  </a:lnTo>
                  <a:close/>
                  <a:moveTo>
                    <a:pt x="283" y="575"/>
                  </a:moveTo>
                  <a:cubicBezTo>
                    <a:pt x="251" y="567"/>
                    <a:pt x="221" y="558"/>
                    <a:pt x="193" y="548"/>
                  </a:cubicBezTo>
                  <a:cubicBezTo>
                    <a:pt x="193" y="375"/>
                    <a:pt x="193" y="375"/>
                    <a:pt x="193" y="375"/>
                  </a:cubicBezTo>
                  <a:cubicBezTo>
                    <a:pt x="221" y="385"/>
                    <a:pt x="251" y="394"/>
                    <a:pt x="283" y="402"/>
                  </a:cubicBezTo>
                  <a:lnTo>
                    <a:pt x="283" y="575"/>
                  </a:lnTo>
                  <a:close/>
                  <a:moveTo>
                    <a:pt x="414" y="601"/>
                  </a:moveTo>
                  <a:cubicBezTo>
                    <a:pt x="383" y="596"/>
                    <a:pt x="353" y="591"/>
                    <a:pt x="324" y="585"/>
                  </a:cubicBezTo>
                  <a:cubicBezTo>
                    <a:pt x="324" y="412"/>
                    <a:pt x="324" y="412"/>
                    <a:pt x="324" y="412"/>
                  </a:cubicBezTo>
                  <a:cubicBezTo>
                    <a:pt x="353" y="418"/>
                    <a:pt x="383" y="423"/>
                    <a:pt x="414" y="428"/>
                  </a:cubicBezTo>
                  <a:lnTo>
                    <a:pt x="414" y="601"/>
                  </a:lnTo>
                  <a:close/>
                  <a:moveTo>
                    <a:pt x="1217" y="514"/>
                  </a:moveTo>
                  <a:cubicBezTo>
                    <a:pt x="1191" y="528"/>
                    <a:pt x="1161" y="541"/>
                    <a:pt x="1128" y="552"/>
                  </a:cubicBezTo>
                  <a:cubicBezTo>
                    <a:pt x="1128" y="379"/>
                    <a:pt x="1128" y="379"/>
                    <a:pt x="1128" y="379"/>
                  </a:cubicBezTo>
                  <a:cubicBezTo>
                    <a:pt x="1161" y="368"/>
                    <a:pt x="1191" y="355"/>
                    <a:pt x="1217" y="342"/>
                  </a:cubicBezTo>
                  <a:lnTo>
                    <a:pt x="1217" y="514"/>
                  </a:lnTo>
                  <a:close/>
                  <a:moveTo>
                    <a:pt x="1121" y="344"/>
                  </a:moveTo>
                  <a:cubicBezTo>
                    <a:pt x="1001" y="386"/>
                    <a:pt x="839" y="409"/>
                    <a:pt x="667" y="409"/>
                  </a:cubicBezTo>
                  <a:cubicBezTo>
                    <a:pt x="495" y="409"/>
                    <a:pt x="334" y="386"/>
                    <a:pt x="213" y="344"/>
                  </a:cubicBezTo>
                  <a:cubicBezTo>
                    <a:pt x="103" y="306"/>
                    <a:pt x="54" y="260"/>
                    <a:pt x="54" y="232"/>
                  </a:cubicBezTo>
                  <a:cubicBezTo>
                    <a:pt x="54" y="203"/>
                    <a:pt x="103" y="157"/>
                    <a:pt x="213" y="119"/>
                  </a:cubicBezTo>
                  <a:cubicBezTo>
                    <a:pt x="334" y="77"/>
                    <a:pt x="495" y="54"/>
                    <a:pt x="667" y="54"/>
                  </a:cubicBezTo>
                  <a:cubicBezTo>
                    <a:pt x="839" y="54"/>
                    <a:pt x="1001" y="77"/>
                    <a:pt x="1121" y="119"/>
                  </a:cubicBezTo>
                  <a:cubicBezTo>
                    <a:pt x="1231" y="157"/>
                    <a:pt x="1280" y="203"/>
                    <a:pt x="1280" y="232"/>
                  </a:cubicBezTo>
                  <a:cubicBezTo>
                    <a:pt x="1280" y="260"/>
                    <a:pt x="1231" y="306"/>
                    <a:pt x="1121" y="34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4" name="Freeform 290">
              <a:extLst>
                <a:ext uri="{FF2B5EF4-FFF2-40B4-BE49-F238E27FC236}">
                  <a16:creationId xmlns:a16="http://schemas.microsoft.com/office/drawing/2014/main" id="{082E9504-DA91-4FFD-88A7-563FE77416DB}"/>
                </a:ext>
              </a:extLst>
            </p:cNvPr>
            <p:cNvSpPr>
              <a:spLocks/>
            </p:cNvSpPr>
            <p:nvPr/>
          </p:nvSpPr>
          <p:spPr bwMode="auto">
            <a:xfrm>
              <a:off x="5505650" y="5045114"/>
              <a:ext cx="90357" cy="57981"/>
            </a:xfrm>
            <a:custGeom>
              <a:avLst/>
              <a:gdLst/>
              <a:ahLst/>
              <a:cxnLst>
                <a:cxn ang="0">
                  <a:pos x="445" y="163"/>
                </a:cxn>
                <a:cxn ang="0">
                  <a:pos x="402" y="141"/>
                </a:cxn>
                <a:cxn ang="0">
                  <a:pos x="306" y="119"/>
                </a:cxn>
                <a:cxn ang="0">
                  <a:pos x="206" y="96"/>
                </a:cxn>
                <a:cxn ang="0">
                  <a:pos x="189" y="75"/>
                </a:cxn>
                <a:cxn ang="0">
                  <a:pos x="197" y="62"/>
                </a:cxn>
                <a:cxn ang="0">
                  <a:pos x="222" y="58"/>
                </a:cxn>
                <a:cxn ang="0">
                  <a:pos x="250" y="63"/>
                </a:cxn>
                <a:cxn ang="0">
                  <a:pos x="256" y="84"/>
                </a:cxn>
                <a:cxn ang="0">
                  <a:pos x="256" y="95"/>
                </a:cxn>
                <a:cxn ang="0">
                  <a:pos x="441" y="95"/>
                </a:cxn>
                <a:cxn ang="0">
                  <a:pos x="443" y="83"/>
                </a:cxn>
                <a:cxn ang="0">
                  <a:pos x="400" y="40"/>
                </a:cxn>
                <a:cxn ang="0">
                  <a:pos x="272" y="20"/>
                </a:cxn>
                <a:cxn ang="0">
                  <a:pos x="272" y="0"/>
                </a:cxn>
                <a:cxn ang="0">
                  <a:pos x="187" y="0"/>
                </a:cxn>
                <a:cxn ang="0">
                  <a:pos x="187" y="20"/>
                </a:cxn>
                <a:cxn ang="0">
                  <a:pos x="47" y="40"/>
                </a:cxn>
                <a:cxn ang="0">
                  <a:pos x="0" y="84"/>
                </a:cxn>
                <a:cxn ang="0">
                  <a:pos x="22" y="119"/>
                </a:cxn>
                <a:cxn ang="0">
                  <a:pos x="74" y="142"/>
                </a:cxn>
                <a:cxn ang="0">
                  <a:pos x="189" y="169"/>
                </a:cxn>
                <a:cxn ang="0">
                  <a:pos x="249" y="188"/>
                </a:cxn>
                <a:cxn ang="0">
                  <a:pos x="258" y="219"/>
                </a:cxn>
                <a:cxn ang="0">
                  <a:pos x="248" y="231"/>
                </a:cxn>
                <a:cxn ang="0">
                  <a:pos x="221" y="235"/>
                </a:cxn>
                <a:cxn ang="0">
                  <a:pos x="193" y="229"/>
                </a:cxn>
                <a:cxn ang="0">
                  <a:pos x="187" y="198"/>
                </a:cxn>
                <a:cxn ang="0">
                  <a:pos x="187" y="183"/>
                </a:cxn>
                <a:cxn ang="0">
                  <a:pos x="2" y="183"/>
                </a:cxn>
                <a:cxn ang="0">
                  <a:pos x="2" y="195"/>
                </a:cxn>
                <a:cxn ang="0">
                  <a:pos x="58" y="253"/>
                </a:cxn>
                <a:cxn ang="0">
                  <a:pos x="187" y="273"/>
                </a:cxn>
                <a:cxn ang="0">
                  <a:pos x="187" y="297"/>
                </a:cxn>
                <a:cxn ang="0">
                  <a:pos x="272" y="297"/>
                </a:cxn>
                <a:cxn ang="0">
                  <a:pos x="272" y="273"/>
                </a:cxn>
                <a:cxn ang="0">
                  <a:pos x="415" y="250"/>
                </a:cxn>
                <a:cxn ang="0">
                  <a:pos x="463" y="198"/>
                </a:cxn>
                <a:cxn ang="0">
                  <a:pos x="445" y="163"/>
                </a:cxn>
              </a:cxnLst>
              <a:rect l="0" t="0" r="r" b="b"/>
              <a:pathLst>
                <a:path w="463" h="297">
                  <a:moveTo>
                    <a:pt x="445" y="163"/>
                  </a:moveTo>
                  <a:cubicBezTo>
                    <a:pt x="433" y="153"/>
                    <a:pt x="419" y="146"/>
                    <a:pt x="402" y="141"/>
                  </a:cubicBezTo>
                  <a:cubicBezTo>
                    <a:pt x="385" y="136"/>
                    <a:pt x="353" y="128"/>
                    <a:pt x="306" y="119"/>
                  </a:cubicBezTo>
                  <a:cubicBezTo>
                    <a:pt x="250" y="108"/>
                    <a:pt x="217" y="100"/>
                    <a:pt x="206" y="96"/>
                  </a:cubicBezTo>
                  <a:cubicBezTo>
                    <a:pt x="194" y="92"/>
                    <a:pt x="189" y="85"/>
                    <a:pt x="189" y="75"/>
                  </a:cubicBezTo>
                  <a:cubicBezTo>
                    <a:pt x="189" y="70"/>
                    <a:pt x="191" y="65"/>
                    <a:pt x="197" y="62"/>
                  </a:cubicBezTo>
                  <a:cubicBezTo>
                    <a:pt x="203" y="59"/>
                    <a:pt x="211" y="58"/>
                    <a:pt x="222" y="58"/>
                  </a:cubicBezTo>
                  <a:cubicBezTo>
                    <a:pt x="236" y="58"/>
                    <a:pt x="246" y="59"/>
                    <a:pt x="250" y="63"/>
                  </a:cubicBezTo>
                  <a:cubicBezTo>
                    <a:pt x="254" y="66"/>
                    <a:pt x="256" y="73"/>
                    <a:pt x="256" y="84"/>
                  </a:cubicBezTo>
                  <a:cubicBezTo>
                    <a:pt x="256" y="95"/>
                    <a:pt x="256" y="95"/>
                    <a:pt x="256" y="95"/>
                  </a:cubicBezTo>
                  <a:cubicBezTo>
                    <a:pt x="441" y="95"/>
                    <a:pt x="441" y="95"/>
                    <a:pt x="441" y="95"/>
                  </a:cubicBezTo>
                  <a:cubicBezTo>
                    <a:pt x="442" y="90"/>
                    <a:pt x="443" y="86"/>
                    <a:pt x="443" y="83"/>
                  </a:cubicBezTo>
                  <a:cubicBezTo>
                    <a:pt x="443" y="65"/>
                    <a:pt x="429" y="50"/>
                    <a:pt x="400" y="40"/>
                  </a:cubicBezTo>
                  <a:cubicBezTo>
                    <a:pt x="372" y="29"/>
                    <a:pt x="329" y="23"/>
                    <a:pt x="272" y="20"/>
                  </a:cubicBezTo>
                  <a:cubicBezTo>
                    <a:pt x="272" y="0"/>
                    <a:pt x="272" y="0"/>
                    <a:pt x="272" y="0"/>
                  </a:cubicBezTo>
                  <a:cubicBezTo>
                    <a:pt x="187" y="0"/>
                    <a:pt x="187" y="0"/>
                    <a:pt x="187" y="0"/>
                  </a:cubicBezTo>
                  <a:cubicBezTo>
                    <a:pt x="187" y="20"/>
                    <a:pt x="187" y="20"/>
                    <a:pt x="187" y="20"/>
                  </a:cubicBezTo>
                  <a:cubicBezTo>
                    <a:pt x="125" y="23"/>
                    <a:pt x="78" y="29"/>
                    <a:pt x="47" y="40"/>
                  </a:cubicBezTo>
                  <a:cubicBezTo>
                    <a:pt x="15" y="51"/>
                    <a:pt x="0" y="65"/>
                    <a:pt x="0" y="84"/>
                  </a:cubicBezTo>
                  <a:cubicBezTo>
                    <a:pt x="0" y="97"/>
                    <a:pt x="7" y="108"/>
                    <a:pt x="22" y="119"/>
                  </a:cubicBezTo>
                  <a:cubicBezTo>
                    <a:pt x="37" y="129"/>
                    <a:pt x="54" y="137"/>
                    <a:pt x="74" y="142"/>
                  </a:cubicBezTo>
                  <a:cubicBezTo>
                    <a:pt x="95" y="148"/>
                    <a:pt x="133" y="157"/>
                    <a:pt x="189" y="169"/>
                  </a:cubicBezTo>
                  <a:cubicBezTo>
                    <a:pt x="223" y="176"/>
                    <a:pt x="243" y="182"/>
                    <a:pt x="249" y="188"/>
                  </a:cubicBezTo>
                  <a:cubicBezTo>
                    <a:pt x="255" y="194"/>
                    <a:pt x="258" y="205"/>
                    <a:pt x="258" y="219"/>
                  </a:cubicBezTo>
                  <a:cubicBezTo>
                    <a:pt x="258" y="224"/>
                    <a:pt x="255" y="228"/>
                    <a:pt x="248" y="231"/>
                  </a:cubicBezTo>
                  <a:cubicBezTo>
                    <a:pt x="242" y="234"/>
                    <a:pt x="233" y="235"/>
                    <a:pt x="221" y="235"/>
                  </a:cubicBezTo>
                  <a:cubicBezTo>
                    <a:pt x="206" y="235"/>
                    <a:pt x="197" y="233"/>
                    <a:pt x="193" y="229"/>
                  </a:cubicBezTo>
                  <a:cubicBezTo>
                    <a:pt x="189" y="225"/>
                    <a:pt x="187" y="215"/>
                    <a:pt x="187" y="198"/>
                  </a:cubicBezTo>
                  <a:cubicBezTo>
                    <a:pt x="187" y="183"/>
                    <a:pt x="187" y="183"/>
                    <a:pt x="187" y="183"/>
                  </a:cubicBezTo>
                  <a:cubicBezTo>
                    <a:pt x="2" y="183"/>
                    <a:pt x="2" y="183"/>
                    <a:pt x="2" y="183"/>
                  </a:cubicBezTo>
                  <a:cubicBezTo>
                    <a:pt x="2" y="195"/>
                    <a:pt x="2" y="195"/>
                    <a:pt x="2" y="195"/>
                  </a:cubicBezTo>
                  <a:cubicBezTo>
                    <a:pt x="2" y="223"/>
                    <a:pt x="21" y="242"/>
                    <a:pt x="58" y="253"/>
                  </a:cubicBezTo>
                  <a:cubicBezTo>
                    <a:pt x="95" y="265"/>
                    <a:pt x="138" y="271"/>
                    <a:pt x="187" y="273"/>
                  </a:cubicBezTo>
                  <a:cubicBezTo>
                    <a:pt x="187" y="297"/>
                    <a:pt x="187" y="297"/>
                    <a:pt x="187" y="297"/>
                  </a:cubicBezTo>
                  <a:cubicBezTo>
                    <a:pt x="272" y="297"/>
                    <a:pt x="272" y="297"/>
                    <a:pt x="272" y="297"/>
                  </a:cubicBezTo>
                  <a:cubicBezTo>
                    <a:pt x="272" y="273"/>
                    <a:pt x="272" y="273"/>
                    <a:pt x="272" y="273"/>
                  </a:cubicBezTo>
                  <a:cubicBezTo>
                    <a:pt x="336" y="270"/>
                    <a:pt x="383" y="263"/>
                    <a:pt x="415" y="250"/>
                  </a:cubicBezTo>
                  <a:cubicBezTo>
                    <a:pt x="447" y="237"/>
                    <a:pt x="463" y="220"/>
                    <a:pt x="463" y="198"/>
                  </a:cubicBezTo>
                  <a:cubicBezTo>
                    <a:pt x="463" y="184"/>
                    <a:pt x="457" y="172"/>
                    <a:pt x="445" y="16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5" name="Freeform 291">
              <a:extLst>
                <a:ext uri="{FF2B5EF4-FFF2-40B4-BE49-F238E27FC236}">
                  <a16:creationId xmlns:a16="http://schemas.microsoft.com/office/drawing/2014/main" id="{F74BEEC1-1CA1-4F7F-980D-557A853BDEA1}"/>
                </a:ext>
              </a:extLst>
            </p:cNvPr>
            <p:cNvSpPr>
              <a:spLocks noEditPoints="1"/>
            </p:cNvSpPr>
            <p:nvPr/>
          </p:nvSpPr>
          <p:spPr bwMode="auto">
            <a:xfrm>
              <a:off x="5420579" y="5124156"/>
              <a:ext cx="260252" cy="84493"/>
            </a:xfrm>
            <a:custGeom>
              <a:avLst/>
              <a:gdLst/>
              <a:ahLst/>
              <a:cxnLst>
                <a:cxn ang="0">
                  <a:pos x="667" y="208"/>
                </a:cxn>
                <a:cxn ang="0">
                  <a:pos x="3" y="0"/>
                </a:cxn>
                <a:cxn ang="0">
                  <a:pos x="0" y="24"/>
                </a:cxn>
                <a:cxn ang="0">
                  <a:pos x="0" y="201"/>
                </a:cxn>
                <a:cxn ang="0">
                  <a:pos x="667" y="433"/>
                </a:cxn>
                <a:cxn ang="0">
                  <a:pos x="1334" y="201"/>
                </a:cxn>
                <a:cxn ang="0">
                  <a:pos x="1334" y="24"/>
                </a:cxn>
                <a:cxn ang="0">
                  <a:pos x="1331" y="0"/>
                </a:cxn>
                <a:cxn ang="0">
                  <a:pos x="667" y="208"/>
                </a:cxn>
                <a:cxn ang="0">
                  <a:pos x="151" y="324"/>
                </a:cxn>
                <a:cxn ang="0">
                  <a:pos x="62" y="273"/>
                </a:cxn>
                <a:cxn ang="0">
                  <a:pos x="62" y="100"/>
                </a:cxn>
                <a:cxn ang="0">
                  <a:pos x="151" y="151"/>
                </a:cxn>
                <a:cxn ang="0">
                  <a:pos x="151" y="324"/>
                </a:cxn>
                <a:cxn ang="0">
                  <a:pos x="283" y="368"/>
                </a:cxn>
                <a:cxn ang="0">
                  <a:pos x="193" y="340"/>
                </a:cxn>
                <a:cxn ang="0">
                  <a:pos x="193" y="167"/>
                </a:cxn>
                <a:cxn ang="0">
                  <a:pos x="283" y="195"/>
                </a:cxn>
                <a:cxn ang="0">
                  <a:pos x="283" y="368"/>
                </a:cxn>
                <a:cxn ang="0">
                  <a:pos x="414" y="394"/>
                </a:cxn>
                <a:cxn ang="0">
                  <a:pos x="324" y="378"/>
                </a:cxn>
                <a:cxn ang="0">
                  <a:pos x="324" y="205"/>
                </a:cxn>
                <a:cxn ang="0">
                  <a:pos x="414" y="221"/>
                </a:cxn>
                <a:cxn ang="0">
                  <a:pos x="414" y="394"/>
                </a:cxn>
                <a:cxn ang="0">
                  <a:pos x="1217" y="307"/>
                </a:cxn>
                <a:cxn ang="0">
                  <a:pos x="1128" y="345"/>
                </a:cxn>
                <a:cxn ang="0">
                  <a:pos x="1128" y="172"/>
                </a:cxn>
                <a:cxn ang="0">
                  <a:pos x="1217" y="134"/>
                </a:cxn>
                <a:cxn ang="0">
                  <a:pos x="1217" y="307"/>
                </a:cxn>
              </a:cxnLst>
              <a:rect l="0" t="0" r="r" b="b"/>
              <a:pathLst>
                <a:path w="1334" h="433">
                  <a:moveTo>
                    <a:pt x="667" y="208"/>
                  </a:moveTo>
                  <a:cubicBezTo>
                    <a:pt x="322" y="208"/>
                    <a:pt x="38" y="117"/>
                    <a:pt x="3" y="0"/>
                  </a:cubicBezTo>
                  <a:cubicBezTo>
                    <a:pt x="1" y="8"/>
                    <a:pt x="0" y="16"/>
                    <a:pt x="0" y="24"/>
                  </a:cubicBezTo>
                  <a:cubicBezTo>
                    <a:pt x="0" y="201"/>
                    <a:pt x="0" y="201"/>
                    <a:pt x="0" y="201"/>
                  </a:cubicBezTo>
                  <a:cubicBezTo>
                    <a:pt x="0" y="329"/>
                    <a:pt x="299" y="433"/>
                    <a:pt x="667" y="433"/>
                  </a:cubicBezTo>
                  <a:cubicBezTo>
                    <a:pt x="1036" y="433"/>
                    <a:pt x="1334" y="329"/>
                    <a:pt x="1334" y="201"/>
                  </a:cubicBezTo>
                  <a:cubicBezTo>
                    <a:pt x="1334" y="24"/>
                    <a:pt x="1334" y="24"/>
                    <a:pt x="1334" y="24"/>
                  </a:cubicBezTo>
                  <a:cubicBezTo>
                    <a:pt x="1334" y="16"/>
                    <a:pt x="1333" y="8"/>
                    <a:pt x="1331" y="0"/>
                  </a:cubicBezTo>
                  <a:cubicBezTo>
                    <a:pt x="1296" y="117"/>
                    <a:pt x="1012" y="208"/>
                    <a:pt x="667" y="208"/>
                  </a:cubicBezTo>
                  <a:close/>
                  <a:moveTo>
                    <a:pt x="151" y="324"/>
                  </a:moveTo>
                  <a:cubicBezTo>
                    <a:pt x="116" y="308"/>
                    <a:pt x="86" y="291"/>
                    <a:pt x="62" y="273"/>
                  </a:cubicBezTo>
                  <a:cubicBezTo>
                    <a:pt x="62" y="100"/>
                    <a:pt x="62" y="100"/>
                    <a:pt x="62" y="100"/>
                  </a:cubicBezTo>
                  <a:cubicBezTo>
                    <a:pt x="86" y="118"/>
                    <a:pt x="116" y="135"/>
                    <a:pt x="151" y="151"/>
                  </a:cubicBezTo>
                  <a:lnTo>
                    <a:pt x="151" y="324"/>
                  </a:lnTo>
                  <a:close/>
                  <a:moveTo>
                    <a:pt x="283" y="368"/>
                  </a:moveTo>
                  <a:cubicBezTo>
                    <a:pt x="251" y="360"/>
                    <a:pt x="221" y="350"/>
                    <a:pt x="193" y="340"/>
                  </a:cubicBezTo>
                  <a:cubicBezTo>
                    <a:pt x="193" y="167"/>
                    <a:pt x="193" y="167"/>
                    <a:pt x="193" y="167"/>
                  </a:cubicBezTo>
                  <a:cubicBezTo>
                    <a:pt x="221" y="177"/>
                    <a:pt x="251" y="187"/>
                    <a:pt x="283" y="195"/>
                  </a:cubicBezTo>
                  <a:lnTo>
                    <a:pt x="283" y="368"/>
                  </a:lnTo>
                  <a:close/>
                  <a:moveTo>
                    <a:pt x="414" y="394"/>
                  </a:moveTo>
                  <a:cubicBezTo>
                    <a:pt x="383" y="389"/>
                    <a:pt x="353" y="384"/>
                    <a:pt x="324" y="378"/>
                  </a:cubicBezTo>
                  <a:cubicBezTo>
                    <a:pt x="324" y="205"/>
                    <a:pt x="324" y="205"/>
                    <a:pt x="324" y="205"/>
                  </a:cubicBezTo>
                  <a:cubicBezTo>
                    <a:pt x="353" y="211"/>
                    <a:pt x="383" y="216"/>
                    <a:pt x="414" y="221"/>
                  </a:cubicBezTo>
                  <a:lnTo>
                    <a:pt x="414" y="394"/>
                  </a:lnTo>
                  <a:close/>
                  <a:moveTo>
                    <a:pt x="1217" y="307"/>
                  </a:moveTo>
                  <a:cubicBezTo>
                    <a:pt x="1191" y="321"/>
                    <a:pt x="1161" y="334"/>
                    <a:pt x="1128" y="345"/>
                  </a:cubicBezTo>
                  <a:cubicBezTo>
                    <a:pt x="1128" y="172"/>
                    <a:pt x="1128" y="172"/>
                    <a:pt x="1128" y="172"/>
                  </a:cubicBezTo>
                  <a:cubicBezTo>
                    <a:pt x="1161" y="161"/>
                    <a:pt x="1191" y="148"/>
                    <a:pt x="1217" y="134"/>
                  </a:cubicBezTo>
                  <a:lnTo>
                    <a:pt x="1217" y="30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6" name="Freeform 292">
              <a:extLst>
                <a:ext uri="{FF2B5EF4-FFF2-40B4-BE49-F238E27FC236}">
                  <a16:creationId xmlns:a16="http://schemas.microsoft.com/office/drawing/2014/main" id="{7CA43168-570B-4DB6-839F-9999151A9D5B}"/>
                </a:ext>
              </a:extLst>
            </p:cNvPr>
            <p:cNvSpPr>
              <a:spLocks noEditPoints="1"/>
            </p:cNvSpPr>
            <p:nvPr/>
          </p:nvSpPr>
          <p:spPr bwMode="auto">
            <a:xfrm>
              <a:off x="5420579" y="5180567"/>
              <a:ext cx="260252" cy="84245"/>
            </a:xfrm>
            <a:custGeom>
              <a:avLst/>
              <a:gdLst/>
              <a:ahLst/>
              <a:cxnLst>
                <a:cxn ang="0">
                  <a:pos x="667" y="208"/>
                </a:cxn>
                <a:cxn ang="0">
                  <a:pos x="3" y="0"/>
                </a:cxn>
                <a:cxn ang="0">
                  <a:pos x="0" y="24"/>
                </a:cxn>
                <a:cxn ang="0">
                  <a:pos x="0" y="200"/>
                </a:cxn>
                <a:cxn ang="0">
                  <a:pos x="667" y="432"/>
                </a:cxn>
                <a:cxn ang="0">
                  <a:pos x="1334" y="200"/>
                </a:cxn>
                <a:cxn ang="0">
                  <a:pos x="1334" y="24"/>
                </a:cxn>
                <a:cxn ang="0">
                  <a:pos x="1331" y="0"/>
                </a:cxn>
                <a:cxn ang="0">
                  <a:pos x="667" y="208"/>
                </a:cxn>
                <a:cxn ang="0">
                  <a:pos x="151" y="323"/>
                </a:cxn>
                <a:cxn ang="0">
                  <a:pos x="62" y="272"/>
                </a:cxn>
                <a:cxn ang="0">
                  <a:pos x="62" y="99"/>
                </a:cxn>
                <a:cxn ang="0">
                  <a:pos x="151" y="150"/>
                </a:cxn>
                <a:cxn ang="0">
                  <a:pos x="151" y="323"/>
                </a:cxn>
                <a:cxn ang="0">
                  <a:pos x="283" y="367"/>
                </a:cxn>
                <a:cxn ang="0">
                  <a:pos x="193" y="339"/>
                </a:cxn>
                <a:cxn ang="0">
                  <a:pos x="193" y="166"/>
                </a:cxn>
                <a:cxn ang="0">
                  <a:pos x="283" y="194"/>
                </a:cxn>
                <a:cxn ang="0">
                  <a:pos x="283" y="367"/>
                </a:cxn>
                <a:cxn ang="0">
                  <a:pos x="414" y="393"/>
                </a:cxn>
                <a:cxn ang="0">
                  <a:pos x="324" y="377"/>
                </a:cxn>
                <a:cxn ang="0">
                  <a:pos x="324" y="204"/>
                </a:cxn>
                <a:cxn ang="0">
                  <a:pos x="414" y="220"/>
                </a:cxn>
                <a:cxn ang="0">
                  <a:pos x="414" y="393"/>
                </a:cxn>
                <a:cxn ang="0">
                  <a:pos x="1217" y="306"/>
                </a:cxn>
                <a:cxn ang="0">
                  <a:pos x="1128" y="344"/>
                </a:cxn>
                <a:cxn ang="0">
                  <a:pos x="1128" y="171"/>
                </a:cxn>
                <a:cxn ang="0">
                  <a:pos x="1217" y="133"/>
                </a:cxn>
                <a:cxn ang="0">
                  <a:pos x="1217" y="306"/>
                </a:cxn>
              </a:cxnLst>
              <a:rect l="0" t="0" r="r" b="b"/>
              <a:pathLst>
                <a:path w="1334" h="432">
                  <a:moveTo>
                    <a:pt x="667" y="208"/>
                  </a:moveTo>
                  <a:cubicBezTo>
                    <a:pt x="322" y="208"/>
                    <a:pt x="38" y="116"/>
                    <a:pt x="3" y="0"/>
                  </a:cubicBezTo>
                  <a:cubicBezTo>
                    <a:pt x="1" y="7"/>
                    <a:pt x="0" y="15"/>
                    <a:pt x="0" y="24"/>
                  </a:cubicBezTo>
                  <a:cubicBezTo>
                    <a:pt x="0" y="200"/>
                    <a:pt x="0" y="200"/>
                    <a:pt x="0" y="200"/>
                  </a:cubicBezTo>
                  <a:cubicBezTo>
                    <a:pt x="0" y="328"/>
                    <a:pt x="299" y="432"/>
                    <a:pt x="667" y="432"/>
                  </a:cubicBezTo>
                  <a:cubicBezTo>
                    <a:pt x="1036" y="432"/>
                    <a:pt x="1334" y="328"/>
                    <a:pt x="1334" y="200"/>
                  </a:cubicBezTo>
                  <a:cubicBezTo>
                    <a:pt x="1334" y="24"/>
                    <a:pt x="1334" y="24"/>
                    <a:pt x="1334" y="24"/>
                  </a:cubicBezTo>
                  <a:cubicBezTo>
                    <a:pt x="1334" y="15"/>
                    <a:pt x="1333" y="7"/>
                    <a:pt x="1331" y="0"/>
                  </a:cubicBezTo>
                  <a:cubicBezTo>
                    <a:pt x="1296" y="116"/>
                    <a:pt x="1012" y="208"/>
                    <a:pt x="667" y="208"/>
                  </a:cubicBezTo>
                  <a:close/>
                  <a:moveTo>
                    <a:pt x="151" y="323"/>
                  </a:moveTo>
                  <a:cubicBezTo>
                    <a:pt x="116" y="307"/>
                    <a:pt x="86" y="290"/>
                    <a:pt x="62" y="272"/>
                  </a:cubicBezTo>
                  <a:cubicBezTo>
                    <a:pt x="62" y="99"/>
                    <a:pt x="62" y="99"/>
                    <a:pt x="62" y="99"/>
                  </a:cubicBezTo>
                  <a:cubicBezTo>
                    <a:pt x="86" y="117"/>
                    <a:pt x="116" y="134"/>
                    <a:pt x="151" y="150"/>
                  </a:cubicBezTo>
                  <a:lnTo>
                    <a:pt x="151" y="323"/>
                  </a:lnTo>
                  <a:close/>
                  <a:moveTo>
                    <a:pt x="283" y="367"/>
                  </a:moveTo>
                  <a:cubicBezTo>
                    <a:pt x="251" y="359"/>
                    <a:pt x="221" y="349"/>
                    <a:pt x="193" y="339"/>
                  </a:cubicBezTo>
                  <a:cubicBezTo>
                    <a:pt x="193" y="166"/>
                    <a:pt x="193" y="166"/>
                    <a:pt x="193" y="166"/>
                  </a:cubicBezTo>
                  <a:cubicBezTo>
                    <a:pt x="221" y="176"/>
                    <a:pt x="251" y="186"/>
                    <a:pt x="283" y="194"/>
                  </a:cubicBezTo>
                  <a:lnTo>
                    <a:pt x="283" y="367"/>
                  </a:lnTo>
                  <a:close/>
                  <a:moveTo>
                    <a:pt x="414" y="393"/>
                  </a:moveTo>
                  <a:cubicBezTo>
                    <a:pt x="383" y="388"/>
                    <a:pt x="353" y="383"/>
                    <a:pt x="324" y="377"/>
                  </a:cubicBezTo>
                  <a:cubicBezTo>
                    <a:pt x="324" y="204"/>
                    <a:pt x="324" y="204"/>
                    <a:pt x="324" y="204"/>
                  </a:cubicBezTo>
                  <a:cubicBezTo>
                    <a:pt x="353" y="210"/>
                    <a:pt x="383" y="215"/>
                    <a:pt x="414" y="220"/>
                  </a:cubicBezTo>
                  <a:lnTo>
                    <a:pt x="414" y="393"/>
                  </a:lnTo>
                  <a:close/>
                  <a:moveTo>
                    <a:pt x="1217" y="306"/>
                  </a:moveTo>
                  <a:cubicBezTo>
                    <a:pt x="1191" y="320"/>
                    <a:pt x="1161" y="333"/>
                    <a:pt x="1128" y="344"/>
                  </a:cubicBezTo>
                  <a:cubicBezTo>
                    <a:pt x="1128" y="171"/>
                    <a:pt x="1128" y="171"/>
                    <a:pt x="1128" y="171"/>
                  </a:cubicBezTo>
                  <a:cubicBezTo>
                    <a:pt x="1161" y="160"/>
                    <a:pt x="1191" y="147"/>
                    <a:pt x="1217" y="133"/>
                  </a:cubicBezTo>
                  <a:lnTo>
                    <a:pt x="1217" y="30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7" name="Freeform 293">
              <a:extLst>
                <a:ext uri="{FF2B5EF4-FFF2-40B4-BE49-F238E27FC236}">
                  <a16:creationId xmlns:a16="http://schemas.microsoft.com/office/drawing/2014/main" id="{E1342816-E2B7-4F82-BBF7-F04A6E35D4A5}"/>
                </a:ext>
              </a:extLst>
            </p:cNvPr>
            <p:cNvSpPr>
              <a:spLocks noEditPoints="1"/>
            </p:cNvSpPr>
            <p:nvPr/>
          </p:nvSpPr>
          <p:spPr bwMode="auto">
            <a:xfrm>
              <a:off x="5420579" y="5236731"/>
              <a:ext cx="260252" cy="84245"/>
            </a:xfrm>
            <a:custGeom>
              <a:avLst/>
              <a:gdLst/>
              <a:ahLst/>
              <a:cxnLst>
                <a:cxn ang="0">
                  <a:pos x="667" y="208"/>
                </a:cxn>
                <a:cxn ang="0">
                  <a:pos x="3" y="0"/>
                </a:cxn>
                <a:cxn ang="0">
                  <a:pos x="0" y="24"/>
                </a:cxn>
                <a:cxn ang="0">
                  <a:pos x="0" y="200"/>
                </a:cxn>
                <a:cxn ang="0">
                  <a:pos x="667" y="432"/>
                </a:cxn>
                <a:cxn ang="0">
                  <a:pos x="1334" y="200"/>
                </a:cxn>
                <a:cxn ang="0">
                  <a:pos x="1334" y="24"/>
                </a:cxn>
                <a:cxn ang="0">
                  <a:pos x="1331" y="0"/>
                </a:cxn>
                <a:cxn ang="0">
                  <a:pos x="667" y="208"/>
                </a:cxn>
                <a:cxn ang="0">
                  <a:pos x="151" y="323"/>
                </a:cxn>
                <a:cxn ang="0">
                  <a:pos x="62" y="272"/>
                </a:cxn>
                <a:cxn ang="0">
                  <a:pos x="62" y="99"/>
                </a:cxn>
                <a:cxn ang="0">
                  <a:pos x="151" y="150"/>
                </a:cxn>
                <a:cxn ang="0">
                  <a:pos x="151" y="323"/>
                </a:cxn>
                <a:cxn ang="0">
                  <a:pos x="283" y="367"/>
                </a:cxn>
                <a:cxn ang="0">
                  <a:pos x="193" y="340"/>
                </a:cxn>
                <a:cxn ang="0">
                  <a:pos x="193" y="166"/>
                </a:cxn>
                <a:cxn ang="0">
                  <a:pos x="283" y="194"/>
                </a:cxn>
                <a:cxn ang="0">
                  <a:pos x="283" y="367"/>
                </a:cxn>
                <a:cxn ang="0">
                  <a:pos x="414" y="393"/>
                </a:cxn>
                <a:cxn ang="0">
                  <a:pos x="324" y="377"/>
                </a:cxn>
                <a:cxn ang="0">
                  <a:pos x="324" y="204"/>
                </a:cxn>
                <a:cxn ang="0">
                  <a:pos x="414" y="220"/>
                </a:cxn>
                <a:cxn ang="0">
                  <a:pos x="414" y="393"/>
                </a:cxn>
                <a:cxn ang="0">
                  <a:pos x="1217" y="306"/>
                </a:cxn>
                <a:cxn ang="0">
                  <a:pos x="1128" y="344"/>
                </a:cxn>
                <a:cxn ang="0">
                  <a:pos x="1128" y="171"/>
                </a:cxn>
                <a:cxn ang="0">
                  <a:pos x="1217" y="133"/>
                </a:cxn>
                <a:cxn ang="0">
                  <a:pos x="1217" y="306"/>
                </a:cxn>
              </a:cxnLst>
              <a:rect l="0" t="0" r="r" b="b"/>
              <a:pathLst>
                <a:path w="1334" h="432">
                  <a:moveTo>
                    <a:pt x="667" y="208"/>
                  </a:moveTo>
                  <a:cubicBezTo>
                    <a:pt x="322" y="208"/>
                    <a:pt x="38" y="116"/>
                    <a:pt x="3" y="0"/>
                  </a:cubicBezTo>
                  <a:cubicBezTo>
                    <a:pt x="1" y="7"/>
                    <a:pt x="0" y="16"/>
                    <a:pt x="0" y="24"/>
                  </a:cubicBezTo>
                  <a:cubicBezTo>
                    <a:pt x="0" y="200"/>
                    <a:pt x="0" y="200"/>
                    <a:pt x="0" y="200"/>
                  </a:cubicBezTo>
                  <a:cubicBezTo>
                    <a:pt x="0" y="328"/>
                    <a:pt x="299" y="432"/>
                    <a:pt x="667" y="432"/>
                  </a:cubicBezTo>
                  <a:cubicBezTo>
                    <a:pt x="1036" y="432"/>
                    <a:pt x="1334" y="328"/>
                    <a:pt x="1334" y="200"/>
                  </a:cubicBezTo>
                  <a:cubicBezTo>
                    <a:pt x="1334" y="24"/>
                    <a:pt x="1334" y="24"/>
                    <a:pt x="1334" y="24"/>
                  </a:cubicBezTo>
                  <a:cubicBezTo>
                    <a:pt x="1334" y="16"/>
                    <a:pt x="1333" y="7"/>
                    <a:pt x="1331" y="0"/>
                  </a:cubicBezTo>
                  <a:cubicBezTo>
                    <a:pt x="1296" y="116"/>
                    <a:pt x="1012" y="208"/>
                    <a:pt x="667" y="208"/>
                  </a:cubicBezTo>
                  <a:close/>
                  <a:moveTo>
                    <a:pt x="151" y="323"/>
                  </a:moveTo>
                  <a:cubicBezTo>
                    <a:pt x="116" y="307"/>
                    <a:pt x="86" y="290"/>
                    <a:pt x="62" y="272"/>
                  </a:cubicBezTo>
                  <a:cubicBezTo>
                    <a:pt x="62" y="99"/>
                    <a:pt x="62" y="99"/>
                    <a:pt x="62" y="99"/>
                  </a:cubicBezTo>
                  <a:cubicBezTo>
                    <a:pt x="86" y="117"/>
                    <a:pt x="116" y="134"/>
                    <a:pt x="151" y="150"/>
                  </a:cubicBezTo>
                  <a:lnTo>
                    <a:pt x="151" y="323"/>
                  </a:lnTo>
                  <a:close/>
                  <a:moveTo>
                    <a:pt x="283" y="367"/>
                  </a:moveTo>
                  <a:cubicBezTo>
                    <a:pt x="251" y="359"/>
                    <a:pt x="221" y="350"/>
                    <a:pt x="193" y="340"/>
                  </a:cubicBezTo>
                  <a:cubicBezTo>
                    <a:pt x="193" y="166"/>
                    <a:pt x="193" y="166"/>
                    <a:pt x="193" y="166"/>
                  </a:cubicBezTo>
                  <a:cubicBezTo>
                    <a:pt x="221" y="177"/>
                    <a:pt x="251" y="186"/>
                    <a:pt x="283" y="194"/>
                  </a:cubicBezTo>
                  <a:lnTo>
                    <a:pt x="283" y="367"/>
                  </a:lnTo>
                  <a:close/>
                  <a:moveTo>
                    <a:pt x="414" y="393"/>
                  </a:moveTo>
                  <a:cubicBezTo>
                    <a:pt x="383" y="388"/>
                    <a:pt x="353" y="383"/>
                    <a:pt x="324" y="377"/>
                  </a:cubicBezTo>
                  <a:cubicBezTo>
                    <a:pt x="324" y="204"/>
                    <a:pt x="324" y="204"/>
                    <a:pt x="324" y="204"/>
                  </a:cubicBezTo>
                  <a:cubicBezTo>
                    <a:pt x="353" y="210"/>
                    <a:pt x="383" y="215"/>
                    <a:pt x="414" y="220"/>
                  </a:cubicBezTo>
                  <a:lnTo>
                    <a:pt x="414" y="393"/>
                  </a:lnTo>
                  <a:close/>
                  <a:moveTo>
                    <a:pt x="1217" y="306"/>
                  </a:moveTo>
                  <a:cubicBezTo>
                    <a:pt x="1191" y="320"/>
                    <a:pt x="1161" y="333"/>
                    <a:pt x="1128" y="344"/>
                  </a:cubicBezTo>
                  <a:cubicBezTo>
                    <a:pt x="1128" y="171"/>
                    <a:pt x="1128" y="171"/>
                    <a:pt x="1128" y="171"/>
                  </a:cubicBezTo>
                  <a:cubicBezTo>
                    <a:pt x="1161" y="160"/>
                    <a:pt x="1191" y="147"/>
                    <a:pt x="1217" y="133"/>
                  </a:cubicBezTo>
                  <a:lnTo>
                    <a:pt x="1217" y="30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8" name="Freeform 294">
              <a:extLst>
                <a:ext uri="{FF2B5EF4-FFF2-40B4-BE49-F238E27FC236}">
                  <a16:creationId xmlns:a16="http://schemas.microsoft.com/office/drawing/2014/main" id="{9B0B51F1-DA79-439C-9B3E-A2A3D6CAC709}"/>
                </a:ext>
              </a:extLst>
            </p:cNvPr>
            <p:cNvSpPr>
              <a:spLocks noEditPoints="1"/>
            </p:cNvSpPr>
            <p:nvPr/>
          </p:nvSpPr>
          <p:spPr bwMode="auto">
            <a:xfrm>
              <a:off x="5420579" y="5292894"/>
              <a:ext cx="260252" cy="84328"/>
            </a:xfrm>
            <a:custGeom>
              <a:avLst/>
              <a:gdLst/>
              <a:ahLst/>
              <a:cxnLst>
                <a:cxn ang="0">
                  <a:pos x="667" y="208"/>
                </a:cxn>
                <a:cxn ang="0">
                  <a:pos x="3" y="0"/>
                </a:cxn>
                <a:cxn ang="0">
                  <a:pos x="0" y="24"/>
                </a:cxn>
                <a:cxn ang="0">
                  <a:pos x="0" y="200"/>
                </a:cxn>
                <a:cxn ang="0">
                  <a:pos x="667" y="432"/>
                </a:cxn>
                <a:cxn ang="0">
                  <a:pos x="1334" y="200"/>
                </a:cxn>
                <a:cxn ang="0">
                  <a:pos x="1334" y="24"/>
                </a:cxn>
                <a:cxn ang="0">
                  <a:pos x="1331" y="0"/>
                </a:cxn>
                <a:cxn ang="0">
                  <a:pos x="667" y="208"/>
                </a:cxn>
                <a:cxn ang="0">
                  <a:pos x="151" y="323"/>
                </a:cxn>
                <a:cxn ang="0">
                  <a:pos x="62" y="272"/>
                </a:cxn>
                <a:cxn ang="0">
                  <a:pos x="62" y="99"/>
                </a:cxn>
                <a:cxn ang="0">
                  <a:pos x="151" y="150"/>
                </a:cxn>
                <a:cxn ang="0">
                  <a:pos x="151" y="323"/>
                </a:cxn>
                <a:cxn ang="0">
                  <a:pos x="283" y="367"/>
                </a:cxn>
                <a:cxn ang="0">
                  <a:pos x="193" y="340"/>
                </a:cxn>
                <a:cxn ang="0">
                  <a:pos x="193" y="167"/>
                </a:cxn>
                <a:cxn ang="0">
                  <a:pos x="283" y="194"/>
                </a:cxn>
                <a:cxn ang="0">
                  <a:pos x="283" y="367"/>
                </a:cxn>
                <a:cxn ang="0">
                  <a:pos x="414" y="393"/>
                </a:cxn>
                <a:cxn ang="0">
                  <a:pos x="324" y="377"/>
                </a:cxn>
                <a:cxn ang="0">
                  <a:pos x="324" y="204"/>
                </a:cxn>
                <a:cxn ang="0">
                  <a:pos x="414" y="220"/>
                </a:cxn>
                <a:cxn ang="0">
                  <a:pos x="414" y="393"/>
                </a:cxn>
                <a:cxn ang="0">
                  <a:pos x="1217" y="307"/>
                </a:cxn>
                <a:cxn ang="0">
                  <a:pos x="1128" y="344"/>
                </a:cxn>
                <a:cxn ang="0">
                  <a:pos x="1128" y="171"/>
                </a:cxn>
                <a:cxn ang="0">
                  <a:pos x="1217" y="134"/>
                </a:cxn>
                <a:cxn ang="0">
                  <a:pos x="1217" y="307"/>
                </a:cxn>
              </a:cxnLst>
              <a:rect l="0" t="0" r="r" b="b"/>
              <a:pathLst>
                <a:path w="1334" h="432">
                  <a:moveTo>
                    <a:pt x="667" y="208"/>
                  </a:moveTo>
                  <a:cubicBezTo>
                    <a:pt x="322" y="208"/>
                    <a:pt x="38" y="116"/>
                    <a:pt x="3" y="0"/>
                  </a:cubicBezTo>
                  <a:cubicBezTo>
                    <a:pt x="1" y="8"/>
                    <a:pt x="0" y="16"/>
                    <a:pt x="0" y="24"/>
                  </a:cubicBezTo>
                  <a:cubicBezTo>
                    <a:pt x="0" y="200"/>
                    <a:pt x="0" y="200"/>
                    <a:pt x="0" y="200"/>
                  </a:cubicBezTo>
                  <a:cubicBezTo>
                    <a:pt x="0" y="328"/>
                    <a:pt x="299" y="432"/>
                    <a:pt x="667" y="432"/>
                  </a:cubicBezTo>
                  <a:cubicBezTo>
                    <a:pt x="1036" y="432"/>
                    <a:pt x="1334" y="328"/>
                    <a:pt x="1334" y="200"/>
                  </a:cubicBezTo>
                  <a:cubicBezTo>
                    <a:pt x="1334" y="24"/>
                    <a:pt x="1334" y="24"/>
                    <a:pt x="1334" y="24"/>
                  </a:cubicBezTo>
                  <a:cubicBezTo>
                    <a:pt x="1334" y="16"/>
                    <a:pt x="1333" y="8"/>
                    <a:pt x="1331" y="0"/>
                  </a:cubicBezTo>
                  <a:cubicBezTo>
                    <a:pt x="1296" y="116"/>
                    <a:pt x="1012" y="208"/>
                    <a:pt x="667" y="208"/>
                  </a:cubicBezTo>
                  <a:close/>
                  <a:moveTo>
                    <a:pt x="151" y="323"/>
                  </a:moveTo>
                  <a:cubicBezTo>
                    <a:pt x="116" y="307"/>
                    <a:pt x="86" y="290"/>
                    <a:pt x="62" y="272"/>
                  </a:cubicBezTo>
                  <a:cubicBezTo>
                    <a:pt x="62" y="99"/>
                    <a:pt x="62" y="99"/>
                    <a:pt x="62" y="99"/>
                  </a:cubicBezTo>
                  <a:cubicBezTo>
                    <a:pt x="86" y="117"/>
                    <a:pt x="116" y="134"/>
                    <a:pt x="151" y="150"/>
                  </a:cubicBezTo>
                  <a:lnTo>
                    <a:pt x="151" y="323"/>
                  </a:lnTo>
                  <a:close/>
                  <a:moveTo>
                    <a:pt x="283" y="367"/>
                  </a:moveTo>
                  <a:cubicBezTo>
                    <a:pt x="251" y="359"/>
                    <a:pt x="221" y="350"/>
                    <a:pt x="193" y="340"/>
                  </a:cubicBezTo>
                  <a:cubicBezTo>
                    <a:pt x="193" y="167"/>
                    <a:pt x="193" y="167"/>
                    <a:pt x="193" y="167"/>
                  </a:cubicBezTo>
                  <a:cubicBezTo>
                    <a:pt x="221" y="177"/>
                    <a:pt x="251" y="186"/>
                    <a:pt x="283" y="194"/>
                  </a:cubicBezTo>
                  <a:lnTo>
                    <a:pt x="283" y="367"/>
                  </a:lnTo>
                  <a:close/>
                  <a:moveTo>
                    <a:pt x="414" y="393"/>
                  </a:moveTo>
                  <a:cubicBezTo>
                    <a:pt x="383" y="388"/>
                    <a:pt x="353" y="383"/>
                    <a:pt x="324" y="377"/>
                  </a:cubicBezTo>
                  <a:cubicBezTo>
                    <a:pt x="324" y="204"/>
                    <a:pt x="324" y="204"/>
                    <a:pt x="324" y="204"/>
                  </a:cubicBezTo>
                  <a:cubicBezTo>
                    <a:pt x="353" y="210"/>
                    <a:pt x="383" y="215"/>
                    <a:pt x="414" y="220"/>
                  </a:cubicBezTo>
                  <a:lnTo>
                    <a:pt x="414" y="393"/>
                  </a:lnTo>
                  <a:close/>
                  <a:moveTo>
                    <a:pt x="1217" y="307"/>
                  </a:moveTo>
                  <a:cubicBezTo>
                    <a:pt x="1191" y="320"/>
                    <a:pt x="1161" y="333"/>
                    <a:pt x="1128" y="344"/>
                  </a:cubicBezTo>
                  <a:cubicBezTo>
                    <a:pt x="1128" y="171"/>
                    <a:pt x="1128" y="171"/>
                    <a:pt x="1128" y="171"/>
                  </a:cubicBezTo>
                  <a:cubicBezTo>
                    <a:pt x="1161" y="160"/>
                    <a:pt x="1191" y="147"/>
                    <a:pt x="1217" y="134"/>
                  </a:cubicBezTo>
                  <a:lnTo>
                    <a:pt x="1217" y="30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9" name="Freeform 295">
              <a:extLst>
                <a:ext uri="{FF2B5EF4-FFF2-40B4-BE49-F238E27FC236}">
                  <a16:creationId xmlns:a16="http://schemas.microsoft.com/office/drawing/2014/main" id="{FD437D8F-A993-4F8F-BCE4-FF02131CF5EA}"/>
                </a:ext>
              </a:extLst>
            </p:cNvPr>
            <p:cNvSpPr>
              <a:spLocks noEditPoints="1"/>
            </p:cNvSpPr>
            <p:nvPr/>
          </p:nvSpPr>
          <p:spPr bwMode="auto">
            <a:xfrm>
              <a:off x="5420579" y="5349140"/>
              <a:ext cx="260252" cy="84245"/>
            </a:xfrm>
            <a:custGeom>
              <a:avLst/>
              <a:gdLst/>
              <a:ahLst/>
              <a:cxnLst>
                <a:cxn ang="0">
                  <a:pos x="667" y="208"/>
                </a:cxn>
                <a:cxn ang="0">
                  <a:pos x="3" y="0"/>
                </a:cxn>
                <a:cxn ang="0">
                  <a:pos x="0" y="24"/>
                </a:cxn>
                <a:cxn ang="0">
                  <a:pos x="0" y="200"/>
                </a:cxn>
                <a:cxn ang="0">
                  <a:pos x="667" y="432"/>
                </a:cxn>
                <a:cxn ang="0">
                  <a:pos x="1334" y="200"/>
                </a:cxn>
                <a:cxn ang="0">
                  <a:pos x="1334" y="24"/>
                </a:cxn>
                <a:cxn ang="0">
                  <a:pos x="1331" y="0"/>
                </a:cxn>
                <a:cxn ang="0">
                  <a:pos x="667" y="208"/>
                </a:cxn>
                <a:cxn ang="0">
                  <a:pos x="151" y="323"/>
                </a:cxn>
                <a:cxn ang="0">
                  <a:pos x="62" y="272"/>
                </a:cxn>
                <a:cxn ang="0">
                  <a:pos x="62" y="99"/>
                </a:cxn>
                <a:cxn ang="0">
                  <a:pos x="151" y="150"/>
                </a:cxn>
                <a:cxn ang="0">
                  <a:pos x="151" y="323"/>
                </a:cxn>
                <a:cxn ang="0">
                  <a:pos x="283" y="367"/>
                </a:cxn>
                <a:cxn ang="0">
                  <a:pos x="193" y="340"/>
                </a:cxn>
                <a:cxn ang="0">
                  <a:pos x="193" y="167"/>
                </a:cxn>
                <a:cxn ang="0">
                  <a:pos x="283" y="194"/>
                </a:cxn>
                <a:cxn ang="0">
                  <a:pos x="283" y="367"/>
                </a:cxn>
                <a:cxn ang="0">
                  <a:pos x="414" y="393"/>
                </a:cxn>
                <a:cxn ang="0">
                  <a:pos x="324" y="377"/>
                </a:cxn>
                <a:cxn ang="0">
                  <a:pos x="324" y="204"/>
                </a:cxn>
                <a:cxn ang="0">
                  <a:pos x="414" y="220"/>
                </a:cxn>
                <a:cxn ang="0">
                  <a:pos x="414" y="393"/>
                </a:cxn>
                <a:cxn ang="0">
                  <a:pos x="1217" y="307"/>
                </a:cxn>
                <a:cxn ang="0">
                  <a:pos x="1128" y="344"/>
                </a:cxn>
                <a:cxn ang="0">
                  <a:pos x="1128" y="171"/>
                </a:cxn>
                <a:cxn ang="0">
                  <a:pos x="1217" y="134"/>
                </a:cxn>
                <a:cxn ang="0">
                  <a:pos x="1217" y="307"/>
                </a:cxn>
              </a:cxnLst>
              <a:rect l="0" t="0" r="r" b="b"/>
              <a:pathLst>
                <a:path w="1334" h="432">
                  <a:moveTo>
                    <a:pt x="667" y="208"/>
                  </a:moveTo>
                  <a:cubicBezTo>
                    <a:pt x="322" y="208"/>
                    <a:pt x="38" y="117"/>
                    <a:pt x="3" y="0"/>
                  </a:cubicBezTo>
                  <a:cubicBezTo>
                    <a:pt x="1" y="8"/>
                    <a:pt x="0" y="16"/>
                    <a:pt x="0" y="24"/>
                  </a:cubicBezTo>
                  <a:cubicBezTo>
                    <a:pt x="0" y="200"/>
                    <a:pt x="0" y="200"/>
                    <a:pt x="0" y="200"/>
                  </a:cubicBezTo>
                  <a:cubicBezTo>
                    <a:pt x="0" y="328"/>
                    <a:pt x="299" y="432"/>
                    <a:pt x="667" y="432"/>
                  </a:cubicBezTo>
                  <a:cubicBezTo>
                    <a:pt x="1036" y="432"/>
                    <a:pt x="1334" y="328"/>
                    <a:pt x="1334" y="200"/>
                  </a:cubicBezTo>
                  <a:cubicBezTo>
                    <a:pt x="1334" y="24"/>
                    <a:pt x="1334" y="24"/>
                    <a:pt x="1334" y="24"/>
                  </a:cubicBezTo>
                  <a:cubicBezTo>
                    <a:pt x="1334" y="16"/>
                    <a:pt x="1333" y="8"/>
                    <a:pt x="1331" y="0"/>
                  </a:cubicBezTo>
                  <a:cubicBezTo>
                    <a:pt x="1296" y="117"/>
                    <a:pt x="1012" y="208"/>
                    <a:pt x="667" y="208"/>
                  </a:cubicBezTo>
                  <a:close/>
                  <a:moveTo>
                    <a:pt x="151" y="323"/>
                  </a:moveTo>
                  <a:cubicBezTo>
                    <a:pt x="116" y="307"/>
                    <a:pt x="86" y="290"/>
                    <a:pt x="62" y="272"/>
                  </a:cubicBezTo>
                  <a:cubicBezTo>
                    <a:pt x="62" y="99"/>
                    <a:pt x="62" y="99"/>
                    <a:pt x="62" y="99"/>
                  </a:cubicBezTo>
                  <a:cubicBezTo>
                    <a:pt x="86" y="117"/>
                    <a:pt x="116" y="134"/>
                    <a:pt x="151" y="150"/>
                  </a:cubicBezTo>
                  <a:lnTo>
                    <a:pt x="151" y="323"/>
                  </a:lnTo>
                  <a:close/>
                  <a:moveTo>
                    <a:pt x="283" y="367"/>
                  </a:moveTo>
                  <a:cubicBezTo>
                    <a:pt x="251" y="359"/>
                    <a:pt x="221" y="350"/>
                    <a:pt x="193" y="340"/>
                  </a:cubicBezTo>
                  <a:cubicBezTo>
                    <a:pt x="193" y="167"/>
                    <a:pt x="193" y="167"/>
                    <a:pt x="193" y="167"/>
                  </a:cubicBezTo>
                  <a:cubicBezTo>
                    <a:pt x="221" y="177"/>
                    <a:pt x="251" y="186"/>
                    <a:pt x="283" y="194"/>
                  </a:cubicBezTo>
                  <a:lnTo>
                    <a:pt x="283" y="367"/>
                  </a:lnTo>
                  <a:close/>
                  <a:moveTo>
                    <a:pt x="414" y="393"/>
                  </a:moveTo>
                  <a:cubicBezTo>
                    <a:pt x="383" y="388"/>
                    <a:pt x="353" y="383"/>
                    <a:pt x="324" y="377"/>
                  </a:cubicBezTo>
                  <a:cubicBezTo>
                    <a:pt x="324" y="204"/>
                    <a:pt x="324" y="204"/>
                    <a:pt x="324" y="204"/>
                  </a:cubicBezTo>
                  <a:cubicBezTo>
                    <a:pt x="353" y="210"/>
                    <a:pt x="383" y="215"/>
                    <a:pt x="414" y="220"/>
                  </a:cubicBezTo>
                  <a:lnTo>
                    <a:pt x="414" y="393"/>
                  </a:lnTo>
                  <a:close/>
                  <a:moveTo>
                    <a:pt x="1217" y="307"/>
                  </a:moveTo>
                  <a:cubicBezTo>
                    <a:pt x="1191" y="320"/>
                    <a:pt x="1161" y="333"/>
                    <a:pt x="1128" y="344"/>
                  </a:cubicBezTo>
                  <a:cubicBezTo>
                    <a:pt x="1128" y="171"/>
                    <a:pt x="1128" y="171"/>
                    <a:pt x="1128" y="171"/>
                  </a:cubicBezTo>
                  <a:cubicBezTo>
                    <a:pt x="1161" y="160"/>
                    <a:pt x="1191" y="147"/>
                    <a:pt x="1217" y="134"/>
                  </a:cubicBezTo>
                  <a:lnTo>
                    <a:pt x="1217" y="30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0" name="Freeform 296">
              <a:extLst>
                <a:ext uri="{FF2B5EF4-FFF2-40B4-BE49-F238E27FC236}">
                  <a16:creationId xmlns:a16="http://schemas.microsoft.com/office/drawing/2014/main" id="{E1648BF3-017D-4FC8-A365-E11318D4CF2C}"/>
                </a:ext>
              </a:extLst>
            </p:cNvPr>
            <p:cNvSpPr>
              <a:spLocks noEditPoints="1"/>
            </p:cNvSpPr>
            <p:nvPr/>
          </p:nvSpPr>
          <p:spPr bwMode="auto">
            <a:xfrm>
              <a:off x="5420579" y="5405304"/>
              <a:ext cx="260252" cy="84245"/>
            </a:xfrm>
            <a:custGeom>
              <a:avLst/>
              <a:gdLst/>
              <a:ahLst/>
              <a:cxnLst>
                <a:cxn ang="0">
                  <a:pos x="667" y="208"/>
                </a:cxn>
                <a:cxn ang="0">
                  <a:pos x="3" y="0"/>
                </a:cxn>
                <a:cxn ang="0">
                  <a:pos x="0" y="24"/>
                </a:cxn>
                <a:cxn ang="0">
                  <a:pos x="0" y="200"/>
                </a:cxn>
                <a:cxn ang="0">
                  <a:pos x="667" y="432"/>
                </a:cxn>
                <a:cxn ang="0">
                  <a:pos x="1334" y="200"/>
                </a:cxn>
                <a:cxn ang="0">
                  <a:pos x="1334" y="24"/>
                </a:cxn>
                <a:cxn ang="0">
                  <a:pos x="1331" y="0"/>
                </a:cxn>
                <a:cxn ang="0">
                  <a:pos x="667" y="208"/>
                </a:cxn>
                <a:cxn ang="0">
                  <a:pos x="151" y="323"/>
                </a:cxn>
                <a:cxn ang="0">
                  <a:pos x="62" y="272"/>
                </a:cxn>
                <a:cxn ang="0">
                  <a:pos x="62" y="99"/>
                </a:cxn>
                <a:cxn ang="0">
                  <a:pos x="151" y="150"/>
                </a:cxn>
                <a:cxn ang="0">
                  <a:pos x="151" y="323"/>
                </a:cxn>
                <a:cxn ang="0">
                  <a:pos x="283" y="367"/>
                </a:cxn>
                <a:cxn ang="0">
                  <a:pos x="193" y="340"/>
                </a:cxn>
                <a:cxn ang="0">
                  <a:pos x="193" y="167"/>
                </a:cxn>
                <a:cxn ang="0">
                  <a:pos x="283" y="194"/>
                </a:cxn>
                <a:cxn ang="0">
                  <a:pos x="283" y="367"/>
                </a:cxn>
                <a:cxn ang="0">
                  <a:pos x="414" y="393"/>
                </a:cxn>
                <a:cxn ang="0">
                  <a:pos x="324" y="377"/>
                </a:cxn>
                <a:cxn ang="0">
                  <a:pos x="324" y="204"/>
                </a:cxn>
                <a:cxn ang="0">
                  <a:pos x="414" y="220"/>
                </a:cxn>
                <a:cxn ang="0">
                  <a:pos x="414" y="393"/>
                </a:cxn>
                <a:cxn ang="0">
                  <a:pos x="1217" y="307"/>
                </a:cxn>
                <a:cxn ang="0">
                  <a:pos x="1128" y="344"/>
                </a:cxn>
                <a:cxn ang="0">
                  <a:pos x="1128" y="171"/>
                </a:cxn>
                <a:cxn ang="0">
                  <a:pos x="1217" y="134"/>
                </a:cxn>
                <a:cxn ang="0">
                  <a:pos x="1217" y="307"/>
                </a:cxn>
              </a:cxnLst>
              <a:rect l="0" t="0" r="r" b="b"/>
              <a:pathLst>
                <a:path w="1334" h="432">
                  <a:moveTo>
                    <a:pt x="667" y="208"/>
                  </a:moveTo>
                  <a:cubicBezTo>
                    <a:pt x="322" y="208"/>
                    <a:pt x="38" y="117"/>
                    <a:pt x="3" y="0"/>
                  </a:cubicBezTo>
                  <a:cubicBezTo>
                    <a:pt x="1" y="8"/>
                    <a:pt x="0" y="16"/>
                    <a:pt x="0" y="24"/>
                  </a:cubicBezTo>
                  <a:cubicBezTo>
                    <a:pt x="0" y="200"/>
                    <a:pt x="0" y="200"/>
                    <a:pt x="0" y="200"/>
                  </a:cubicBezTo>
                  <a:cubicBezTo>
                    <a:pt x="0" y="328"/>
                    <a:pt x="299" y="432"/>
                    <a:pt x="667" y="432"/>
                  </a:cubicBezTo>
                  <a:cubicBezTo>
                    <a:pt x="1036" y="432"/>
                    <a:pt x="1334" y="328"/>
                    <a:pt x="1334" y="200"/>
                  </a:cubicBezTo>
                  <a:cubicBezTo>
                    <a:pt x="1334" y="24"/>
                    <a:pt x="1334" y="24"/>
                    <a:pt x="1334" y="24"/>
                  </a:cubicBezTo>
                  <a:cubicBezTo>
                    <a:pt x="1334" y="16"/>
                    <a:pt x="1333" y="8"/>
                    <a:pt x="1331" y="0"/>
                  </a:cubicBezTo>
                  <a:cubicBezTo>
                    <a:pt x="1296" y="117"/>
                    <a:pt x="1012" y="208"/>
                    <a:pt x="667" y="208"/>
                  </a:cubicBezTo>
                  <a:close/>
                  <a:moveTo>
                    <a:pt x="151" y="323"/>
                  </a:moveTo>
                  <a:cubicBezTo>
                    <a:pt x="116" y="307"/>
                    <a:pt x="86" y="290"/>
                    <a:pt x="62" y="272"/>
                  </a:cubicBezTo>
                  <a:cubicBezTo>
                    <a:pt x="62" y="99"/>
                    <a:pt x="62" y="99"/>
                    <a:pt x="62" y="99"/>
                  </a:cubicBezTo>
                  <a:cubicBezTo>
                    <a:pt x="86" y="117"/>
                    <a:pt x="116" y="134"/>
                    <a:pt x="151" y="150"/>
                  </a:cubicBezTo>
                  <a:lnTo>
                    <a:pt x="151" y="323"/>
                  </a:lnTo>
                  <a:close/>
                  <a:moveTo>
                    <a:pt x="283" y="367"/>
                  </a:moveTo>
                  <a:cubicBezTo>
                    <a:pt x="251" y="359"/>
                    <a:pt x="221" y="350"/>
                    <a:pt x="193" y="340"/>
                  </a:cubicBezTo>
                  <a:cubicBezTo>
                    <a:pt x="193" y="167"/>
                    <a:pt x="193" y="167"/>
                    <a:pt x="193" y="167"/>
                  </a:cubicBezTo>
                  <a:cubicBezTo>
                    <a:pt x="221" y="177"/>
                    <a:pt x="251" y="186"/>
                    <a:pt x="283" y="194"/>
                  </a:cubicBezTo>
                  <a:lnTo>
                    <a:pt x="283" y="367"/>
                  </a:lnTo>
                  <a:close/>
                  <a:moveTo>
                    <a:pt x="414" y="393"/>
                  </a:moveTo>
                  <a:cubicBezTo>
                    <a:pt x="383" y="388"/>
                    <a:pt x="353" y="383"/>
                    <a:pt x="324" y="377"/>
                  </a:cubicBezTo>
                  <a:cubicBezTo>
                    <a:pt x="324" y="204"/>
                    <a:pt x="324" y="204"/>
                    <a:pt x="324" y="204"/>
                  </a:cubicBezTo>
                  <a:cubicBezTo>
                    <a:pt x="353" y="210"/>
                    <a:pt x="383" y="215"/>
                    <a:pt x="414" y="220"/>
                  </a:cubicBezTo>
                  <a:lnTo>
                    <a:pt x="414" y="393"/>
                  </a:lnTo>
                  <a:close/>
                  <a:moveTo>
                    <a:pt x="1217" y="307"/>
                  </a:moveTo>
                  <a:cubicBezTo>
                    <a:pt x="1191" y="320"/>
                    <a:pt x="1161" y="333"/>
                    <a:pt x="1128" y="344"/>
                  </a:cubicBezTo>
                  <a:cubicBezTo>
                    <a:pt x="1128" y="171"/>
                    <a:pt x="1128" y="171"/>
                    <a:pt x="1128" y="171"/>
                  </a:cubicBezTo>
                  <a:cubicBezTo>
                    <a:pt x="1161" y="160"/>
                    <a:pt x="1191" y="147"/>
                    <a:pt x="1217" y="134"/>
                  </a:cubicBezTo>
                  <a:lnTo>
                    <a:pt x="1217" y="30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1" name="Freeform 297">
              <a:extLst>
                <a:ext uri="{FF2B5EF4-FFF2-40B4-BE49-F238E27FC236}">
                  <a16:creationId xmlns:a16="http://schemas.microsoft.com/office/drawing/2014/main" id="{AF394B3D-63A6-4828-AB89-7B722AF67006}"/>
                </a:ext>
              </a:extLst>
            </p:cNvPr>
            <p:cNvSpPr>
              <a:spLocks noEditPoints="1"/>
            </p:cNvSpPr>
            <p:nvPr/>
          </p:nvSpPr>
          <p:spPr bwMode="auto">
            <a:xfrm>
              <a:off x="5420579" y="5461467"/>
              <a:ext cx="260252" cy="84328"/>
            </a:xfrm>
            <a:custGeom>
              <a:avLst/>
              <a:gdLst/>
              <a:ahLst/>
              <a:cxnLst>
                <a:cxn ang="0">
                  <a:pos x="667" y="208"/>
                </a:cxn>
                <a:cxn ang="0">
                  <a:pos x="3" y="0"/>
                </a:cxn>
                <a:cxn ang="0">
                  <a:pos x="0" y="24"/>
                </a:cxn>
                <a:cxn ang="0">
                  <a:pos x="0" y="200"/>
                </a:cxn>
                <a:cxn ang="0">
                  <a:pos x="667" y="432"/>
                </a:cxn>
                <a:cxn ang="0">
                  <a:pos x="1334" y="200"/>
                </a:cxn>
                <a:cxn ang="0">
                  <a:pos x="1334" y="24"/>
                </a:cxn>
                <a:cxn ang="0">
                  <a:pos x="1331" y="0"/>
                </a:cxn>
                <a:cxn ang="0">
                  <a:pos x="667" y="208"/>
                </a:cxn>
                <a:cxn ang="0">
                  <a:pos x="151" y="323"/>
                </a:cxn>
                <a:cxn ang="0">
                  <a:pos x="62" y="272"/>
                </a:cxn>
                <a:cxn ang="0">
                  <a:pos x="62" y="99"/>
                </a:cxn>
                <a:cxn ang="0">
                  <a:pos x="151" y="150"/>
                </a:cxn>
                <a:cxn ang="0">
                  <a:pos x="151" y="323"/>
                </a:cxn>
                <a:cxn ang="0">
                  <a:pos x="283" y="367"/>
                </a:cxn>
                <a:cxn ang="0">
                  <a:pos x="193" y="340"/>
                </a:cxn>
                <a:cxn ang="0">
                  <a:pos x="193" y="167"/>
                </a:cxn>
                <a:cxn ang="0">
                  <a:pos x="283" y="194"/>
                </a:cxn>
                <a:cxn ang="0">
                  <a:pos x="283" y="367"/>
                </a:cxn>
                <a:cxn ang="0">
                  <a:pos x="414" y="393"/>
                </a:cxn>
                <a:cxn ang="0">
                  <a:pos x="324" y="377"/>
                </a:cxn>
                <a:cxn ang="0">
                  <a:pos x="324" y="204"/>
                </a:cxn>
                <a:cxn ang="0">
                  <a:pos x="414" y="220"/>
                </a:cxn>
                <a:cxn ang="0">
                  <a:pos x="414" y="393"/>
                </a:cxn>
                <a:cxn ang="0">
                  <a:pos x="1217" y="307"/>
                </a:cxn>
                <a:cxn ang="0">
                  <a:pos x="1128" y="344"/>
                </a:cxn>
                <a:cxn ang="0">
                  <a:pos x="1128" y="172"/>
                </a:cxn>
                <a:cxn ang="0">
                  <a:pos x="1217" y="134"/>
                </a:cxn>
                <a:cxn ang="0">
                  <a:pos x="1217" y="307"/>
                </a:cxn>
              </a:cxnLst>
              <a:rect l="0" t="0" r="r" b="b"/>
              <a:pathLst>
                <a:path w="1334" h="432">
                  <a:moveTo>
                    <a:pt x="667" y="208"/>
                  </a:moveTo>
                  <a:cubicBezTo>
                    <a:pt x="322" y="208"/>
                    <a:pt x="38" y="117"/>
                    <a:pt x="3" y="0"/>
                  </a:cubicBezTo>
                  <a:cubicBezTo>
                    <a:pt x="1" y="8"/>
                    <a:pt x="0" y="16"/>
                    <a:pt x="0" y="24"/>
                  </a:cubicBezTo>
                  <a:cubicBezTo>
                    <a:pt x="0" y="200"/>
                    <a:pt x="0" y="200"/>
                    <a:pt x="0" y="200"/>
                  </a:cubicBezTo>
                  <a:cubicBezTo>
                    <a:pt x="0" y="328"/>
                    <a:pt x="299" y="432"/>
                    <a:pt x="667" y="432"/>
                  </a:cubicBezTo>
                  <a:cubicBezTo>
                    <a:pt x="1036" y="432"/>
                    <a:pt x="1334" y="328"/>
                    <a:pt x="1334" y="200"/>
                  </a:cubicBezTo>
                  <a:cubicBezTo>
                    <a:pt x="1334" y="24"/>
                    <a:pt x="1334" y="24"/>
                    <a:pt x="1334" y="24"/>
                  </a:cubicBezTo>
                  <a:cubicBezTo>
                    <a:pt x="1334" y="16"/>
                    <a:pt x="1333" y="8"/>
                    <a:pt x="1331" y="0"/>
                  </a:cubicBezTo>
                  <a:cubicBezTo>
                    <a:pt x="1296" y="117"/>
                    <a:pt x="1012" y="208"/>
                    <a:pt x="667" y="208"/>
                  </a:cubicBezTo>
                  <a:close/>
                  <a:moveTo>
                    <a:pt x="151" y="323"/>
                  </a:moveTo>
                  <a:cubicBezTo>
                    <a:pt x="116" y="307"/>
                    <a:pt x="86" y="290"/>
                    <a:pt x="62" y="272"/>
                  </a:cubicBezTo>
                  <a:cubicBezTo>
                    <a:pt x="62" y="99"/>
                    <a:pt x="62" y="99"/>
                    <a:pt x="62" y="99"/>
                  </a:cubicBezTo>
                  <a:cubicBezTo>
                    <a:pt x="86" y="117"/>
                    <a:pt x="116" y="134"/>
                    <a:pt x="151" y="150"/>
                  </a:cubicBezTo>
                  <a:lnTo>
                    <a:pt x="151" y="323"/>
                  </a:lnTo>
                  <a:close/>
                  <a:moveTo>
                    <a:pt x="283" y="367"/>
                  </a:moveTo>
                  <a:cubicBezTo>
                    <a:pt x="251" y="359"/>
                    <a:pt x="221" y="350"/>
                    <a:pt x="193" y="340"/>
                  </a:cubicBezTo>
                  <a:cubicBezTo>
                    <a:pt x="193" y="167"/>
                    <a:pt x="193" y="167"/>
                    <a:pt x="193" y="167"/>
                  </a:cubicBezTo>
                  <a:cubicBezTo>
                    <a:pt x="221" y="177"/>
                    <a:pt x="251" y="186"/>
                    <a:pt x="283" y="194"/>
                  </a:cubicBezTo>
                  <a:lnTo>
                    <a:pt x="283" y="367"/>
                  </a:lnTo>
                  <a:close/>
                  <a:moveTo>
                    <a:pt x="414" y="393"/>
                  </a:moveTo>
                  <a:cubicBezTo>
                    <a:pt x="383" y="388"/>
                    <a:pt x="353" y="383"/>
                    <a:pt x="324" y="377"/>
                  </a:cubicBezTo>
                  <a:cubicBezTo>
                    <a:pt x="324" y="204"/>
                    <a:pt x="324" y="204"/>
                    <a:pt x="324" y="204"/>
                  </a:cubicBezTo>
                  <a:cubicBezTo>
                    <a:pt x="353" y="210"/>
                    <a:pt x="383" y="215"/>
                    <a:pt x="414" y="220"/>
                  </a:cubicBezTo>
                  <a:lnTo>
                    <a:pt x="414" y="393"/>
                  </a:lnTo>
                  <a:close/>
                  <a:moveTo>
                    <a:pt x="1217" y="307"/>
                  </a:moveTo>
                  <a:cubicBezTo>
                    <a:pt x="1191" y="320"/>
                    <a:pt x="1161" y="333"/>
                    <a:pt x="1128" y="344"/>
                  </a:cubicBezTo>
                  <a:cubicBezTo>
                    <a:pt x="1128" y="172"/>
                    <a:pt x="1128" y="172"/>
                    <a:pt x="1128" y="172"/>
                  </a:cubicBezTo>
                  <a:cubicBezTo>
                    <a:pt x="1161" y="160"/>
                    <a:pt x="1191" y="147"/>
                    <a:pt x="1217" y="134"/>
                  </a:cubicBezTo>
                  <a:lnTo>
                    <a:pt x="1217" y="30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2" name="Freeform 298">
              <a:extLst>
                <a:ext uri="{FF2B5EF4-FFF2-40B4-BE49-F238E27FC236}">
                  <a16:creationId xmlns:a16="http://schemas.microsoft.com/office/drawing/2014/main" id="{C38CAE54-761B-4FD5-BB01-DD2266FA8873}"/>
                </a:ext>
              </a:extLst>
            </p:cNvPr>
            <p:cNvSpPr>
              <a:spLocks noEditPoints="1"/>
            </p:cNvSpPr>
            <p:nvPr/>
          </p:nvSpPr>
          <p:spPr bwMode="auto">
            <a:xfrm>
              <a:off x="5420579" y="5517714"/>
              <a:ext cx="260252" cy="84245"/>
            </a:xfrm>
            <a:custGeom>
              <a:avLst/>
              <a:gdLst/>
              <a:ahLst/>
              <a:cxnLst>
                <a:cxn ang="0">
                  <a:pos x="667" y="208"/>
                </a:cxn>
                <a:cxn ang="0">
                  <a:pos x="3" y="0"/>
                </a:cxn>
                <a:cxn ang="0">
                  <a:pos x="0" y="24"/>
                </a:cxn>
                <a:cxn ang="0">
                  <a:pos x="0" y="200"/>
                </a:cxn>
                <a:cxn ang="0">
                  <a:pos x="667" y="432"/>
                </a:cxn>
                <a:cxn ang="0">
                  <a:pos x="1334" y="200"/>
                </a:cxn>
                <a:cxn ang="0">
                  <a:pos x="1334" y="24"/>
                </a:cxn>
                <a:cxn ang="0">
                  <a:pos x="1331" y="0"/>
                </a:cxn>
                <a:cxn ang="0">
                  <a:pos x="667" y="208"/>
                </a:cxn>
                <a:cxn ang="0">
                  <a:pos x="151" y="323"/>
                </a:cxn>
                <a:cxn ang="0">
                  <a:pos x="62" y="272"/>
                </a:cxn>
                <a:cxn ang="0">
                  <a:pos x="62" y="99"/>
                </a:cxn>
                <a:cxn ang="0">
                  <a:pos x="151" y="150"/>
                </a:cxn>
                <a:cxn ang="0">
                  <a:pos x="151" y="323"/>
                </a:cxn>
                <a:cxn ang="0">
                  <a:pos x="283" y="367"/>
                </a:cxn>
                <a:cxn ang="0">
                  <a:pos x="193" y="340"/>
                </a:cxn>
                <a:cxn ang="0">
                  <a:pos x="193" y="167"/>
                </a:cxn>
                <a:cxn ang="0">
                  <a:pos x="283" y="194"/>
                </a:cxn>
                <a:cxn ang="0">
                  <a:pos x="283" y="367"/>
                </a:cxn>
                <a:cxn ang="0">
                  <a:pos x="414" y="393"/>
                </a:cxn>
                <a:cxn ang="0">
                  <a:pos x="324" y="377"/>
                </a:cxn>
                <a:cxn ang="0">
                  <a:pos x="324" y="204"/>
                </a:cxn>
                <a:cxn ang="0">
                  <a:pos x="414" y="220"/>
                </a:cxn>
                <a:cxn ang="0">
                  <a:pos x="414" y="393"/>
                </a:cxn>
                <a:cxn ang="0">
                  <a:pos x="1217" y="307"/>
                </a:cxn>
                <a:cxn ang="0">
                  <a:pos x="1128" y="345"/>
                </a:cxn>
                <a:cxn ang="0">
                  <a:pos x="1128" y="172"/>
                </a:cxn>
                <a:cxn ang="0">
                  <a:pos x="1217" y="134"/>
                </a:cxn>
                <a:cxn ang="0">
                  <a:pos x="1217" y="307"/>
                </a:cxn>
              </a:cxnLst>
              <a:rect l="0" t="0" r="r" b="b"/>
              <a:pathLst>
                <a:path w="1334" h="432">
                  <a:moveTo>
                    <a:pt x="667" y="208"/>
                  </a:moveTo>
                  <a:cubicBezTo>
                    <a:pt x="322" y="208"/>
                    <a:pt x="38" y="117"/>
                    <a:pt x="3" y="0"/>
                  </a:cubicBezTo>
                  <a:cubicBezTo>
                    <a:pt x="1" y="8"/>
                    <a:pt x="0" y="16"/>
                    <a:pt x="0" y="24"/>
                  </a:cubicBezTo>
                  <a:cubicBezTo>
                    <a:pt x="0" y="200"/>
                    <a:pt x="0" y="200"/>
                    <a:pt x="0" y="200"/>
                  </a:cubicBezTo>
                  <a:cubicBezTo>
                    <a:pt x="0" y="328"/>
                    <a:pt x="299" y="432"/>
                    <a:pt x="667" y="432"/>
                  </a:cubicBezTo>
                  <a:cubicBezTo>
                    <a:pt x="1036" y="432"/>
                    <a:pt x="1334" y="328"/>
                    <a:pt x="1334" y="200"/>
                  </a:cubicBezTo>
                  <a:cubicBezTo>
                    <a:pt x="1334" y="24"/>
                    <a:pt x="1334" y="24"/>
                    <a:pt x="1334" y="24"/>
                  </a:cubicBezTo>
                  <a:cubicBezTo>
                    <a:pt x="1334" y="16"/>
                    <a:pt x="1333" y="8"/>
                    <a:pt x="1331" y="0"/>
                  </a:cubicBezTo>
                  <a:cubicBezTo>
                    <a:pt x="1296" y="117"/>
                    <a:pt x="1012" y="208"/>
                    <a:pt x="667" y="208"/>
                  </a:cubicBezTo>
                  <a:close/>
                  <a:moveTo>
                    <a:pt x="151" y="323"/>
                  </a:moveTo>
                  <a:cubicBezTo>
                    <a:pt x="116" y="308"/>
                    <a:pt x="86" y="290"/>
                    <a:pt x="62" y="272"/>
                  </a:cubicBezTo>
                  <a:cubicBezTo>
                    <a:pt x="62" y="99"/>
                    <a:pt x="62" y="99"/>
                    <a:pt x="62" y="99"/>
                  </a:cubicBezTo>
                  <a:cubicBezTo>
                    <a:pt x="86" y="117"/>
                    <a:pt x="116" y="135"/>
                    <a:pt x="151" y="150"/>
                  </a:cubicBezTo>
                  <a:lnTo>
                    <a:pt x="151" y="323"/>
                  </a:lnTo>
                  <a:close/>
                  <a:moveTo>
                    <a:pt x="283" y="367"/>
                  </a:moveTo>
                  <a:cubicBezTo>
                    <a:pt x="251" y="359"/>
                    <a:pt x="221" y="350"/>
                    <a:pt x="193" y="340"/>
                  </a:cubicBezTo>
                  <a:cubicBezTo>
                    <a:pt x="193" y="167"/>
                    <a:pt x="193" y="167"/>
                    <a:pt x="193" y="167"/>
                  </a:cubicBezTo>
                  <a:cubicBezTo>
                    <a:pt x="221" y="177"/>
                    <a:pt x="251" y="186"/>
                    <a:pt x="283" y="194"/>
                  </a:cubicBezTo>
                  <a:lnTo>
                    <a:pt x="283" y="367"/>
                  </a:lnTo>
                  <a:close/>
                  <a:moveTo>
                    <a:pt x="414" y="393"/>
                  </a:moveTo>
                  <a:cubicBezTo>
                    <a:pt x="383" y="389"/>
                    <a:pt x="353" y="383"/>
                    <a:pt x="324" y="377"/>
                  </a:cubicBezTo>
                  <a:cubicBezTo>
                    <a:pt x="324" y="204"/>
                    <a:pt x="324" y="204"/>
                    <a:pt x="324" y="204"/>
                  </a:cubicBezTo>
                  <a:cubicBezTo>
                    <a:pt x="353" y="210"/>
                    <a:pt x="383" y="216"/>
                    <a:pt x="414" y="220"/>
                  </a:cubicBezTo>
                  <a:lnTo>
                    <a:pt x="414" y="393"/>
                  </a:lnTo>
                  <a:close/>
                  <a:moveTo>
                    <a:pt x="1217" y="307"/>
                  </a:moveTo>
                  <a:cubicBezTo>
                    <a:pt x="1191" y="320"/>
                    <a:pt x="1161" y="333"/>
                    <a:pt x="1128" y="345"/>
                  </a:cubicBezTo>
                  <a:cubicBezTo>
                    <a:pt x="1128" y="172"/>
                    <a:pt x="1128" y="172"/>
                    <a:pt x="1128" y="172"/>
                  </a:cubicBezTo>
                  <a:cubicBezTo>
                    <a:pt x="1161" y="160"/>
                    <a:pt x="1191" y="147"/>
                    <a:pt x="1217" y="134"/>
                  </a:cubicBezTo>
                  <a:lnTo>
                    <a:pt x="1217" y="30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3" name="Freeform 299">
              <a:extLst>
                <a:ext uri="{FF2B5EF4-FFF2-40B4-BE49-F238E27FC236}">
                  <a16:creationId xmlns:a16="http://schemas.microsoft.com/office/drawing/2014/main" id="{CD34C49B-7091-4D54-B1D0-9BA0CF331977}"/>
                </a:ext>
              </a:extLst>
            </p:cNvPr>
            <p:cNvSpPr>
              <a:spLocks noEditPoints="1"/>
            </p:cNvSpPr>
            <p:nvPr/>
          </p:nvSpPr>
          <p:spPr bwMode="auto">
            <a:xfrm>
              <a:off x="5420579" y="5573877"/>
              <a:ext cx="260252" cy="84245"/>
            </a:xfrm>
            <a:custGeom>
              <a:avLst/>
              <a:gdLst/>
              <a:ahLst/>
              <a:cxnLst>
                <a:cxn ang="0">
                  <a:pos x="667" y="208"/>
                </a:cxn>
                <a:cxn ang="0">
                  <a:pos x="3" y="0"/>
                </a:cxn>
                <a:cxn ang="0">
                  <a:pos x="0" y="24"/>
                </a:cxn>
                <a:cxn ang="0">
                  <a:pos x="0" y="200"/>
                </a:cxn>
                <a:cxn ang="0">
                  <a:pos x="667" y="432"/>
                </a:cxn>
                <a:cxn ang="0">
                  <a:pos x="1334" y="200"/>
                </a:cxn>
                <a:cxn ang="0">
                  <a:pos x="1334" y="24"/>
                </a:cxn>
                <a:cxn ang="0">
                  <a:pos x="1331" y="0"/>
                </a:cxn>
                <a:cxn ang="0">
                  <a:pos x="667" y="208"/>
                </a:cxn>
                <a:cxn ang="0">
                  <a:pos x="151" y="323"/>
                </a:cxn>
                <a:cxn ang="0">
                  <a:pos x="62" y="272"/>
                </a:cxn>
                <a:cxn ang="0">
                  <a:pos x="62" y="99"/>
                </a:cxn>
                <a:cxn ang="0">
                  <a:pos x="151" y="150"/>
                </a:cxn>
                <a:cxn ang="0">
                  <a:pos x="151" y="323"/>
                </a:cxn>
                <a:cxn ang="0">
                  <a:pos x="283" y="367"/>
                </a:cxn>
                <a:cxn ang="0">
                  <a:pos x="193" y="340"/>
                </a:cxn>
                <a:cxn ang="0">
                  <a:pos x="193" y="167"/>
                </a:cxn>
                <a:cxn ang="0">
                  <a:pos x="283" y="194"/>
                </a:cxn>
                <a:cxn ang="0">
                  <a:pos x="283" y="367"/>
                </a:cxn>
                <a:cxn ang="0">
                  <a:pos x="414" y="393"/>
                </a:cxn>
                <a:cxn ang="0">
                  <a:pos x="324" y="377"/>
                </a:cxn>
                <a:cxn ang="0">
                  <a:pos x="324" y="204"/>
                </a:cxn>
                <a:cxn ang="0">
                  <a:pos x="414" y="220"/>
                </a:cxn>
                <a:cxn ang="0">
                  <a:pos x="414" y="393"/>
                </a:cxn>
                <a:cxn ang="0">
                  <a:pos x="1217" y="307"/>
                </a:cxn>
                <a:cxn ang="0">
                  <a:pos x="1128" y="345"/>
                </a:cxn>
                <a:cxn ang="0">
                  <a:pos x="1128" y="172"/>
                </a:cxn>
                <a:cxn ang="0">
                  <a:pos x="1217" y="134"/>
                </a:cxn>
                <a:cxn ang="0">
                  <a:pos x="1217" y="307"/>
                </a:cxn>
              </a:cxnLst>
              <a:rect l="0" t="0" r="r" b="b"/>
              <a:pathLst>
                <a:path w="1334" h="432">
                  <a:moveTo>
                    <a:pt x="667" y="208"/>
                  </a:moveTo>
                  <a:cubicBezTo>
                    <a:pt x="322" y="208"/>
                    <a:pt x="38" y="117"/>
                    <a:pt x="3" y="0"/>
                  </a:cubicBezTo>
                  <a:cubicBezTo>
                    <a:pt x="1" y="8"/>
                    <a:pt x="0" y="16"/>
                    <a:pt x="0" y="24"/>
                  </a:cubicBezTo>
                  <a:cubicBezTo>
                    <a:pt x="0" y="200"/>
                    <a:pt x="0" y="200"/>
                    <a:pt x="0" y="200"/>
                  </a:cubicBezTo>
                  <a:cubicBezTo>
                    <a:pt x="0" y="328"/>
                    <a:pt x="299" y="432"/>
                    <a:pt x="667" y="432"/>
                  </a:cubicBezTo>
                  <a:cubicBezTo>
                    <a:pt x="1036" y="432"/>
                    <a:pt x="1334" y="328"/>
                    <a:pt x="1334" y="200"/>
                  </a:cubicBezTo>
                  <a:cubicBezTo>
                    <a:pt x="1334" y="24"/>
                    <a:pt x="1334" y="24"/>
                    <a:pt x="1334" y="24"/>
                  </a:cubicBezTo>
                  <a:cubicBezTo>
                    <a:pt x="1334" y="16"/>
                    <a:pt x="1333" y="8"/>
                    <a:pt x="1331" y="0"/>
                  </a:cubicBezTo>
                  <a:cubicBezTo>
                    <a:pt x="1296" y="117"/>
                    <a:pt x="1012" y="208"/>
                    <a:pt x="667" y="208"/>
                  </a:cubicBezTo>
                  <a:close/>
                  <a:moveTo>
                    <a:pt x="151" y="323"/>
                  </a:moveTo>
                  <a:cubicBezTo>
                    <a:pt x="116" y="308"/>
                    <a:pt x="86" y="290"/>
                    <a:pt x="62" y="272"/>
                  </a:cubicBezTo>
                  <a:cubicBezTo>
                    <a:pt x="62" y="99"/>
                    <a:pt x="62" y="99"/>
                    <a:pt x="62" y="99"/>
                  </a:cubicBezTo>
                  <a:cubicBezTo>
                    <a:pt x="86" y="117"/>
                    <a:pt x="116" y="135"/>
                    <a:pt x="151" y="150"/>
                  </a:cubicBezTo>
                  <a:lnTo>
                    <a:pt x="151" y="323"/>
                  </a:lnTo>
                  <a:close/>
                  <a:moveTo>
                    <a:pt x="283" y="367"/>
                  </a:moveTo>
                  <a:cubicBezTo>
                    <a:pt x="251" y="359"/>
                    <a:pt x="221" y="350"/>
                    <a:pt x="193" y="340"/>
                  </a:cubicBezTo>
                  <a:cubicBezTo>
                    <a:pt x="193" y="167"/>
                    <a:pt x="193" y="167"/>
                    <a:pt x="193" y="167"/>
                  </a:cubicBezTo>
                  <a:cubicBezTo>
                    <a:pt x="221" y="177"/>
                    <a:pt x="251" y="186"/>
                    <a:pt x="283" y="194"/>
                  </a:cubicBezTo>
                  <a:lnTo>
                    <a:pt x="283" y="367"/>
                  </a:lnTo>
                  <a:close/>
                  <a:moveTo>
                    <a:pt x="414" y="393"/>
                  </a:moveTo>
                  <a:cubicBezTo>
                    <a:pt x="383" y="389"/>
                    <a:pt x="353" y="383"/>
                    <a:pt x="324" y="377"/>
                  </a:cubicBezTo>
                  <a:cubicBezTo>
                    <a:pt x="324" y="204"/>
                    <a:pt x="324" y="204"/>
                    <a:pt x="324" y="204"/>
                  </a:cubicBezTo>
                  <a:cubicBezTo>
                    <a:pt x="353" y="210"/>
                    <a:pt x="383" y="216"/>
                    <a:pt x="414" y="220"/>
                  </a:cubicBezTo>
                  <a:lnTo>
                    <a:pt x="414" y="393"/>
                  </a:lnTo>
                  <a:close/>
                  <a:moveTo>
                    <a:pt x="1217" y="307"/>
                  </a:moveTo>
                  <a:cubicBezTo>
                    <a:pt x="1191" y="321"/>
                    <a:pt x="1161" y="333"/>
                    <a:pt x="1128" y="345"/>
                  </a:cubicBezTo>
                  <a:cubicBezTo>
                    <a:pt x="1128" y="172"/>
                    <a:pt x="1128" y="172"/>
                    <a:pt x="1128" y="172"/>
                  </a:cubicBezTo>
                  <a:cubicBezTo>
                    <a:pt x="1161" y="160"/>
                    <a:pt x="1191" y="148"/>
                    <a:pt x="1217" y="134"/>
                  </a:cubicBezTo>
                  <a:lnTo>
                    <a:pt x="1217" y="30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136" name="Group 135">
            <a:extLst>
              <a:ext uri="{FF2B5EF4-FFF2-40B4-BE49-F238E27FC236}">
                <a16:creationId xmlns:a16="http://schemas.microsoft.com/office/drawing/2014/main" id="{B6F29C8D-F017-443D-9CFF-13DD5A18323B}"/>
              </a:ext>
            </a:extLst>
          </p:cNvPr>
          <p:cNvGrpSpPr/>
          <p:nvPr/>
        </p:nvGrpSpPr>
        <p:grpSpPr>
          <a:xfrm>
            <a:off x="2129488" y="2754910"/>
            <a:ext cx="1272164" cy="1849760"/>
            <a:chOff x="2308598" y="2622934"/>
            <a:chExt cx="1272164" cy="1849760"/>
          </a:xfrm>
        </p:grpSpPr>
        <p:sp>
          <p:nvSpPr>
            <p:cNvPr id="134" name="Arrow: Right 133">
              <a:extLst>
                <a:ext uri="{FF2B5EF4-FFF2-40B4-BE49-F238E27FC236}">
                  <a16:creationId xmlns:a16="http://schemas.microsoft.com/office/drawing/2014/main" id="{35B0D86C-DC13-47C8-84A2-1BE617C06B50}"/>
                </a:ext>
              </a:extLst>
            </p:cNvPr>
            <p:cNvSpPr/>
            <p:nvPr/>
          </p:nvSpPr>
          <p:spPr>
            <a:xfrm rot="1660244">
              <a:off x="2308598" y="3912270"/>
              <a:ext cx="1272164" cy="56042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t>NOT WIN</a:t>
              </a:r>
            </a:p>
          </p:txBody>
        </p:sp>
        <p:sp>
          <p:nvSpPr>
            <p:cNvPr id="135" name="Arrow: Right 134">
              <a:extLst>
                <a:ext uri="{FF2B5EF4-FFF2-40B4-BE49-F238E27FC236}">
                  <a16:creationId xmlns:a16="http://schemas.microsoft.com/office/drawing/2014/main" id="{294A61B3-6688-4141-9F13-35F5E1526417}"/>
                </a:ext>
              </a:extLst>
            </p:cNvPr>
            <p:cNvSpPr/>
            <p:nvPr/>
          </p:nvSpPr>
          <p:spPr>
            <a:xfrm rot="20319179">
              <a:off x="2313370" y="2622934"/>
              <a:ext cx="1188720" cy="56042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t>WIN</a:t>
              </a:r>
            </a:p>
          </p:txBody>
        </p:sp>
      </p:grpSp>
    </p:spTree>
    <p:extLst>
      <p:ext uri="{BB962C8B-B14F-4D97-AF65-F5344CB8AC3E}">
        <p14:creationId xmlns:p14="http://schemas.microsoft.com/office/powerpoint/2010/main" val="3564355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087" y="212062"/>
            <a:ext cx="9998013" cy="886397"/>
          </a:xfrm>
        </p:spPr>
        <p:txBody>
          <a:bodyPr/>
          <a:lstStyle/>
          <a:p>
            <a:r>
              <a:rPr lang="en-GB" dirty="0"/>
              <a:t>Perceptions of winnability can be supported by frequency, achievability and meaningful prizes.</a:t>
            </a:r>
            <a:endParaRPr lang="en-GB" sz="1600" dirty="0"/>
          </a:p>
        </p:txBody>
      </p:sp>
      <p:sp>
        <p:nvSpPr>
          <p:cNvPr id="3" name="Rectangle 2">
            <a:extLst>
              <a:ext uri="{FF2B5EF4-FFF2-40B4-BE49-F238E27FC236}">
                <a16:creationId xmlns:a16="http://schemas.microsoft.com/office/drawing/2014/main" id="{2F9B6EB2-1CC9-4265-A835-3A477DC955D9}"/>
              </a:ext>
            </a:extLst>
          </p:cNvPr>
          <p:cNvSpPr/>
          <p:nvPr/>
        </p:nvSpPr>
        <p:spPr>
          <a:xfrm>
            <a:off x="284651" y="1498599"/>
            <a:ext cx="3657600" cy="45593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spcAft>
                <a:spcPts val="2400"/>
              </a:spcAft>
            </a:pPr>
            <a:r>
              <a:rPr lang="en-US" b="1" u="sng" dirty="0">
                <a:solidFill>
                  <a:schemeClr val="tx1"/>
                </a:solidFill>
              </a:rPr>
              <a:t>Winner Awareness is an ongoing challenge…</a:t>
            </a:r>
            <a:endParaRPr lang="en-US" sz="2000" b="1" u="sng" dirty="0">
              <a:solidFill>
                <a:schemeClr val="tx1"/>
              </a:solidFill>
            </a:endParaRPr>
          </a:p>
          <a:p>
            <a:pPr>
              <a:lnSpc>
                <a:spcPct val="80000"/>
              </a:lnSpc>
              <a:spcAft>
                <a:spcPts val="2400"/>
              </a:spcAft>
            </a:pPr>
            <a:r>
              <a:rPr lang="en-US" sz="2000" dirty="0">
                <a:solidFill>
                  <a:schemeClr val="tx1"/>
                </a:solidFill>
              </a:rPr>
              <a:t>Winners want anonymity because they have legitimate fears about their safety, but do not trust advertising or winner awareness news when identities of winners are obscured. </a:t>
            </a:r>
          </a:p>
          <a:p>
            <a:pPr>
              <a:lnSpc>
                <a:spcPct val="80000"/>
              </a:lnSpc>
              <a:spcAft>
                <a:spcPts val="2400"/>
              </a:spcAft>
            </a:pPr>
            <a:r>
              <a:rPr lang="en-US" sz="2000" dirty="0">
                <a:solidFill>
                  <a:schemeClr val="tx1"/>
                </a:solidFill>
              </a:rPr>
              <a:t>There is no clear solution to bridge this divide.</a:t>
            </a:r>
            <a:endParaRPr lang="en-US" sz="600" dirty="0">
              <a:solidFill>
                <a:schemeClr val="tx1"/>
              </a:solidFill>
            </a:endParaRPr>
          </a:p>
          <a:p>
            <a:pPr>
              <a:lnSpc>
                <a:spcPct val="80000"/>
              </a:lnSpc>
              <a:spcAft>
                <a:spcPts val="2400"/>
              </a:spcAft>
            </a:pPr>
            <a:r>
              <a:rPr lang="en-US" sz="2000" b="1" dirty="0">
                <a:solidFill>
                  <a:schemeClr val="tx1"/>
                </a:solidFill>
              </a:rPr>
              <a:t>But, the Lottery can consider supporting the pillars of winnability via other means…</a:t>
            </a:r>
          </a:p>
        </p:txBody>
      </p:sp>
      <p:grpSp>
        <p:nvGrpSpPr>
          <p:cNvPr id="6" name="Group 5">
            <a:extLst>
              <a:ext uri="{FF2B5EF4-FFF2-40B4-BE49-F238E27FC236}">
                <a16:creationId xmlns:a16="http://schemas.microsoft.com/office/drawing/2014/main" id="{6D6A9DA7-CF82-4DE9-B811-7D27A20131CD}"/>
              </a:ext>
            </a:extLst>
          </p:cNvPr>
          <p:cNvGrpSpPr/>
          <p:nvPr/>
        </p:nvGrpSpPr>
        <p:grpSpPr>
          <a:xfrm>
            <a:off x="4295863" y="1575832"/>
            <a:ext cx="7391035" cy="4367410"/>
            <a:chOff x="4652916" y="1575832"/>
            <a:chExt cx="7391035" cy="4367410"/>
          </a:xfrm>
        </p:grpSpPr>
        <p:grpSp>
          <p:nvGrpSpPr>
            <p:cNvPr id="5" name="Group 4">
              <a:extLst>
                <a:ext uri="{FF2B5EF4-FFF2-40B4-BE49-F238E27FC236}">
                  <a16:creationId xmlns:a16="http://schemas.microsoft.com/office/drawing/2014/main" id="{D657E5C1-2A80-4AD6-AEFF-DD20ABF6FD36}"/>
                </a:ext>
              </a:extLst>
            </p:cNvPr>
            <p:cNvGrpSpPr/>
            <p:nvPr/>
          </p:nvGrpSpPr>
          <p:grpSpPr>
            <a:xfrm>
              <a:off x="6178479" y="1575832"/>
              <a:ext cx="3458650" cy="3099559"/>
              <a:chOff x="6552950" y="2168014"/>
              <a:chExt cx="3458650" cy="3099559"/>
            </a:xfrm>
          </p:grpSpPr>
          <p:sp>
            <p:nvSpPr>
              <p:cNvPr id="25" name="Teardrop 24">
                <a:extLst>
                  <a:ext uri="{FF2B5EF4-FFF2-40B4-BE49-F238E27FC236}">
                    <a16:creationId xmlns:a16="http://schemas.microsoft.com/office/drawing/2014/main" id="{6936A261-5F87-4019-A366-A10D38AEF09F}"/>
                  </a:ext>
                </a:extLst>
              </p:cNvPr>
              <p:cNvSpPr/>
              <p:nvPr/>
            </p:nvSpPr>
            <p:spPr>
              <a:xfrm rot="8100000">
                <a:off x="7439351" y="2168014"/>
                <a:ext cx="1703261" cy="1679308"/>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2750" hangingPunct="0"/>
                <a:endParaRPr lang="en-US" sz="3200" b="1" kern="0">
                  <a:solidFill>
                    <a:srgbClr val="FFFFFF"/>
                  </a:solidFill>
                  <a:sym typeface="Helvetica Neue"/>
                </a:endParaRPr>
              </a:p>
            </p:txBody>
          </p:sp>
          <p:grpSp>
            <p:nvGrpSpPr>
              <p:cNvPr id="4" name="Group 3">
                <a:extLst>
                  <a:ext uri="{FF2B5EF4-FFF2-40B4-BE49-F238E27FC236}">
                    <a16:creationId xmlns:a16="http://schemas.microsoft.com/office/drawing/2014/main" id="{84E1A3CC-1474-43AE-AB5B-CCDAAF771A8C}"/>
                  </a:ext>
                </a:extLst>
              </p:cNvPr>
              <p:cNvGrpSpPr>
                <a:grpSpLocks noChangeAspect="1"/>
              </p:cNvGrpSpPr>
              <p:nvPr/>
            </p:nvGrpSpPr>
            <p:grpSpPr>
              <a:xfrm>
                <a:off x="6552950" y="2361463"/>
                <a:ext cx="3458650" cy="2906110"/>
                <a:chOff x="6552950" y="2396299"/>
                <a:chExt cx="3458650" cy="2906110"/>
              </a:xfrm>
            </p:grpSpPr>
            <p:sp>
              <p:nvSpPr>
                <p:cNvPr id="16" name="Teardrop 15">
                  <a:extLst>
                    <a:ext uri="{FF2B5EF4-FFF2-40B4-BE49-F238E27FC236}">
                      <a16:creationId xmlns:a16="http://schemas.microsoft.com/office/drawing/2014/main" id="{283DDC95-6F93-46CC-A410-8EE9D2DD91C3}"/>
                    </a:ext>
                  </a:extLst>
                </p:cNvPr>
                <p:cNvSpPr/>
                <p:nvPr/>
              </p:nvSpPr>
              <p:spPr>
                <a:xfrm>
                  <a:off x="6552950" y="3599148"/>
                  <a:ext cx="1679308" cy="1703261"/>
                </a:xfrm>
                <a:prstGeom prst="teardrop">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2750" hangingPunct="0"/>
                  <a:endParaRPr lang="en-US" sz="3200" b="1" kern="0">
                    <a:solidFill>
                      <a:srgbClr val="FFFFFF"/>
                    </a:solidFill>
                    <a:sym typeface="Helvetica Neue"/>
                  </a:endParaRPr>
                </a:p>
              </p:txBody>
            </p:sp>
            <p:sp>
              <p:nvSpPr>
                <p:cNvPr id="20" name="TextBox 19">
                  <a:extLst>
                    <a:ext uri="{FF2B5EF4-FFF2-40B4-BE49-F238E27FC236}">
                      <a16:creationId xmlns:a16="http://schemas.microsoft.com/office/drawing/2014/main" id="{2846A6EA-C2E8-4DBA-8A2A-C247B7FB4DC7}"/>
                    </a:ext>
                  </a:extLst>
                </p:cNvPr>
                <p:cNvSpPr txBox="1"/>
                <p:nvPr/>
              </p:nvSpPr>
              <p:spPr>
                <a:xfrm>
                  <a:off x="6622949" y="4044326"/>
                  <a:ext cx="1539309" cy="816827"/>
                </a:xfrm>
                <a:prstGeom prst="rect">
                  <a:avLst/>
                </a:prstGeom>
              </p:spPr>
              <p:txBody>
                <a:bodyPr wrap="square" lIns="0" rIns="0" rtlCol="0">
                  <a:spAutoFit/>
                </a:bodyPr>
                <a:lstStyle/>
                <a:p>
                  <a:pPr algn="ctr" defTabSz="412750" hangingPunct="0">
                    <a:lnSpc>
                      <a:spcPct val="80000"/>
                    </a:lnSpc>
                    <a:spcAft>
                      <a:spcPts val="1200"/>
                    </a:spcAft>
                  </a:pPr>
                  <a:r>
                    <a:rPr lang="en-US" sz="1800" b="1" kern="0" dirty="0">
                      <a:solidFill>
                        <a:srgbClr val="FFFFFF"/>
                      </a:solidFill>
                      <a:cs typeface="Arial" panose="020B0604020202020204" pitchFamily="34" charset="0"/>
                      <a:sym typeface="Helvetica Neue"/>
                    </a:rPr>
                    <a:t>ACHIEVABLE</a:t>
                  </a:r>
                </a:p>
                <a:p>
                  <a:pPr algn="ctr" defTabSz="412750" hangingPunct="0">
                    <a:lnSpc>
                      <a:spcPct val="80000"/>
                    </a:lnSpc>
                    <a:spcAft>
                      <a:spcPts val="1200"/>
                    </a:spcAft>
                  </a:pPr>
                  <a:r>
                    <a:rPr lang="en-US" sz="1400" kern="0" dirty="0">
                      <a:solidFill>
                        <a:srgbClr val="FFFFFF"/>
                      </a:solidFill>
                      <a:cs typeface="Arial" panose="020B0604020202020204" pitchFamily="34" charset="0"/>
                      <a:sym typeface="Helvetica Neue"/>
                    </a:rPr>
                    <a:t>Winnability via witness</a:t>
                  </a:r>
                </a:p>
              </p:txBody>
            </p:sp>
            <p:sp>
              <p:nvSpPr>
                <p:cNvPr id="14" name="Teardrop 13">
                  <a:extLst>
                    <a:ext uri="{FF2B5EF4-FFF2-40B4-BE49-F238E27FC236}">
                      <a16:creationId xmlns:a16="http://schemas.microsoft.com/office/drawing/2014/main" id="{96D1B935-61E0-41D4-A62E-D11FAC08FDAD}"/>
                    </a:ext>
                  </a:extLst>
                </p:cNvPr>
                <p:cNvSpPr/>
                <p:nvPr/>
              </p:nvSpPr>
              <p:spPr>
                <a:xfrm rot="16200000">
                  <a:off x="8320315" y="3611124"/>
                  <a:ext cx="1703261" cy="1679308"/>
                </a:xfrm>
                <a:prstGeom prst="teardrop">
                  <a:avLst/>
                </a:prstGeom>
                <a:solidFill>
                  <a:srgbClr val="FB71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2750" hangingPunct="0"/>
                  <a:endParaRPr lang="en-US" sz="3200" b="1" kern="0">
                    <a:solidFill>
                      <a:srgbClr val="FFFFFF"/>
                    </a:solidFill>
                    <a:sym typeface="Helvetica Neue"/>
                  </a:endParaRPr>
                </a:p>
              </p:txBody>
            </p:sp>
            <p:sp>
              <p:nvSpPr>
                <p:cNvPr id="18" name="TextBox 17">
                  <a:extLst>
                    <a:ext uri="{FF2B5EF4-FFF2-40B4-BE49-F238E27FC236}">
                      <a16:creationId xmlns:a16="http://schemas.microsoft.com/office/drawing/2014/main" id="{6115790C-6576-475A-9F19-3A8C15078600}"/>
                    </a:ext>
                  </a:extLst>
                </p:cNvPr>
                <p:cNvSpPr txBox="1"/>
                <p:nvPr/>
              </p:nvSpPr>
              <p:spPr>
                <a:xfrm>
                  <a:off x="7421354" y="2396299"/>
                  <a:ext cx="1679308" cy="1015663"/>
                </a:xfrm>
                <a:prstGeom prst="rect">
                  <a:avLst/>
                </a:prstGeom>
              </p:spPr>
              <p:txBody>
                <a:bodyPr wrap="square" lIns="0" rIns="0" rtlCol="0">
                  <a:spAutoFit/>
                </a:bodyPr>
                <a:lstStyle/>
                <a:p>
                  <a:pPr algn="ctr" defTabSz="412750" hangingPunct="0">
                    <a:lnSpc>
                      <a:spcPct val="80000"/>
                    </a:lnSpc>
                    <a:spcAft>
                      <a:spcPts val="1200"/>
                    </a:spcAft>
                  </a:pPr>
                  <a:r>
                    <a:rPr lang="en-US" sz="1800" b="1" kern="0" dirty="0">
                      <a:solidFill>
                        <a:srgbClr val="FFFFFF"/>
                      </a:solidFill>
                      <a:cs typeface="Arial" panose="020B0604020202020204" pitchFamily="34" charset="0"/>
                      <a:sym typeface="Helvetica Neue"/>
                    </a:rPr>
                    <a:t>FREQUENT</a:t>
                  </a:r>
                </a:p>
                <a:p>
                  <a:pPr algn="ctr" defTabSz="412750" hangingPunct="0">
                    <a:lnSpc>
                      <a:spcPct val="80000"/>
                    </a:lnSpc>
                    <a:spcAft>
                      <a:spcPts val="1200"/>
                    </a:spcAft>
                  </a:pPr>
                  <a:r>
                    <a:rPr lang="en-US" sz="1400" kern="0" dirty="0">
                      <a:solidFill>
                        <a:srgbClr val="FFFFFF"/>
                      </a:solidFill>
                      <a:cs typeface="Arial" panose="020B0604020202020204" pitchFamily="34" charset="0"/>
                      <a:sym typeface="Helvetica Neue"/>
                    </a:rPr>
                    <a:t>Winnability via winning more frequently</a:t>
                  </a:r>
                </a:p>
              </p:txBody>
            </p:sp>
            <p:sp>
              <p:nvSpPr>
                <p:cNvPr id="19" name="TextBox 18">
                  <a:extLst>
                    <a:ext uri="{FF2B5EF4-FFF2-40B4-BE49-F238E27FC236}">
                      <a16:creationId xmlns:a16="http://schemas.microsoft.com/office/drawing/2014/main" id="{A7253A35-CA10-4D7F-8CDD-0A31BFBCE4EF}"/>
                    </a:ext>
                  </a:extLst>
                </p:cNvPr>
                <p:cNvSpPr txBox="1"/>
                <p:nvPr/>
              </p:nvSpPr>
              <p:spPr>
                <a:xfrm>
                  <a:off x="8433218" y="4044326"/>
                  <a:ext cx="1463040" cy="989182"/>
                </a:xfrm>
                <a:prstGeom prst="rect">
                  <a:avLst/>
                </a:prstGeom>
              </p:spPr>
              <p:txBody>
                <a:bodyPr wrap="square" lIns="0" rIns="0" rtlCol="0">
                  <a:spAutoFit/>
                </a:bodyPr>
                <a:lstStyle/>
                <a:p>
                  <a:pPr algn="ctr" defTabSz="412750" hangingPunct="0">
                    <a:lnSpc>
                      <a:spcPct val="80000"/>
                    </a:lnSpc>
                    <a:spcAft>
                      <a:spcPts val="1200"/>
                    </a:spcAft>
                  </a:pPr>
                  <a:r>
                    <a:rPr lang="en-US" sz="1800" b="1" kern="0" dirty="0">
                      <a:solidFill>
                        <a:srgbClr val="FFFFFF"/>
                      </a:solidFill>
                      <a:cs typeface="Arial" panose="020B0604020202020204" pitchFamily="34" charset="0"/>
                      <a:sym typeface="Helvetica Neue"/>
                    </a:rPr>
                    <a:t>MEANINGFUL</a:t>
                  </a:r>
                </a:p>
                <a:p>
                  <a:pPr algn="ctr" defTabSz="412750" hangingPunct="0">
                    <a:lnSpc>
                      <a:spcPct val="80000"/>
                    </a:lnSpc>
                    <a:spcAft>
                      <a:spcPts val="1200"/>
                    </a:spcAft>
                  </a:pPr>
                  <a:r>
                    <a:rPr lang="en-US" sz="1400" kern="0" dirty="0">
                      <a:solidFill>
                        <a:srgbClr val="FFFFFF"/>
                      </a:solidFill>
                      <a:cs typeface="Arial" panose="020B0604020202020204" pitchFamily="34" charset="0"/>
                      <a:sym typeface="Helvetica Neue"/>
                    </a:rPr>
                    <a:t>Winnability via small, but aligned rewards</a:t>
                  </a:r>
                </a:p>
              </p:txBody>
            </p:sp>
          </p:grpSp>
        </p:grpSp>
        <p:sp>
          <p:nvSpPr>
            <p:cNvPr id="17" name="TextBox 16">
              <a:extLst>
                <a:ext uri="{FF2B5EF4-FFF2-40B4-BE49-F238E27FC236}">
                  <a16:creationId xmlns:a16="http://schemas.microsoft.com/office/drawing/2014/main" id="{FBDF6FEA-95F6-42D3-8BF5-8937B0B6F128}"/>
                </a:ext>
              </a:extLst>
            </p:cNvPr>
            <p:cNvSpPr txBox="1"/>
            <p:nvPr/>
          </p:nvSpPr>
          <p:spPr>
            <a:xfrm>
              <a:off x="8843551" y="1719586"/>
              <a:ext cx="3200400" cy="1188720"/>
            </a:xfrm>
            <a:prstGeom prst="rect">
              <a:avLst/>
            </a:prstGeom>
            <a:solidFill>
              <a:srgbClr val="FBEBF1"/>
            </a:solidFill>
          </p:spPr>
          <p:txBody>
            <a:bodyPr wrap="square" lIns="91440" tIns="91440" rIns="91440" bIns="91440" rtlCol="0" anchor="ctr" anchorCtr="0">
              <a:noAutofit/>
            </a:bodyPr>
            <a:lstStyle/>
            <a:p>
              <a:pPr defTabSz="412750" hangingPunct="0">
                <a:lnSpc>
                  <a:spcPct val="80000"/>
                </a:lnSpc>
                <a:spcAft>
                  <a:spcPts val="1200"/>
                </a:spcAft>
              </a:pPr>
              <a:r>
                <a:rPr lang="en-US" sz="1200" b="1" kern="0" cap="all" dirty="0">
                  <a:solidFill>
                    <a:schemeClr val="accent1"/>
                  </a:solidFill>
                  <a:cs typeface="Arial" panose="020B0604020202020204" pitchFamily="34" charset="0"/>
                  <a:sym typeface="Helvetica Neue"/>
                </a:rPr>
                <a:t>Supported through…</a:t>
              </a:r>
            </a:p>
            <a:p>
              <a:pPr marL="228594" indent="-228594" defTabSz="412750" hangingPunct="0">
                <a:lnSpc>
                  <a:spcPct val="80000"/>
                </a:lnSpc>
                <a:buFont typeface="Arial" panose="020B0604020202020204" pitchFamily="34" charset="0"/>
                <a:buChar char="•"/>
              </a:pPr>
              <a:r>
                <a:rPr lang="en-US" sz="1200" b="1" kern="0" dirty="0">
                  <a:solidFill>
                    <a:schemeClr val="accent1"/>
                  </a:solidFill>
                  <a:cs typeface="Arial" panose="020B0604020202020204" pitchFamily="34" charset="0"/>
                  <a:sym typeface="Helvetica Neue"/>
                </a:rPr>
                <a:t>Tactical Product: </a:t>
              </a:r>
              <a:r>
                <a:rPr lang="en-US" sz="1200" kern="0" dirty="0">
                  <a:cs typeface="Arial" panose="020B0604020202020204" pitchFamily="34" charset="0"/>
                  <a:sym typeface="Helvetica Neue"/>
                </a:rPr>
                <a:t>Loaded Low Tier Prize Structures.</a:t>
              </a:r>
            </a:p>
            <a:p>
              <a:pPr marL="228594" indent="-228594" defTabSz="412750" hangingPunct="0">
                <a:lnSpc>
                  <a:spcPct val="80000"/>
                </a:lnSpc>
                <a:buFont typeface="Arial" panose="020B0604020202020204" pitchFamily="34" charset="0"/>
                <a:buChar char="•"/>
              </a:pPr>
              <a:r>
                <a:rPr lang="en-US" sz="1200" b="1" kern="0" dirty="0">
                  <a:solidFill>
                    <a:schemeClr val="accent1"/>
                  </a:solidFill>
                  <a:cs typeface="Arial" panose="020B0604020202020204" pitchFamily="34" charset="0"/>
                  <a:sym typeface="Helvetica Neue"/>
                </a:rPr>
                <a:t>Tactical Marketing: </a:t>
              </a:r>
              <a:r>
                <a:rPr lang="en-US" sz="1200" kern="0" dirty="0">
                  <a:cs typeface="Arial" panose="020B0604020202020204" pitchFamily="34" charset="0"/>
                  <a:sym typeface="Helvetica Neue"/>
                </a:rPr>
                <a:t>Second Chance Draws</a:t>
              </a:r>
            </a:p>
            <a:p>
              <a:pPr marL="228594" indent="-228594" defTabSz="412750" hangingPunct="0">
                <a:lnSpc>
                  <a:spcPct val="80000"/>
                </a:lnSpc>
                <a:buFont typeface="Arial" panose="020B0604020202020204" pitchFamily="34" charset="0"/>
                <a:buChar char="•"/>
              </a:pPr>
              <a:r>
                <a:rPr lang="en-US" sz="1200" b="1" kern="0" dirty="0">
                  <a:solidFill>
                    <a:schemeClr val="accent1"/>
                  </a:solidFill>
                  <a:cs typeface="Arial" panose="020B0604020202020204" pitchFamily="34" charset="0"/>
                  <a:sym typeface="Helvetica Neue"/>
                </a:rPr>
                <a:t>Communications: </a:t>
              </a:r>
              <a:r>
                <a:rPr lang="en-US" sz="1200" kern="0" dirty="0">
                  <a:cs typeface="Arial" panose="020B0604020202020204" pitchFamily="34" charset="0"/>
                  <a:sym typeface="Helvetica Neue"/>
                </a:rPr>
                <a:t>Focusing messaging on frequency of wins at the store level</a:t>
              </a:r>
              <a:r>
                <a:rPr lang="en-US" sz="1200" b="1" kern="0" dirty="0">
                  <a:cs typeface="Arial" panose="020B0604020202020204" pitchFamily="34" charset="0"/>
                  <a:sym typeface="Helvetica Neue"/>
                </a:rPr>
                <a:t>.</a:t>
              </a:r>
            </a:p>
          </p:txBody>
        </p:sp>
        <p:sp>
          <p:nvSpPr>
            <p:cNvPr id="24" name="TextBox 23">
              <a:extLst>
                <a:ext uri="{FF2B5EF4-FFF2-40B4-BE49-F238E27FC236}">
                  <a16:creationId xmlns:a16="http://schemas.microsoft.com/office/drawing/2014/main" id="{AFB8C2BD-5218-4D98-AE02-A1076E7A5A22}"/>
                </a:ext>
              </a:extLst>
            </p:cNvPr>
            <p:cNvSpPr txBox="1"/>
            <p:nvPr/>
          </p:nvSpPr>
          <p:spPr>
            <a:xfrm>
              <a:off x="4652916" y="4754522"/>
              <a:ext cx="3200400" cy="1188720"/>
            </a:xfrm>
            <a:prstGeom prst="rect">
              <a:avLst/>
            </a:prstGeom>
            <a:solidFill>
              <a:srgbClr val="FFF6EB"/>
            </a:solidFill>
          </p:spPr>
          <p:txBody>
            <a:bodyPr wrap="square" lIns="91440" tIns="91440" rIns="91440" bIns="91440" rtlCol="0" anchor="ctr" anchorCtr="0">
              <a:noAutofit/>
            </a:bodyPr>
            <a:lstStyle/>
            <a:p>
              <a:pPr defTabSz="412750" hangingPunct="0">
                <a:lnSpc>
                  <a:spcPct val="80000"/>
                </a:lnSpc>
                <a:spcAft>
                  <a:spcPts val="1200"/>
                </a:spcAft>
              </a:pPr>
              <a:r>
                <a:rPr lang="en-US" sz="1200" b="1" kern="0" cap="all" dirty="0">
                  <a:solidFill>
                    <a:schemeClr val="accent2">
                      <a:lumMod val="75000"/>
                    </a:schemeClr>
                  </a:solidFill>
                  <a:cs typeface="Arial" panose="020B0604020202020204" pitchFamily="34" charset="0"/>
                  <a:sym typeface="Helvetica Neue"/>
                </a:rPr>
                <a:t>Supported through…</a:t>
              </a:r>
            </a:p>
            <a:p>
              <a:pPr marL="228594" indent="-228594" defTabSz="412750" hangingPunct="0">
                <a:lnSpc>
                  <a:spcPct val="80000"/>
                </a:lnSpc>
                <a:buFont typeface="Arial" panose="020B0604020202020204" pitchFamily="34" charset="0"/>
                <a:buChar char="•"/>
              </a:pPr>
              <a:r>
                <a:rPr lang="en-US" sz="1200" b="1" kern="0" dirty="0">
                  <a:solidFill>
                    <a:schemeClr val="accent2">
                      <a:lumMod val="75000"/>
                    </a:schemeClr>
                  </a:solidFill>
                  <a:cs typeface="Arial" panose="020B0604020202020204" pitchFamily="34" charset="0"/>
                  <a:sym typeface="Helvetica Neue"/>
                </a:rPr>
                <a:t>Tactical Product : </a:t>
              </a:r>
              <a:r>
                <a:rPr lang="en-US" sz="1200" kern="0" dirty="0">
                  <a:cs typeface="Arial" panose="020B0604020202020204" pitchFamily="34" charset="0"/>
                  <a:sym typeface="Helvetica Neue"/>
                </a:rPr>
                <a:t>Better odds of winning an amount that is marginally more than investment.</a:t>
              </a:r>
            </a:p>
            <a:p>
              <a:pPr marL="228594" indent="-228594" defTabSz="412750" hangingPunct="0">
                <a:lnSpc>
                  <a:spcPct val="80000"/>
                </a:lnSpc>
                <a:buFont typeface="Arial" panose="020B0604020202020204" pitchFamily="34" charset="0"/>
                <a:buChar char="•"/>
              </a:pPr>
              <a:r>
                <a:rPr lang="en-US" sz="1200" b="1" kern="0" dirty="0">
                  <a:solidFill>
                    <a:schemeClr val="accent2">
                      <a:lumMod val="75000"/>
                    </a:schemeClr>
                  </a:solidFill>
                  <a:cs typeface="Arial" panose="020B0604020202020204" pitchFamily="34" charset="0"/>
                  <a:sym typeface="Helvetica Neue"/>
                </a:rPr>
                <a:t>Communications: </a:t>
              </a:r>
              <a:r>
                <a:rPr lang="en-US" sz="1200" kern="0" dirty="0">
                  <a:cs typeface="Arial" panose="020B0604020202020204" pitchFamily="34" charset="0"/>
                  <a:sym typeface="Helvetica Neue"/>
                </a:rPr>
                <a:t>Focus on cultivating the perception of ease of winning. </a:t>
              </a:r>
            </a:p>
          </p:txBody>
        </p:sp>
        <p:sp>
          <p:nvSpPr>
            <p:cNvPr id="26" name="TextBox 25">
              <a:extLst>
                <a:ext uri="{FF2B5EF4-FFF2-40B4-BE49-F238E27FC236}">
                  <a16:creationId xmlns:a16="http://schemas.microsoft.com/office/drawing/2014/main" id="{C711789D-C779-4564-9942-0647521CCB4E}"/>
                </a:ext>
              </a:extLst>
            </p:cNvPr>
            <p:cNvSpPr txBox="1"/>
            <p:nvPr/>
          </p:nvSpPr>
          <p:spPr>
            <a:xfrm>
              <a:off x="7962183" y="4754522"/>
              <a:ext cx="3200400" cy="1188720"/>
            </a:xfrm>
            <a:prstGeom prst="rect">
              <a:avLst/>
            </a:prstGeom>
            <a:solidFill>
              <a:srgbClr val="FEEDE8"/>
            </a:solidFill>
          </p:spPr>
          <p:txBody>
            <a:bodyPr wrap="square" lIns="91440" tIns="91440" rIns="91440" bIns="91440" rtlCol="0" anchor="ctr" anchorCtr="0">
              <a:noAutofit/>
            </a:bodyPr>
            <a:lstStyle/>
            <a:p>
              <a:pPr defTabSz="412750" hangingPunct="0">
                <a:lnSpc>
                  <a:spcPct val="80000"/>
                </a:lnSpc>
                <a:spcAft>
                  <a:spcPts val="1200"/>
                </a:spcAft>
              </a:pPr>
              <a:r>
                <a:rPr lang="en-US" sz="1200" b="1" kern="0" cap="all" dirty="0">
                  <a:solidFill>
                    <a:schemeClr val="accent3"/>
                  </a:solidFill>
                  <a:cs typeface="Arial" panose="020B0604020202020204" pitchFamily="34" charset="0"/>
                  <a:sym typeface="Helvetica Neue"/>
                </a:rPr>
                <a:t>Supported through…</a:t>
              </a:r>
            </a:p>
            <a:p>
              <a:pPr marL="228594" indent="-228594" defTabSz="412750" hangingPunct="0">
                <a:lnSpc>
                  <a:spcPct val="80000"/>
                </a:lnSpc>
                <a:buFont typeface="Arial" panose="020B0604020202020204" pitchFamily="34" charset="0"/>
                <a:buChar char="•"/>
              </a:pPr>
              <a:r>
                <a:rPr lang="en-US" sz="1200" b="1" kern="0" dirty="0">
                  <a:solidFill>
                    <a:schemeClr val="accent3"/>
                  </a:solidFill>
                  <a:cs typeface="Arial" panose="020B0604020202020204" pitchFamily="34" charset="0"/>
                  <a:sym typeface="Helvetica Neue"/>
                </a:rPr>
                <a:t>Tactical Marketing: </a:t>
              </a:r>
              <a:r>
                <a:rPr lang="en-US" sz="1200" kern="0" dirty="0">
                  <a:cs typeface="Arial" panose="020B0604020202020204" pitchFamily="34" charset="0"/>
                  <a:sym typeface="Helvetica Neue"/>
                </a:rPr>
                <a:t>Second Chance Draws, MLR Program, Loaded Low Tier Prize Structures </a:t>
              </a:r>
            </a:p>
            <a:p>
              <a:pPr marL="228594" indent="-228594" defTabSz="412750" hangingPunct="0">
                <a:lnSpc>
                  <a:spcPct val="80000"/>
                </a:lnSpc>
                <a:buFont typeface="Arial" panose="020B0604020202020204" pitchFamily="34" charset="0"/>
                <a:buChar char="•"/>
              </a:pPr>
              <a:r>
                <a:rPr lang="en-US" sz="1200" b="1" kern="0" dirty="0">
                  <a:solidFill>
                    <a:schemeClr val="accent3"/>
                  </a:solidFill>
                  <a:cs typeface="Arial" panose="020B0604020202020204" pitchFamily="34" charset="0"/>
                  <a:sym typeface="Helvetica Neue"/>
                </a:rPr>
                <a:t>Communications: </a:t>
              </a:r>
              <a:r>
                <a:rPr lang="en-US" sz="1200" kern="0" dirty="0">
                  <a:cs typeface="Arial" panose="020B0604020202020204" pitchFamily="34" charset="0"/>
                  <a:sym typeface="Helvetica Neue"/>
                </a:rPr>
                <a:t>What meaningful prizes can do for you and the people around you.</a:t>
              </a:r>
            </a:p>
          </p:txBody>
        </p:sp>
      </p:grpSp>
      <p:cxnSp>
        <p:nvCxnSpPr>
          <p:cNvPr id="8" name="Straight Connector 7">
            <a:extLst>
              <a:ext uri="{FF2B5EF4-FFF2-40B4-BE49-F238E27FC236}">
                <a16:creationId xmlns:a16="http://schemas.microsoft.com/office/drawing/2014/main" id="{01DC7766-F2B7-4A93-A75D-B0F6760EE3DB}"/>
              </a:ext>
            </a:extLst>
          </p:cNvPr>
          <p:cNvCxnSpPr/>
          <p:nvPr/>
        </p:nvCxnSpPr>
        <p:spPr>
          <a:xfrm>
            <a:off x="4012162" y="1498599"/>
            <a:ext cx="7792096" cy="0"/>
          </a:xfrm>
          <a:prstGeom prst="line">
            <a:avLst/>
          </a:prstGeom>
          <a:noFill/>
          <a:ln w="12700">
            <a:solidFill>
              <a:schemeClr val="bg1">
                <a:lumMod val="85000"/>
              </a:schemeClr>
            </a:solidFill>
            <a:round/>
            <a:headEnd/>
            <a:tailEnd/>
          </a:ln>
          <a:effectLst/>
          <a:extLst>
            <a:ext uri="{909E8E84-426E-40DD-AFC4-6F175D3DCCD1}">
              <a14:hiddenFill xmlns:a14="http://schemas.microsoft.com/office/drawing/2010/main">
                <a:noFill/>
              </a14:hiddenFill>
            </a:ext>
          </a:extLst>
        </p:spPr>
      </p:cxnSp>
      <p:cxnSp>
        <p:nvCxnSpPr>
          <p:cNvPr id="21" name="Straight Connector 20">
            <a:extLst>
              <a:ext uri="{FF2B5EF4-FFF2-40B4-BE49-F238E27FC236}">
                <a16:creationId xmlns:a16="http://schemas.microsoft.com/office/drawing/2014/main" id="{5BF2A967-E615-4B55-BA0E-29D11FAA44D8}"/>
              </a:ext>
            </a:extLst>
          </p:cNvPr>
          <p:cNvCxnSpPr/>
          <p:nvPr/>
        </p:nvCxnSpPr>
        <p:spPr>
          <a:xfrm>
            <a:off x="4012162" y="6057900"/>
            <a:ext cx="7792096" cy="0"/>
          </a:xfrm>
          <a:prstGeom prst="line">
            <a:avLst/>
          </a:prstGeom>
          <a:noFill/>
          <a:ln w="12700">
            <a:solidFill>
              <a:schemeClr val="bg1">
                <a:lumMod val="85000"/>
              </a:schemeClr>
            </a:solidFill>
            <a:round/>
            <a:headEnd/>
            <a:tailEnd/>
          </a:ln>
          <a:effectLst/>
          <a:extLst>
            <a:ext uri="{909E8E84-426E-40DD-AFC4-6F175D3DCCD1}">
              <a14:hiddenFill xmlns:a14="http://schemas.microsoft.com/office/drawing/2010/main">
                <a:noFill/>
              </a14:hiddenFill>
            </a:ext>
          </a:extLst>
        </p:spPr>
      </p:cxnSp>
      <p:grpSp>
        <p:nvGrpSpPr>
          <p:cNvPr id="22" name="Group 21">
            <a:extLst>
              <a:ext uri="{FF2B5EF4-FFF2-40B4-BE49-F238E27FC236}">
                <a16:creationId xmlns:a16="http://schemas.microsoft.com/office/drawing/2014/main" id="{1DF880B9-516B-4DB6-8DF6-1F4F5C3463DF}"/>
              </a:ext>
            </a:extLst>
          </p:cNvPr>
          <p:cNvGrpSpPr/>
          <p:nvPr/>
        </p:nvGrpSpPr>
        <p:grpSpPr>
          <a:xfrm>
            <a:off x="9439356" y="2944675"/>
            <a:ext cx="2543089" cy="1695189"/>
            <a:chOff x="7739187" y="3724955"/>
            <a:chExt cx="2275410" cy="1695189"/>
          </a:xfrm>
        </p:grpSpPr>
        <p:grpSp>
          <p:nvGrpSpPr>
            <p:cNvPr id="23" name="Group 5">
              <a:extLst>
                <a:ext uri="{FF2B5EF4-FFF2-40B4-BE49-F238E27FC236}">
                  <a16:creationId xmlns:a16="http://schemas.microsoft.com/office/drawing/2014/main" id="{CFFF38CF-91FF-4F16-9F4E-F958A96957F4}"/>
                </a:ext>
              </a:extLst>
            </p:cNvPr>
            <p:cNvGrpSpPr>
              <a:grpSpLocks noChangeAspect="1"/>
            </p:cNvGrpSpPr>
            <p:nvPr/>
          </p:nvGrpSpPr>
          <p:grpSpPr bwMode="auto">
            <a:xfrm>
              <a:off x="7739187" y="3728494"/>
              <a:ext cx="484564" cy="554346"/>
              <a:chOff x="1981" y="32"/>
              <a:chExt cx="3722" cy="4258"/>
            </a:xfrm>
            <a:solidFill>
              <a:srgbClr val="FFCC00"/>
            </a:solidFill>
          </p:grpSpPr>
          <p:sp>
            <p:nvSpPr>
              <p:cNvPr id="28" name="Line 6">
                <a:extLst>
                  <a:ext uri="{FF2B5EF4-FFF2-40B4-BE49-F238E27FC236}">
                    <a16:creationId xmlns:a16="http://schemas.microsoft.com/office/drawing/2014/main" id="{9B0C5CD3-BF3D-4007-B154-BED7EBFEE9AD}"/>
                  </a:ext>
                </a:extLst>
              </p:cNvPr>
              <p:cNvSpPr>
                <a:spLocks noChangeShapeType="1"/>
              </p:cNvSpPr>
              <p:nvPr/>
            </p:nvSpPr>
            <p:spPr bwMode="auto">
              <a:xfrm>
                <a:off x="3557" y="3994"/>
                <a:ext cx="591" cy="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29" name="Line 7">
                <a:extLst>
                  <a:ext uri="{FF2B5EF4-FFF2-40B4-BE49-F238E27FC236}">
                    <a16:creationId xmlns:a16="http://schemas.microsoft.com/office/drawing/2014/main" id="{2CE753B1-9B5A-4BD9-9894-8A78FEFB7D61}"/>
                  </a:ext>
                </a:extLst>
              </p:cNvPr>
              <p:cNvSpPr>
                <a:spLocks noChangeShapeType="1"/>
              </p:cNvSpPr>
              <p:nvPr/>
            </p:nvSpPr>
            <p:spPr bwMode="auto">
              <a:xfrm>
                <a:off x="3557" y="4290"/>
                <a:ext cx="591" cy="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0" name="Freeform 8">
                <a:extLst>
                  <a:ext uri="{FF2B5EF4-FFF2-40B4-BE49-F238E27FC236}">
                    <a16:creationId xmlns:a16="http://schemas.microsoft.com/office/drawing/2014/main" id="{BDEEADF0-5670-43B5-83EC-337C400FEBCD}"/>
                  </a:ext>
                </a:extLst>
              </p:cNvPr>
              <p:cNvSpPr>
                <a:spLocks/>
              </p:cNvSpPr>
              <p:nvPr/>
            </p:nvSpPr>
            <p:spPr bwMode="auto">
              <a:xfrm>
                <a:off x="2806" y="880"/>
                <a:ext cx="2079" cy="2818"/>
              </a:xfrm>
              <a:custGeom>
                <a:avLst/>
                <a:gdLst>
                  <a:gd name="T0" fmla="*/ 1097 w 1097"/>
                  <a:gd name="T1" fmla="*/ 550 h 1485"/>
                  <a:gd name="T2" fmla="*/ 543 w 1097"/>
                  <a:gd name="T3" fmla="*/ 5 h 1485"/>
                  <a:gd name="T4" fmla="*/ 7 w 1097"/>
                  <a:gd name="T5" fmla="*/ 530 h 1485"/>
                  <a:gd name="T6" fmla="*/ 228 w 1097"/>
                  <a:gd name="T7" fmla="*/ 989 h 1485"/>
                  <a:gd name="T8" fmla="*/ 318 w 1097"/>
                  <a:gd name="T9" fmla="*/ 1173 h 1485"/>
                  <a:gd name="T10" fmla="*/ 318 w 1097"/>
                  <a:gd name="T11" fmla="*/ 1388 h 1485"/>
                  <a:gd name="T12" fmla="*/ 396 w 1097"/>
                  <a:gd name="T13" fmla="*/ 1485 h 1485"/>
                  <a:gd name="T14" fmla="*/ 708 w 1097"/>
                  <a:gd name="T15" fmla="*/ 1485 h 1485"/>
                  <a:gd name="T16" fmla="*/ 786 w 1097"/>
                  <a:gd name="T17" fmla="*/ 1407 h 1485"/>
                  <a:gd name="T18" fmla="*/ 786 w 1097"/>
                  <a:gd name="T19" fmla="*/ 1173 h 1485"/>
                  <a:gd name="T20" fmla="*/ 873 w 1097"/>
                  <a:gd name="T21" fmla="*/ 990 h 1485"/>
                  <a:gd name="T22" fmla="*/ 1097 w 1097"/>
                  <a:gd name="T23" fmla="*/ 550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7" h="1485">
                    <a:moveTo>
                      <a:pt x="1097" y="550"/>
                    </a:moveTo>
                    <a:cubicBezTo>
                      <a:pt x="1097" y="246"/>
                      <a:pt x="848" y="0"/>
                      <a:pt x="543" y="5"/>
                    </a:cubicBezTo>
                    <a:cubicBezTo>
                      <a:pt x="258" y="10"/>
                      <a:pt x="17" y="246"/>
                      <a:pt x="7" y="530"/>
                    </a:cubicBezTo>
                    <a:cubicBezTo>
                      <a:pt x="0" y="718"/>
                      <a:pt x="89" y="886"/>
                      <a:pt x="228" y="989"/>
                    </a:cubicBezTo>
                    <a:cubicBezTo>
                      <a:pt x="286" y="1031"/>
                      <a:pt x="318" y="1101"/>
                      <a:pt x="318" y="1173"/>
                    </a:cubicBezTo>
                    <a:cubicBezTo>
                      <a:pt x="318" y="1388"/>
                      <a:pt x="318" y="1388"/>
                      <a:pt x="318" y="1388"/>
                    </a:cubicBezTo>
                    <a:cubicBezTo>
                      <a:pt x="318" y="1451"/>
                      <a:pt x="353" y="1485"/>
                      <a:pt x="396" y="1485"/>
                    </a:cubicBezTo>
                    <a:cubicBezTo>
                      <a:pt x="708" y="1485"/>
                      <a:pt x="708" y="1485"/>
                      <a:pt x="708" y="1485"/>
                    </a:cubicBezTo>
                    <a:cubicBezTo>
                      <a:pt x="751" y="1485"/>
                      <a:pt x="786" y="1450"/>
                      <a:pt x="786" y="1407"/>
                    </a:cubicBezTo>
                    <a:cubicBezTo>
                      <a:pt x="786" y="1173"/>
                      <a:pt x="786" y="1173"/>
                      <a:pt x="786" y="1173"/>
                    </a:cubicBezTo>
                    <a:cubicBezTo>
                      <a:pt x="786" y="1102"/>
                      <a:pt x="816" y="1032"/>
                      <a:pt x="873" y="990"/>
                    </a:cubicBezTo>
                    <a:cubicBezTo>
                      <a:pt x="1009" y="891"/>
                      <a:pt x="1097" y="731"/>
                      <a:pt x="1097" y="550"/>
                    </a:cubicBezTo>
                    <a:close/>
                  </a:path>
                </a:pathLst>
              </a:cu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1" name="Line 9">
                <a:extLst>
                  <a:ext uri="{FF2B5EF4-FFF2-40B4-BE49-F238E27FC236}">
                    <a16:creationId xmlns:a16="http://schemas.microsoft.com/office/drawing/2014/main" id="{9AFCB51C-E1B8-4FE5-BCA8-FDBE738F3305}"/>
                  </a:ext>
                </a:extLst>
              </p:cNvPr>
              <p:cNvSpPr>
                <a:spLocks noChangeShapeType="1"/>
              </p:cNvSpPr>
              <p:nvPr/>
            </p:nvSpPr>
            <p:spPr bwMode="auto">
              <a:xfrm>
                <a:off x="3852" y="2368"/>
                <a:ext cx="0" cy="133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2" name="Line 10">
                <a:extLst>
                  <a:ext uri="{FF2B5EF4-FFF2-40B4-BE49-F238E27FC236}">
                    <a16:creationId xmlns:a16="http://schemas.microsoft.com/office/drawing/2014/main" id="{F4DFB82F-0D7D-4D51-A1F9-2C623B13B83C}"/>
                  </a:ext>
                </a:extLst>
              </p:cNvPr>
              <p:cNvSpPr>
                <a:spLocks noChangeShapeType="1"/>
              </p:cNvSpPr>
              <p:nvPr/>
            </p:nvSpPr>
            <p:spPr bwMode="auto">
              <a:xfrm>
                <a:off x="3557" y="2072"/>
                <a:ext cx="295" cy="296"/>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3" name="Line 11">
                <a:extLst>
                  <a:ext uri="{FF2B5EF4-FFF2-40B4-BE49-F238E27FC236}">
                    <a16:creationId xmlns:a16="http://schemas.microsoft.com/office/drawing/2014/main" id="{ABFA7454-DE1B-46C3-B0DA-0120CB4B65EA}"/>
                  </a:ext>
                </a:extLst>
              </p:cNvPr>
              <p:cNvSpPr>
                <a:spLocks noChangeShapeType="1"/>
              </p:cNvSpPr>
              <p:nvPr/>
            </p:nvSpPr>
            <p:spPr bwMode="auto">
              <a:xfrm flipH="1">
                <a:off x="3852" y="2072"/>
                <a:ext cx="296" cy="296"/>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4" name="Line 12">
                <a:extLst>
                  <a:ext uri="{FF2B5EF4-FFF2-40B4-BE49-F238E27FC236}">
                    <a16:creationId xmlns:a16="http://schemas.microsoft.com/office/drawing/2014/main" id="{0062F2A3-6DD7-4453-88CE-3B7A922EFC83}"/>
                  </a:ext>
                </a:extLst>
              </p:cNvPr>
              <p:cNvSpPr>
                <a:spLocks noChangeShapeType="1"/>
              </p:cNvSpPr>
              <p:nvPr/>
            </p:nvSpPr>
            <p:spPr bwMode="auto">
              <a:xfrm>
                <a:off x="3824" y="32"/>
                <a:ext cx="0" cy="569"/>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5" name="Line 13">
                <a:extLst>
                  <a:ext uri="{FF2B5EF4-FFF2-40B4-BE49-F238E27FC236}">
                    <a16:creationId xmlns:a16="http://schemas.microsoft.com/office/drawing/2014/main" id="{7688FA4D-D33E-45E2-816F-3D644692A202}"/>
                  </a:ext>
                </a:extLst>
              </p:cNvPr>
              <p:cNvSpPr>
                <a:spLocks noChangeShapeType="1"/>
              </p:cNvSpPr>
              <p:nvPr/>
            </p:nvSpPr>
            <p:spPr bwMode="auto">
              <a:xfrm>
                <a:off x="3018" y="211"/>
                <a:ext cx="241" cy="518"/>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6" name="Line 14">
                <a:extLst>
                  <a:ext uri="{FF2B5EF4-FFF2-40B4-BE49-F238E27FC236}">
                    <a16:creationId xmlns:a16="http://schemas.microsoft.com/office/drawing/2014/main" id="{97A79597-22EB-4163-95E7-118798FD1574}"/>
                  </a:ext>
                </a:extLst>
              </p:cNvPr>
              <p:cNvSpPr>
                <a:spLocks noChangeShapeType="1"/>
              </p:cNvSpPr>
              <p:nvPr/>
            </p:nvSpPr>
            <p:spPr bwMode="auto">
              <a:xfrm>
                <a:off x="2364" y="713"/>
                <a:ext cx="436" cy="367"/>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7" name="Line 15">
                <a:extLst>
                  <a:ext uri="{FF2B5EF4-FFF2-40B4-BE49-F238E27FC236}">
                    <a16:creationId xmlns:a16="http://schemas.microsoft.com/office/drawing/2014/main" id="{7EF846E4-28B3-4E17-A5C6-2CD986FF914B}"/>
                  </a:ext>
                </a:extLst>
              </p:cNvPr>
              <p:cNvSpPr>
                <a:spLocks noChangeShapeType="1"/>
              </p:cNvSpPr>
              <p:nvPr/>
            </p:nvSpPr>
            <p:spPr bwMode="auto">
              <a:xfrm>
                <a:off x="1981" y="1448"/>
                <a:ext cx="552" cy="146"/>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8" name="Line 16">
                <a:extLst>
                  <a:ext uri="{FF2B5EF4-FFF2-40B4-BE49-F238E27FC236}">
                    <a16:creationId xmlns:a16="http://schemas.microsoft.com/office/drawing/2014/main" id="{2A6B5326-F63A-4465-9E16-E5E193DDFFB5}"/>
                  </a:ext>
                </a:extLst>
              </p:cNvPr>
              <p:cNvSpPr>
                <a:spLocks noChangeShapeType="1"/>
              </p:cNvSpPr>
              <p:nvPr/>
            </p:nvSpPr>
            <p:spPr bwMode="auto">
              <a:xfrm flipV="1">
                <a:off x="5141" y="1609"/>
                <a:ext cx="562" cy="10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9" name="Line 17">
                <a:extLst>
                  <a:ext uri="{FF2B5EF4-FFF2-40B4-BE49-F238E27FC236}">
                    <a16:creationId xmlns:a16="http://schemas.microsoft.com/office/drawing/2014/main" id="{31E1CE45-D77E-45D4-BA30-2016D3291A3E}"/>
                  </a:ext>
                </a:extLst>
              </p:cNvPr>
              <p:cNvSpPr>
                <a:spLocks noChangeShapeType="1"/>
              </p:cNvSpPr>
              <p:nvPr/>
            </p:nvSpPr>
            <p:spPr bwMode="auto">
              <a:xfrm flipV="1">
                <a:off x="4920" y="846"/>
                <a:ext cx="466" cy="327"/>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40" name="Line 18">
                <a:extLst>
                  <a:ext uri="{FF2B5EF4-FFF2-40B4-BE49-F238E27FC236}">
                    <a16:creationId xmlns:a16="http://schemas.microsoft.com/office/drawing/2014/main" id="{0E523780-FA67-4FDE-AF84-D11D9F8D1E59}"/>
                  </a:ext>
                </a:extLst>
              </p:cNvPr>
              <p:cNvSpPr>
                <a:spLocks noChangeShapeType="1"/>
              </p:cNvSpPr>
              <p:nvPr/>
            </p:nvSpPr>
            <p:spPr bwMode="auto">
              <a:xfrm flipV="1">
                <a:off x="4493" y="288"/>
                <a:ext cx="284" cy="494"/>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27" name="Rectangle 26">
              <a:extLst>
                <a:ext uri="{FF2B5EF4-FFF2-40B4-BE49-F238E27FC236}">
                  <a16:creationId xmlns:a16="http://schemas.microsoft.com/office/drawing/2014/main" id="{4B0C3A6E-F772-4996-89E6-FA021A32B436}"/>
                </a:ext>
              </a:extLst>
            </p:cNvPr>
            <p:cNvSpPr/>
            <p:nvPr/>
          </p:nvSpPr>
          <p:spPr>
            <a:xfrm>
              <a:off x="8253434" y="3724955"/>
              <a:ext cx="1761163" cy="16951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763">
                <a:lnSpc>
                  <a:spcPct val="80000"/>
                </a:lnSpc>
              </a:pPr>
              <a:r>
                <a:rPr lang="en-US" sz="1200" dirty="0">
                  <a:solidFill>
                    <a:schemeClr val="tx1"/>
                  </a:solidFill>
                </a:rPr>
                <a:t>While winner awareness is a challenge from a Public relations perspective at the Lottery level, the number of winners is beneficial at the store level as players believe in the concept of Lucky Stores. This can be leveraged to support winnability perceptions,  frequency and drive sales.</a:t>
              </a:r>
            </a:p>
          </p:txBody>
        </p:sp>
      </p:grpSp>
    </p:spTree>
    <p:extLst>
      <p:ext uri="{BB962C8B-B14F-4D97-AF65-F5344CB8AC3E}">
        <p14:creationId xmlns:p14="http://schemas.microsoft.com/office/powerpoint/2010/main" val="31210071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087" y="212062"/>
            <a:ext cx="10274238" cy="886397"/>
          </a:xfrm>
        </p:spPr>
        <p:txBody>
          <a:bodyPr/>
          <a:lstStyle/>
          <a:p>
            <a:r>
              <a:rPr lang="en-GB" dirty="0"/>
              <a:t>But there are opportunities to improve awareness and accessibility to the Lottery’s reward structures.</a:t>
            </a:r>
            <a:endParaRPr lang="en-GB" sz="1600" dirty="0"/>
          </a:p>
        </p:txBody>
      </p:sp>
      <p:grpSp>
        <p:nvGrpSpPr>
          <p:cNvPr id="9" name="Group 8">
            <a:extLst>
              <a:ext uri="{FF2B5EF4-FFF2-40B4-BE49-F238E27FC236}">
                <a16:creationId xmlns:a16="http://schemas.microsoft.com/office/drawing/2014/main" id="{3302D0CA-6192-4DAA-9059-A5F54DC6B7FC}"/>
              </a:ext>
            </a:extLst>
          </p:cNvPr>
          <p:cNvGrpSpPr/>
          <p:nvPr/>
        </p:nvGrpSpPr>
        <p:grpSpPr>
          <a:xfrm>
            <a:off x="653202" y="2147306"/>
            <a:ext cx="2286917" cy="3599737"/>
            <a:chOff x="1294476" y="1475484"/>
            <a:chExt cx="2346989" cy="3678902"/>
          </a:xfrm>
          <a:solidFill>
            <a:schemeClr val="tx2"/>
          </a:solidFill>
        </p:grpSpPr>
        <p:sp>
          <p:nvSpPr>
            <p:cNvPr id="10" name="Freeform 2">
              <a:extLst>
                <a:ext uri="{FF2B5EF4-FFF2-40B4-BE49-F238E27FC236}">
                  <a16:creationId xmlns:a16="http://schemas.microsoft.com/office/drawing/2014/main" id="{C71DACA6-2AF2-443C-BC03-F5F646FC6020}"/>
                </a:ext>
              </a:extLst>
            </p:cNvPr>
            <p:cNvSpPr>
              <a:spLocks noChangeArrowheads="1"/>
            </p:cNvSpPr>
            <p:nvPr/>
          </p:nvSpPr>
          <p:spPr bwMode="auto">
            <a:xfrm>
              <a:off x="1677180" y="4149210"/>
              <a:ext cx="1682837" cy="416384"/>
            </a:xfrm>
            <a:custGeom>
              <a:avLst/>
              <a:gdLst>
                <a:gd name="T0" fmla="*/ 5208 w 8889"/>
                <a:gd name="T1" fmla="*/ 0 h 2263"/>
                <a:gd name="T2" fmla="*/ 5208 w 8889"/>
                <a:gd name="T3" fmla="*/ 0 h 2263"/>
                <a:gd name="T4" fmla="*/ 5208 w 8889"/>
                <a:gd name="T5" fmla="*/ 156 h 2263"/>
                <a:gd name="T6" fmla="*/ 5230 w 8889"/>
                <a:gd name="T7" fmla="*/ 222 h 2263"/>
                <a:gd name="T8" fmla="*/ 5296 w 8889"/>
                <a:gd name="T9" fmla="*/ 377 h 2263"/>
                <a:gd name="T10" fmla="*/ 5363 w 8889"/>
                <a:gd name="T11" fmla="*/ 621 h 2263"/>
                <a:gd name="T12" fmla="*/ 5363 w 8889"/>
                <a:gd name="T13" fmla="*/ 621 h 2263"/>
                <a:gd name="T14" fmla="*/ 5363 w 8889"/>
                <a:gd name="T15" fmla="*/ 643 h 2263"/>
                <a:gd name="T16" fmla="*/ 5363 w 8889"/>
                <a:gd name="T17" fmla="*/ 643 h 2263"/>
                <a:gd name="T18" fmla="*/ 4942 w 8889"/>
                <a:gd name="T19" fmla="*/ 975 h 2263"/>
                <a:gd name="T20" fmla="*/ 4521 w 8889"/>
                <a:gd name="T21" fmla="*/ 599 h 2263"/>
                <a:gd name="T22" fmla="*/ 4521 w 8889"/>
                <a:gd name="T23" fmla="*/ 599 h 2263"/>
                <a:gd name="T24" fmla="*/ 4609 w 8889"/>
                <a:gd name="T25" fmla="*/ 377 h 2263"/>
                <a:gd name="T26" fmla="*/ 4676 w 8889"/>
                <a:gd name="T27" fmla="*/ 244 h 2263"/>
                <a:gd name="T28" fmla="*/ 4698 w 8889"/>
                <a:gd name="T29" fmla="*/ 156 h 2263"/>
                <a:gd name="T30" fmla="*/ 4698 w 8889"/>
                <a:gd name="T31" fmla="*/ 156 h 2263"/>
                <a:gd name="T32" fmla="*/ 4698 w 8889"/>
                <a:gd name="T33" fmla="*/ 0 h 2263"/>
                <a:gd name="T34" fmla="*/ 177 w 8889"/>
                <a:gd name="T35" fmla="*/ 0 h 2263"/>
                <a:gd name="T36" fmla="*/ 0 w 8889"/>
                <a:gd name="T37" fmla="*/ 1020 h 2263"/>
                <a:gd name="T38" fmla="*/ 5496 w 8889"/>
                <a:gd name="T39" fmla="*/ 2262 h 2263"/>
                <a:gd name="T40" fmla="*/ 5961 w 8889"/>
                <a:gd name="T41" fmla="*/ 843 h 2263"/>
                <a:gd name="T42" fmla="*/ 8533 w 8889"/>
                <a:gd name="T43" fmla="*/ 843 h 2263"/>
                <a:gd name="T44" fmla="*/ 8888 w 8889"/>
                <a:gd name="T45" fmla="*/ 0 h 2263"/>
                <a:gd name="T46" fmla="*/ 5208 w 8889"/>
                <a:gd name="T47" fmla="*/ 0 h 2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89" h="2263">
                  <a:moveTo>
                    <a:pt x="5208" y="0"/>
                  </a:moveTo>
                  <a:lnTo>
                    <a:pt x="5208" y="0"/>
                  </a:lnTo>
                  <a:cubicBezTo>
                    <a:pt x="5208" y="156"/>
                    <a:pt x="5208" y="156"/>
                    <a:pt x="5208" y="156"/>
                  </a:cubicBezTo>
                  <a:cubicBezTo>
                    <a:pt x="5230" y="222"/>
                    <a:pt x="5230" y="222"/>
                    <a:pt x="5230" y="222"/>
                  </a:cubicBezTo>
                  <a:cubicBezTo>
                    <a:pt x="5252" y="288"/>
                    <a:pt x="5252" y="311"/>
                    <a:pt x="5296" y="377"/>
                  </a:cubicBezTo>
                  <a:cubicBezTo>
                    <a:pt x="5363" y="444"/>
                    <a:pt x="5385" y="532"/>
                    <a:pt x="5363" y="621"/>
                  </a:cubicBezTo>
                  <a:lnTo>
                    <a:pt x="5363" y="621"/>
                  </a:lnTo>
                  <a:cubicBezTo>
                    <a:pt x="5363" y="643"/>
                    <a:pt x="5363" y="643"/>
                    <a:pt x="5363" y="643"/>
                  </a:cubicBezTo>
                  <a:lnTo>
                    <a:pt x="5363" y="643"/>
                  </a:lnTo>
                  <a:cubicBezTo>
                    <a:pt x="5363" y="820"/>
                    <a:pt x="5164" y="975"/>
                    <a:pt x="4942" y="975"/>
                  </a:cubicBezTo>
                  <a:cubicBezTo>
                    <a:pt x="4721" y="975"/>
                    <a:pt x="4521" y="798"/>
                    <a:pt x="4521" y="599"/>
                  </a:cubicBezTo>
                  <a:lnTo>
                    <a:pt x="4521" y="599"/>
                  </a:lnTo>
                  <a:cubicBezTo>
                    <a:pt x="4521" y="510"/>
                    <a:pt x="4543" y="444"/>
                    <a:pt x="4609" y="377"/>
                  </a:cubicBezTo>
                  <a:cubicBezTo>
                    <a:pt x="4632" y="333"/>
                    <a:pt x="4654" y="288"/>
                    <a:pt x="4676" y="244"/>
                  </a:cubicBezTo>
                  <a:cubicBezTo>
                    <a:pt x="4698" y="156"/>
                    <a:pt x="4698" y="156"/>
                    <a:pt x="4698" y="156"/>
                  </a:cubicBezTo>
                  <a:lnTo>
                    <a:pt x="4698" y="156"/>
                  </a:lnTo>
                  <a:cubicBezTo>
                    <a:pt x="4698" y="0"/>
                    <a:pt x="4698" y="0"/>
                    <a:pt x="4698" y="0"/>
                  </a:cubicBezTo>
                  <a:cubicBezTo>
                    <a:pt x="177" y="0"/>
                    <a:pt x="177" y="0"/>
                    <a:pt x="177" y="0"/>
                  </a:cubicBezTo>
                  <a:cubicBezTo>
                    <a:pt x="111" y="554"/>
                    <a:pt x="0" y="1020"/>
                    <a:pt x="0" y="1020"/>
                  </a:cubicBezTo>
                  <a:cubicBezTo>
                    <a:pt x="5496" y="2262"/>
                    <a:pt x="5496" y="2262"/>
                    <a:pt x="5496" y="2262"/>
                  </a:cubicBezTo>
                  <a:cubicBezTo>
                    <a:pt x="5496" y="2262"/>
                    <a:pt x="5696" y="931"/>
                    <a:pt x="5961" y="843"/>
                  </a:cubicBezTo>
                  <a:cubicBezTo>
                    <a:pt x="6250" y="731"/>
                    <a:pt x="8001" y="1486"/>
                    <a:pt x="8533" y="843"/>
                  </a:cubicBezTo>
                  <a:cubicBezTo>
                    <a:pt x="8754" y="554"/>
                    <a:pt x="8866" y="244"/>
                    <a:pt x="8888" y="0"/>
                  </a:cubicBezTo>
                  <a:lnTo>
                    <a:pt x="5208" y="0"/>
                  </a:lnTo>
                </a:path>
              </a:pathLst>
            </a:custGeom>
            <a:solidFill>
              <a:schemeClr val="accent1"/>
            </a:solidFill>
            <a:ln>
              <a:noFill/>
            </a:ln>
            <a:effectLst/>
          </p:spPr>
          <p:txBody>
            <a:bodyPr wrap="none" lIns="121893" tIns="60947" rIns="121893" bIns="60947" anchor="ctr"/>
            <a:lstStyle/>
            <a:p>
              <a:pPr algn="ctr" defTabSz="412750" hangingPunct="0"/>
              <a:endParaRPr lang="en-US" sz="900" b="1" kern="0" dirty="0">
                <a:solidFill>
                  <a:srgbClr val="000000"/>
                </a:solidFill>
                <a:latin typeface="Helvetica Neue"/>
                <a:sym typeface="Helvetica Neue"/>
              </a:endParaRPr>
            </a:p>
          </p:txBody>
        </p:sp>
        <p:grpSp>
          <p:nvGrpSpPr>
            <p:cNvPr id="11" name="Group 10">
              <a:extLst>
                <a:ext uri="{FF2B5EF4-FFF2-40B4-BE49-F238E27FC236}">
                  <a16:creationId xmlns:a16="http://schemas.microsoft.com/office/drawing/2014/main" id="{884BB260-EF15-4702-814D-2DCA2FD4E7B0}"/>
                </a:ext>
              </a:extLst>
            </p:cNvPr>
            <p:cNvGrpSpPr/>
            <p:nvPr/>
          </p:nvGrpSpPr>
          <p:grpSpPr>
            <a:xfrm>
              <a:off x="1463380" y="3565298"/>
              <a:ext cx="2178085" cy="501775"/>
              <a:chOff x="1734083" y="4316414"/>
              <a:chExt cx="3406393" cy="805883"/>
            </a:xfrm>
            <a:grpFill/>
          </p:grpSpPr>
          <p:sp>
            <p:nvSpPr>
              <p:cNvPr id="29" name="Freeform 5">
                <a:extLst>
                  <a:ext uri="{FF2B5EF4-FFF2-40B4-BE49-F238E27FC236}">
                    <a16:creationId xmlns:a16="http://schemas.microsoft.com/office/drawing/2014/main" id="{12B54D55-82AB-4D09-BDB7-7D85D8AAF1FD}"/>
                  </a:ext>
                </a:extLst>
              </p:cNvPr>
              <p:cNvSpPr>
                <a:spLocks noChangeArrowheads="1"/>
              </p:cNvSpPr>
              <p:nvPr/>
            </p:nvSpPr>
            <p:spPr bwMode="auto">
              <a:xfrm>
                <a:off x="1734083" y="4316414"/>
                <a:ext cx="1317887" cy="805883"/>
              </a:xfrm>
              <a:custGeom>
                <a:avLst/>
                <a:gdLst>
                  <a:gd name="T0" fmla="*/ 1751 w 4456"/>
                  <a:gd name="T1" fmla="*/ 0 h 2727"/>
                  <a:gd name="T2" fmla="*/ 1751 w 4456"/>
                  <a:gd name="T3" fmla="*/ 0 h 2727"/>
                  <a:gd name="T4" fmla="*/ 1751 w 4456"/>
                  <a:gd name="T5" fmla="*/ 112 h 2727"/>
                  <a:gd name="T6" fmla="*/ 1773 w 4456"/>
                  <a:gd name="T7" fmla="*/ 200 h 2727"/>
                  <a:gd name="T8" fmla="*/ 1840 w 4456"/>
                  <a:gd name="T9" fmla="*/ 333 h 2727"/>
                  <a:gd name="T10" fmla="*/ 1906 w 4456"/>
                  <a:gd name="T11" fmla="*/ 577 h 2727"/>
                  <a:gd name="T12" fmla="*/ 1906 w 4456"/>
                  <a:gd name="T13" fmla="*/ 577 h 2727"/>
                  <a:gd name="T14" fmla="*/ 1906 w 4456"/>
                  <a:gd name="T15" fmla="*/ 599 h 2727"/>
                  <a:gd name="T16" fmla="*/ 1906 w 4456"/>
                  <a:gd name="T17" fmla="*/ 599 h 2727"/>
                  <a:gd name="T18" fmla="*/ 1486 w 4456"/>
                  <a:gd name="T19" fmla="*/ 931 h 2727"/>
                  <a:gd name="T20" fmla="*/ 1064 w 4456"/>
                  <a:gd name="T21" fmla="*/ 554 h 2727"/>
                  <a:gd name="T22" fmla="*/ 1064 w 4456"/>
                  <a:gd name="T23" fmla="*/ 554 h 2727"/>
                  <a:gd name="T24" fmla="*/ 1131 w 4456"/>
                  <a:gd name="T25" fmla="*/ 333 h 2727"/>
                  <a:gd name="T26" fmla="*/ 1220 w 4456"/>
                  <a:gd name="T27" fmla="*/ 200 h 2727"/>
                  <a:gd name="T28" fmla="*/ 1242 w 4456"/>
                  <a:gd name="T29" fmla="*/ 112 h 2727"/>
                  <a:gd name="T30" fmla="*/ 1242 w 4456"/>
                  <a:gd name="T31" fmla="*/ 112 h 2727"/>
                  <a:gd name="T32" fmla="*/ 1242 w 4456"/>
                  <a:gd name="T33" fmla="*/ 0 h 2727"/>
                  <a:gd name="T34" fmla="*/ 0 w 4456"/>
                  <a:gd name="T35" fmla="*/ 0 h 2727"/>
                  <a:gd name="T36" fmla="*/ 1220 w 4456"/>
                  <a:gd name="T37" fmla="*/ 1552 h 2727"/>
                  <a:gd name="T38" fmla="*/ 1374 w 4456"/>
                  <a:gd name="T39" fmla="*/ 2726 h 2727"/>
                  <a:gd name="T40" fmla="*/ 4455 w 4456"/>
                  <a:gd name="T41" fmla="*/ 2726 h 2727"/>
                  <a:gd name="T42" fmla="*/ 4455 w 4456"/>
                  <a:gd name="T43" fmla="*/ 0 h 2727"/>
                  <a:gd name="T44" fmla="*/ 1751 w 4456"/>
                  <a:gd name="T45"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6" h="2727">
                    <a:moveTo>
                      <a:pt x="1751" y="0"/>
                    </a:moveTo>
                    <a:lnTo>
                      <a:pt x="1751" y="0"/>
                    </a:lnTo>
                    <a:cubicBezTo>
                      <a:pt x="1751" y="112"/>
                      <a:pt x="1751" y="112"/>
                      <a:pt x="1751" y="112"/>
                    </a:cubicBezTo>
                    <a:cubicBezTo>
                      <a:pt x="1773" y="200"/>
                      <a:pt x="1773" y="200"/>
                      <a:pt x="1773" y="200"/>
                    </a:cubicBezTo>
                    <a:cubicBezTo>
                      <a:pt x="1795" y="244"/>
                      <a:pt x="1795" y="266"/>
                      <a:pt x="1840" y="333"/>
                    </a:cubicBezTo>
                    <a:cubicBezTo>
                      <a:pt x="1906" y="399"/>
                      <a:pt x="1929" y="488"/>
                      <a:pt x="1906" y="577"/>
                    </a:cubicBezTo>
                    <a:lnTo>
                      <a:pt x="1906" y="577"/>
                    </a:lnTo>
                    <a:cubicBezTo>
                      <a:pt x="1906" y="599"/>
                      <a:pt x="1906" y="599"/>
                      <a:pt x="1906" y="599"/>
                    </a:cubicBezTo>
                    <a:lnTo>
                      <a:pt x="1906" y="599"/>
                    </a:lnTo>
                    <a:cubicBezTo>
                      <a:pt x="1884" y="776"/>
                      <a:pt x="1707" y="931"/>
                      <a:pt x="1486" y="931"/>
                    </a:cubicBezTo>
                    <a:cubicBezTo>
                      <a:pt x="1264" y="931"/>
                      <a:pt x="1064" y="754"/>
                      <a:pt x="1064" y="554"/>
                    </a:cubicBezTo>
                    <a:lnTo>
                      <a:pt x="1064" y="554"/>
                    </a:lnTo>
                    <a:cubicBezTo>
                      <a:pt x="1064" y="466"/>
                      <a:pt x="1086" y="399"/>
                      <a:pt x="1131" y="333"/>
                    </a:cubicBezTo>
                    <a:cubicBezTo>
                      <a:pt x="1175" y="289"/>
                      <a:pt x="1197" y="244"/>
                      <a:pt x="1220" y="200"/>
                    </a:cubicBezTo>
                    <a:cubicBezTo>
                      <a:pt x="1242" y="112"/>
                      <a:pt x="1242" y="112"/>
                      <a:pt x="1242" y="112"/>
                    </a:cubicBezTo>
                    <a:lnTo>
                      <a:pt x="1242" y="112"/>
                    </a:lnTo>
                    <a:cubicBezTo>
                      <a:pt x="1242" y="0"/>
                      <a:pt x="1242" y="0"/>
                      <a:pt x="1242" y="0"/>
                    </a:cubicBezTo>
                    <a:cubicBezTo>
                      <a:pt x="0" y="0"/>
                      <a:pt x="0" y="0"/>
                      <a:pt x="0" y="0"/>
                    </a:cubicBezTo>
                    <a:cubicBezTo>
                      <a:pt x="311" y="532"/>
                      <a:pt x="710" y="1042"/>
                      <a:pt x="1220" y="1552"/>
                    </a:cubicBezTo>
                    <a:cubicBezTo>
                      <a:pt x="1397" y="1729"/>
                      <a:pt x="1419" y="2217"/>
                      <a:pt x="1374" y="2726"/>
                    </a:cubicBezTo>
                    <a:cubicBezTo>
                      <a:pt x="4455" y="2726"/>
                      <a:pt x="4455" y="2726"/>
                      <a:pt x="4455" y="2726"/>
                    </a:cubicBezTo>
                    <a:cubicBezTo>
                      <a:pt x="4455" y="0"/>
                      <a:pt x="4455" y="0"/>
                      <a:pt x="4455" y="0"/>
                    </a:cubicBezTo>
                    <a:lnTo>
                      <a:pt x="1751" y="0"/>
                    </a:lnTo>
                  </a:path>
                </a:pathLst>
              </a:custGeom>
              <a:solidFill>
                <a:schemeClr val="accent1"/>
              </a:solidFill>
              <a:ln>
                <a:noFill/>
              </a:ln>
              <a:effectLst/>
            </p:spPr>
            <p:txBody>
              <a:bodyPr wrap="none" lIns="60959" tIns="30479" rIns="60959" bIns="30479" anchor="ctr"/>
              <a:lstStyle/>
              <a:p>
                <a:pPr algn="ctr" defTabSz="412750" hangingPunct="0"/>
                <a:endParaRPr lang="en-US" sz="900" b="1" kern="0" dirty="0">
                  <a:solidFill>
                    <a:srgbClr val="000000"/>
                  </a:solidFill>
                  <a:latin typeface="Helvetica Neue"/>
                  <a:sym typeface="Helvetica Neue"/>
                </a:endParaRPr>
              </a:p>
            </p:txBody>
          </p:sp>
          <p:sp>
            <p:nvSpPr>
              <p:cNvPr id="30" name="Freeform 8">
                <a:extLst>
                  <a:ext uri="{FF2B5EF4-FFF2-40B4-BE49-F238E27FC236}">
                    <a16:creationId xmlns:a16="http://schemas.microsoft.com/office/drawing/2014/main" id="{F1F2C1B9-C37D-4B20-BAB8-475427FF51A1}"/>
                  </a:ext>
                </a:extLst>
              </p:cNvPr>
              <p:cNvSpPr>
                <a:spLocks noChangeArrowheads="1"/>
              </p:cNvSpPr>
              <p:nvPr/>
            </p:nvSpPr>
            <p:spPr bwMode="auto">
              <a:xfrm>
                <a:off x="3191726" y="4316414"/>
                <a:ext cx="1948750" cy="805883"/>
              </a:xfrm>
              <a:custGeom>
                <a:avLst/>
                <a:gdLst>
                  <a:gd name="T0" fmla="*/ 6582 w 6583"/>
                  <a:gd name="T1" fmla="*/ 0 h 2727"/>
                  <a:gd name="T2" fmla="*/ 6582 w 6583"/>
                  <a:gd name="T3" fmla="*/ 0 h 2727"/>
                  <a:gd name="T4" fmla="*/ 0 w 6583"/>
                  <a:gd name="T5" fmla="*/ 0 h 2727"/>
                  <a:gd name="T6" fmla="*/ 0 w 6583"/>
                  <a:gd name="T7" fmla="*/ 2726 h 2727"/>
                  <a:gd name="T8" fmla="*/ 4832 w 6583"/>
                  <a:gd name="T9" fmla="*/ 2726 h 2727"/>
                  <a:gd name="T10" fmla="*/ 4832 w 6583"/>
                  <a:gd name="T11" fmla="*/ 2726 h 2727"/>
                  <a:gd name="T12" fmla="*/ 5098 w 6583"/>
                  <a:gd name="T13" fmla="*/ 2726 h 2727"/>
                  <a:gd name="T14" fmla="*/ 5098 w 6583"/>
                  <a:gd name="T15" fmla="*/ 2305 h 2727"/>
                  <a:gd name="T16" fmla="*/ 5452 w 6583"/>
                  <a:gd name="T17" fmla="*/ 1995 h 2727"/>
                  <a:gd name="T18" fmla="*/ 5342 w 6583"/>
                  <a:gd name="T19" fmla="*/ 1662 h 2727"/>
                  <a:gd name="T20" fmla="*/ 5541 w 6583"/>
                  <a:gd name="T21" fmla="*/ 1264 h 2727"/>
                  <a:gd name="T22" fmla="*/ 5407 w 6583"/>
                  <a:gd name="T23" fmla="*/ 864 h 2727"/>
                  <a:gd name="T24" fmla="*/ 5519 w 6583"/>
                  <a:gd name="T25" fmla="*/ 532 h 2727"/>
                  <a:gd name="T26" fmla="*/ 5585 w 6583"/>
                  <a:gd name="T27" fmla="*/ 399 h 2727"/>
                  <a:gd name="T28" fmla="*/ 6582 w 6583"/>
                  <a:gd name="T29"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83" h="2727">
                    <a:moveTo>
                      <a:pt x="6582" y="0"/>
                    </a:moveTo>
                    <a:lnTo>
                      <a:pt x="6582" y="0"/>
                    </a:lnTo>
                    <a:cubicBezTo>
                      <a:pt x="0" y="0"/>
                      <a:pt x="0" y="0"/>
                      <a:pt x="0" y="0"/>
                    </a:cubicBezTo>
                    <a:cubicBezTo>
                      <a:pt x="0" y="2726"/>
                      <a:pt x="0" y="2726"/>
                      <a:pt x="0" y="2726"/>
                    </a:cubicBezTo>
                    <a:cubicBezTo>
                      <a:pt x="4832" y="2726"/>
                      <a:pt x="4832" y="2726"/>
                      <a:pt x="4832" y="2726"/>
                    </a:cubicBezTo>
                    <a:lnTo>
                      <a:pt x="4832" y="2726"/>
                    </a:lnTo>
                    <a:cubicBezTo>
                      <a:pt x="5098" y="2726"/>
                      <a:pt x="5098" y="2726"/>
                      <a:pt x="5098" y="2726"/>
                    </a:cubicBezTo>
                    <a:cubicBezTo>
                      <a:pt x="5098" y="2305"/>
                      <a:pt x="5098" y="2305"/>
                      <a:pt x="5098" y="2305"/>
                    </a:cubicBezTo>
                    <a:cubicBezTo>
                      <a:pt x="5098" y="2305"/>
                      <a:pt x="5385" y="2106"/>
                      <a:pt x="5452" y="1995"/>
                    </a:cubicBezTo>
                    <a:cubicBezTo>
                      <a:pt x="5541" y="1751"/>
                      <a:pt x="5342" y="1662"/>
                      <a:pt x="5342" y="1662"/>
                    </a:cubicBezTo>
                    <a:cubicBezTo>
                      <a:pt x="5342" y="1662"/>
                      <a:pt x="5651" y="1463"/>
                      <a:pt x="5541" y="1264"/>
                    </a:cubicBezTo>
                    <a:cubicBezTo>
                      <a:pt x="5496" y="1175"/>
                      <a:pt x="5407" y="864"/>
                      <a:pt x="5407" y="864"/>
                    </a:cubicBezTo>
                    <a:cubicBezTo>
                      <a:pt x="5519" y="532"/>
                      <a:pt x="5519" y="532"/>
                      <a:pt x="5519" y="532"/>
                    </a:cubicBezTo>
                    <a:cubicBezTo>
                      <a:pt x="5585" y="399"/>
                      <a:pt x="5585" y="399"/>
                      <a:pt x="5585" y="399"/>
                    </a:cubicBezTo>
                    <a:lnTo>
                      <a:pt x="6582" y="0"/>
                    </a:lnTo>
                  </a:path>
                </a:pathLst>
              </a:custGeom>
              <a:solidFill>
                <a:schemeClr val="accent1"/>
              </a:solidFill>
              <a:ln>
                <a:noFill/>
              </a:ln>
              <a:effectLst/>
            </p:spPr>
            <p:txBody>
              <a:bodyPr wrap="none" lIns="60959" tIns="30479" rIns="60959" bIns="30479" anchor="ctr"/>
              <a:lstStyle/>
              <a:p>
                <a:pPr algn="ctr" defTabSz="412750" hangingPunct="0"/>
                <a:endParaRPr lang="en-US" sz="900" b="1" kern="0" dirty="0">
                  <a:solidFill>
                    <a:srgbClr val="000000"/>
                  </a:solidFill>
                  <a:latin typeface="Helvetica Neue"/>
                  <a:sym typeface="Helvetica Neue"/>
                </a:endParaRPr>
              </a:p>
            </p:txBody>
          </p:sp>
        </p:grpSp>
        <p:grpSp>
          <p:nvGrpSpPr>
            <p:cNvPr id="12" name="Group 11">
              <a:extLst>
                <a:ext uri="{FF2B5EF4-FFF2-40B4-BE49-F238E27FC236}">
                  <a16:creationId xmlns:a16="http://schemas.microsoft.com/office/drawing/2014/main" id="{6DE3F1C4-A446-471C-A553-2557F8F4B6A7}"/>
                </a:ext>
              </a:extLst>
            </p:cNvPr>
            <p:cNvGrpSpPr/>
            <p:nvPr/>
          </p:nvGrpSpPr>
          <p:grpSpPr>
            <a:xfrm rot="19701504">
              <a:off x="1294476" y="1475484"/>
              <a:ext cx="1696200" cy="444848"/>
              <a:chOff x="1903881" y="1591822"/>
              <a:chExt cx="2652755" cy="714455"/>
            </a:xfrm>
            <a:grpFill/>
          </p:grpSpPr>
          <p:sp>
            <p:nvSpPr>
              <p:cNvPr id="27" name="Freeform 6">
                <a:extLst>
                  <a:ext uri="{FF2B5EF4-FFF2-40B4-BE49-F238E27FC236}">
                    <a16:creationId xmlns:a16="http://schemas.microsoft.com/office/drawing/2014/main" id="{2FC62B69-67F2-4516-B65E-E9A11AA6FADD}"/>
                  </a:ext>
                </a:extLst>
              </p:cNvPr>
              <p:cNvSpPr>
                <a:spLocks noChangeArrowheads="1"/>
              </p:cNvSpPr>
              <p:nvPr/>
            </p:nvSpPr>
            <p:spPr bwMode="auto">
              <a:xfrm>
                <a:off x="2475967" y="1591822"/>
                <a:ext cx="2080669" cy="714455"/>
              </a:xfrm>
              <a:custGeom>
                <a:avLst/>
                <a:gdLst>
                  <a:gd name="T0" fmla="*/ 4965 w 7027"/>
                  <a:gd name="T1" fmla="*/ 909 h 2418"/>
                  <a:gd name="T2" fmla="*/ 4965 w 7027"/>
                  <a:gd name="T3" fmla="*/ 909 h 2418"/>
                  <a:gd name="T4" fmla="*/ 0 w 7027"/>
                  <a:gd name="T5" fmla="*/ 842 h 2418"/>
                  <a:gd name="T6" fmla="*/ 0 w 7027"/>
                  <a:gd name="T7" fmla="*/ 2417 h 2418"/>
                  <a:gd name="T8" fmla="*/ 3790 w 7027"/>
                  <a:gd name="T9" fmla="*/ 2417 h 2418"/>
                  <a:gd name="T10" fmla="*/ 3790 w 7027"/>
                  <a:gd name="T11" fmla="*/ 2151 h 2418"/>
                  <a:gd name="T12" fmla="*/ 3768 w 7027"/>
                  <a:gd name="T13" fmla="*/ 2062 h 2418"/>
                  <a:gd name="T14" fmla="*/ 3679 w 7027"/>
                  <a:gd name="T15" fmla="*/ 1929 h 2418"/>
                  <a:gd name="T16" fmla="*/ 3613 w 7027"/>
                  <a:gd name="T17" fmla="*/ 1686 h 2418"/>
                  <a:gd name="T18" fmla="*/ 3613 w 7027"/>
                  <a:gd name="T19" fmla="*/ 1663 h 2418"/>
                  <a:gd name="T20" fmla="*/ 3613 w 7027"/>
                  <a:gd name="T21" fmla="*/ 1663 h 2418"/>
                  <a:gd name="T22" fmla="*/ 4034 w 7027"/>
                  <a:gd name="T23" fmla="*/ 1330 h 2418"/>
                  <a:gd name="T24" fmla="*/ 4454 w 7027"/>
                  <a:gd name="T25" fmla="*/ 1686 h 2418"/>
                  <a:gd name="T26" fmla="*/ 4454 w 7027"/>
                  <a:gd name="T27" fmla="*/ 1686 h 2418"/>
                  <a:gd name="T28" fmla="*/ 4388 w 7027"/>
                  <a:gd name="T29" fmla="*/ 1929 h 2418"/>
                  <a:gd name="T30" fmla="*/ 4322 w 7027"/>
                  <a:gd name="T31" fmla="*/ 2040 h 2418"/>
                  <a:gd name="T32" fmla="*/ 4300 w 7027"/>
                  <a:gd name="T33" fmla="*/ 2151 h 2418"/>
                  <a:gd name="T34" fmla="*/ 4277 w 7027"/>
                  <a:gd name="T35" fmla="*/ 2151 h 2418"/>
                  <a:gd name="T36" fmla="*/ 4277 w 7027"/>
                  <a:gd name="T37" fmla="*/ 2417 h 2418"/>
                  <a:gd name="T38" fmla="*/ 7026 w 7027"/>
                  <a:gd name="T39" fmla="*/ 2417 h 2418"/>
                  <a:gd name="T40" fmla="*/ 4965 w 7027"/>
                  <a:gd name="T41" fmla="*/ 909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27" h="2418">
                    <a:moveTo>
                      <a:pt x="4965" y="909"/>
                    </a:moveTo>
                    <a:lnTo>
                      <a:pt x="4965" y="909"/>
                    </a:lnTo>
                    <a:cubicBezTo>
                      <a:pt x="2970" y="0"/>
                      <a:pt x="1286" y="200"/>
                      <a:pt x="0" y="842"/>
                    </a:cubicBezTo>
                    <a:cubicBezTo>
                      <a:pt x="0" y="2417"/>
                      <a:pt x="0" y="2417"/>
                      <a:pt x="0" y="2417"/>
                    </a:cubicBezTo>
                    <a:cubicBezTo>
                      <a:pt x="3790" y="2417"/>
                      <a:pt x="3790" y="2417"/>
                      <a:pt x="3790" y="2417"/>
                    </a:cubicBezTo>
                    <a:cubicBezTo>
                      <a:pt x="3790" y="2151"/>
                      <a:pt x="3790" y="2151"/>
                      <a:pt x="3790" y="2151"/>
                    </a:cubicBezTo>
                    <a:cubicBezTo>
                      <a:pt x="3768" y="2062"/>
                      <a:pt x="3768" y="2062"/>
                      <a:pt x="3768" y="2062"/>
                    </a:cubicBezTo>
                    <a:cubicBezTo>
                      <a:pt x="3745" y="1995"/>
                      <a:pt x="3723" y="1973"/>
                      <a:pt x="3679" y="1929"/>
                    </a:cubicBezTo>
                    <a:cubicBezTo>
                      <a:pt x="3635" y="1840"/>
                      <a:pt x="3613" y="1774"/>
                      <a:pt x="3613" y="1686"/>
                    </a:cubicBezTo>
                    <a:cubicBezTo>
                      <a:pt x="3613" y="1663"/>
                      <a:pt x="3613" y="1663"/>
                      <a:pt x="3613" y="1663"/>
                    </a:cubicBezTo>
                    <a:lnTo>
                      <a:pt x="3613" y="1663"/>
                    </a:lnTo>
                    <a:cubicBezTo>
                      <a:pt x="3635" y="1486"/>
                      <a:pt x="3812" y="1330"/>
                      <a:pt x="4034" y="1330"/>
                    </a:cubicBezTo>
                    <a:cubicBezTo>
                      <a:pt x="4277" y="1330"/>
                      <a:pt x="4454" y="1486"/>
                      <a:pt x="4454" y="1686"/>
                    </a:cubicBezTo>
                    <a:lnTo>
                      <a:pt x="4454" y="1686"/>
                    </a:lnTo>
                    <a:cubicBezTo>
                      <a:pt x="4454" y="1774"/>
                      <a:pt x="4432" y="1863"/>
                      <a:pt x="4388" y="1929"/>
                    </a:cubicBezTo>
                    <a:cubicBezTo>
                      <a:pt x="4343" y="1973"/>
                      <a:pt x="4322" y="1995"/>
                      <a:pt x="4322" y="2040"/>
                    </a:cubicBezTo>
                    <a:cubicBezTo>
                      <a:pt x="4300" y="2151"/>
                      <a:pt x="4300" y="2151"/>
                      <a:pt x="4300" y="2151"/>
                    </a:cubicBezTo>
                    <a:cubicBezTo>
                      <a:pt x="4277" y="2151"/>
                      <a:pt x="4277" y="2151"/>
                      <a:pt x="4277" y="2151"/>
                    </a:cubicBezTo>
                    <a:cubicBezTo>
                      <a:pt x="4277" y="2417"/>
                      <a:pt x="4277" y="2417"/>
                      <a:pt x="4277" y="2417"/>
                    </a:cubicBezTo>
                    <a:cubicBezTo>
                      <a:pt x="7026" y="2417"/>
                      <a:pt x="7026" y="2417"/>
                      <a:pt x="7026" y="2417"/>
                    </a:cubicBezTo>
                    <a:cubicBezTo>
                      <a:pt x="6560" y="1863"/>
                      <a:pt x="5896" y="1352"/>
                      <a:pt x="4965" y="909"/>
                    </a:cubicBezTo>
                  </a:path>
                </a:pathLst>
              </a:custGeom>
              <a:solidFill>
                <a:schemeClr val="accent1"/>
              </a:solidFill>
              <a:ln>
                <a:noFill/>
              </a:ln>
              <a:effectLst/>
            </p:spPr>
            <p:txBody>
              <a:bodyPr wrap="none" lIns="60959" tIns="30479" rIns="60959" bIns="30479" anchor="ctr"/>
              <a:lstStyle/>
              <a:p>
                <a:pPr algn="ctr" defTabSz="412750" hangingPunct="0"/>
                <a:endParaRPr lang="en-US" sz="900" b="1" kern="0" dirty="0">
                  <a:solidFill>
                    <a:srgbClr val="000000"/>
                  </a:solidFill>
                  <a:latin typeface="Helvetica Neue"/>
                  <a:sym typeface="Helvetica Neue"/>
                </a:endParaRPr>
              </a:p>
            </p:txBody>
          </p:sp>
          <p:sp>
            <p:nvSpPr>
              <p:cNvPr id="28" name="Freeform 11">
                <a:extLst>
                  <a:ext uri="{FF2B5EF4-FFF2-40B4-BE49-F238E27FC236}">
                    <a16:creationId xmlns:a16="http://schemas.microsoft.com/office/drawing/2014/main" id="{D2C36897-0D37-493B-ADE5-267E089151C1}"/>
                  </a:ext>
                </a:extLst>
              </p:cNvPr>
              <p:cNvSpPr>
                <a:spLocks noChangeArrowheads="1"/>
              </p:cNvSpPr>
              <p:nvPr/>
            </p:nvSpPr>
            <p:spPr bwMode="auto">
              <a:xfrm>
                <a:off x="1903881" y="1919662"/>
                <a:ext cx="432329" cy="386615"/>
              </a:xfrm>
              <a:custGeom>
                <a:avLst/>
                <a:gdLst>
                  <a:gd name="T0" fmla="*/ 1462 w 1463"/>
                  <a:gd name="T1" fmla="*/ 1309 h 1310"/>
                  <a:gd name="T2" fmla="*/ 1462 w 1463"/>
                  <a:gd name="T3" fmla="*/ 1309 h 1310"/>
                  <a:gd name="T4" fmla="*/ 1462 w 1463"/>
                  <a:gd name="T5" fmla="*/ 0 h 1310"/>
                  <a:gd name="T6" fmla="*/ 0 w 1463"/>
                  <a:gd name="T7" fmla="*/ 1309 h 1310"/>
                  <a:gd name="T8" fmla="*/ 1462 w 1463"/>
                  <a:gd name="T9" fmla="*/ 1309 h 1310"/>
                </a:gdLst>
                <a:ahLst/>
                <a:cxnLst>
                  <a:cxn ang="0">
                    <a:pos x="T0" y="T1"/>
                  </a:cxn>
                  <a:cxn ang="0">
                    <a:pos x="T2" y="T3"/>
                  </a:cxn>
                  <a:cxn ang="0">
                    <a:pos x="T4" y="T5"/>
                  </a:cxn>
                  <a:cxn ang="0">
                    <a:pos x="T6" y="T7"/>
                  </a:cxn>
                  <a:cxn ang="0">
                    <a:pos x="T8" y="T9"/>
                  </a:cxn>
                </a:cxnLst>
                <a:rect l="0" t="0" r="r" b="b"/>
                <a:pathLst>
                  <a:path w="1463" h="1310">
                    <a:moveTo>
                      <a:pt x="1462" y="1309"/>
                    </a:moveTo>
                    <a:lnTo>
                      <a:pt x="1462" y="1309"/>
                    </a:lnTo>
                    <a:cubicBezTo>
                      <a:pt x="1462" y="0"/>
                      <a:pt x="1462" y="0"/>
                      <a:pt x="1462" y="0"/>
                    </a:cubicBezTo>
                    <a:cubicBezTo>
                      <a:pt x="886" y="378"/>
                      <a:pt x="377" y="821"/>
                      <a:pt x="0" y="1309"/>
                    </a:cubicBezTo>
                    <a:lnTo>
                      <a:pt x="1462" y="1309"/>
                    </a:lnTo>
                  </a:path>
                </a:pathLst>
              </a:custGeom>
              <a:solidFill>
                <a:schemeClr val="accent1"/>
              </a:solidFill>
              <a:ln>
                <a:noFill/>
              </a:ln>
              <a:effectLst/>
            </p:spPr>
            <p:txBody>
              <a:bodyPr wrap="none" lIns="60959" tIns="30479" rIns="60959" bIns="30479" anchor="ctr"/>
              <a:lstStyle/>
              <a:p>
                <a:pPr algn="ctr" defTabSz="412750" hangingPunct="0"/>
                <a:endParaRPr lang="en-US" sz="900" b="1" kern="0" dirty="0">
                  <a:solidFill>
                    <a:srgbClr val="000000"/>
                  </a:solidFill>
                  <a:latin typeface="Helvetica Neue"/>
                  <a:sym typeface="Helvetica Neue"/>
                </a:endParaRPr>
              </a:p>
            </p:txBody>
          </p:sp>
        </p:grpSp>
        <p:sp>
          <p:nvSpPr>
            <p:cNvPr id="13" name="Freeform 13">
              <a:extLst>
                <a:ext uri="{FF2B5EF4-FFF2-40B4-BE49-F238E27FC236}">
                  <a16:creationId xmlns:a16="http://schemas.microsoft.com/office/drawing/2014/main" id="{E6921AAC-EBA8-45C9-955E-FCA6E3351672}"/>
                </a:ext>
              </a:extLst>
            </p:cNvPr>
            <p:cNvSpPr>
              <a:spLocks noChangeArrowheads="1"/>
            </p:cNvSpPr>
            <p:nvPr/>
          </p:nvSpPr>
          <p:spPr bwMode="auto">
            <a:xfrm>
              <a:off x="1316391" y="4550141"/>
              <a:ext cx="1762178" cy="604245"/>
            </a:xfrm>
            <a:custGeom>
              <a:avLst/>
              <a:gdLst>
                <a:gd name="T0" fmla="*/ 0 w 9309"/>
                <a:gd name="T1" fmla="*/ 3279 h 3280"/>
                <a:gd name="T2" fmla="*/ 1219 w 9309"/>
                <a:gd name="T3" fmla="*/ 0 h 3280"/>
                <a:gd name="T4" fmla="*/ 7779 w 9309"/>
                <a:gd name="T5" fmla="*/ 1396 h 3280"/>
                <a:gd name="T6" fmla="*/ 7779 w 9309"/>
                <a:gd name="T7" fmla="*/ 1174 h 3280"/>
                <a:gd name="T8" fmla="*/ 9308 w 9309"/>
                <a:gd name="T9" fmla="*/ 3279 h 3280"/>
                <a:gd name="T10" fmla="*/ 0 w 9309"/>
                <a:gd name="T11" fmla="*/ 3279 h 3280"/>
              </a:gdLst>
              <a:ahLst/>
              <a:cxnLst>
                <a:cxn ang="0">
                  <a:pos x="T0" y="T1"/>
                </a:cxn>
                <a:cxn ang="0">
                  <a:pos x="T2" y="T3"/>
                </a:cxn>
                <a:cxn ang="0">
                  <a:pos x="T4" y="T5"/>
                </a:cxn>
                <a:cxn ang="0">
                  <a:pos x="T6" y="T7"/>
                </a:cxn>
                <a:cxn ang="0">
                  <a:pos x="T8" y="T9"/>
                </a:cxn>
                <a:cxn ang="0">
                  <a:pos x="T10" y="T11"/>
                </a:cxn>
              </a:cxnLst>
              <a:rect l="0" t="0" r="r" b="b"/>
              <a:pathLst>
                <a:path w="9309" h="3280">
                  <a:moveTo>
                    <a:pt x="0" y="3279"/>
                  </a:moveTo>
                  <a:lnTo>
                    <a:pt x="1219" y="0"/>
                  </a:lnTo>
                  <a:lnTo>
                    <a:pt x="7779" y="1396"/>
                  </a:lnTo>
                  <a:lnTo>
                    <a:pt x="7779" y="1174"/>
                  </a:lnTo>
                  <a:lnTo>
                    <a:pt x="9308" y="3279"/>
                  </a:lnTo>
                  <a:lnTo>
                    <a:pt x="0" y="3279"/>
                  </a:lnTo>
                </a:path>
              </a:pathLst>
            </a:custGeom>
            <a:solidFill>
              <a:schemeClr val="bg1">
                <a:lumMod val="50000"/>
              </a:schemeClr>
            </a:solidFill>
            <a:ln>
              <a:noFill/>
            </a:ln>
            <a:effectLst/>
          </p:spPr>
          <p:txBody>
            <a:bodyPr wrap="none" lIns="121893" tIns="60947" rIns="121893" bIns="60947" anchor="ctr"/>
            <a:lstStyle/>
            <a:p>
              <a:pPr algn="ctr" defTabSz="412750" hangingPunct="0"/>
              <a:endParaRPr lang="en-US" sz="900" b="1" kern="0" dirty="0">
                <a:solidFill>
                  <a:srgbClr val="000000"/>
                </a:solidFill>
                <a:latin typeface="Helvetica Neue"/>
                <a:sym typeface="Helvetica Neue"/>
              </a:endParaRPr>
            </a:p>
          </p:txBody>
        </p:sp>
        <p:sp>
          <p:nvSpPr>
            <p:cNvPr id="18" name="Freeform 14">
              <a:extLst>
                <a:ext uri="{FF2B5EF4-FFF2-40B4-BE49-F238E27FC236}">
                  <a16:creationId xmlns:a16="http://schemas.microsoft.com/office/drawing/2014/main" id="{B8975DB6-BFD1-4422-8151-6E6556B912EE}"/>
                </a:ext>
              </a:extLst>
            </p:cNvPr>
            <p:cNvSpPr>
              <a:spLocks noChangeArrowheads="1"/>
            </p:cNvSpPr>
            <p:nvPr/>
          </p:nvSpPr>
          <p:spPr bwMode="auto">
            <a:xfrm>
              <a:off x="1546895" y="4247613"/>
              <a:ext cx="1241876" cy="559516"/>
            </a:xfrm>
            <a:custGeom>
              <a:avLst/>
              <a:gdLst>
                <a:gd name="T0" fmla="*/ 6560 w 6561"/>
                <a:gd name="T1" fmla="*/ 3037 h 3038"/>
                <a:gd name="T2" fmla="*/ 0 w 6561"/>
                <a:gd name="T3" fmla="*/ 1641 h 3038"/>
                <a:gd name="T4" fmla="*/ 554 w 6561"/>
                <a:gd name="T5" fmla="*/ 0 h 3038"/>
                <a:gd name="T6" fmla="*/ 6560 w 6561"/>
                <a:gd name="T7" fmla="*/ 1419 h 3038"/>
                <a:gd name="T8" fmla="*/ 6560 w 6561"/>
                <a:gd name="T9" fmla="*/ 3037 h 3038"/>
              </a:gdLst>
              <a:ahLst/>
              <a:cxnLst>
                <a:cxn ang="0">
                  <a:pos x="T0" y="T1"/>
                </a:cxn>
                <a:cxn ang="0">
                  <a:pos x="T2" y="T3"/>
                </a:cxn>
                <a:cxn ang="0">
                  <a:pos x="T4" y="T5"/>
                </a:cxn>
                <a:cxn ang="0">
                  <a:pos x="T6" y="T7"/>
                </a:cxn>
                <a:cxn ang="0">
                  <a:pos x="T8" y="T9"/>
                </a:cxn>
              </a:cxnLst>
              <a:rect l="0" t="0" r="r" b="b"/>
              <a:pathLst>
                <a:path w="6561" h="3038">
                  <a:moveTo>
                    <a:pt x="6560" y="3037"/>
                  </a:moveTo>
                  <a:lnTo>
                    <a:pt x="0" y="1641"/>
                  </a:lnTo>
                  <a:lnTo>
                    <a:pt x="554" y="0"/>
                  </a:lnTo>
                  <a:lnTo>
                    <a:pt x="6560" y="1419"/>
                  </a:lnTo>
                  <a:lnTo>
                    <a:pt x="6560" y="3037"/>
                  </a:lnTo>
                </a:path>
              </a:pathLst>
            </a:custGeom>
            <a:solidFill>
              <a:schemeClr val="bg1">
                <a:lumMod val="85000"/>
              </a:schemeClr>
            </a:solidFill>
            <a:ln>
              <a:noFill/>
            </a:ln>
            <a:effectLst/>
          </p:spPr>
          <p:txBody>
            <a:bodyPr wrap="none" lIns="121893" tIns="60947" rIns="121893" bIns="60947" anchor="ctr"/>
            <a:lstStyle/>
            <a:p>
              <a:pPr algn="ctr" defTabSz="412750" hangingPunct="0"/>
              <a:endParaRPr lang="en-US" sz="900" b="1" kern="0" dirty="0">
                <a:solidFill>
                  <a:srgbClr val="000000"/>
                </a:solidFill>
                <a:latin typeface="Helvetica Neue"/>
                <a:sym typeface="Helvetica Neue"/>
              </a:endParaRPr>
            </a:p>
          </p:txBody>
        </p:sp>
        <p:grpSp>
          <p:nvGrpSpPr>
            <p:cNvPr id="19" name="Group 18">
              <a:extLst>
                <a:ext uri="{FF2B5EF4-FFF2-40B4-BE49-F238E27FC236}">
                  <a16:creationId xmlns:a16="http://schemas.microsoft.com/office/drawing/2014/main" id="{FEA0AA35-3205-4B07-B243-E390067AE0F2}"/>
                </a:ext>
              </a:extLst>
            </p:cNvPr>
            <p:cNvGrpSpPr/>
            <p:nvPr/>
          </p:nvGrpSpPr>
          <p:grpSpPr>
            <a:xfrm>
              <a:off x="1303865" y="2980571"/>
              <a:ext cx="2316720" cy="501775"/>
              <a:chOff x="1484612" y="3377305"/>
              <a:chExt cx="3623210" cy="805883"/>
            </a:xfrm>
            <a:grpFill/>
          </p:grpSpPr>
          <p:sp>
            <p:nvSpPr>
              <p:cNvPr id="24" name="Freeform 4">
                <a:extLst>
                  <a:ext uri="{FF2B5EF4-FFF2-40B4-BE49-F238E27FC236}">
                    <a16:creationId xmlns:a16="http://schemas.microsoft.com/office/drawing/2014/main" id="{886C5E7B-5F74-4837-9291-695FF1C1CA34}"/>
                  </a:ext>
                </a:extLst>
              </p:cNvPr>
              <p:cNvSpPr>
                <a:spLocks noChangeArrowheads="1"/>
              </p:cNvSpPr>
              <p:nvPr/>
            </p:nvSpPr>
            <p:spPr bwMode="auto">
              <a:xfrm>
                <a:off x="2475967" y="3377305"/>
                <a:ext cx="1330949" cy="805883"/>
              </a:xfrm>
              <a:custGeom>
                <a:avLst/>
                <a:gdLst>
                  <a:gd name="T0" fmla="*/ 4499 w 4500"/>
                  <a:gd name="T1" fmla="*/ 0 h 2727"/>
                  <a:gd name="T2" fmla="*/ 4499 w 4500"/>
                  <a:gd name="T3" fmla="*/ 0 h 2727"/>
                  <a:gd name="T4" fmla="*/ 0 w 4500"/>
                  <a:gd name="T5" fmla="*/ 0 h 2727"/>
                  <a:gd name="T6" fmla="*/ 0 w 4500"/>
                  <a:gd name="T7" fmla="*/ 2726 h 2727"/>
                  <a:gd name="T8" fmla="*/ 399 w 4500"/>
                  <a:gd name="T9" fmla="*/ 2726 h 2727"/>
                  <a:gd name="T10" fmla="*/ 399 w 4500"/>
                  <a:gd name="T11" fmla="*/ 2593 h 2727"/>
                  <a:gd name="T12" fmla="*/ 377 w 4500"/>
                  <a:gd name="T13" fmla="*/ 2504 h 2727"/>
                  <a:gd name="T14" fmla="*/ 311 w 4500"/>
                  <a:gd name="T15" fmla="*/ 2349 h 2727"/>
                  <a:gd name="T16" fmla="*/ 244 w 4500"/>
                  <a:gd name="T17" fmla="*/ 2105 h 2727"/>
                  <a:gd name="T18" fmla="*/ 244 w 4500"/>
                  <a:gd name="T19" fmla="*/ 2105 h 2727"/>
                  <a:gd name="T20" fmla="*/ 244 w 4500"/>
                  <a:gd name="T21" fmla="*/ 2105 h 2727"/>
                  <a:gd name="T22" fmla="*/ 244 w 4500"/>
                  <a:gd name="T23" fmla="*/ 2105 h 2727"/>
                  <a:gd name="T24" fmla="*/ 665 w 4500"/>
                  <a:gd name="T25" fmla="*/ 1773 h 2727"/>
                  <a:gd name="T26" fmla="*/ 1086 w 4500"/>
                  <a:gd name="T27" fmla="*/ 2128 h 2727"/>
                  <a:gd name="T28" fmla="*/ 1086 w 4500"/>
                  <a:gd name="T29" fmla="*/ 2128 h 2727"/>
                  <a:gd name="T30" fmla="*/ 997 w 4500"/>
                  <a:gd name="T31" fmla="*/ 2349 h 2727"/>
                  <a:gd name="T32" fmla="*/ 931 w 4500"/>
                  <a:gd name="T33" fmla="*/ 2481 h 2727"/>
                  <a:gd name="T34" fmla="*/ 908 w 4500"/>
                  <a:gd name="T35" fmla="*/ 2593 h 2727"/>
                  <a:gd name="T36" fmla="*/ 908 w 4500"/>
                  <a:gd name="T37" fmla="*/ 2593 h 2727"/>
                  <a:gd name="T38" fmla="*/ 908 w 4500"/>
                  <a:gd name="T39" fmla="*/ 2726 h 2727"/>
                  <a:gd name="T40" fmla="*/ 4499 w 4500"/>
                  <a:gd name="T41" fmla="*/ 2726 h 2727"/>
                  <a:gd name="T42" fmla="*/ 4499 w 4500"/>
                  <a:gd name="T43"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00" h="2727">
                    <a:moveTo>
                      <a:pt x="4499" y="0"/>
                    </a:moveTo>
                    <a:lnTo>
                      <a:pt x="4499" y="0"/>
                    </a:lnTo>
                    <a:cubicBezTo>
                      <a:pt x="0" y="0"/>
                      <a:pt x="0" y="0"/>
                      <a:pt x="0" y="0"/>
                    </a:cubicBezTo>
                    <a:cubicBezTo>
                      <a:pt x="0" y="2726"/>
                      <a:pt x="0" y="2726"/>
                      <a:pt x="0" y="2726"/>
                    </a:cubicBezTo>
                    <a:cubicBezTo>
                      <a:pt x="399" y="2726"/>
                      <a:pt x="399" y="2726"/>
                      <a:pt x="399" y="2726"/>
                    </a:cubicBezTo>
                    <a:cubicBezTo>
                      <a:pt x="399" y="2593"/>
                      <a:pt x="399" y="2593"/>
                      <a:pt x="399" y="2593"/>
                    </a:cubicBezTo>
                    <a:cubicBezTo>
                      <a:pt x="377" y="2504"/>
                      <a:pt x="377" y="2504"/>
                      <a:pt x="377" y="2504"/>
                    </a:cubicBezTo>
                    <a:cubicBezTo>
                      <a:pt x="355" y="2437"/>
                      <a:pt x="355" y="2416"/>
                      <a:pt x="311" y="2349"/>
                    </a:cubicBezTo>
                    <a:cubicBezTo>
                      <a:pt x="244" y="2282"/>
                      <a:pt x="222" y="2216"/>
                      <a:pt x="244" y="2105"/>
                    </a:cubicBezTo>
                    <a:lnTo>
                      <a:pt x="244" y="2105"/>
                    </a:lnTo>
                    <a:lnTo>
                      <a:pt x="244" y="2105"/>
                    </a:lnTo>
                    <a:lnTo>
                      <a:pt x="244" y="2105"/>
                    </a:lnTo>
                    <a:cubicBezTo>
                      <a:pt x="244" y="1906"/>
                      <a:pt x="443" y="1773"/>
                      <a:pt x="665" y="1773"/>
                    </a:cubicBezTo>
                    <a:cubicBezTo>
                      <a:pt x="886" y="1773"/>
                      <a:pt x="1086" y="1928"/>
                      <a:pt x="1086" y="2128"/>
                    </a:cubicBezTo>
                    <a:lnTo>
                      <a:pt x="1086" y="2128"/>
                    </a:lnTo>
                    <a:cubicBezTo>
                      <a:pt x="1086" y="2216"/>
                      <a:pt x="1064" y="2282"/>
                      <a:pt x="997" y="2349"/>
                    </a:cubicBezTo>
                    <a:cubicBezTo>
                      <a:pt x="975" y="2416"/>
                      <a:pt x="953" y="2437"/>
                      <a:pt x="931" y="2481"/>
                    </a:cubicBezTo>
                    <a:cubicBezTo>
                      <a:pt x="908" y="2593"/>
                      <a:pt x="908" y="2593"/>
                      <a:pt x="908" y="2593"/>
                    </a:cubicBezTo>
                    <a:lnTo>
                      <a:pt x="908" y="2593"/>
                    </a:lnTo>
                    <a:cubicBezTo>
                      <a:pt x="908" y="2726"/>
                      <a:pt x="908" y="2726"/>
                      <a:pt x="908" y="2726"/>
                    </a:cubicBezTo>
                    <a:cubicBezTo>
                      <a:pt x="4499" y="2726"/>
                      <a:pt x="4499" y="2726"/>
                      <a:pt x="4499" y="2726"/>
                    </a:cubicBezTo>
                    <a:lnTo>
                      <a:pt x="4499" y="0"/>
                    </a:lnTo>
                  </a:path>
                </a:pathLst>
              </a:custGeom>
              <a:solidFill>
                <a:schemeClr val="accent1"/>
              </a:solidFill>
              <a:ln>
                <a:noFill/>
              </a:ln>
              <a:effectLst/>
            </p:spPr>
            <p:txBody>
              <a:bodyPr wrap="none" lIns="60959" tIns="30479" rIns="60959" bIns="30479" anchor="ctr"/>
              <a:lstStyle/>
              <a:p>
                <a:pPr algn="ctr" defTabSz="412750" hangingPunct="0"/>
                <a:endParaRPr lang="en-US" sz="900" b="1" kern="0" dirty="0">
                  <a:solidFill>
                    <a:srgbClr val="000000"/>
                  </a:solidFill>
                  <a:latin typeface="Helvetica Neue"/>
                  <a:sym typeface="Helvetica Neue"/>
                </a:endParaRPr>
              </a:p>
            </p:txBody>
          </p:sp>
          <p:sp>
            <p:nvSpPr>
              <p:cNvPr id="25" name="Freeform 9">
                <a:extLst>
                  <a:ext uri="{FF2B5EF4-FFF2-40B4-BE49-F238E27FC236}">
                    <a16:creationId xmlns:a16="http://schemas.microsoft.com/office/drawing/2014/main" id="{5DF5B1EC-A674-4010-850E-835DFE28CB75}"/>
                  </a:ext>
                </a:extLst>
              </p:cNvPr>
              <p:cNvSpPr>
                <a:spLocks noChangeArrowheads="1"/>
              </p:cNvSpPr>
              <p:nvPr/>
            </p:nvSpPr>
            <p:spPr bwMode="auto">
              <a:xfrm>
                <a:off x="1484612" y="3377305"/>
                <a:ext cx="852904" cy="805883"/>
              </a:xfrm>
              <a:custGeom>
                <a:avLst/>
                <a:gdLst>
                  <a:gd name="T0" fmla="*/ 2881 w 2882"/>
                  <a:gd name="T1" fmla="*/ 0 h 2727"/>
                  <a:gd name="T2" fmla="*/ 2881 w 2882"/>
                  <a:gd name="T3" fmla="*/ 0 h 2727"/>
                  <a:gd name="T4" fmla="*/ 22 w 2882"/>
                  <a:gd name="T5" fmla="*/ 0 h 2727"/>
                  <a:gd name="T6" fmla="*/ 598 w 2882"/>
                  <a:gd name="T7" fmla="*/ 2726 h 2727"/>
                  <a:gd name="T8" fmla="*/ 2881 w 2882"/>
                  <a:gd name="T9" fmla="*/ 2726 h 2727"/>
                  <a:gd name="T10" fmla="*/ 2881 w 2882"/>
                  <a:gd name="T11" fmla="*/ 0 h 2727"/>
                </a:gdLst>
                <a:ahLst/>
                <a:cxnLst>
                  <a:cxn ang="0">
                    <a:pos x="T0" y="T1"/>
                  </a:cxn>
                  <a:cxn ang="0">
                    <a:pos x="T2" y="T3"/>
                  </a:cxn>
                  <a:cxn ang="0">
                    <a:pos x="T4" y="T5"/>
                  </a:cxn>
                  <a:cxn ang="0">
                    <a:pos x="T6" y="T7"/>
                  </a:cxn>
                  <a:cxn ang="0">
                    <a:pos x="T8" y="T9"/>
                  </a:cxn>
                  <a:cxn ang="0">
                    <a:pos x="T10" y="T11"/>
                  </a:cxn>
                </a:cxnLst>
                <a:rect l="0" t="0" r="r" b="b"/>
                <a:pathLst>
                  <a:path w="2882" h="2727">
                    <a:moveTo>
                      <a:pt x="2881" y="0"/>
                    </a:moveTo>
                    <a:lnTo>
                      <a:pt x="2881" y="0"/>
                    </a:lnTo>
                    <a:cubicBezTo>
                      <a:pt x="22" y="0"/>
                      <a:pt x="22" y="0"/>
                      <a:pt x="22" y="0"/>
                    </a:cubicBezTo>
                    <a:cubicBezTo>
                      <a:pt x="0" y="864"/>
                      <a:pt x="133" y="1773"/>
                      <a:pt x="598" y="2726"/>
                    </a:cubicBezTo>
                    <a:cubicBezTo>
                      <a:pt x="2881" y="2726"/>
                      <a:pt x="2881" y="2726"/>
                      <a:pt x="2881" y="2726"/>
                    </a:cubicBezTo>
                    <a:lnTo>
                      <a:pt x="2881" y="0"/>
                    </a:lnTo>
                  </a:path>
                </a:pathLst>
              </a:custGeom>
              <a:solidFill>
                <a:schemeClr val="accent1"/>
              </a:solidFill>
              <a:ln>
                <a:noFill/>
              </a:ln>
              <a:effectLst/>
            </p:spPr>
            <p:txBody>
              <a:bodyPr wrap="none" lIns="60959" tIns="30479" rIns="60959" bIns="30479" anchor="ctr"/>
              <a:lstStyle/>
              <a:p>
                <a:pPr algn="ctr" defTabSz="412750" hangingPunct="0"/>
                <a:endParaRPr lang="en-US" sz="900" b="1" kern="0" dirty="0">
                  <a:solidFill>
                    <a:srgbClr val="000000"/>
                  </a:solidFill>
                  <a:latin typeface="Helvetica Neue"/>
                  <a:sym typeface="Helvetica Neue"/>
                </a:endParaRPr>
              </a:p>
            </p:txBody>
          </p:sp>
          <p:sp>
            <p:nvSpPr>
              <p:cNvPr id="26" name="Freeform 15">
                <a:extLst>
                  <a:ext uri="{FF2B5EF4-FFF2-40B4-BE49-F238E27FC236}">
                    <a16:creationId xmlns:a16="http://schemas.microsoft.com/office/drawing/2014/main" id="{1598971A-922F-42EF-90E3-3BBF9F3A987D}"/>
                  </a:ext>
                </a:extLst>
              </p:cNvPr>
              <p:cNvSpPr>
                <a:spLocks noChangeArrowheads="1"/>
              </p:cNvSpPr>
              <p:nvPr/>
            </p:nvSpPr>
            <p:spPr bwMode="auto">
              <a:xfrm>
                <a:off x="3946671" y="3377305"/>
                <a:ext cx="1161151" cy="805883"/>
              </a:xfrm>
              <a:custGeom>
                <a:avLst/>
                <a:gdLst>
                  <a:gd name="T0" fmla="*/ 1927 w 3923"/>
                  <a:gd name="T1" fmla="*/ 2459 h 2727"/>
                  <a:gd name="T2" fmla="*/ 1927 w 3923"/>
                  <a:gd name="T3" fmla="*/ 2459 h 2727"/>
                  <a:gd name="T4" fmla="*/ 1839 w 3923"/>
                  <a:gd name="T5" fmla="*/ 2305 h 2727"/>
                  <a:gd name="T6" fmla="*/ 1772 w 3923"/>
                  <a:gd name="T7" fmla="*/ 2061 h 2727"/>
                  <a:gd name="T8" fmla="*/ 1772 w 3923"/>
                  <a:gd name="T9" fmla="*/ 2061 h 2727"/>
                  <a:gd name="T10" fmla="*/ 1772 w 3923"/>
                  <a:gd name="T11" fmla="*/ 2039 h 2727"/>
                  <a:gd name="T12" fmla="*/ 1772 w 3923"/>
                  <a:gd name="T13" fmla="*/ 2039 h 2727"/>
                  <a:gd name="T14" fmla="*/ 2194 w 3923"/>
                  <a:gd name="T15" fmla="*/ 1707 h 2727"/>
                  <a:gd name="T16" fmla="*/ 2615 w 3923"/>
                  <a:gd name="T17" fmla="*/ 2083 h 2727"/>
                  <a:gd name="T18" fmla="*/ 2615 w 3923"/>
                  <a:gd name="T19" fmla="*/ 2083 h 2727"/>
                  <a:gd name="T20" fmla="*/ 2549 w 3923"/>
                  <a:gd name="T21" fmla="*/ 2305 h 2727"/>
                  <a:gd name="T22" fmla="*/ 2482 w 3923"/>
                  <a:gd name="T23" fmla="*/ 2437 h 2727"/>
                  <a:gd name="T24" fmla="*/ 2460 w 3923"/>
                  <a:gd name="T25" fmla="*/ 2526 h 2727"/>
                  <a:gd name="T26" fmla="*/ 2438 w 3923"/>
                  <a:gd name="T27" fmla="*/ 2526 h 2727"/>
                  <a:gd name="T28" fmla="*/ 2438 w 3923"/>
                  <a:gd name="T29" fmla="*/ 2726 h 2727"/>
                  <a:gd name="T30" fmla="*/ 3922 w 3923"/>
                  <a:gd name="T31" fmla="*/ 2726 h 2727"/>
                  <a:gd name="T32" fmla="*/ 2925 w 3923"/>
                  <a:gd name="T33" fmla="*/ 443 h 2727"/>
                  <a:gd name="T34" fmla="*/ 3014 w 3923"/>
                  <a:gd name="T35" fmla="*/ 0 h 2727"/>
                  <a:gd name="T36" fmla="*/ 0 w 3923"/>
                  <a:gd name="T37" fmla="*/ 0 h 2727"/>
                  <a:gd name="T38" fmla="*/ 0 w 3923"/>
                  <a:gd name="T39" fmla="*/ 466 h 2727"/>
                  <a:gd name="T40" fmla="*/ 177 w 3923"/>
                  <a:gd name="T41" fmla="*/ 466 h 2727"/>
                  <a:gd name="T42" fmla="*/ 266 w 3923"/>
                  <a:gd name="T43" fmla="*/ 443 h 2727"/>
                  <a:gd name="T44" fmla="*/ 399 w 3923"/>
                  <a:gd name="T45" fmla="*/ 354 h 2727"/>
                  <a:gd name="T46" fmla="*/ 642 w 3923"/>
                  <a:gd name="T47" fmla="*/ 288 h 2727"/>
                  <a:gd name="T48" fmla="*/ 665 w 3923"/>
                  <a:gd name="T49" fmla="*/ 288 h 2727"/>
                  <a:gd name="T50" fmla="*/ 665 w 3923"/>
                  <a:gd name="T51" fmla="*/ 288 h 2727"/>
                  <a:gd name="T52" fmla="*/ 665 w 3923"/>
                  <a:gd name="T53" fmla="*/ 288 h 2727"/>
                  <a:gd name="T54" fmla="*/ 996 w 3923"/>
                  <a:gd name="T55" fmla="*/ 710 h 2727"/>
                  <a:gd name="T56" fmla="*/ 620 w 3923"/>
                  <a:gd name="T57" fmla="*/ 1130 h 2727"/>
                  <a:gd name="T58" fmla="*/ 620 w 3923"/>
                  <a:gd name="T59" fmla="*/ 1130 h 2727"/>
                  <a:gd name="T60" fmla="*/ 399 w 3923"/>
                  <a:gd name="T61" fmla="*/ 1064 h 2727"/>
                  <a:gd name="T62" fmla="*/ 266 w 3923"/>
                  <a:gd name="T63" fmla="*/ 998 h 2727"/>
                  <a:gd name="T64" fmla="*/ 177 w 3923"/>
                  <a:gd name="T65" fmla="*/ 976 h 2727"/>
                  <a:gd name="T66" fmla="*/ 177 w 3923"/>
                  <a:gd name="T67" fmla="*/ 953 h 2727"/>
                  <a:gd name="T68" fmla="*/ 0 w 3923"/>
                  <a:gd name="T69" fmla="*/ 953 h 2727"/>
                  <a:gd name="T70" fmla="*/ 0 w 3923"/>
                  <a:gd name="T71" fmla="*/ 2726 h 2727"/>
                  <a:gd name="T72" fmla="*/ 1949 w 3923"/>
                  <a:gd name="T73" fmla="*/ 2726 h 2727"/>
                  <a:gd name="T74" fmla="*/ 1949 w 3923"/>
                  <a:gd name="T75" fmla="*/ 2526 h 2727"/>
                  <a:gd name="T76" fmla="*/ 1927 w 3923"/>
                  <a:gd name="T77" fmla="*/ 2459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23" h="2727">
                    <a:moveTo>
                      <a:pt x="1927" y="2459"/>
                    </a:moveTo>
                    <a:lnTo>
                      <a:pt x="1927" y="2459"/>
                    </a:lnTo>
                    <a:cubicBezTo>
                      <a:pt x="1905" y="2394"/>
                      <a:pt x="1883" y="2371"/>
                      <a:pt x="1839" y="2305"/>
                    </a:cubicBezTo>
                    <a:cubicBezTo>
                      <a:pt x="1794" y="2238"/>
                      <a:pt x="1772" y="2150"/>
                      <a:pt x="1772" y="2061"/>
                    </a:cubicBezTo>
                    <a:lnTo>
                      <a:pt x="1772" y="2061"/>
                    </a:lnTo>
                    <a:cubicBezTo>
                      <a:pt x="1772" y="2039"/>
                      <a:pt x="1772" y="2039"/>
                      <a:pt x="1772" y="2039"/>
                    </a:cubicBezTo>
                    <a:lnTo>
                      <a:pt x="1772" y="2039"/>
                    </a:lnTo>
                    <a:cubicBezTo>
                      <a:pt x="1794" y="1862"/>
                      <a:pt x="1972" y="1707"/>
                      <a:pt x="2194" y="1707"/>
                    </a:cubicBezTo>
                    <a:cubicBezTo>
                      <a:pt x="2438" y="1707"/>
                      <a:pt x="2615" y="1884"/>
                      <a:pt x="2615" y="2083"/>
                    </a:cubicBezTo>
                    <a:lnTo>
                      <a:pt x="2615" y="2083"/>
                    </a:lnTo>
                    <a:cubicBezTo>
                      <a:pt x="2615" y="2172"/>
                      <a:pt x="2592" y="2238"/>
                      <a:pt x="2549" y="2305"/>
                    </a:cubicBezTo>
                    <a:cubicBezTo>
                      <a:pt x="2504" y="2349"/>
                      <a:pt x="2482" y="2394"/>
                      <a:pt x="2482" y="2437"/>
                    </a:cubicBezTo>
                    <a:cubicBezTo>
                      <a:pt x="2460" y="2526"/>
                      <a:pt x="2460" y="2526"/>
                      <a:pt x="2460" y="2526"/>
                    </a:cubicBezTo>
                    <a:cubicBezTo>
                      <a:pt x="2438" y="2526"/>
                      <a:pt x="2438" y="2526"/>
                      <a:pt x="2438" y="2526"/>
                    </a:cubicBezTo>
                    <a:cubicBezTo>
                      <a:pt x="2438" y="2726"/>
                      <a:pt x="2438" y="2726"/>
                      <a:pt x="2438" y="2726"/>
                    </a:cubicBezTo>
                    <a:cubicBezTo>
                      <a:pt x="3922" y="2726"/>
                      <a:pt x="3922" y="2726"/>
                      <a:pt x="3922" y="2726"/>
                    </a:cubicBezTo>
                    <a:cubicBezTo>
                      <a:pt x="3922" y="2726"/>
                      <a:pt x="2947" y="1064"/>
                      <a:pt x="2925" y="443"/>
                    </a:cubicBezTo>
                    <a:cubicBezTo>
                      <a:pt x="2925" y="332"/>
                      <a:pt x="2970" y="288"/>
                      <a:pt x="3014" y="0"/>
                    </a:cubicBezTo>
                    <a:cubicBezTo>
                      <a:pt x="0" y="0"/>
                      <a:pt x="0" y="0"/>
                      <a:pt x="0" y="0"/>
                    </a:cubicBezTo>
                    <a:cubicBezTo>
                      <a:pt x="0" y="466"/>
                      <a:pt x="0" y="466"/>
                      <a:pt x="0" y="466"/>
                    </a:cubicBezTo>
                    <a:cubicBezTo>
                      <a:pt x="177" y="466"/>
                      <a:pt x="177" y="466"/>
                      <a:pt x="177" y="466"/>
                    </a:cubicBezTo>
                    <a:cubicBezTo>
                      <a:pt x="266" y="443"/>
                      <a:pt x="266" y="443"/>
                      <a:pt x="266" y="443"/>
                    </a:cubicBezTo>
                    <a:cubicBezTo>
                      <a:pt x="310" y="421"/>
                      <a:pt x="332" y="399"/>
                      <a:pt x="399" y="354"/>
                    </a:cubicBezTo>
                    <a:cubicBezTo>
                      <a:pt x="465" y="311"/>
                      <a:pt x="553" y="288"/>
                      <a:pt x="642" y="288"/>
                    </a:cubicBezTo>
                    <a:cubicBezTo>
                      <a:pt x="665" y="288"/>
                      <a:pt x="665" y="288"/>
                      <a:pt x="665" y="288"/>
                    </a:cubicBezTo>
                    <a:lnTo>
                      <a:pt x="665" y="288"/>
                    </a:lnTo>
                    <a:lnTo>
                      <a:pt x="665" y="288"/>
                    </a:lnTo>
                    <a:cubicBezTo>
                      <a:pt x="842" y="311"/>
                      <a:pt x="996" y="488"/>
                      <a:pt x="996" y="710"/>
                    </a:cubicBezTo>
                    <a:cubicBezTo>
                      <a:pt x="996" y="953"/>
                      <a:pt x="819" y="1130"/>
                      <a:pt x="620" y="1130"/>
                    </a:cubicBezTo>
                    <a:lnTo>
                      <a:pt x="620" y="1130"/>
                    </a:lnTo>
                    <a:cubicBezTo>
                      <a:pt x="553" y="1130"/>
                      <a:pt x="465" y="1108"/>
                      <a:pt x="399" y="1064"/>
                    </a:cubicBezTo>
                    <a:cubicBezTo>
                      <a:pt x="354" y="1020"/>
                      <a:pt x="332" y="998"/>
                      <a:pt x="266" y="998"/>
                    </a:cubicBezTo>
                    <a:cubicBezTo>
                      <a:pt x="177" y="976"/>
                      <a:pt x="177" y="976"/>
                      <a:pt x="177" y="976"/>
                    </a:cubicBezTo>
                    <a:cubicBezTo>
                      <a:pt x="177" y="953"/>
                      <a:pt x="177" y="953"/>
                      <a:pt x="177" y="953"/>
                    </a:cubicBezTo>
                    <a:cubicBezTo>
                      <a:pt x="0" y="953"/>
                      <a:pt x="0" y="953"/>
                      <a:pt x="0" y="953"/>
                    </a:cubicBezTo>
                    <a:cubicBezTo>
                      <a:pt x="0" y="2726"/>
                      <a:pt x="0" y="2726"/>
                      <a:pt x="0" y="2726"/>
                    </a:cubicBezTo>
                    <a:cubicBezTo>
                      <a:pt x="1949" y="2726"/>
                      <a:pt x="1949" y="2726"/>
                      <a:pt x="1949" y="2726"/>
                    </a:cubicBezTo>
                    <a:cubicBezTo>
                      <a:pt x="1949" y="2526"/>
                      <a:pt x="1949" y="2526"/>
                      <a:pt x="1949" y="2526"/>
                    </a:cubicBezTo>
                    <a:lnTo>
                      <a:pt x="1927" y="2459"/>
                    </a:lnTo>
                  </a:path>
                </a:pathLst>
              </a:custGeom>
              <a:solidFill>
                <a:schemeClr val="accent1"/>
              </a:solidFill>
              <a:ln>
                <a:noFill/>
              </a:ln>
              <a:effectLst/>
            </p:spPr>
            <p:txBody>
              <a:bodyPr wrap="none" lIns="60959" tIns="30479" rIns="60959" bIns="30479" anchor="ctr"/>
              <a:lstStyle/>
              <a:p>
                <a:pPr algn="ctr" defTabSz="412750" hangingPunct="0"/>
                <a:endParaRPr lang="en-US" sz="900" b="1" kern="0" dirty="0">
                  <a:solidFill>
                    <a:srgbClr val="000000"/>
                  </a:solidFill>
                  <a:latin typeface="Helvetica Neue"/>
                  <a:sym typeface="Helvetica Neue"/>
                </a:endParaRPr>
              </a:p>
            </p:txBody>
          </p:sp>
        </p:grpSp>
        <p:grpSp>
          <p:nvGrpSpPr>
            <p:cNvPr id="20" name="Group 19">
              <a:extLst>
                <a:ext uri="{FF2B5EF4-FFF2-40B4-BE49-F238E27FC236}">
                  <a16:creationId xmlns:a16="http://schemas.microsoft.com/office/drawing/2014/main" id="{6BABB2E7-DC77-4C83-BDD1-16941AC3EFC9}"/>
                </a:ext>
              </a:extLst>
            </p:cNvPr>
            <p:cNvGrpSpPr/>
            <p:nvPr/>
          </p:nvGrpSpPr>
          <p:grpSpPr>
            <a:xfrm>
              <a:off x="1316392" y="2395844"/>
              <a:ext cx="2153030" cy="501775"/>
              <a:chOff x="1504203" y="2438196"/>
              <a:chExt cx="3367209" cy="805883"/>
            </a:xfrm>
            <a:grpFill/>
          </p:grpSpPr>
          <p:sp>
            <p:nvSpPr>
              <p:cNvPr id="21" name="Freeform 3">
                <a:extLst>
                  <a:ext uri="{FF2B5EF4-FFF2-40B4-BE49-F238E27FC236}">
                    <a16:creationId xmlns:a16="http://schemas.microsoft.com/office/drawing/2014/main" id="{9713E35F-253B-4336-85EA-99D095ABEBF1}"/>
                  </a:ext>
                </a:extLst>
              </p:cNvPr>
              <p:cNvSpPr>
                <a:spLocks noChangeArrowheads="1"/>
              </p:cNvSpPr>
              <p:nvPr/>
            </p:nvSpPr>
            <p:spPr bwMode="auto">
              <a:xfrm>
                <a:off x="3946671" y="2438196"/>
                <a:ext cx="924741" cy="805883"/>
              </a:xfrm>
              <a:custGeom>
                <a:avLst/>
                <a:gdLst>
                  <a:gd name="T0" fmla="*/ 2393 w 3125"/>
                  <a:gd name="T1" fmla="*/ 0 h 2727"/>
                  <a:gd name="T2" fmla="*/ 2393 w 3125"/>
                  <a:gd name="T3" fmla="*/ 0 h 2727"/>
                  <a:gd name="T4" fmla="*/ 0 w 3125"/>
                  <a:gd name="T5" fmla="*/ 0 h 2727"/>
                  <a:gd name="T6" fmla="*/ 0 w 3125"/>
                  <a:gd name="T7" fmla="*/ 2726 h 2727"/>
                  <a:gd name="T8" fmla="*/ 399 w 3125"/>
                  <a:gd name="T9" fmla="*/ 2726 h 2727"/>
                  <a:gd name="T10" fmla="*/ 399 w 3125"/>
                  <a:gd name="T11" fmla="*/ 2637 h 2727"/>
                  <a:gd name="T12" fmla="*/ 376 w 3125"/>
                  <a:gd name="T13" fmla="*/ 2571 h 2727"/>
                  <a:gd name="T14" fmla="*/ 310 w 3125"/>
                  <a:gd name="T15" fmla="*/ 2415 h 2727"/>
                  <a:gd name="T16" fmla="*/ 244 w 3125"/>
                  <a:gd name="T17" fmla="*/ 2171 h 2727"/>
                  <a:gd name="T18" fmla="*/ 244 w 3125"/>
                  <a:gd name="T19" fmla="*/ 2171 h 2727"/>
                  <a:gd name="T20" fmla="*/ 244 w 3125"/>
                  <a:gd name="T21" fmla="*/ 2149 h 2727"/>
                  <a:gd name="T22" fmla="*/ 244 w 3125"/>
                  <a:gd name="T23" fmla="*/ 2149 h 2727"/>
                  <a:gd name="T24" fmla="*/ 665 w 3125"/>
                  <a:gd name="T25" fmla="*/ 1817 h 2727"/>
                  <a:gd name="T26" fmla="*/ 1085 w 3125"/>
                  <a:gd name="T27" fmla="*/ 2194 h 2727"/>
                  <a:gd name="T28" fmla="*/ 1085 w 3125"/>
                  <a:gd name="T29" fmla="*/ 2194 h 2727"/>
                  <a:gd name="T30" fmla="*/ 1019 w 3125"/>
                  <a:gd name="T31" fmla="*/ 2415 h 2727"/>
                  <a:gd name="T32" fmla="*/ 931 w 3125"/>
                  <a:gd name="T33" fmla="*/ 2549 h 2727"/>
                  <a:gd name="T34" fmla="*/ 908 w 3125"/>
                  <a:gd name="T35" fmla="*/ 2637 h 2727"/>
                  <a:gd name="T36" fmla="*/ 908 w 3125"/>
                  <a:gd name="T37" fmla="*/ 2637 h 2727"/>
                  <a:gd name="T38" fmla="*/ 908 w 3125"/>
                  <a:gd name="T39" fmla="*/ 2726 h 2727"/>
                  <a:gd name="T40" fmla="*/ 3080 w 3125"/>
                  <a:gd name="T41" fmla="*/ 2726 h 2727"/>
                  <a:gd name="T42" fmla="*/ 2393 w 3125"/>
                  <a:gd name="T43"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25" h="2727">
                    <a:moveTo>
                      <a:pt x="2393" y="0"/>
                    </a:moveTo>
                    <a:lnTo>
                      <a:pt x="2393" y="0"/>
                    </a:lnTo>
                    <a:cubicBezTo>
                      <a:pt x="0" y="0"/>
                      <a:pt x="0" y="0"/>
                      <a:pt x="0" y="0"/>
                    </a:cubicBezTo>
                    <a:cubicBezTo>
                      <a:pt x="0" y="2726"/>
                      <a:pt x="0" y="2726"/>
                      <a:pt x="0" y="2726"/>
                    </a:cubicBezTo>
                    <a:cubicBezTo>
                      <a:pt x="399" y="2726"/>
                      <a:pt x="399" y="2726"/>
                      <a:pt x="399" y="2726"/>
                    </a:cubicBezTo>
                    <a:cubicBezTo>
                      <a:pt x="399" y="2637"/>
                      <a:pt x="399" y="2637"/>
                      <a:pt x="399" y="2637"/>
                    </a:cubicBezTo>
                    <a:cubicBezTo>
                      <a:pt x="376" y="2571"/>
                      <a:pt x="376" y="2571"/>
                      <a:pt x="376" y="2571"/>
                    </a:cubicBezTo>
                    <a:cubicBezTo>
                      <a:pt x="376" y="2504"/>
                      <a:pt x="354" y="2482"/>
                      <a:pt x="310" y="2415"/>
                    </a:cubicBezTo>
                    <a:cubicBezTo>
                      <a:pt x="244" y="2349"/>
                      <a:pt x="244" y="2260"/>
                      <a:pt x="244" y="2171"/>
                    </a:cubicBezTo>
                    <a:lnTo>
                      <a:pt x="244" y="2171"/>
                    </a:lnTo>
                    <a:cubicBezTo>
                      <a:pt x="244" y="2149"/>
                      <a:pt x="244" y="2149"/>
                      <a:pt x="244" y="2149"/>
                    </a:cubicBezTo>
                    <a:lnTo>
                      <a:pt x="244" y="2149"/>
                    </a:lnTo>
                    <a:cubicBezTo>
                      <a:pt x="266" y="1972"/>
                      <a:pt x="443" y="1817"/>
                      <a:pt x="665" y="1817"/>
                    </a:cubicBezTo>
                    <a:cubicBezTo>
                      <a:pt x="886" y="1817"/>
                      <a:pt x="1085" y="1994"/>
                      <a:pt x="1085" y="2194"/>
                    </a:cubicBezTo>
                    <a:lnTo>
                      <a:pt x="1085" y="2194"/>
                    </a:lnTo>
                    <a:cubicBezTo>
                      <a:pt x="1085" y="2282"/>
                      <a:pt x="1063" y="2349"/>
                      <a:pt x="1019" y="2415"/>
                    </a:cubicBezTo>
                    <a:cubicBezTo>
                      <a:pt x="975" y="2460"/>
                      <a:pt x="953" y="2504"/>
                      <a:pt x="931" y="2549"/>
                    </a:cubicBezTo>
                    <a:cubicBezTo>
                      <a:pt x="908" y="2637"/>
                      <a:pt x="908" y="2637"/>
                      <a:pt x="908" y="2637"/>
                    </a:cubicBezTo>
                    <a:lnTo>
                      <a:pt x="908" y="2637"/>
                    </a:lnTo>
                    <a:cubicBezTo>
                      <a:pt x="908" y="2726"/>
                      <a:pt x="908" y="2726"/>
                      <a:pt x="908" y="2726"/>
                    </a:cubicBezTo>
                    <a:cubicBezTo>
                      <a:pt x="3080" y="2726"/>
                      <a:pt x="3080" y="2726"/>
                      <a:pt x="3080" y="2726"/>
                    </a:cubicBezTo>
                    <a:cubicBezTo>
                      <a:pt x="3124" y="2017"/>
                      <a:pt x="3036" y="997"/>
                      <a:pt x="2393" y="0"/>
                    </a:cubicBezTo>
                  </a:path>
                </a:pathLst>
              </a:custGeom>
              <a:solidFill>
                <a:schemeClr val="accent1"/>
              </a:solidFill>
              <a:ln>
                <a:noFill/>
              </a:ln>
              <a:effectLst/>
            </p:spPr>
            <p:txBody>
              <a:bodyPr wrap="none" lIns="60959" tIns="30479" rIns="60959" bIns="30479" anchor="ctr"/>
              <a:lstStyle/>
              <a:p>
                <a:pPr algn="ctr" defTabSz="412750" hangingPunct="0"/>
                <a:endParaRPr lang="en-US" sz="900" b="1" kern="0" dirty="0">
                  <a:solidFill>
                    <a:srgbClr val="000000"/>
                  </a:solidFill>
                  <a:latin typeface="Helvetica Neue"/>
                  <a:sym typeface="Helvetica Neue"/>
                </a:endParaRPr>
              </a:p>
            </p:txBody>
          </p:sp>
          <p:sp>
            <p:nvSpPr>
              <p:cNvPr id="22" name="Freeform 7">
                <a:extLst>
                  <a:ext uri="{FF2B5EF4-FFF2-40B4-BE49-F238E27FC236}">
                    <a16:creationId xmlns:a16="http://schemas.microsoft.com/office/drawing/2014/main" id="{5679E968-A79C-49C8-99A9-978CCB3C4794}"/>
                  </a:ext>
                </a:extLst>
              </p:cNvPr>
              <p:cNvSpPr>
                <a:spLocks noChangeArrowheads="1"/>
              </p:cNvSpPr>
              <p:nvPr/>
            </p:nvSpPr>
            <p:spPr bwMode="auto">
              <a:xfrm>
                <a:off x="2475967" y="2438196"/>
                <a:ext cx="1330949" cy="805883"/>
              </a:xfrm>
              <a:custGeom>
                <a:avLst/>
                <a:gdLst>
                  <a:gd name="T0" fmla="*/ 0 w 4500"/>
                  <a:gd name="T1" fmla="*/ 0 h 2727"/>
                  <a:gd name="T2" fmla="*/ 0 w 4500"/>
                  <a:gd name="T3" fmla="*/ 0 h 2727"/>
                  <a:gd name="T4" fmla="*/ 0 w 4500"/>
                  <a:gd name="T5" fmla="*/ 2726 h 2727"/>
                  <a:gd name="T6" fmla="*/ 3479 w 4500"/>
                  <a:gd name="T7" fmla="*/ 2726 h 2727"/>
                  <a:gd name="T8" fmla="*/ 3479 w 4500"/>
                  <a:gd name="T9" fmla="*/ 2460 h 2727"/>
                  <a:gd name="T10" fmla="*/ 3457 w 4500"/>
                  <a:gd name="T11" fmla="*/ 2371 h 2727"/>
                  <a:gd name="T12" fmla="*/ 3391 w 4500"/>
                  <a:gd name="T13" fmla="*/ 2238 h 2727"/>
                  <a:gd name="T14" fmla="*/ 3324 w 4500"/>
                  <a:gd name="T15" fmla="*/ 1972 h 2727"/>
                  <a:gd name="T16" fmla="*/ 3324 w 4500"/>
                  <a:gd name="T17" fmla="*/ 1972 h 2727"/>
                  <a:gd name="T18" fmla="*/ 3324 w 4500"/>
                  <a:gd name="T19" fmla="*/ 1972 h 2727"/>
                  <a:gd name="T20" fmla="*/ 3324 w 4500"/>
                  <a:gd name="T21" fmla="*/ 1972 h 2727"/>
                  <a:gd name="T22" fmla="*/ 3745 w 4500"/>
                  <a:gd name="T23" fmla="*/ 1640 h 2727"/>
                  <a:gd name="T24" fmla="*/ 4166 w 4500"/>
                  <a:gd name="T25" fmla="*/ 1994 h 2727"/>
                  <a:gd name="T26" fmla="*/ 4166 w 4500"/>
                  <a:gd name="T27" fmla="*/ 1994 h 2727"/>
                  <a:gd name="T28" fmla="*/ 4100 w 4500"/>
                  <a:gd name="T29" fmla="*/ 2238 h 2727"/>
                  <a:gd name="T30" fmla="*/ 4011 w 4500"/>
                  <a:gd name="T31" fmla="*/ 2349 h 2727"/>
                  <a:gd name="T32" fmla="*/ 3989 w 4500"/>
                  <a:gd name="T33" fmla="*/ 2460 h 2727"/>
                  <a:gd name="T34" fmla="*/ 3989 w 4500"/>
                  <a:gd name="T35" fmla="*/ 2460 h 2727"/>
                  <a:gd name="T36" fmla="*/ 3989 w 4500"/>
                  <a:gd name="T37" fmla="*/ 2726 h 2727"/>
                  <a:gd name="T38" fmla="*/ 4499 w 4500"/>
                  <a:gd name="T39" fmla="*/ 2726 h 2727"/>
                  <a:gd name="T40" fmla="*/ 4499 w 4500"/>
                  <a:gd name="T41" fmla="*/ 0 h 2727"/>
                  <a:gd name="T42" fmla="*/ 0 w 4500"/>
                  <a:gd name="T43"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00" h="2727">
                    <a:moveTo>
                      <a:pt x="0" y="0"/>
                    </a:moveTo>
                    <a:lnTo>
                      <a:pt x="0" y="0"/>
                    </a:lnTo>
                    <a:cubicBezTo>
                      <a:pt x="0" y="2726"/>
                      <a:pt x="0" y="2726"/>
                      <a:pt x="0" y="2726"/>
                    </a:cubicBezTo>
                    <a:cubicBezTo>
                      <a:pt x="3479" y="2726"/>
                      <a:pt x="3479" y="2726"/>
                      <a:pt x="3479" y="2726"/>
                    </a:cubicBezTo>
                    <a:cubicBezTo>
                      <a:pt x="3479" y="2460"/>
                      <a:pt x="3479" y="2460"/>
                      <a:pt x="3479" y="2460"/>
                    </a:cubicBezTo>
                    <a:cubicBezTo>
                      <a:pt x="3457" y="2371"/>
                      <a:pt x="3457" y="2371"/>
                      <a:pt x="3457" y="2371"/>
                    </a:cubicBezTo>
                    <a:cubicBezTo>
                      <a:pt x="3435" y="2305"/>
                      <a:pt x="3435" y="2282"/>
                      <a:pt x="3391" y="2238"/>
                    </a:cubicBezTo>
                    <a:cubicBezTo>
                      <a:pt x="3324" y="2149"/>
                      <a:pt x="3302" y="2083"/>
                      <a:pt x="3324" y="1972"/>
                    </a:cubicBezTo>
                    <a:lnTo>
                      <a:pt x="3324" y="1972"/>
                    </a:lnTo>
                    <a:lnTo>
                      <a:pt x="3324" y="1972"/>
                    </a:lnTo>
                    <a:lnTo>
                      <a:pt x="3324" y="1972"/>
                    </a:lnTo>
                    <a:cubicBezTo>
                      <a:pt x="3347" y="1795"/>
                      <a:pt x="3524" y="1640"/>
                      <a:pt x="3745" y="1640"/>
                    </a:cubicBezTo>
                    <a:cubicBezTo>
                      <a:pt x="3967" y="1640"/>
                      <a:pt x="4166" y="1795"/>
                      <a:pt x="4166" y="1994"/>
                    </a:cubicBezTo>
                    <a:lnTo>
                      <a:pt x="4166" y="1994"/>
                    </a:lnTo>
                    <a:cubicBezTo>
                      <a:pt x="4166" y="2083"/>
                      <a:pt x="4144" y="2171"/>
                      <a:pt x="4100" y="2238"/>
                    </a:cubicBezTo>
                    <a:cubicBezTo>
                      <a:pt x="4056" y="2282"/>
                      <a:pt x="4034" y="2305"/>
                      <a:pt x="4011" y="2349"/>
                    </a:cubicBezTo>
                    <a:cubicBezTo>
                      <a:pt x="3989" y="2460"/>
                      <a:pt x="3989" y="2460"/>
                      <a:pt x="3989" y="2460"/>
                    </a:cubicBezTo>
                    <a:lnTo>
                      <a:pt x="3989" y="2460"/>
                    </a:lnTo>
                    <a:cubicBezTo>
                      <a:pt x="3989" y="2726"/>
                      <a:pt x="3989" y="2726"/>
                      <a:pt x="3989" y="2726"/>
                    </a:cubicBezTo>
                    <a:cubicBezTo>
                      <a:pt x="4499" y="2726"/>
                      <a:pt x="4499" y="2726"/>
                      <a:pt x="4499" y="2726"/>
                    </a:cubicBezTo>
                    <a:cubicBezTo>
                      <a:pt x="4499" y="0"/>
                      <a:pt x="4499" y="0"/>
                      <a:pt x="4499" y="0"/>
                    </a:cubicBezTo>
                    <a:lnTo>
                      <a:pt x="0" y="0"/>
                    </a:lnTo>
                  </a:path>
                </a:pathLst>
              </a:custGeom>
              <a:solidFill>
                <a:schemeClr val="accent1"/>
              </a:solidFill>
              <a:ln>
                <a:noFill/>
              </a:ln>
              <a:effectLst/>
            </p:spPr>
            <p:txBody>
              <a:bodyPr wrap="none" lIns="60959" tIns="30479" rIns="60959" bIns="30479" anchor="ctr"/>
              <a:lstStyle/>
              <a:p>
                <a:pPr algn="ctr" defTabSz="412750" hangingPunct="0"/>
                <a:endParaRPr lang="en-US" sz="900" b="1" kern="0" dirty="0">
                  <a:solidFill>
                    <a:srgbClr val="000000"/>
                  </a:solidFill>
                  <a:latin typeface="Helvetica Neue"/>
                  <a:sym typeface="Helvetica Neue"/>
                </a:endParaRPr>
              </a:p>
            </p:txBody>
          </p:sp>
          <p:sp>
            <p:nvSpPr>
              <p:cNvPr id="23" name="Freeform 16">
                <a:extLst>
                  <a:ext uri="{FF2B5EF4-FFF2-40B4-BE49-F238E27FC236}">
                    <a16:creationId xmlns:a16="http://schemas.microsoft.com/office/drawing/2014/main" id="{4CC36369-BC7E-4A6D-AD3D-46F770EE498F}"/>
                  </a:ext>
                </a:extLst>
              </p:cNvPr>
              <p:cNvSpPr>
                <a:spLocks noChangeArrowheads="1"/>
              </p:cNvSpPr>
              <p:nvPr/>
            </p:nvSpPr>
            <p:spPr bwMode="auto">
              <a:xfrm>
                <a:off x="1504203" y="2438196"/>
                <a:ext cx="832006" cy="805883"/>
              </a:xfrm>
              <a:custGeom>
                <a:avLst/>
                <a:gdLst>
                  <a:gd name="T0" fmla="*/ 2814 w 2815"/>
                  <a:gd name="T1" fmla="*/ 0 h 2727"/>
                  <a:gd name="T2" fmla="*/ 2814 w 2815"/>
                  <a:gd name="T3" fmla="*/ 0 h 2727"/>
                  <a:gd name="T4" fmla="*/ 997 w 2815"/>
                  <a:gd name="T5" fmla="*/ 0 h 2727"/>
                  <a:gd name="T6" fmla="*/ 620 w 2815"/>
                  <a:gd name="T7" fmla="*/ 642 h 2727"/>
                  <a:gd name="T8" fmla="*/ 0 w 2815"/>
                  <a:gd name="T9" fmla="*/ 2726 h 2727"/>
                  <a:gd name="T10" fmla="*/ 1706 w 2815"/>
                  <a:gd name="T11" fmla="*/ 2726 h 2727"/>
                  <a:gd name="T12" fmla="*/ 1706 w 2815"/>
                  <a:gd name="T13" fmla="*/ 2460 h 2727"/>
                  <a:gd name="T14" fmla="*/ 1684 w 2815"/>
                  <a:gd name="T15" fmla="*/ 2371 h 2727"/>
                  <a:gd name="T16" fmla="*/ 1596 w 2815"/>
                  <a:gd name="T17" fmla="*/ 2238 h 2727"/>
                  <a:gd name="T18" fmla="*/ 1529 w 2815"/>
                  <a:gd name="T19" fmla="*/ 1994 h 2727"/>
                  <a:gd name="T20" fmla="*/ 1529 w 2815"/>
                  <a:gd name="T21" fmla="*/ 1972 h 2727"/>
                  <a:gd name="T22" fmla="*/ 1529 w 2815"/>
                  <a:gd name="T23" fmla="*/ 1972 h 2727"/>
                  <a:gd name="T24" fmla="*/ 1529 w 2815"/>
                  <a:gd name="T25" fmla="*/ 1972 h 2727"/>
                  <a:gd name="T26" fmla="*/ 1950 w 2815"/>
                  <a:gd name="T27" fmla="*/ 1640 h 2727"/>
                  <a:gd name="T28" fmla="*/ 2371 w 2815"/>
                  <a:gd name="T29" fmla="*/ 2017 h 2727"/>
                  <a:gd name="T30" fmla="*/ 2371 w 2815"/>
                  <a:gd name="T31" fmla="*/ 2017 h 2727"/>
                  <a:gd name="T32" fmla="*/ 2305 w 2815"/>
                  <a:gd name="T33" fmla="*/ 2238 h 2727"/>
                  <a:gd name="T34" fmla="*/ 2238 w 2815"/>
                  <a:gd name="T35" fmla="*/ 2371 h 2727"/>
                  <a:gd name="T36" fmla="*/ 2216 w 2815"/>
                  <a:gd name="T37" fmla="*/ 2460 h 2727"/>
                  <a:gd name="T38" fmla="*/ 2216 w 2815"/>
                  <a:gd name="T39" fmla="*/ 2460 h 2727"/>
                  <a:gd name="T40" fmla="*/ 2216 w 2815"/>
                  <a:gd name="T41" fmla="*/ 2726 h 2727"/>
                  <a:gd name="T42" fmla="*/ 2814 w 2815"/>
                  <a:gd name="T43" fmla="*/ 2726 h 2727"/>
                  <a:gd name="T44" fmla="*/ 2814 w 2815"/>
                  <a:gd name="T45"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15" h="2727">
                    <a:moveTo>
                      <a:pt x="2814" y="0"/>
                    </a:moveTo>
                    <a:lnTo>
                      <a:pt x="2814" y="0"/>
                    </a:lnTo>
                    <a:cubicBezTo>
                      <a:pt x="997" y="0"/>
                      <a:pt x="997" y="0"/>
                      <a:pt x="997" y="0"/>
                    </a:cubicBezTo>
                    <a:cubicBezTo>
                      <a:pt x="842" y="221"/>
                      <a:pt x="730" y="443"/>
                      <a:pt x="620" y="642"/>
                    </a:cubicBezTo>
                    <a:cubicBezTo>
                      <a:pt x="332" y="1241"/>
                      <a:pt x="88" y="1928"/>
                      <a:pt x="0" y="2726"/>
                    </a:cubicBezTo>
                    <a:cubicBezTo>
                      <a:pt x="1706" y="2726"/>
                      <a:pt x="1706" y="2726"/>
                      <a:pt x="1706" y="2726"/>
                    </a:cubicBezTo>
                    <a:cubicBezTo>
                      <a:pt x="1706" y="2460"/>
                      <a:pt x="1706" y="2460"/>
                      <a:pt x="1706" y="2460"/>
                    </a:cubicBezTo>
                    <a:cubicBezTo>
                      <a:pt x="1684" y="2371"/>
                      <a:pt x="1684" y="2371"/>
                      <a:pt x="1684" y="2371"/>
                    </a:cubicBezTo>
                    <a:cubicBezTo>
                      <a:pt x="1662" y="2327"/>
                      <a:pt x="1639" y="2305"/>
                      <a:pt x="1596" y="2238"/>
                    </a:cubicBezTo>
                    <a:cubicBezTo>
                      <a:pt x="1551" y="2171"/>
                      <a:pt x="1529" y="2083"/>
                      <a:pt x="1529" y="1994"/>
                    </a:cubicBezTo>
                    <a:cubicBezTo>
                      <a:pt x="1529" y="1972"/>
                      <a:pt x="1529" y="1972"/>
                      <a:pt x="1529" y="1972"/>
                    </a:cubicBezTo>
                    <a:lnTo>
                      <a:pt x="1529" y="1972"/>
                    </a:lnTo>
                    <a:lnTo>
                      <a:pt x="1529" y="1972"/>
                    </a:lnTo>
                    <a:cubicBezTo>
                      <a:pt x="1551" y="1795"/>
                      <a:pt x="1729" y="1640"/>
                      <a:pt x="1950" y="1640"/>
                    </a:cubicBezTo>
                    <a:cubicBezTo>
                      <a:pt x="2194" y="1640"/>
                      <a:pt x="2371" y="1817"/>
                      <a:pt x="2371" y="2017"/>
                    </a:cubicBezTo>
                    <a:lnTo>
                      <a:pt x="2371" y="2017"/>
                    </a:lnTo>
                    <a:cubicBezTo>
                      <a:pt x="2371" y="2083"/>
                      <a:pt x="2349" y="2171"/>
                      <a:pt x="2305" y="2238"/>
                    </a:cubicBezTo>
                    <a:cubicBezTo>
                      <a:pt x="2261" y="2282"/>
                      <a:pt x="2261" y="2305"/>
                      <a:pt x="2238" y="2371"/>
                    </a:cubicBezTo>
                    <a:cubicBezTo>
                      <a:pt x="2216" y="2460"/>
                      <a:pt x="2216" y="2460"/>
                      <a:pt x="2216" y="2460"/>
                    </a:cubicBezTo>
                    <a:lnTo>
                      <a:pt x="2216" y="2460"/>
                    </a:lnTo>
                    <a:cubicBezTo>
                      <a:pt x="2216" y="2726"/>
                      <a:pt x="2216" y="2726"/>
                      <a:pt x="2216" y="2726"/>
                    </a:cubicBezTo>
                    <a:cubicBezTo>
                      <a:pt x="2814" y="2726"/>
                      <a:pt x="2814" y="2726"/>
                      <a:pt x="2814" y="2726"/>
                    </a:cubicBezTo>
                    <a:lnTo>
                      <a:pt x="2814" y="0"/>
                    </a:lnTo>
                  </a:path>
                </a:pathLst>
              </a:custGeom>
              <a:solidFill>
                <a:schemeClr val="accent1"/>
              </a:solidFill>
              <a:ln>
                <a:noFill/>
              </a:ln>
              <a:effectLst/>
            </p:spPr>
            <p:txBody>
              <a:bodyPr wrap="none" lIns="60959" tIns="30479" rIns="60959" bIns="30479" anchor="ctr"/>
              <a:lstStyle/>
              <a:p>
                <a:pPr algn="ctr" defTabSz="412750" hangingPunct="0"/>
                <a:endParaRPr lang="en-US" sz="900" b="1" kern="0" dirty="0">
                  <a:solidFill>
                    <a:srgbClr val="000000"/>
                  </a:solidFill>
                  <a:latin typeface="Helvetica Neue"/>
                  <a:sym typeface="Helvetica Neue"/>
                </a:endParaRPr>
              </a:p>
            </p:txBody>
          </p:sp>
        </p:grpSp>
      </p:grpSp>
      <p:sp>
        <p:nvSpPr>
          <p:cNvPr id="31" name="TextBox 30">
            <a:extLst>
              <a:ext uri="{FF2B5EF4-FFF2-40B4-BE49-F238E27FC236}">
                <a16:creationId xmlns:a16="http://schemas.microsoft.com/office/drawing/2014/main" id="{03BF3AA5-A9A5-400C-9393-0DDBD5805244}"/>
              </a:ext>
            </a:extLst>
          </p:cNvPr>
          <p:cNvSpPr txBox="1"/>
          <p:nvPr/>
        </p:nvSpPr>
        <p:spPr>
          <a:xfrm>
            <a:off x="4246441" y="5085847"/>
            <a:ext cx="5303520" cy="538609"/>
          </a:xfrm>
          <a:prstGeom prst="rect">
            <a:avLst/>
          </a:prstGeom>
          <a:noFill/>
        </p:spPr>
        <p:txBody>
          <a:bodyPr wrap="square" rtlCol="0" anchor="ctr" anchorCtr="0">
            <a:spAutoFit/>
          </a:bodyPr>
          <a:lstStyle/>
          <a:p>
            <a:pPr defTabSz="412750" hangingPunct="0">
              <a:lnSpc>
                <a:spcPct val="80000"/>
              </a:lnSpc>
              <a:spcAft>
                <a:spcPts val="600"/>
              </a:spcAft>
            </a:pPr>
            <a:r>
              <a:rPr lang="en-US" sz="1600" b="1" kern="0" dirty="0">
                <a:latin typeface="Arial" panose="020B0604020202020204" pitchFamily="34" charset="0"/>
                <a:cs typeface="Arial" panose="020B0604020202020204" pitchFamily="34" charset="0"/>
                <a:sym typeface="Helvetica Neue"/>
              </a:rPr>
              <a:t>Loyalty Rewards Program</a:t>
            </a:r>
          </a:p>
          <a:p>
            <a:pPr defTabSz="412750" hangingPunct="0">
              <a:lnSpc>
                <a:spcPct val="80000"/>
              </a:lnSpc>
              <a:spcAft>
                <a:spcPts val="600"/>
              </a:spcAft>
            </a:pPr>
            <a:r>
              <a:rPr lang="en-US" sz="1400" kern="0" dirty="0" smtClean="0">
                <a:solidFill>
                  <a:schemeClr val="tx1">
                    <a:lumMod val="90000"/>
                    <a:lumOff val="10000"/>
                  </a:schemeClr>
                </a:solidFill>
                <a:latin typeface="Arial" panose="020B0604020202020204" pitchFamily="34" charset="0"/>
                <a:cs typeface="Arial" panose="020B0604020202020204" pitchFamily="34" charset="0"/>
                <a:sym typeface="Helvetica Neue"/>
              </a:rPr>
              <a:t>Redacted</a:t>
            </a:r>
            <a:endParaRPr lang="en-US" sz="1400" kern="0" dirty="0">
              <a:solidFill>
                <a:schemeClr val="tx1">
                  <a:lumMod val="90000"/>
                  <a:lumOff val="10000"/>
                </a:schemeClr>
              </a:solidFill>
              <a:latin typeface="Arial" panose="020B0604020202020204" pitchFamily="34" charset="0"/>
              <a:cs typeface="Arial" panose="020B0604020202020204" pitchFamily="34" charset="0"/>
              <a:sym typeface="Helvetica Neue"/>
            </a:endParaRPr>
          </a:p>
        </p:txBody>
      </p:sp>
      <p:sp>
        <p:nvSpPr>
          <p:cNvPr id="36" name="TextBox 35">
            <a:extLst>
              <a:ext uri="{FF2B5EF4-FFF2-40B4-BE49-F238E27FC236}">
                <a16:creationId xmlns:a16="http://schemas.microsoft.com/office/drawing/2014/main" id="{4916B45B-5264-4520-98DD-0BC57DD70559}"/>
              </a:ext>
            </a:extLst>
          </p:cNvPr>
          <p:cNvSpPr txBox="1"/>
          <p:nvPr/>
        </p:nvSpPr>
        <p:spPr>
          <a:xfrm>
            <a:off x="4246442" y="3735895"/>
            <a:ext cx="5303520" cy="883319"/>
          </a:xfrm>
          <a:prstGeom prst="rect">
            <a:avLst/>
          </a:prstGeom>
          <a:noFill/>
        </p:spPr>
        <p:txBody>
          <a:bodyPr wrap="square" rtlCol="0" anchor="ctr" anchorCtr="0">
            <a:spAutoFit/>
          </a:bodyPr>
          <a:lstStyle/>
          <a:p>
            <a:pPr defTabSz="412750" hangingPunct="0">
              <a:lnSpc>
                <a:spcPct val="80000"/>
              </a:lnSpc>
              <a:spcAft>
                <a:spcPts val="600"/>
              </a:spcAft>
            </a:pPr>
            <a:r>
              <a:rPr lang="en-US" sz="1600" b="1" kern="0" dirty="0">
                <a:latin typeface="Arial" panose="020B0604020202020204" pitchFamily="34" charset="0"/>
                <a:cs typeface="Arial" panose="020B0604020202020204" pitchFamily="34" charset="0"/>
                <a:sym typeface="Helvetica Neue"/>
              </a:rPr>
              <a:t>Second Chance Draws</a:t>
            </a:r>
          </a:p>
          <a:p>
            <a:pPr defTabSz="412750" hangingPunct="0">
              <a:lnSpc>
                <a:spcPct val="80000"/>
              </a:lnSpc>
              <a:spcAft>
                <a:spcPts val="600"/>
              </a:spcAft>
            </a:pPr>
            <a:r>
              <a:rPr lang="en-US" sz="1400" kern="0" dirty="0">
                <a:solidFill>
                  <a:schemeClr val="tx1">
                    <a:lumMod val="90000"/>
                    <a:lumOff val="10000"/>
                  </a:schemeClr>
                </a:solidFill>
                <a:latin typeface="Arial" panose="020B0604020202020204" pitchFamily="34" charset="0"/>
                <a:cs typeface="Arial" panose="020B0604020202020204" pitchFamily="34" charset="0"/>
                <a:sym typeface="Helvetica Neue"/>
              </a:rPr>
              <a:t>Second Chance Draws don’t drive purchase motivations, but are vital to cushioning the impact of a loss experience with the hope of another chance to win. </a:t>
            </a:r>
          </a:p>
        </p:txBody>
      </p:sp>
      <p:sp>
        <p:nvSpPr>
          <p:cNvPr id="37" name="TextBox 36">
            <a:extLst>
              <a:ext uri="{FF2B5EF4-FFF2-40B4-BE49-F238E27FC236}">
                <a16:creationId xmlns:a16="http://schemas.microsoft.com/office/drawing/2014/main" id="{6CBAE7AD-592A-4401-8541-3407CB613DC2}"/>
              </a:ext>
            </a:extLst>
          </p:cNvPr>
          <p:cNvSpPr txBox="1"/>
          <p:nvPr/>
        </p:nvSpPr>
        <p:spPr>
          <a:xfrm>
            <a:off x="4246442" y="2728815"/>
            <a:ext cx="5303520" cy="883319"/>
          </a:xfrm>
          <a:prstGeom prst="rect">
            <a:avLst/>
          </a:prstGeom>
          <a:noFill/>
        </p:spPr>
        <p:txBody>
          <a:bodyPr wrap="square" rtlCol="0" anchor="ctr" anchorCtr="0">
            <a:spAutoFit/>
          </a:bodyPr>
          <a:lstStyle/>
          <a:p>
            <a:pPr defTabSz="412750" hangingPunct="0">
              <a:lnSpc>
                <a:spcPct val="80000"/>
              </a:lnSpc>
              <a:spcAft>
                <a:spcPts val="600"/>
              </a:spcAft>
            </a:pPr>
            <a:r>
              <a:rPr lang="en-US" sz="1600" b="1" kern="0" dirty="0">
                <a:latin typeface="Arial" panose="020B0604020202020204" pitchFamily="34" charset="0"/>
                <a:cs typeface="Arial" panose="020B0604020202020204" pitchFamily="34" charset="0"/>
                <a:sym typeface="Helvetica Neue"/>
              </a:rPr>
              <a:t>Odds of Winning </a:t>
            </a:r>
          </a:p>
          <a:p>
            <a:pPr defTabSz="412750" hangingPunct="0">
              <a:lnSpc>
                <a:spcPct val="80000"/>
              </a:lnSpc>
              <a:spcAft>
                <a:spcPts val="600"/>
              </a:spcAft>
            </a:pPr>
            <a:r>
              <a:rPr lang="en-US" sz="1400" kern="0" dirty="0">
                <a:solidFill>
                  <a:schemeClr val="tx1">
                    <a:lumMod val="90000"/>
                    <a:lumOff val="10000"/>
                  </a:schemeClr>
                </a:solidFill>
                <a:latin typeface="Arial" panose="020B0604020202020204" pitchFamily="34" charset="0"/>
                <a:cs typeface="Arial" panose="020B0604020202020204" pitchFamily="34" charset="0"/>
                <a:sym typeface="Helvetica Neue"/>
              </a:rPr>
              <a:t>Players have many misconceptions of the odds of winning, but most are not aware of the actual odds of winning on a Scratch-off ticket or think that it is much lower than 1 in 4. </a:t>
            </a:r>
          </a:p>
        </p:txBody>
      </p:sp>
      <p:sp>
        <p:nvSpPr>
          <p:cNvPr id="38" name="TextBox 37">
            <a:extLst>
              <a:ext uri="{FF2B5EF4-FFF2-40B4-BE49-F238E27FC236}">
                <a16:creationId xmlns:a16="http://schemas.microsoft.com/office/drawing/2014/main" id="{AC8AB274-2B70-43DC-A893-5C8F0A566902}"/>
              </a:ext>
            </a:extLst>
          </p:cNvPr>
          <p:cNvSpPr txBox="1"/>
          <p:nvPr/>
        </p:nvSpPr>
        <p:spPr>
          <a:xfrm>
            <a:off x="4246442" y="1660621"/>
            <a:ext cx="5303520" cy="883319"/>
          </a:xfrm>
          <a:prstGeom prst="rect">
            <a:avLst/>
          </a:prstGeom>
          <a:noFill/>
        </p:spPr>
        <p:txBody>
          <a:bodyPr wrap="square" rtlCol="0" anchor="ctr" anchorCtr="0">
            <a:spAutoFit/>
          </a:bodyPr>
          <a:lstStyle/>
          <a:p>
            <a:pPr defTabSz="412750" hangingPunct="0">
              <a:lnSpc>
                <a:spcPct val="80000"/>
              </a:lnSpc>
              <a:spcAft>
                <a:spcPts val="600"/>
              </a:spcAft>
            </a:pPr>
            <a:r>
              <a:rPr lang="en-US" sz="1600" b="1" kern="0" dirty="0">
                <a:latin typeface="Arial" panose="020B0604020202020204" pitchFamily="34" charset="0"/>
                <a:cs typeface="Arial" panose="020B0604020202020204" pitchFamily="34" charset="0"/>
                <a:sym typeface="Helvetica Neue"/>
              </a:rPr>
              <a:t>Prize Structures</a:t>
            </a:r>
          </a:p>
          <a:p>
            <a:pPr defTabSz="412750" hangingPunct="0">
              <a:lnSpc>
                <a:spcPct val="80000"/>
              </a:lnSpc>
              <a:spcAft>
                <a:spcPts val="600"/>
              </a:spcAft>
            </a:pPr>
            <a:r>
              <a:rPr lang="en-US" sz="1400" kern="0" dirty="0">
                <a:solidFill>
                  <a:schemeClr val="tx1">
                    <a:lumMod val="90000"/>
                    <a:lumOff val="10000"/>
                  </a:schemeClr>
                </a:solidFill>
                <a:latin typeface="Arial" panose="020B0604020202020204" pitchFamily="34" charset="0"/>
                <a:cs typeface="Arial" panose="020B0604020202020204" pitchFamily="34" charset="0"/>
                <a:sym typeface="Helvetica Neue"/>
              </a:rPr>
              <a:t>Most players are not aware of prize structures or understand how they work. </a:t>
            </a:r>
            <a:r>
              <a:rPr lang="en-US" sz="1400" b="1" kern="0" dirty="0">
                <a:solidFill>
                  <a:schemeClr val="tx1">
                    <a:lumMod val="90000"/>
                    <a:lumOff val="10000"/>
                  </a:schemeClr>
                </a:solidFill>
                <a:latin typeface="Arial" panose="020B0604020202020204" pitchFamily="34" charset="0"/>
                <a:cs typeface="Arial" panose="020B0604020202020204" pitchFamily="34" charset="0"/>
                <a:sym typeface="Helvetica Neue"/>
              </a:rPr>
              <a:t>However, most players prefer a higher chance to win a smaller amount of money compared to the alternative.</a:t>
            </a:r>
          </a:p>
        </p:txBody>
      </p:sp>
      <p:grpSp>
        <p:nvGrpSpPr>
          <p:cNvPr id="39" name="Group 38">
            <a:extLst>
              <a:ext uri="{FF2B5EF4-FFF2-40B4-BE49-F238E27FC236}">
                <a16:creationId xmlns:a16="http://schemas.microsoft.com/office/drawing/2014/main" id="{8EA9765E-A4E1-45CC-8D99-C3FF5BAFE772}"/>
              </a:ext>
            </a:extLst>
          </p:cNvPr>
          <p:cNvGrpSpPr/>
          <p:nvPr/>
        </p:nvGrpSpPr>
        <p:grpSpPr>
          <a:xfrm>
            <a:off x="2118216" y="2101690"/>
            <a:ext cx="1257213" cy="3242621"/>
            <a:chOff x="3025588" y="1830168"/>
            <a:chExt cx="2514600" cy="3582564"/>
          </a:xfrm>
        </p:grpSpPr>
        <p:cxnSp>
          <p:nvCxnSpPr>
            <p:cNvPr id="40" name="Straight Connector 39">
              <a:extLst>
                <a:ext uri="{FF2B5EF4-FFF2-40B4-BE49-F238E27FC236}">
                  <a16:creationId xmlns:a16="http://schemas.microsoft.com/office/drawing/2014/main" id="{8DA3B114-F38D-40D7-9466-7B8B40EC58C8}"/>
                </a:ext>
              </a:extLst>
            </p:cNvPr>
            <p:cNvCxnSpPr/>
            <p:nvPr/>
          </p:nvCxnSpPr>
          <p:spPr>
            <a:xfrm flipH="1">
              <a:off x="5271247" y="1830168"/>
              <a:ext cx="26894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21DF92E-FD27-44D2-982A-9348D8EFFB88}"/>
                </a:ext>
              </a:extLst>
            </p:cNvPr>
            <p:cNvCxnSpPr/>
            <p:nvPr/>
          </p:nvCxnSpPr>
          <p:spPr>
            <a:xfrm>
              <a:off x="5271247" y="1830168"/>
              <a:ext cx="0" cy="357808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A2A326C-442C-49C1-A1E4-175BCC67C2DF}"/>
                </a:ext>
              </a:extLst>
            </p:cNvPr>
            <p:cNvCxnSpPr/>
            <p:nvPr/>
          </p:nvCxnSpPr>
          <p:spPr>
            <a:xfrm flipH="1">
              <a:off x="5271247" y="5412732"/>
              <a:ext cx="26894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EB82FAC-6F17-47BF-A385-0179E969F037}"/>
                </a:ext>
              </a:extLst>
            </p:cNvPr>
            <p:cNvCxnSpPr/>
            <p:nvPr/>
          </p:nvCxnSpPr>
          <p:spPr>
            <a:xfrm flipH="1">
              <a:off x="5271247" y="3004545"/>
              <a:ext cx="26894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1C97AD4F-56BE-435C-A043-5ECA2A6ADAD0}"/>
                </a:ext>
              </a:extLst>
            </p:cNvPr>
            <p:cNvCxnSpPr/>
            <p:nvPr/>
          </p:nvCxnSpPr>
          <p:spPr>
            <a:xfrm flipH="1">
              <a:off x="5271247" y="4117536"/>
              <a:ext cx="26894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074FB7E-736F-43F0-A00D-D6B7F8CEBB7E}"/>
                </a:ext>
              </a:extLst>
            </p:cNvPr>
            <p:cNvCxnSpPr/>
            <p:nvPr/>
          </p:nvCxnSpPr>
          <p:spPr>
            <a:xfrm flipV="1">
              <a:off x="3025588" y="2647271"/>
              <a:ext cx="0" cy="25470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F13464A-4B4F-49AD-AC88-E6BD4DF0F687}"/>
                </a:ext>
              </a:extLst>
            </p:cNvPr>
            <p:cNvCxnSpPr/>
            <p:nvPr/>
          </p:nvCxnSpPr>
          <p:spPr>
            <a:xfrm>
              <a:off x="3025588" y="2647271"/>
              <a:ext cx="224565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7" name="Shape 2368">
            <a:extLst>
              <a:ext uri="{FF2B5EF4-FFF2-40B4-BE49-F238E27FC236}">
                <a16:creationId xmlns:a16="http://schemas.microsoft.com/office/drawing/2014/main" id="{286A2A5B-7C1F-4073-8066-34356EA4C53D}"/>
              </a:ext>
            </a:extLst>
          </p:cNvPr>
          <p:cNvSpPr/>
          <p:nvPr/>
        </p:nvSpPr>
        <p:spPr>
          <a:xfrm>
            <a:off x="3631851" y="1933733"/>
            <a:ext cx="385536" cy="38550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9" tIns="19049" rIns="19049" bIns="19049" anchor="ctr"/>
          <a:lstStyle/>
          <a:p>
            <a:pPr algn="ctr" defTabSz="228574" hangingPunct="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63" b="1" kern="0">
              <a:solidFill>
                <a:srgbClr val="FFFFFF"/>
              </a:solidFill>
              <a:effectLst>
                <a:outerShdw blurRad="38100" dist="12700" dir="5400000" rotWithShape="0">
                  <a:srgbClr val="000000">
                    <a:alpha val="50000"/>
                  </a:srgbClr>
                </a:outerShdw>
              </a:effectLst>
              <a:latin typeface="Arial"/>
              <a:ea typeface="Arial"/>
              <a:cs typeface="Arial"/>
              <a:sym typeface="Gill Sans"/>
            </a:endParaRPr>
          </a:p>
        </p:txBody>
      </p:sp>
      <p:sp>
        <p:nvSpPr>
          <p:cNvPr id="48" name="Shape 2369">
            <a:extLst>
              <a:ext uri="{FF2B5EF4-FFF2-40B4-BE49-F238E27FC236}">
                <a16:creationId xmlns:a16="http://schemas.microsoft.com/office/drawing/2014/main" id="{1149BFE7-027F-45E4-8852-5095C92DDBE8}"/>
              </a:ext>
            </a:extLst>
          </p:cNvPr>
          <p:cNvSpPr/>
          <p:nvPr/>
        </p:nvSpPr>
        <p:spPr>
          <a:xfrm>
            <a:off x="3642024" y="4009375"/>
            <a:ext cx="385536" cy="38550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19049" tIns="19049" rIns="19049" bIns="19049" anchor="ctr"/>
          <a:lstStyle/>
          <a:p>
            <a:pPr algn="ctr" defTabSz="228574" hangingPunct="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63" b="1" kern="0">
              <a:solidFill>
                <a:srgbClr val="FFFFFF"/>
              </a:solidFill>
              <a:effectLst>
                <a:outerShdw blurRad="38100" dist="12700" dir="5400000" rotWithShape="0">
                  <a:srgbClr val="000000">
                    <a:alpha val="50000"/>
                  </a:srgbClr>
                </a:outerShdw>
              </a:effectLst>
              <a:latin typeface="Arial"/>
              <a:ea typeface="Arial"/>
              <a:cs typeface="Arial"/>
              <a:sym typeface="Gill Sans"/>
            </a:endParaRPr>
          </a:p>
        </p:txBody>
      </p:sp>
      <p:grpSp>
        <p:nvGrpSpPr>
          <p:cNvPr id="3" name="Group 2">
            <a:extLst>
              <a:ext uri="{FF2B5EF4-FFF2-40B4-BE49-F238E27FC236}">
                <a16:creationId xmlns:a16="http://schemas.microsoft.com/office/drawing/2014/main" id="{F3003918-B19F-4585-B858-0887EABB7E3B}"/>
              </a:ext>
            </a:extLst>
          </p:cNvPr>
          <p:cNvGrpSpPr/>
          <p:nvPr/>
        </p:nvGrpSpPr>
        <p:grpSpPr>
          <a:xfrm>
            <a:off x="3465387" y="2799472"/>
            <a:ext cx="733243" cy="733243"/>
            <a:chOff x="3468725" y="2799472"/>
            <a:chExt cx="733243" cy="733243"/>
          </a:xfrm>
        </p:grpSpPr>
        <p:sp>
          <p:nvSpPr>
            <p:cNvPr id="33" name="Oval 32">
              <a:extLst>
                <a:ext uri="{FF2B5EF4-FFF2-40B4-BE49-F238E27FC236}">
                  <a16:creationId xmlns:a16="http://schemas.microsoft.com/office/drawing/2014/main" id="{892F88B5-7286-4B56-B885-A63108696B9E}"/>
                </a:ext>
              </a:extLst>
            </p:cNvPr>
            <p:cNvSpPr/>
            <p:nvPr/>
          </p:nvSpPr>
          <p:spPr>
            <a:xfrm>
              <a:off x="3468725" y="2799472"/>
              <a:ext cx="733243" cy="73324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12750" hangingPunct="0"/>
              <a:endParaRPr lang="en-US" sz="3200" b="1" kern="0" dirty="0">
                <a:solidFill>
                  <a:srgbClr val="FFFFFF"/>
                </a:solidFill>
                <a:latin typeface="Century Gothic" panose="020B0502020202020204" pitchFamily="34" charset="0"/>
                <a:sym typeface="Helvetica Neue"/>
              </a:endParaRPr>
            </a:p>
          </p:txBody>
        </p:sp>
        <p:sp>
          <p:nvSpPr>
            <p:cNvPr id="49" name="Shape 2378">
              <a:extLst>
                <a:ext uri="{FF2B5EF4-FFF2-40B4-BE49-F238E27FC236}">
                  <a16:creationId xmlns:a16="http://schemas.microsoft.com/office/drawing/2014/main" id="{9129A338-6A3B-4D64-9DB5-839E3A36EE00}"/>
                </a:ext>
              </a:extLst>
            </p:cNvPr>
            <p:cNvSpPr/>
            <p:nvPr/>
          </p:nvSpPr>
          <p:spPr>
            <a:xfrm>
              <a:off x="3677628" y="2973333"/>
              <a:ext cx="315437" cy="385521"/>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chemeClr val="bg1"/>
            </a:solidFill>
            <a:ln w="12700">
              <a:miter lim="400000"/>
            </a:ln>
          </p:spPr>
          <p:txBody>
            <a:bodyPr lIns="19049" tIns="19049" rIns="19049" bIns="19049" anchor="ctr"/>
            <a:lstStyle/>
            <a:p>
              <a:pPr algn="ctr" defTabSz="228574" hangingPunct="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63" b="1" kern="0">
                <a:solidFill>
                  <a:srgbClr val="FFFFFF"/>
                </a:solidFill>
                <a:effectLst>
                  <a:outerShdw blurRad="38100" dist="12700" dir="5400000" rotWithShape="0">
                    <a:srgbClr val="000000">
                      <a:alpha val="50000"/>
                    </a:srgbClr>
                  </a:outerShdw>
                </a:effectLst>
                <a:latin typeface="Arial"/>
                <a:ea typeface="Arial"/>
                <a:cs typeface="Arial"/>
                <a:sym typeface="Gill Sans"/>
              </a:endParaRPr>
            </a:p>
          </p:txBody>
        </p:sp>
      </p:grpSp>
      <p:sp>
        <p:nvSpPr>
          <p:cNvPr id="50" name="Shape 2379">
            <a:extLst>
              <a:ext uri="{FF2B5EF4-FFF2-40B4-BE49-F238E27FC236}">
                <a16:creationId xmlns:a16="http://schemas.microsoft.com/office/drawing/2014/main" id="{8D957320-D49F-49CE-A3AF-D7687DD93FC2}"/>
              </a:ext>
            </a:extLst>
          </p:cNvPr>
          <p:cNvSpPr/>
          <p:nvPr/>
        </p:nvSpPr>
        <p:spPr>
          <a:xfrm>
            <a:off x="3631851" y="5142240"/>
            <a:ext cx="385536" cy="385508"/>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chemeClr val="bg1"/>
          </a:solidFill>
          <a:ln w="12700">
            <a:miter lim="400000"/>
          </a:ln>
        </p:spPr>
        <p:txBody>
          <a:bodyPr lIns="19049" tIns="19049" rIns="19049" bIns="19049" anchor="ctr"/>
          <a:lstStyle/>
          <a:p>
            <a:pPr algn="ctr" defTabSz="228574" hangingPunct="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63" b="1" kern="0">
              <a:solidFill>
                <a:srgbClr val="FFFFFF"/>
              </a:solidFill>
              <a:effectLst>
                <a:outerShdw blurRad="38100" dist="12700" dir="5400000" rotWithShape="0">
                  <a:srgbClr val="000000">
                    <a:alpha val="50000"/>
                  </a:srgbClr>
                </a:outerShdw>
              </a:effectLst>
              <a:latin typeface="Arial"/>
              <a:ea typeface="Arial"/>
              <a:cs typeface="Arial"/>
              <a:sym typeface="Gill Sans"/>
            </a:endParaRPr>
          </a:p>
        </p:txBody>
      </p:sp>
      <p:grpSp>
        <p:nvGrpSpPr>
          <p:cNvPr id="4" name="Group 3">
            <a:extLst>
              <a:ext uri="{FF2B5EF4-FFF2-40B4-BE49-F238E27FC236}">
                <a16:creationId xmlns:a16="http://schemas.microsoft.com/office/drawing/2014/main" id="{E0EE03E3-C41A-4B48-BD2A-5C12ECE09957}"/>
              </a:ext>
            </a:extLst>
          </p:cNvPr>
          <p:cNvGrpSpPr/>
          <p:nvPr/>
        </p:nvGrpSpPr>
        <p:grpSpPr>
          <a:xfrm>
            <a:off x="3453331" y="1758335"/>
            <a:ext cx="757354" cy="709765"/>
            <a:chOff x="3547626" y="1701524"/>
            <a:chExt cx="960114" cy="960114"/>
          </a:xfrm>
        </p:grpSpPr>
        <p:sp>
          <p:nvSpPr>
            <p:cNvPr id="61" name="Ellipse 47">
              <a:extLst>
                <a:ext uri="{FF2B5EF4-FFF2-40B4-BE49-F238E27FC236}">
                  <a16:creationId xmlns:a16="http://schemas.microsoft.com/office/drawing/2014/main" id="{AE447E86-BDA7-42FC-A2FC-87A0CB5EB055}"/>
                </a:ext>
              </a:extLst>
            </p:cNvPr>
            <p:cNvSpPr/>
            <p:nvPr/>
          </p:nvSpPr>
          <p:spPr>
            <a:xfrm>
              <a:off x="3547626" y="1701524"/>
              <a:ext cx="960114" cy="9601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grpSp>
          <p:nvGrpSpPr>
            <p:cNvPr id="62" name="Group 52">
              <a:extLst>
                <a:ext uri="{FF2B5EF4-FFF2-40B4-BE49-F238E27FC236}">
                  <a16:creationId xmlns:a16="http://schemas.microsoft.com/office/drawing/2014/main" id="{C1A16B33-A547-41E8-9EA7-DB64A86BDDF8}"/>
                </a:ext>
              </a:extLst>
            </p:cNvPr>
            <p:cNvGrpSpPr>
              <a:grpSpLocks noChangeAspect="1"/>
            </p:cNvGrpSpPr>
            <p:nvPr/>
          </p:nvGrpSpPr>
          <p:grpSpPr bwMode="auto">
            <a:xfrm>
              <a:off x="3697656" y="1854867"/>
              <a:ext cx="621954" cy="653428"/>
              <a:chOff x="2993" y="2092"/>
              <a:chExt cx="415" cy="436"/>
            </a:xfrm>
          </p:grpSpPr>
          <p:sp>
            <p:nvSpPr>
              <p:cNvPr id="63" name="Freeform 53">
                <a:extLst>
                  <a:ext uri="{FF2B5EF4-FFF2-40B4-BE49-F238E27FC236}">
                    <a16:creationId xmlns:a16="http://schemas.microsoft.com/office/drawing/2014/main" id="{4E8C10A1-761D-45E9-938F-30281B05ECA5}"/>
                  </a:ext>
                </a:extLst>
              </p:cNvPr>
              <p:cNvSpPr>
                <a:spLocks/>
              </p:cNvSpPr>
              <p:nvPr/>
            </p:nvSpPr>
            <p:spPr bwMode="auto">
              <a:xfrm>
                <a:off x="3126" y="2315"/>
                <a:ext cx="282" cy="165"/>
              </a:xfrm>
              <a:custGeom>
                <a:avLst/>
                <a:gdLst>
                  <a:gd name="T0" fmla="*/ 0 w 119"/>
                  <a:gd name="T1" fmla="*/ 70 h 70"/>
                  <a:gd name="T2" fmla="*/ 8 w 119"/>
                  <a:gd name="T3" fmla="*/ 66 h 70"/>
                  <a:gd name="T4" fmla="*/ 67 w 119"/>
                  <a:gd name="T5" fmla="*/ 66 h 70"/>
                  <a:gd name="T6" fmla="*/ 99 w 119"/>
                  <a:gd name="T7" fmla="*/ 38 h 70"/>
                  <a:gd name="T8" fmla="*/ 119 w 119"/>
                  <a:gd name="T9" fmla="*/ 6 h 70"/>
                  <a:gd name="T10" fmla="*/ 103 w 119"/>
                  <a:gd name="T11" fmla="*/ 2 h 70"/>
                  <a:gd name="T12" fmla="*/ 87 w 119"/>
                  <a:gd name="T13" fmla="*/ 18 h 70"/>
                  <a:gd name="T14" fmla="*/ 69 w 119"/>
                  <a:gd name="T15" fmla="*/ 28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70">
                    <a:moveTo>
                      <a:pt x="0" y="70"/>
                    </a:moveTo>
                    <a:cubicBezTo>
                      <a:pt x="2" y="68"/>
                      <a:pt x="3" y="66"/>
                      <a:pt x="8" y="66"/>
                    </a:cubicBezTo>
                    <a:cubicBezTo>
                      <a:pt x="13" y="66"/>
                      <a:pt x="62" y="66"/>
                      <a:pt x="67" y="66"/>
                    </a:cubicBezTo>
                    <a:cubicBezTo>
                      <a:pt x="71" y="66"/>
                      <a:pt x="96" y="41"/>
                      <a:pt x="99" y="38"/>
                    </a:cubicBezTo>
                    <a:cubicBezTo>
                      <a:pt x="102" y="35"/>
                      <a:pt x="115" y="15"/>
                      <a:pt x="119" y="6"/>
                    </a:cubicBezTo>
                    <a:cubicBezTo>
                      <a:pt x="117" y="3"/>
                      <a:pt x="110" y="0"/>
                      <a:pt x="103" y="2"/>
                    </a:cubicBezTo>
                    <a:cubicBezTo>
                      <a:pt x="96" y="4"/>
                      <a:pt x="92" y="9"/>
                      <a:pt x="87" y="18"/>
                    </a:cubicBezTo>
                    <a:cubicBezTo>
                      <a:pt x="69" y="28"/>
                      <a:pt x="69" y="28"/>
                      <a:pt x="69" y="28"/>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64" name="Freeform 54">
                <a:extLst>
                  <a:ext uri="{FF2B5EF4-FFF2-40B4-BE49-F238E27FC236}">
                    <a16:creationId xmlns:a16="http://schemas.microsoft.com/office/drawing/2014/main" id="{34DF3959-0BB6-4F63-A0FC-D9EA3B7CA82D}"/>
                  </a:ext>
                </a:extLst>
              </p:cNvPr>
              <p:cNvSpPr>
                <a:spLocks/>
              </p:cNvSpPr>
              <p:nvPr/>
            </p:nvSpPr>
            <p:spPr bwMode="auto">
              <a:xfrm>
                <a:off x="3050" y="2348"/>
                <a:ext cx="254" cy="66"/>
              </a:xfrm>
              <a:custGeom>
                <a:avLst/>
                <a:gdLst>
                  <a:gd name="T0" fmla="*/ 55 w 107"/>
                  <a:gd name="T1" fmla="*/ 28 h 28"/>
                  <a:gd name="T2" fmla="*/ 91 w 107"/>
                  <a:gd name="T3" fmla="*/ 28 h 28"/>
                  <a:gd name="T4" fmla="*/ 91 w 107"/>
                  <a:gd name="T5" fmla="*/ 8 h 28"/>
                  <a:gd name="T6" fmla="*/ 67 w 107"/>
                  <a:gd name="T7" fmla="*/ 8 h 28"/>
                  <a:gd name="T8" fmla="*/ 52 w 107"/>
                  <a:gd name="T9" fmla="*/ 0 h 28"/>
                  <a:gd name="T10" fmla="*/ 32 w 107"/>
                  <a:gd name="T11" fmla="*/ 0 h 28"/>
                  <a:gd name="T12" fmla="*/ 16 w 107"/>
                  <a:gd name="T13" fmla="*/ 8 h 28"/>
                  <a:gd name="T14" fmla="*/ 0 w 107"/>
                  <a:gd name="T15" fmla="*/ 24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28">
                    <a:moveTo>
                      <a:pt x="55" y="28"/>
                    </a:moveTo>
                    <a:cubicBezTo>
                      <a:pt x="55" y="28"/>
                      <a:pt x="87" y="28"/>
                      <a:pt x="91" y="28"/>
                    </a:cubicBezTo>
                    <a:cubicBezTo>
                      <a:pt x="107" y="28"/>
                      <a:pt x="107" y="8"/>
                      <a:pt x="91" y="8"/>
                    </a:cubicBezTo>
                    <a:cubicBezTo>
                      <a:pt x="87" y="8"/>
                      <a:pt x="78" y="8"/>
                      <a:pt x="67" y="8"/>
                    </a:cubicBezTo>
                    <a:cubicBezTo>
                      <a:pt x="64" y="8"/>
                      <a:pt x="57" y="0"/>
                      <a:pt x="52" y="0"/>
                    </a:cubicBezTo>
                    <a:cubicBezTo>
                      <a:pt x="50" y="0"/>
                      <a:pt x="38" y="0"/>
                      <a:pt x="32" y="0"/>
                    </a:cubicBezTo>
                    <a:cubicBezTo>
                      <a:pt x="27" y="0"/>
                      <a:pt x="20" y="4"/>
                      <a:pt x="16" y="8"/>
                    </a:cubicBezTo>
                    <a:cubicBezTo>
                      <a:pt x="10" y="14"/>
                      <a:pt x="0" y="24"/>
                      <a:pt x="0" y="24"/>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65" name="Freeform 55">
                <a:extLst>
                  <a:ext uri="{FF2B5EF4-FFF2-40B4-BE49-F238E27FC236}">
                    <a16:creationId xmlns:a16="http://schemas.microsoft.com/office/drawing/2014/main" id="{8F96EE42-863F-4495-8753-883C7BDAE0CC}"/>
                  </a:ext>
                </a:extLst>
              </p:cNvPr>
              <p:cNvSpPr>
                <a:spLocks/>
              </p:cNvSpPr>
              <p:nvPr/>
            </p:nvSpPr>
            <p:spPr bwMode="auto">
              <a:xfrm>
                <a:off x="2993" y="2386"/>
                <a:ext cx="143" cy="142"/>
              </a:xfrm>
              <a:custGeom>
                <a:avLst/>
                <a:gdLst>
                  <a:gd name="T0" fmla="*/ 105 w 143"/>
                  <a:gd name="T1" fmla="*/ 142 h 142"/>
                  <a:gd name="T2" fmla="*/ 143 w 143"/>
                  <a:gd name="T3" fmla="*/ 104 h 142"/>
                  <a:gd name="T4" fmla="*/ 38 w 143"/>
                  <a:gd name="T5" fmla="*/ 0 h 142"/>
                  <a:gd name="T6" fmla="*/ 0 w 143"/>
                  <a:gd name="T7" fmla="*/ 37 h 142"/>
                  <a:gd name="T8" fmla="*/ 105 w 143"/>
                  <a:gd name="T9" fmla="*/ 142 h 142"/>
                </a:gdLst>
                <a:ahLst/>
                <a:cxnLst>
                  <a:cxn ang="0">
                    <a:pos x="T0" y="T1"/>
                  </a:cxn>
                  <a:cxn ang="0">
                    <a:pos x="T2" y="T3"/>
                  </a:cxn>
                  <a:cxn ang="0">
                    <a:pos x="T4" y="T5"/>
                  </a:cxn>
                  <a:cxn ang="0">
                    <a:pos x="T6" y="T7"/>
                  </a:cxn>
                  <a:cxn ang="0">
                    <a:pos x="T8" y="T9"/>
                  </a:cxn>
                </a:cxnLst>
                <a:rect l="0" t="0" r="r" b="b"/>
                <a:pathLst>
                  <a:path w="143" h="142">
                    <a:moveTo>
                      <a:pt x="105" y="142"/>
                    </a:moveTo>
                    <a:lnTo>
                      <a:pt x="143" y="104"/>
                    </a:lnTo>
                    <a:lnTo>
                      <a:pt x="38" y="0"/>
                    </a:lnTo>
                    <a:lnTo>
                      <a:pt x="0" y="37"/>
                    </a:lnTo>
                    <a:lnTo>
                      <a:pt x="105" y="142"/>
                    </a:lnTo>
                    <a:close/>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66" name="Freeform 56">
                <a:extLst>
                  <a:ext uri="{FF2B5EF4-FFF2-40B4-BE49-F238E27FC236}">
                    <a16:creationId xmlns:a16="http://schemas.microsoft.com/office/drawing/2014/main" id="{3287824E-D50B-4031-9CED-A29DBBD5B131}"/>
                  </a:ext>
                </a:extLst>
              </p:cNvPr>
              <p:cNvSpPr>
                <a:spLocks/>
              </p:cNvSpPr>
              <p:nvPr/>
            </p:nvSpPr>
            <p:spPr bwMode="auto">
              <a:xfrm>
                <a:off x="3256" y="2092"/>
                <a:ext cx="48" cy="142"/>
              </a:xfrm>
              <a:custGeom>
                <a:avLst/>
                <a:gdLst>
                  <a:gd name="T0" fmla="*/ 0 w 20"/>
                  <a:gd name="T1" fmla="*/ 0 h 60"/>
                  <a:gd name="T2" fmla="*/ 0 w 20"/>
                  <a:gd name="T3" fmla="*/ 24 h 60"/>
                  <a:gd name="T4" fmla="*/ 8 w 20"/>
                  <a:gd name="T5" fmla="*/ 20 h 60"/>
                  <a:gd name="T6" fmla="*/ 20 w 20"/>
                  <a:gd name="T7" fmla="*/ 32 h 60"/>
                  <a:gd name="T8" fmla="*/ 8 w 20"/>
                  <a:gd name="T9" fmla="*/ 44 h 60"/>
                  <a:gd name="T10" fmla="*/ 0 w 20"/>
                  <a:gd name="T11" fmla="*/ 40 h 60"/>
                  <a:gd name="T12" fmla="*/ 0 w 20"/>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20" h="60">
                    <a:moveTo>
                      <a:pt x="0" y="0"/>
                    </a:moveTo>
                    <a:cubicBezTo>
                      <a:pt x="0" y="24"/>
                      <a:pt x="0" y="24"/>
                      <a:pt x="0" y="24"/>
                    </a:cubicBezTo>
                    <a:cubicBezTo>
                      <a:pt x="2" y="22"/>
                      <a:pt x="5" y="20"/>
                      <a:pt x="8" y="20"/>
                    </a:cubicBezTo>
                    <a:cubicBezTo>
                      <a:pt x="15" y="20"/>
                      <a:pt x="20" y="25"/>
                      <a:pt x="20" y="32"/>
                    </a:cubicBezTo>
                    <a:cubicBezTo>
                      <a:pt x="20" y="39"/>
                      <a:pt x="15" y="44"/>
                      <a:pt x="8" y="44"/>
                    </a:cubicBezTo>
                    <a:cubicBezTo>
                      <a:pt x="5" y="44"/>
                      <a:pt x="2" y="42"/>
                      <a:pt x="0" y="40"/>
                    </a:cubicBezTo>
                    <a:cubicBezTo>
                      <a:pt x="0" y="60"/>
                      <a:pt x="0" y="60"/>
                      <a:pt x="0" y="60"/>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67" name="Freeform 57">
                <a:extLst>
                  <a:ext uri="{FF2B5EF4-FFF2-40B4-BE49-F238E27FC236}">
                    <a16:creationId xmlns:a16="http://schemas.microsoft.com/office/drawing/2014/main" id="{7EE01A34-644E-4DDB-8AA9-9D6E08AFB2F0}"/>
                  </a:ext>
                </a:extLst>
              </p:cNvPr>
              <p:cNvSpPr>
                <a:spLocks/>
              </p:cNvSpPr>
              <p:nvPr/>
            </p:nvSpPr>
            <p:spPr bwMode="auto">
              <a:xfrm>
                <a:off x="3256" y="2234"/>
                <a:ext cx="143" cy="48"/>
              </a:xfrm>
              <a:custGeom>
                <a:avLst/>
                <a:gdLst>
                  <a:gd name="T0" fmla="*/ 60 w 60"/>
                  <a:gd name="T1" fmla="*/ 0 h 20"/>
                  <a:gd name="T2" fmla="*/ 36 w 60"/>
                  <a:gd name="T3" fmla="*/ 0 h 20"/>
                  <a:gd name="T4" fmla="*/ 40 w 60"/>
                  <a:gd name="T5" fmla="*/ 8 h 20"/>
                  <a:gd name="T6" fmla="*/ 28 w 60"/>
                  <a:gd name="T7" fmla="*/ 20 h 20"/>
                  <a:gd name="T8" fmla="*/ 16 w 60"/>
                  <a:gd name="T9" fmla="*/ 8 h 20"/>
                  <a:gd name="T10" fmla="*/ 20 w 60"/>
                  <a:gd name="T11" fmla="*/ 0 h 20"/>
                  <a:gd name="T12" fmla="*/ 0 w 60"/>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60" h="20">
                    <a:moveTo>
                      <a:pt x="60" y="0"/>
                    </a:moveTo>
                    <a:cubicBezTo>
                      <a:pt x="36" y="0"/>
                      <a:pt x="36" y="0"/>
                      <a:pt x="36" y="0"/>
                    </a:cubicBezTo>
                    <a:cubicBezTo>
                      <a:pt x="38" y="2"/>
                      <a:pt x="40" y="5"/>
                      <a:pt x="40" y="8"/>
                    </a:cubicBezTo>
                    <a:cubicBezTo>
                      <a:pt x="40" y="15"/>
                      <a:pt x="35" y="20"/>
                      <a:pt x="28" y="20"/>
                    </a:cubicBezTo>
                    <a:cubicBezTo>
                      <a:pt x="21" y="20"/>
                      <a:pt x="16" y="15"/>
                      <a:pt x="16" y="8"/>
                    </a:cubicBezTo>
                    <a:cubicBezTo>
                      <a:pt x="16" y="5"/>
                      <a:pt x="18" y="2"/>
                      <a:pt x="20" y="0"/>
                    </a:cubicBezTo>
                    <a:cubicBezTo>
                      <a:pt x="0" y="0"/>
                      <a:pt x="0" y="0"/>
                      <a:pt x="0" y="0"/>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68" name="Freeform 58">
                <a:extLst>
                  <a:ext uri="{FF2B5EF4-FFF2-40B4-BE49-F238E27FC236}">
                    <a16:creationId xmlns:a16="http://schemas.microsoft.com/office/drawing/2014/main" id="{42F8605A-2A67-4CA5-9FE7-0732237623C3}"/>
                  </a:ext>
                </a:extLst>
              </p:cNvPr>
              <p:cNvSpPr>
                <a:spLocks/>
              </p:cNvSpPr>
              <p:nvPr/>
            </p:nvSpPr>
            <p:spPr bwMode="auto">
              <a:xfrm>
                <a:off x="3209" y="2234"/>
                <a:ext cx="47" cy="133"/>
              </a:xfrm>
              <a:custGeom>
                <a:avLst/>
                <a:gdLst>
                  <a:gd name="T0" fmla="*/ 20 w 20"/>
                  <a:gd name="T1" fmla="*/ 0 h 56"/>
                  <a:gd name="T2" fmla="*/ 20 w 20"/>
                  <a:gd name="T3" fmla="*/ 20 h 56"/>
                  <a:gd name="T4" fmla="*/ 12 w 20"/>
                  <a:gd name="T5" fmla="*/ 16 h 56"/>
                  <a:gd name="T6" fmla="*/ 0 w 20"/>
                  <a:gd name="T7" fmla="*/ 28 h 56"/>
                  <a:gd name="T8" fmla="*/ 12 w 20"/>
                  <a:gd name="T9" fmla="*/ 40 h 56"/>
                  <a:gd name="T10" fmla="*/ 20 w 20"/>
                  <a:gd name="T11" fmla="*/ 36 h 56"/>
                  <a:gd name="T12" fmla="*/ 20 w 2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 h="56">
                    <a:moveTo>
                      <a:pt x="20" y="0"/>
                    </a:moveTo>
                    <a:cubicBezTo>
                      <a:pt x="20" y="20"/>
                      <a:pt x="20" y="20"/>
                      <a:pt x="20" y="20"/>
                    </a:cubicBezTo>
                    <a:cubicBezTo>
                      <a:pt x="18" y="18"/>
                      <a:pt x="15" y="16"/>
                      <a:pt x="12" y="16"/>
                    </a:cubicBezTo>
                    <a:cubicBezTo>
                      <a:pt x="5" y="16"/>
                      <a:pt x="0" y="21"/>
                      <a:pt x="0" y="28"/>
                    </a:cubicBezTo>
                    <a:cubicBezTo>
                      <a:pt x="0" y="35"/>
                      <a:pt x="5" y="40"/>
                      <a:pt x="12" y="40"/>
                    </a:cubicBezTo>
                    <a:cubicBezTo>
                      <a:pt x="15" y="40"/>
                      <a:pt x="18" y="38"/>
                      <a:pt x="20" y="36"/>
                    </a:cubicBezTo>
                    <a:cubicBezTo>
                      <a:pt x="20" y="56"/>
                      <a:pt x="20" y="56"/>
                      <a:pt x="20" y="56"/>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69" name="Freeform 59">
                <a:extLst>
                  <a:ext uri="{FF2B5EF4-FFF2-40B4-BE49-F238E27FC236}">
                    <a16:creationId xmlns:a16="http://schemas.microsoft.com/office/drawing/2014/main" id="{B3952177-EE9C-4C80-BD9D-18FCCFA0ADD9}"/>
                  </a:ext>
                </a:extLst>
              </p:cNvPr>
              <p:cNvSpPr>
                <a:spLocks/>
              </p:cNvSpPr>
              <p:nvPr/>
            </p:nvSpPr>
            <p:spPr bwMode="auto">
              <a:xfrm>
                <a:off x="3114" y="2187"/>
                <a:ext cx="142" cy="47"/>
              </a:xfrm>
              <a:custGeom>
                <a:avLst/>
                <a:gdLst>
                  <a:gd name="T0" fmla="*/ 0 w 60"/>
                  <a:gd name="T1" fmla="*/ 20 h 20"/>
                  <a:gd name="T2" fmla="*/ 24 w 60"/>
                  <a:gd name="T3" fmla="*/ 20 h 20"/>
                  <a:gd name="T4" fmla="*/ 20 w 60"/>
                  <a:gd name="T5" fmla="*/ 12 h 20"/>
                  <a:gd name="T6" fmla="*/ 32 w 60"/>
                  <a:gd name="T7" fmla="*/ 0 h 20"/>
                  <a:gd name="T8" fmla="*/ 44 w 60"/>
                  <a:gd name="T9" fmla="*/ 12 h 20"/>
                  <a:gd name="T10" fmla="*/ 40 w 60"/>
                  <a:gd name="T11" fmla="*/ 20 h 20"/>
                  <a:gd name="T12" fmla="*/ 60 w 60"/>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0" h="20">
                    <a:moveTo>
                      <a:pt x="0" y="20"/>
                    </a:moveTo>
                    <a:cubicBezTo>
                      <a:pt x="24" y="20"/>
                      <a:pt x="24" y="20"/>
                      <a:pt x="24" y="20"/>
                    </a:cubicBezTo>
                    <a:cubicBezTo>
                      <a:pt x="22" y="18"/>
                      <a:pt x="20" y="15"/>
                      <a:pt x="20" y="12"/>
                    </a:cubicBezTo>
                    <a:cubicBezTo>
                      <a:pt x="20" y="5"/>
                      <a:pt x="25" y="0"/>
                      <a:pt x="32" y="0"/>
                    </a:cubicBezTo>
                    <a:cubicBezTo>
                      <a:pt x="39" y="0"/>
                      <a:pt x="44" y="5"/>
                      <a:pt x="44" y="12"/>
                    </a:cubicBezTo>
                    <a:cubicBezTo>
                      <a:pt x="44" y="15"/>
                      <a:pt x="42" y="18"/>
                      <a:pt x="40" y="20"/>
                    </a:cubicBezTo>
                    <a:cubicBezTo>
                      <a:pt x="60" y="20"/>
                      <a:pt x="60" y="20"/>
                      <a:pt x="60" y="20"/>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70" name="Freeform 60">
                <a:extLst>
                  <a:ext uri="{FF2B5EF4-FFF2-40B4-BE49-F238E27FC236}">
                    <a16:creationId xmlns:a16="http://schemas.microsoft.com/office/drawing/2014/main" id="{ABC4112E-D343-40A2-81E8-6E6F9C7D4F23}"/>
                  </a:ext>
                </a:extLst>
              </p:cNvPr>
              <p:cNvSpPr>
                <a:spLocks/>
              </p:cNvSpPr>
              <p:nvPr/>
            </p:nvSpPr>
            <p:spPr bwMode="auto">
              <a:xfrm>
                <a:off x="3114" y="2092"/>
                <a:ext cx="285" cy="237"/>
              </a:xfrm>
              <a:custGeom>
                <a:avLst/>
                <a:gdLst>
                  <a:gd name="T0" fmla="*/ 15 w 120"/>
                  <a:gd name="T1" fmla="*/ 100 h 100"/>
                  <a:gd name="T2" fmla="*/ 0 w 120"/>
                  <a:gd name="T3" fmla="*/ 60 h 100"/>
                  <a:gd name="T4" fmla="*/ 60 w 120"/>
                  <a:gd name="T5" fmla="*/ 0 h 100"/>
                  <a:gd name="T6" fmla="*/ 120 w 120"/>
                  <a:gd name="T7" fmla="*/ 60 h 100"/>
                  <a:gd name="T8" fmla="*/ 113 w 120"/>
                  <a:gd name="T9" fmla="*/ 88 h 100"/>
                </a:gdLst>
                <a:ahLst/>
                <a:cxnLst>
                  <a:cxn ang="0">
                    <a:pos x="T0" y="T1"/>
                  </a:cxn>
                  <a:cxn ang="0">
                    <a:pos x="T2" y="T3"/>
                  </a:cxn>
                  <a:cxn ang="0">
                    <a:pos x="T4" y="T5"/>
                  </a:cxn>
                  <a:cxn ang="0">
                    <a:pos x="T6" y="T7"/>
                  </a:cxn>
                  <a:cxn ang="0">
                    <a:pos x="T8" y="T9"/>
                  </a:cxn>
                </a:cxnLst>
                <a:rect l="0" t="0" r="r" b="b"/>
                <a:pathLst>
                  <a:path w="120" h="100">
                    <a:moveTo>
                      <a:pt x="15" y="100"/>
                    </a:moveTo>
                    <a:cubicBezTo>
                      <a:pt x="6" y="89"/>
                      <a:pt x="0" y="75"/>
                      <a:pt x="0" y="60"/>
                    </a:cubicBezTo>
                    <a:cubicBezTo>
                      <a:pt x="0" y="27"/>
                      <a:pt x="27" y="0"/>
                      <a:pt x="60" y="0"/>
                    </a:cubicBezTo>
                    <a:cubicBezTo>
                      <a:pt x="93" y="0"/>
                      <a:pt x="120" y="27"/>
                      <a:pt x="120" y="60"/>
                    </a:cubicBezTo>
                    <a:cubicBezTo>
                      <a:pt x="120" y="70"/>
                      <a:pt x="117" y="80"/>
                      <a:pt x="113" y="88"/>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grpSp>
      </p:grpSp>
      <p:grpSp>
        <p:nvGrpSpPr>
          <p:cNvPr id="71" name="Group 5">
            <a:extLst>
              <a:ext uri="{FF2B5EF4-FFF2-40B4-BE49-F238E27FC236}">
                <a16:creationId xmlns:a16="http://schemas.microsoft.com/office/drawing/2014/main" id="{9C7E42C0-E639-4F19-B473-F66934DD1618}"/>
              </a:ext>
            </a:extLst>
          </p:cNvPr>
          <p:cNvGrpSpPr>
            <a:grpSpLocks noChangeAspect="1"/>
          </p:cNvGrpSpPr>
          <p:nvPr/>
        </p:nvGrpSpPr>
        <p:grpSpPr bwMode="auto">
          <a:xfrm>
            <a:off x="9730388" y="1825108"/>
            <a:ext cx="484564" cy="554346"/>
            <a:chOff x="1981" y="32"/>
            <a:chExt cx="3722" cy="4258"/>
          </a:xfrm>
          <a:solidFill>
            <a:srgbClr val="00A5AA"/>
          </a:solidFill>
        </p:grpSpPr>
        <p:sp>
          <p:nvSpPr>
            <p:cNvPr id="72" name="Line 6">
              <a:extLst>
                <a:ext uri="{FF2B5EF4-FFF2-40B4-BE49-F238E27FC236}">
                  <a16:creationId xmlns:a16="http://schemas.microsoft.com/office/drawing/2014/main" id="{84A125B3-AD54-4590-951E-A9266698B5D5}"/>
                </a:ext>
              </a:extLst>
            </p:cNvPr>
            <p:cNvSpPr>
              <a:spLocks noChangeShapeType="1"/>
            </p:cNvSpPr>
            <p:nvPr/>
          </p:nvSpPr>
          <p:spPr bwMode="auto">
            <a:xfrm>
              <a:off x="3557" y="3994"/>
              <a:ext cx="591" cy="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3" name="Line 7">
              <a:extLst>
                <a:ext uri="{FF2B5EF4-FFF2-40B4-BE49-F238E27FC236}">
                  <a16:creationId xmlns:a16="http://schemas.microsoft.com/office/drawing/2014/main" id="{067688A8-1E47-45ED-A786-087518815B07}"/>
                </a:ext>
              </a:extLst>
            </p:cNvPr>
            <p:cNvSpPr>
              <a:spLocks noChangeShapeType="1"/>
            </p:cNvSpPr>
            <p:nvPr/>
          </p:nvSpPr>
          <p:spPr bwMode="auto">
            <a:xfrm>
              <a:off x="3557" y="4290"/>
              <a:ext cx="591" cy="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4" name="Freeform 8">
              <a:extLst>
                <a:ext uri="{FF2B5EF4-FFF2-40B4-BE49-F238E27FC236}">
                  <a16:creationId xmlns:a16="http://schemas.microsoft.com/office/drawing/2014/main" id="{DB97C4F4-970B-48F6-B6FD-CBCFFD0A6E95}"/>
                </a:ext>
              </a:extLst>
            </p:cNvPr>
            <p:cNvSpPr>
              <a:spLocks/>
            </p:cNvSpPr>
            <p:nvPr/>
          </p:nvSpPr>
          <p:spPr bwMode="auto">
            <a:xfrm>
              <a:off x="2806" y="880"/>
              <a:ext cx="2079" cy="2818"/>
            </a:xfrm>
            <a:custGeom>
              <a:avLst/>
              <a:gdLst>
                <a:gd name="T0" fmla="*/ 1097 w 1097"/>
                <a:gd name="T1" fmla="*/ 550 h 1485"/>
                <a:gd name="T2" fmla="*/ 543 w 1097"/>
                <a:gd name="T3" fmla="*/ 5 h 1485"/>
                <a:gd name="T4" fmla="*/ 7 w 1097"/>
                <a:gd name="T5" fmla="*/ 530 h 1485"/>
                <a:gd name="T6" fmla="*/ 228 w 1097"/>
                <a:gd name="T7" fmla="*/ 989 h 1485"/>
                <a:gd name="T8" fmla="*/ 318 w 1097"/>
                <a:gd name="T9" fmla="*/ 1173 h 1485"/>
                <a:gd name="T10" fmla="*/ 318 w 1097"/>
                <a:gd name="T11" fmla="*/ 1388 h 1485"/>
                <a:gd name="T12" fmla="*/ 396 w 1097"/>
                <a:gd name="T13" fmla="*/ 1485 h 1485"/>
                <a:gd name="T14" fmla="*/ 708 w 1097"/>
                <a:gd name="T15" fmla="*/ 1485 h 1485"/>
                <a:gd name="T16" fmla="*/ 786 w 1097"/>
                <a:gd name="T17" fmla="*/ 1407 h 1485"/>
                <a:gd name="T18" fmla="*/ 786 w 1097"/>
                <a:gd name="T19" fmla="*/ 1173 h 1485"/>
                <a:gd name="T20" fmla="*/ 873 w 1097"/>
                <a:gd name="T21" fmla="*/ 990 h 1485"/>
                <a:gd name="T22" fmla="*/ 1097 w 1097"/>
                <a:gd name="T23" fmla="*/ 550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7" h="1485">
                  <a:moveTo>
                    <a:pt x="1097" y="550"/>
                  </a:moveTo>
                  <a:cubicBezTo>
                    <a:pt x="1097" y="246"/>
                    <a:pt x="848" y="0"/>
                    <a:pt x="543" y="5"/>
                  </a:cubicBezTo>
                  <a:cubicBezTo>
                    <a:pt x="258" y="10"/>
                    <a:pt x="17" y="246"/>
                    <a:pt x="7" y="530"/>
                  </a:cubicBezTo>
                  <a:cubicBezTo>
                    <a:pt x="0" y="718"/>
                    <a:pt x="89" y="886"/>
                    <a:pt x="228" y="989"/>
                  </a:cubicBezTo>
                  <a:cubicBezTo>
                    <a:pt x="286" y="1031"/>
                    <a:pt x="318" y="1101"/>
                    <a:pt x="318" y="1173"/>
                  </a:cubicBezTo>
                  <a:cubicBezTo>
                    <a:pt x="318" y="1388"/>
                    <a:pt x="318" y="1388"/>
                    <a:pt x="318" y="1388"/>
                  </a:cubicBezTo>
                  <a:cubicBezTo>
                    <a:pt x="318" y="1451"/>
                    <a:pt x="353" y="1485"/>
                    <a:pt x="396" y="1485"/>
                  </a:cubicBezTo>
                  <a:cubicBezTo>
                    <a:pt x="708" y="1485"/>
                    <a:pt x="708" y="1485"/>
                    <a:pt x="708" y="1485"/>
                  </a:cubicBezTo>
                  <a:cubicBezTo>
                    <a:pt x="751" y="1485"/>
                    <a:pt x="786" y="1450"/>
                    <a:pt x="786" y="1407"/>
                  </a:cubicBezTo>
                  <a:cubicBezTo>
                    <a:pt x="786" y="1173"/>
                    <a:pt x="786" y="1173"/>
                    <a:pt x="786" y="1173"/>
                  </a:cubicBezTo>
                  <a:cubicBezTo>
                    <a:pt x="786" y="1102"/>
                    <a:pt x="816" y="1032"/>
                    <a:pt x="873" y="990"/>
                  </a:cubicBezTo>
                  <a:cubicBezTo>
                    <a:pt x="1009" y="891"/>
                    <a:pt x="1097" y="731"/>
                    <a:pt x="1097" y="550"/>
                  </a:cubicBezTo>
                  <a:close/>
                </a:path>
              </a:pathLst>
            </a:custGeom>
            <a:solidFill>
              <a:srgbClr val="FFCC00"/>
            </a:solid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5" name="Line 9">
              <a:extLst>
                <a:ext uri="{FF2B5EF4-FFF2-40B4-BE49-F238E27FC236}">
                  <a16:creationId xmlns:a16="http://schemas.microsoft.com/office/drawing/2014/main" id="{272AEAEC-8FB1-4B8B-A3CF-B82D1FC54BE1}"/>
                </a:ext>
              </a:extLst>
            </p:cNvPr>
            <p:cNvSpPr>
              <a:spLocks noChangeShapeType="1"/>
            </p:cNvSpPr>
            <p:nvPr/>
          </p:nvSpPr>
          <p:spPr bwMode="auto">
            <a:xfrm>
              <a:off x="3852" y="2368"/>
              <a:ext cx="0" cy="133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6" name="Line 10">
              <a:extLst>
                <a:ext uri="{FF2B5EF4-FFF2-40B4-BE49-F238E27FC236}">
                  <a16:creationId xmlns:a16="http://schemas.microsoft.com/office/drawing/2014/main" id="{2E61F406-55CF-4867-9494-22050EE2F7FB}"/>
                </a:ext>
              </a:extLst>
            </p:cNvPr>
            <p:cNvSpPr>
              <a:spLocks noChangeShapeType="1"/>
            </p:cNvSpPr>
            <p:nvPr/>
          </p:nvSpPr>
          <p:spPr bwMode="auto">
            <a:xfrm>
              <a:off x="3557" y="2072"/>
              <a:ext cx="295" cy="29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7" name="Line 11">
              <a:extLst>
                <a:ext uri="{FF2B5EF4-FFF2-40B4-BE49-F238E27FC236}">
                  <a16:creationId xmlns:a16="http://schemas.microsoft.com/office/drawing/2014/main" id="{53EE7775-B303-4A8D-B7A4-B33909DF526E}"/>
                </a:ext>
              </a:extLst>
            </p:cNvPr>
            <p:cNvSpPr>
              <a:spLocks noChangeShapeType="1"/>
            </p:cNvSpPr>
            <p:nvPr/>
          </p:nvSpPr>
          <p:spPr bwMode="auto">
            <a:xfrm flipH="1">
              <a:off x="3852" y="2072"/>
              <a:ext cx="296" cy="29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8" name="Line 12">
              <a:extLst>
                <a:ext uri="{FF2B5EF4-FFF2-40B4-BE49-F238E27FC236}">
                  <a16:creationId xmlns:a16="http://schemas.microsoft.com/office/drawing/2014/main" id="{B2B97432-BCCC-486A-BF99-192B56B60E24}"/>
                </a:ext>
              </a:extLst>
            </p:cNvPr>
            <p:cNvSpPr>
              <a:spLocks noChangeShapeType="1"/>
            </p:cNvSpPr>
            <p:nvPr/>
          </p:nvSpPr>
          <p:spPr bwMode="auto">
            <a:xfrm>
              <a:off x="3824" y="32"/>
              <a:ext cx="0" cy="569"/>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9" name="Line 13">
              <a:extLst>
                <a:ext uri="{FF2B5EF4-FFF2-40B4-BE49-F238E27FC236}">
                  <a16:creationId xmlns:a16="http://schemas.microsoft.com/office/drawing/2014/main" id="{ABD4590A-1A97-4223-8E52-F614E2445742}"/>
                </a:ext>
              </a:extLst>
            </p:cNvPr>
            <p:cNvSpPr>
              <a:spLocks noChangeShapeType="1"/>
            </p:cNvSpPr>
            <p:nvPr/>
          </p:nvSpPr>
          <p:spPr bwMode="auto">
            <a:xfrm>
              <a:off x="3018" y="211"/>
              <a:ext cx="241" cy="518"/>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0" name="Line 14">
              <a:extLst>
                <a:ext uri="{FF2B5EF4-FFF2-40B4-BE49-F238E27FC236}">
                  <a16:creationId xmlns:a16="http://schemas.microsoft.com/office/drawing/2014/main" id="{5281F64E-F75F-4C37-9D82-87C682FBAB95}"/>
                </a:ext>
              </a:extLst>
            </p:cNvPr>
            <p:cNvSpPr>
              <a:spLocks noChangeShapeType="1"/>
            </p:cNvSpPr>
            <p:nvPr/>
          </p:nvSpPr>
          <p:spPr bwMode="auto">
            <a:xfrm>
              <a:off x="2364" y="713"/>
              <a:ext cx="436" cy="367"/>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1" name="Line 15">
              <a:extLst>
                <a:ext uri="{FF2B5EF4-FFF2-40B4-BE49-F238E27FC236}">
                  <a16:creationId xmlns:a16="http://schemas.microsoft.com/office/drawing/2014/main" id="{66C63271-5F35-44F2-BF5A-5CECAF6EB21C}"/>
                </a:ext>
              </a:extLst>
            </p:cNvPr>
            <p:cNvSpPr>
              <a:spLocks noChangeShapeType="1"/>
            </p:cNvSpPr>
            <p:nvPr/>
          </p:nvSpPr>
          <p:spPr bwMode="auto">
            <a:xfrm>
              <a:off x="1981" y="1448"/>
              <a:ext cx="552" cy="14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2" name="Line 16">
              <a:extLst>
                <a:ext uri="{FF2B5EF4-FFF2-40B4-BE49-F238E27FC236}">
                  <a16:creationId xmlns:a16="http://schemas.microsoft.com/office/drawing/2014/main" id="{167189E4-1C7C-427D-9B26-EB11A8BA5BEB}"/>
                </a:ext>
              </a:extLst>
            </p:cNvPr>
            <p:cNvSpPr>
              <a:spLocks noChangeShapeType="1"/>
            </p:cNvSpPr>
            <p:nvPr/>
          </p:nvSpPr>
          <p:spPr bwMode="auto">
            <a:xfrm flipV="1">
              <a:off x="5141" y="1609"/>
              <a:ext cx="562" cy="10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3" name="Line 17">
              <a:extLst>
                <a:ext uri="{FF2B5EF4-FFF2-40B4-BE49-F238E27FC236}">
                  <a16:creationId xmlns:a16="http://schemas.microsoft.com/office/drawing/2014/main" id="{ADDEA627-EFEE-4E77-8848-9E1C3C126CC2}"/>
                </a:ext>
              </a:extLst>
            </p:cNvPr>
            <p:cNvSpPr>
              <a:spLocks noChangeShapeType="1"/>
            </p:cNvSpPr>
            <p:nvPr/>
          </p:nvSpPr>
          <p:spPr bwMode="auto">
            <a:xfrm flipV="1">
              <a:off x="4920" y="846"/>
              <a:ext cx="466" cy="327"/>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4" name="Line 18">
              <a:extLst>
                <a:ext uri="{FF2B5EF4-FFF2-40B4-BE49-F238E27FC236}">
                  <a16:creationId xmlns:a16="http://schemas.microsoft.com/office/drawing/2014/main" id="{83A58883-4925-4B83-806F-6067B44B1C26}"/>
                </a:ext>
              </a:extLst>
            </p:cNvPr>
            <p:cNvSpPr>
              <a:spLocks noChangeShapeType="1"/>
            </p:cNvSpPr>
            <p:nvPr/>
          </p:nvSpPr>
          <p:spPr bwMode="auto">
            <a:xfrm flipV="1">
              <a:off x="4493" y="288"/>
              <a:ext cx="284" cy="494"/>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6" name="Group 5">
            <a:extLst>
              <a:ext uri="{FF2B5EF4-FFF2-40B4-BE49-F238E27FC236}">
                <a16:creationId xmlns:a16="http://schemas.microsoft.com/office/drawing/2014/main" id="{CDE2ECF7-A169-4732-B46D-328D634F871A}"/>
              </a:ext>
            </a:extLst>
          </p:cNvPr>
          <p:cNvGrpSpPr/>
          <p:nvPr/>
        </p:nvGrpSpPr>
        <p:grpSpPr>
          <a:xfrm>
            <a:off x="3474326" y="3828611"/>
            <a:ext cx="715364" cy="709765"/>
            <a:chOff x="7618290" y="3457730"/>
            <a:chExt cx="960114" cy="960114"/>
          </a:xfrm>
        </p:grpSpPr>
        <p:sp>
          <p:nvSpPr>
            <p:cNvPr id="87" name="Ellipse 125">
              <a:extLst>
                <a:ext uri="{FF2B5EF4-FFF2-40B4-BE49-F238E27FC236}">
                  <a16:creationId xmlns:a16="http://schemas.microsoft.com/office/drawing/2014/main" id="{B073BD85-8C69-475C-93EE-EA43E4DB4498}"/>
                </a:ext>
              </a:extLst>
            </p:cNvPr>
            <p:cNvSpPr/>
            <p:nvPr/>
          </p:nvSpPr>
          <p:spPr>
            <a:xfrm>
              <a:off x="7618290" y="3457730"/>
              <a:ext cx="960114" cy="9601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grpSp>
          <p:nvGrpSpPr>
            <p:cNvPr id="88" name="Group 5">
              <a:extLst>
                <a:ext uri="{FF2B5EF4-FFF2-40B4-BE49-F238E27FC236}">
                  <a16:creationId xmlns:a16="http://schemas.microsoft.com/office/drawing/2014/main" id="{9071C33A-2177-47A0-876D-BF58CEF55E46}"/>
                </a:ext>
              </a:extLst>
            </p:cNvPr>
            <p:cNvGrpSpPr>
              <a:grpSpLocks noChangeAspect="1"/>
            </p:cNvGrpSpPr>
            <p:nvPr/>
          </p:nvGrpSpPr>
          <p:grpSpPr bwMode="auto">
            <a:xfrm>
              <a:off x="7806406" y="3638531"/>
              <a:ext cx="583882" cy="598514"/>
              <a:chOff x="591" y="2083"/>
              <a:chExt cx="399" cy="409"/>
            </a:xfrm>
          </p:grpSpPr>
          <p:sp>
            <p:nvSpPr>
              <p:cNvPr id="89" name="Freeform 6">
                <a:extLst>
                  <a:ext uri="{FF2B5EF4-FFF2-40B4-BE49-F238E27FC236}">
                    <a16:creationId xmlns:a16="http://schemas.microsoft.com/office/drawing/2014/main" id="{531AC399-D831-4D49-BB4E-85305E9AEC4A}"/>
                  </a:ext>
                </a:extLst>
              </p:cNvPr>
              <p:cNvSpPr>
                <a:spLocks/>
              </p:cNvSpPr>
              <p:nvPr/>
            </p:nvSpPr>
            <p:spPr bwMode="auto">
              <a:xfrm>
                <a:off x="591" y="2373"/>
                <a:ext cx="331" cy="85"/>
              </a:xfrm>
              <a:custGeom>
                <a:avLst/>
                <a:gdLst>
                  <a:gd name="T0" fmla="*/ 254 w 331"/>
                  <a:gd name="T1" fmla="*/ 0 h 85"/>
                  <a:gd name="T2" fmla="*/ 331 w 331"/>
                  <a:gd name="T3" fmla="*/ 0 h 85"/>
                  <a:gd name="T4" fmla="*/ 331 w 331"/>
                  <a:gd name="T5" fmla="*/ 85 h 85"/>
                  <a:gd name="T6" fmla="*/ 0 w 331"/>
                  <a:gd name="T7" fmla="*/ 85 h 85"/>
                </a:gdLst>
                <a:ahLst/>
                <a:cxnLst>
                  <a:cxn ang="0">
                    <a:pos x="T0" y="T1"/>
                  </a:cxn>
                  <a:cxn ang="0">
                    <a:pos x="T2" y="T3"/>
                  </a:cxn>
                  <a:cxn ang="0">
                    <a:pos x="T4" y="T5"/>
                  </a:cxn>
                  <a:cxn ang="0">
                    <a:pos x="T6" y="T7"/>
                  </a:cxn>
                </a:cxnLst>
                <a:rect l="0" t="0" r="r" b="b"/>
                <a:pathLst>
                  <a:path w="331" h="85">
                    <a:moveTo>
                      <a:pt x="254" y="0"/>
                    </a:moveTo>
                    <a:lnTo>
                      <a:pt x="331" y="0"/>
                    </a:lnTo>
                    <a:lnTo>
                      <a:pt x="331" y="85"/>
                    </a:lnTo>
                    <a:lnTo>
                      <a:pt x="0" y="85"/>
                    </a:ln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90" name="Line 7">
                <a:extLst>
                  <a:ext uri="{FF2B5EF4-FFF2-40B4-BE49-F238E27FC236}">
                    <a16:creationId xmlns:a16="http://schemas.microsoft.com/office/drawing/2014/main" id="{3AFB9277-DA17-4C10-A6C2-BC2BF9BEF8AB}"/>
                  </a:ext>
                </a:extLst>
              </p:cNvPr>
              <p:cNvSpPr>
                <a:spLocks noChangeShapeType="1"/>
              </p:cNvSpPr>
              <p:nvPr/>
            </p:nvSpPr>
            <p:spPr bwMode="auto">
              <a:xfrm>
                <a:off x="591" y="2415"/>
                <a:ext cx="288" cy="0"/>
              </a:xfrm>
              <a:prstGeom prst="line">
                <a:avLst/>
              </a:pr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91" name="Line 8">
                <a:extLst>
                  <a:ext uri="{FF2B5EF4-FFF2-40B4-BE49-F238E27FC236}">
                    <a16:creationId xmlns:a16="http://schemas.microsoft.com/office/drawing/2014/main" id="{EF63577C-29C9-42C8-BBC7-E308E5E09186}"/>
                  </a:ext>
                </a:extLst>
              </p:cNvPr>
              <p:cNvSpPr>
                <a:spLocks noChangeShapeType="1"/>
              </p:cNvSpPr>
              <p:nvPr/>
            </p:nvSpPr>
            <p:spPr bwMode="auto">
              <a:xfrm flipV="1">
                <a:off x="922" y="2458"/>
                <a:ext cx="0" cy="34"/>
              </a:xfrm>
              <a:prstGeom prst="line">
                <a:avLst/>
              </a:pr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92" name="Freeform 9">
                <a:extLst>
                  <a:ext uri="{FF2B5EF4-FFF2-40B4-BE49-F238E27FC236}">
                    <a16:creationId xmlns:a16="http://schemas.microsoft.com/office/drawing/2014/main" id="{42B7F7EA-31D3-41C6-BDCD-367F8071B6AD}"/>
                  </a:ext>
                </a:extLst>
              </p:cNvPr>
              <p:cNvSpPr>
                <a:spLocks/>
              </p:cNvSpPr>
              <p:nvPr/>
            </p:nvSpPr>
            <p:spPr bwMode="auto">
              <a:xfrm>
                <a:off x="748" y="2109"/>
                <a:ext cx="242" cy="68"/>
              </a:xfrm>
              <a:custGeom>
                <a:avLst/>
                <a:gdLst>
                  <a:gd name="T0" fmla="*/ 0 w 242"/>
                  <a:gd name="T1" fmla="*/ 68 h 68"/>
                  <a:gd name="T2" fmla="*/ 63 w 242"/>
                  <a:gd name="T3" fmla="*/ 0 h 68"/>
                  <a:gd name="T4" fmla="*/ 242 w 242"/>
                  <a:gd name="T5" fmla="*/ 0 h 68"/>
                </a:gdLst>
                <a:ahLst/>
                <a:cxnLst>
                  <a:cxn ang="0">
                    <a:pos x="T0" y="T1"/>
                  </a:cxn>
                  <a:cxn ang="0">
                    <a:pos x="T2" y="T3"/>
                  </a:cxn>
                  <a:cxn ang="0">
                    <a:pos x="T4" y="T5"/>
                  </a:cxn>
                </a:cxnLst>
                <a:rect l="0" t="0" r="r" b="b"/>
                <a:pathLst>
                  <a:path w="242" h="68">
                    <a:moveTo>
                      <a:pt x="0" y="68"/>
                    </a:moveTo>
                    <a:lnTo>
                      <a:pt x="63" y="0"/>
                    </a:lnTo>
                    <a:lnTo>
                      <a:pt x="242" y="0"/>
                    </a:ln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93" name="Freeform 10">
                <a:extLst>
                  <a:ext uri="{FF2B5EF4-FFF2-40B4-BE49-F238E27FC236}">
                    <a16:creationId xmlns:a16="http://schemas.microsoft.com/office/drawing/2014/main" id="{EBD6AEE1-EE35-4985-BC71-B72A9C6DF490}"/>
                  </a:ext>
                </a:extLst>
              </p:cNvPr>
              <p:cNvSpPr>
                <a:spLocks/>
              </p:cNvSpPr>
              <p:nvPr/>
            </p:nvSpPr>
            <p:spPr bwMode="auto">
              <a:xfrm>
                <a:off x="845" y="2236"/>
                <a:ext cx="145" cy="34"/>
              </a:xfrm>
              <a:custGeom>
                <a:avLst/>
                <a:gdLst>
                  <a:gd name="T0" fmla="*/ 0 w 68"/>
                  <a:gd name="T1" fmla="*/ 16 h 16"/>
                  <a:gd name="T2" fmla="*/ 32 w 68"/>
                  <a:gd name="T3" fmla="*/ 16 h 16"/>
                  <a:gd name="T4" fmla="*/ 48 w 68"/>
                  <a:gd name="T5" fmla="*/ 0 h 16"/>
                  <a:gd name="T6" fmla="*/ 68 w 68"/>
                  <a:gd name="T7" fmla="*/ 0 h 16"/>
                </a:gdLst>
                <a:ahLst/>
                <a:cxnLst>
                  <a:cxn ang="0">
                    <a:pos x="T0" y="T1"/>
                  </a:cxn>
                  <a:cxn ang="0">
                    <a:pos x="T2" y="T3"/>
                  </a:cxn>
                  <a:cxn ang="0">
                    <a:pos x="T4" y="T5"/>
                  </a:cxn>
                  <a:cxn ang="0">
                    <a:pos x="T6" y="T7"/>
                  </a:cxn>
                </a:cxnLst>
                <a:rect l="0" t="0" r="r" b="b"/>
                <a:pathLst>
                  <a:path w="68" h="16">
                    <a:moveTo>
                      <a:pt x="0" y="16"/>
                    </a:moveTo>
                    <a:cubicBezTo>
                      <a:pt x="32" y="16"/>
                      <a:pt x="32" y="16"/>
                      <a:pt x="32" y="16"/>
                    </a:cubicBezTo>
                    <a:cubicBezTo>
                      <a:pt x="41" y="16"/>
                      <a:pt x="48" y="9"/>
                      <a:pt x="48" y="0"/>
                    </a:cubicBezTo>
                    <a:cubicBezTo>
                      <a:pt x="68" y="0"/>
                      <a:pt x="68" y="0"/>
                      <a:pt x="68" y="0"/>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94" name="Line 11">
                <a:extLst>
                  <a:ext uri="{FF2B5EF4-FFF2-40B4-BE49-F238E27FC236}">
                    <a16:creationId xmlns:a16="http://schemas.microsoft.com/office/drawing/2014/main" id="{B3CC1CE9-8AD5-430A-A94F-4C15953D33A6}"/>
                  </a:ext>
                </a:extLst>
              </p:cNvPr>
              <p:cNvSpPr>
                <a:spLocks noChangeShapeType="1"/>
              </p:cNvSpPr>
              <p:nvPr/>
            </p:nvSpPr>
            <p:spPr bwMode="auto">
              <a:xfrm>
                <a:off x="591" y="2177"/>
                <a:ext cx="229" cy="0"/>
              </a:xfrm>
              <a:prstGeom prst="line">
                <a:avLst/>
              </a:pr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95" name="Line 12">
                <a:extLst>
                  <a:ext uri="{FF2B5EF4-FFF2-40B4-BE49-F238E27FC236}">
                    <a16:creationId xmlns:a16="http://schemas.microsoft.com/office/drawing/2014/main" id="{45CE44AB-DF65-485C-BD9E-EEB0B7B92D08}"/>
                  </a:ext>
                </a:extLst>
              </p:cNvPr>
              <p:cNvSpPr>
                <a:spLocks noChangeShapeType="1"/>
              </p:cNvSpPr>
              <p:nvPr/>
            </p:nvSpPr>
            <p:spPr bwMode="auto">
              <a:xfrm>
                <a:off x="845" y="2219"/>
                <a:ext cx="0" cy="196"/>
              </a:xfrm>
              <a:prstGeom prst="line">
                <a:avLst/>
              </a:pr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96" name="Line 13">
                <a:extLst>
                  <a:ext uri="{FF2B5EF4-FFF2-40B4-BE49-F238E27FC236}">
                    <a16:creationId xmlns:a16="http://schemas.microsoft.com/office/drawing/2014/main" id="{762BA065-B0AE-41A1-B836-257EBBA31AF8}"/>
                  </a:ext>
                </a:extLst>
              </p:cNvPr>
              <p:cNvSpPr>
                <a:spLocks noChangeShapeType="1"/>
              </p:cNvSpPr>
              <p:nvPr/>
            </p:nvSpPr>
            <p:spPr bwMode="auto">
              <a:xfrm flipV="1">
                <a:off x="990" y="2083"/>
                <a:ext cx="0" cy="179"/>
              </a:xfrm>
              <a:prstGeom prst="line">
                <a:avLst/>
              </a:pr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97" name="Freeform 14">
                <a:extLst>
                  <a:ext uri="{FF2B5EF4-FFF2-40B4-BE49-F238E27FC236}">
                    <a16:creationId xmlns:a16="http://schemas.microsoft.com/office/drawing/2014/main" id="{EDBD2E9B-EE86-4266-B87D-3A33506F7A1C}"/>
                  </a:ext>
                </a:extLst>
              </p:cNvPr>
              <p:cNvSpPr>
                <a:spLocks/>
              </p:cNvSpPr>
              <p:nvPr/>
            </p:nvSpPr>
            <p:spPr bwMode="auto">
              <a:xfrm>
                <a:off x="769" y="2109"/>
                <a:ext cx="178" cy="153"/>
              </a:xfrm>
              <a:custGeom>
                <a:avLst/>
                <a:gdLst>
                  <a:gd name="T0" fmla="*/ 56 w 84"/>
                  <a:gd name="T1" fmla="*/ 0 h 72"/>
                  <a:gd name="T2" fmla="*/ 4 w 84"/>
                  <a:gd name="T3" fmla="*/ 52 h 72"/>
                  <a:gd name="T4" fmla="*/ 4 w 84"/>
                  <a:gd name="T5" fmla="*/ 68 h 72"/>
                  <a:gd name="T6" fmla="*/ 20 w 84"/>
                  <a:gd name="T7" fmla="*/ 68 h 72"/>
                  <a:gd name="T8" fmla="*/ 40 w 84"/>
                  <a:gd name="T9" fmla="*/ 48 h 72"/>
                  <a:gd name="T10" fmla="*/ 68 w 84"/>
                  <a:gd name="T11" fmla="*/ 48 h 72"/>
                  <a:gd name="T12" fmla="*/ 84 w 84"/>
                  <a:gd name="T13" fmla="*/ 32 h 72"/>
                </a:gdLst>
                <a:ahLst/>
                <a:cxnLst>
                  <a:cxn ang="0">
                    <a:pos x="T0" y="T1"/>
                  </a:cxn>
                  <a:cxn ang="0">
                    <a:pos x="T2" y="T3"/>
                  </a:cxn>
                  <a:cxn ang="0">
                    <a:pos x="T4" y="T5"/>
                  </a:cxn>
                  <a:cxn ang="0">
                    <a:pos x="T6" y="T7"/>
                  </a:cxn>
                  <a:cxn ang="0">
                    <a:pos x="T8" y="T9"/>
                  </a:cxn>
                  <a:cxn ang="0">
                    <a:pos x="T10" y="T11"/>
                  </a:cxn>
                  <a:cxn ang="0">
                    <a:pos x="T12" y="T13"/>
                  </a:cxn>
                </a:cxnLst>
                <a:rect l="0" t="0" r="r" b="b"/>
                <a:pathLst>
                  <a:path w="84" h="72">
                    <a:moveTo>
                      <a:pt x="56" y="0"/>
                    </a:moveTo>
                    <a:cubicBezTo>
                      <a:pt x="4" y="52"/>
                      <a:pt x="4" y="52"/>
                      <a:pt x="4" y="52"/>
                    </a:cubicBezTo>
                    <a:cubicBezTo>
                      <a:pt x="0" y="56"/>
                      <a:pt x="0" y="64"/>
                      <a:pt x="4" y="68"/>
                    </a:cubicBezTo>
                    <a:cubicBezTo>
                      <a:pt x="8" y="72"/>
                      <a:pt x="16" y="72"/>
                      <a:pt x="20" y="68"/>
                    </a:cubicBezTo>
                    <a:cubicBezTo>
                      <a:pt x="40" y="48"/>
                      <a:pt x="40" y="48"/>
                      <a:pt x="40" y="48"/>
                    </a:cubicBezTo>
                    <a:cubicBezTo>
                      <a:pt x="68" y="48"/>
                      <a:pt x="68" y="48"/>
                      <a:pt x="68" y="48"/>
                    </a:cubicBezTo>
                    <a:cubicBezTo>
                      <a:pt x="77" y="48"/>
                      <a:pt x="84" y="41"/>
                      <a:pt x="84" y="32"/>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98" name="Rectangle 15">
                <a:extLst>
                  <a:ext uri="{FF2B5EF4-FFF2-40B4-BE49-F238E27FC236}">
                    <a16:creationId xmlns:a16="http://schemas.microsoft.com/office/drawing/2014/main" id="{734288A5-7838-4255-BF78-4F04B16E6740}"/>
                  </a:ext>
                </a:extLst>
              </p:cNvPr>
              <p:cNvSpPr>
                <a:spLocks noChangeArrowheads="1"/>
              </p:cNvSpPr>
              <p:nvPr/>
            </p:nvSpPr>
            <p:spPr bwMode="auto">
              <a:xfrm>
                <a:off x="633" y="2262"/>
                <a:ext cx="102" cy="102"/>
              </a:xfrm>
              <a:prstGeom prst="rect">
                <a:avLst/>
              </a:pr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sp>
            <p:nvSpPr>
              <p:cNvPr id="99" name="Freeform 16">
                <a:extLst>
                  <a:ext uri="{FF2B5EF4-FFF2-40B4-BE49-F238E27FC236}">
                    <a16:creationId xmlns:a16="http://schemas.microsoft.com/office/drawing/2014/main" id="{75524417-AA76-4D75-A961-B9463AEAB99F}"/>
                  </a:ext>
                </a:extLst>
              </p:cNvPr>
              <p:cNvSpPr>
                <a:spLocks/>
              </p:cNvSpPr>
              <p:nvPr/>
            </p:nvSpPr>
            <p:spPr bwMode="auto">
              <a:xfrm>
                <a:off x="667" y="2262"/>
                <a:ext cx="68" cy="60"/>
              </a:xfrm>
              <a:custGeom>
                <a:avLst/>
                <a:gdLst>
                  <a:gd name="T0" fmla="*/ 68 w 68"/>
                  <a:gd name="T1" fmla="*/ 0 h 60"/>
                  <a:gd name="T2" fmla="*/ 17 w 68"/>
                  <a:gd name="T3" fmla="*/ 60 h 60"/>
                  <a:gd name="T4" fmla="*/ 0 w 68"/>
                  <a:gd name="T5" fmla="*/ 43 h 60"/>
                </a:gdLst>
                <a:ahLst/>
                <a:cxnLst>
                  <a:cxn ang="0">
                    <a:pos x="T0" y="T1"/>
                  </a:cxn>
                  <a:cxn ang="0">
                    <a:pos x="T2" y="T3"/>
                  </a:cxn>
                  <a:cxn ang="0">
                    <a:pos x="T4" y="T5"/>
                  </a:cxn>
                </a:cxnLst>
                <a:rect l="0" t="0" r="r" b="b"/>
                <a:pathLst>
                  <a:path w="68" h="60">
                    <a:moveTo>
                      <a:pt x="68" y="0"/>
                    </a:moveTo>
                    <a:lnTo>
                      <a:pt x="17" y="60"/>
                    </a:lnTo>
                    <a:lnTo>
                      <a:pt x="0" y="43"/>
                    </a:ln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grpSp>
      </p:grpSp>
      <p:sp>
        <p:nvSpPr>
          <p:cNvPr id="7" name="Rectangle 6">
            <a:extLst>
              <a:ext uri="{FF2B5EF4-FFF2-40B4-BE49-F238E27FC236}">
                <a16:creationId xmlns:a16="http://schemas.microsoft.com/office/drawing/2014/main" id="{7289F205-9D31-4C8F-B3BD-C42C698E87C7}"/>
              </a:ext>
            </a:extLst>
          </p:cNvPr>
          <p:cNvSpPr/>
          <p:nvPr/>
        </p:nvSpPr>
        <p:spPr>
          <a:xfrm>
            <a:off x="10286361" y="1733610"/>
            <a:ext cx="1828800" cy="731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200" dirty="0">
                <a:solidFill>
                  <a:schemeClr val="tx1"/>
                </a:solidFill>
              </a:rPr>
              <a:t>Consider introducing more loaded lower tier prize tickets.</a:t>
            </a:r>
          </a:p>
        </p:txBody>
      </p:sp>
      <p:grpSp>
        <p:nvGrpSpPr>
          <p:cNvPr id="100" name="Group 5">
            <a:extLst>
              <a:ext uri="{FF2B5EF4-FFF2-40B4-BE49-F238E27FC236}">
                <a16:creationId xmlns:a16="http://schemas.microsoft.com/office/drawing/2014/main" id="{5D0372EE-5A4B-49B1-86A3-C618176E7619}"/>
              </a:ext>
            </a:extLst>
          </p:cNvPr>
          <p:cNvGrpSpPr>
            <a:grpSpLocks noChangeAspect="1"/>
          </p:cNvGrpSpPr>
          <p:nvPr/>
        </p:nvGrpSpPr>
        <p:grpSpPr bwMode="auto">
          <a:xfrm>
            <a:off x="9730388" y="2893302"/>
            <a:ext cx="484564" cy="554346"/>
            <a:chOff x="1981" y="32"/>
            <a:chExt cx="3722" cy="4258"/>
          </a:xfrm>
          <a:solidFill>
            <a:srgbClr val="00A5AA"/>
          </a:solidFill>
        </p:grpSpPr>
        <p:sp>
          <p:nvSpPr>
            <p:cNvPr id="101" name="Line 6">
              <a:extLst>
                <a:ext uri="{FF2B5EF4-FFF2-40B4-BE49-F238E27FC236}">
                  <a16:creationId xmlns:a16="http://schemas.microsoft.com/office/drawing/2014/main" id="{9891D63B-F186-426C-95E4-6CCA0711146E}"/>
                </a:ext>
              </a:extLst>
            </p:cNvPr>
            <p:cNvSpPr>
              <a:spLocks noChangeShapeType="1"/>
            </p:cNvSpPr>
            <p:nvPr/>
          </p:nvSpPr>
          <p:spPr bwMode="auto">
            <a:xfrm>
              <a:off x="3557" y="3994"/>
              <a:ext cx="591" cy="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02" name="Line 7">
              <a:extLst>
                <a:ext uri="{FF2B5EF4-FFF2-40B4-BE49-F238E27FC236}">
                  <a16:creationId xmlns:a16="http://schemas.microsoft.com/office/drawing/2014/main" id="{68C27DB8-886C-4865-AB0D-E7BBEBE7AFCD}"/>
                </a:ext>
              </a:extLst>
            </p:cNvPr>
            <p:cNvSpPr>
              <a:spLocks noChangeShapeType="1"/>
            </p:cNvSpPr>
            <p:nvPr/>
          </p:nvSpPr>
          <p:spPr bwMode="auto">
            <a:xfrm>
              <a:off x="3557" y="4290"/>
              <a:ext cx="591" cy="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03" name="Freeform 8">
              <a:extLst>
                <a:ext uri="{FF2B5EF4-FFF2-40B4-BE49-F238E27FC236}">
                  <a16:creationId xmlns:a16="http://schemas.microsoft.com/office/drawing/2014/main" id="{D078A1FF-7F3A-4E60-BCB4-14D1A931554B}"/>
                </a:ext>
              </a:extLst>
            </p:cNvPr>
            <p:cNvSpPr>
              <a:spLocks/>
            </p:cNvSpPr>
            <p:nvPr/>
          </p:nvSpPr>
          <p:spPr bwMode="auto">
            <a:xfrm>
              <a:off x="2806" y="880"/>
              <a:ext cx="2079" cy="2818"/>
            </a:xfrm>
            <a:custGeom>
              <a:avLst/>
              <a:gdLst>
                <a:gd name="T0" fmla="*/ 1097 w 1097"/>
                <a:gd name="T1" fmla="*/ 550 h 1485"/>
                <a:gd name="T2" fmla="*/ 543 w 1097"/>
                <a:gd name="T3" fmla="*/ 5 h 1485"/>
                <a:gd name="T4" fmla="*/ 7 w 1097"/>
                <a:gd name="T5" fmla="*/ 530 h 1485"/>
                <a:gd name="T6" fmla="*/ 228 w 1097"/>
                <a:gd name="T7" fmla="*/ 989 h 1485"/>
                <a:gd name="T8" fmla="*/ 318 w 1097"/>
                <a:gd name="T9" fmla="*/ 1173 h 1485"/>
                <a:gd name="T10" fmla="*/ 318 w 1097"/>
                <a:gd name="T11" fmla="*/ 1388 h 1485"/>
                <a:gd name="T12" fmla="*/ 396 w 1097"/>
                <a:gd name="T13" fmla="*/ 1485 h 1485"/>
                <a:gd name="T14" fmla="*/ 708 w 1097"/>
                <a:gd name="T15" fmla="*/ 1485 h 1485"/>
                <a:gd name="T16" fmla="*/ 786 w 1097"/>
                <a:gd name="T17" fmla="*/ 1407 h 1485"/>
                <a:gd name="T18" fmla="*/ 786 w 1097"/>
                <a:gd name="T19" fmla="*/ 1173 h 1485"/>
                <a:gd name="T20" fmla="*/ 873 w 1097"/>
                <a:gd name="T21" fmla="*/ 990 h 1485"/>
                <a:gd name="T22" fmla="*/ 1097 w 1097"/>
                <a:gd name="T23" fmla="*/ 550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7" h="1485">
                  <a:moveTo>
                    <a:pt x="1097" y="550"/>
                  </a:moveTo>
                  <a:cubicBezTo>
                    <a:pt x="1097" y="246"/>
                    <a:pt x="848" y="0"/>
                    <a:pt x="543" y="5"/>
                  </a:cubicBezTo>
                  <a:cubicBezTo>
                    <a:pt x="258" y="10"/>
                    <a:pt x="17" y="246"/>
                    <a:pt x="7" y="530"/>
                  </a:cubicBezTo>
                  <a:cubicBezTo>
                    <a:pt x="0" y="718"/>
                    <a:pt x="89" y="886"/>
                    <a:pt x="228" y="989"/>
                  </a:cubicBezTo>
                  <a:cubicBezTo>
                    <a:pt x="286" y="1031"/>
                    <a:pt x="318" y="1101"/>
                    <a:pt x="318" y="1173"/>
                  </a:cubicBezTo>
                  <a:cubicBezTo>
                    <a:pt x="318" y="1388"/>
                    <a:pt x="318" y="1388"/>
                    <a:pt x="318" y="1388"/>
                  </a:cubicBezTo>
                  <a:cubicBezTo>
                    <a:pt x="318" y="1451"/>
                    <a:pt x="353" y="1485"/>
                    <a:pt x="396" y="1485"/>
                  </a:cubicBezTo>
                  <a:cubicBezTo>
                    <a:pt x="708" y="1485"/>
                    <a:pt x="708" y="1485"/>
                    <a:pt x="708" y="1485"/>
                  </a:cubicBezTo>
                  <a:cubicBezTo>
                    <a:pt x="751" y="1485"/>
                    <a:pt x="786" y="1450"/>
                    <a:pt x="786" y="1407"/>
                  </a:cubicBezTo>
                  <a:cubicBezTo>
                    <a:pt x="786" y="1173"/>
                    <a:pt x="786" y="1173"/>
                    <a:pt x="786" y="1173"/>
                  </a:cubicBezTo>
                  <a:cubicBezTo>
                    <a:pt x="786" y="1102"/>
                    <a:pt x="816" y="1032"/>
                    <a:pt x="873" y="990"/>
                  </a:cubicBezTo>
                  <a:cubicBezTo>
                    <a:pt x="1009" y="891"/>
                    <a:pt x="1097" y="731"/>
                    <a:pt x="1097" y="550"/>
                  </a:cubicBezTo>
                  <a:close/>
                </a:path>
              </a:pathLst>
            </a:custGeom>
            <a:solidFill>
              <a:srgbClr val="FFCC00"/>
            </a:solid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04" name="Line 9">
              <a:extLst>
                <a:ext uri="{FF2B5EF4-FFF2-40B4-BE49-F238E27FC236}">
                  <a16:creationId xmlns:a16="http://schemas.microsoft.com/office/drawing/2014/main" id="{93C78EBD-6D67-4AA9-A894-DB071E15E254}"/>
                </a:ext>
              </a:extLst>
            </p:cNvPr>
            <p:cNvSpPr>
              <a:spLocks noChangeShapeType="1"/>
            </p:cNvSpPr>
            <p:nvPr/>
          </p:nvSpPr>
          <p:spPr bwMode="auto">
            <a:xfrm>
              <a:off x="3852" y="2368"/>
              <a:ext cx="0" cy="133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05" name="Line 10">
              <a:extLst>
                <a:ext uri="{FF2B5EF4-FFF2-40B4-BE49-F238E27FC236}">
                  <a16:creationId xmlns:a16="http://schemas.microsoft.com/office/drawing/2014/main" id="{22A43A55-A8AA-4B59-84B6-6AD69EB50E55}"/>
                </a:ext>
              </a:extLst>
            </p:cNvPr>
            <p:cNvSpPr>
              <a:spLocks noChangeShapeType="1"/>
            </p:cNvSpPr>
            <p:nvPr/>
          </p:nvSpPr>
          <p:spPr bwMode="auto">
            <a:xfrm>
              <a:off x="3557" y="2072"/>
              <a:ext cx="295" cy="29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06" name="Line 11">
              <a:extLst>
                <a:ext uri="{FF2B5EF4-FFF2-40B4-BE49-F238E27FC236}">
                  <a16:creationId xmlns:a16="http://schemas.microsoft.com/office/drawing/2014/main" id="{722AA601-2431-4465-92B1-C9553A4594B9}"/>
                </a:ext>
              </a:extLst>
            </p:cNvPr>
            <p:cNvSpPr>
              <a:spLocks noChangeShapeType="1"/>
            </p:cNvSpPr>
            <p:nvPr/>
          </p:nvSpPr>
          <p:spPr bwMode="auto">
            <a:xfrm flipH="1">
              <a:off x="3852" y="2072"/>
              <a:ext cx="296" cy="29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07" name="Line 12">
              <a:extLst>
                <a:ext uri="{FF2B5EF4-FFF2-40B4-BE49-F238E27FC236}">
                  <a16:creationId xmlns:a16="http://schemas.microsoft.com/office/drawing/2014/main" id="{7BA20B61-80D2-45B0-BE61-80AC89086E2E}"/>
                </a:ext>
              </a:extLst>
            </p:cNvPr>
            <p:cNvSpPr>
              <a:spLocks noChangeShapeType="1"/>
            </p:cNvSpPr>
            <p:nvPr/>
          </p:nvSpPr>
          <p:spPr bwMode="auto">
            <a:xfrm>
              <a:off x="3824" y="32"/>
              <a:ext cx="0" cy="569"/>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08" name="Line 13">
              <a:extLst>
                <a:ext uri="{FF2B5EF4-FFF2-40B4-BE49-F238E27FC236}">
                  <a16:creationId xmlns:a16="http://schemas.microsoft.com/office/drawing/2014/main" id="{DFB8222A-18F6-42FC-9F50-6FF2A355EF58}"/>
                </a:ext>
              </a:extLst>
            </p:cNvPr>
            <p:cNvSpPr>
              <a:spLocks noChangeShapeType="1"/>
            </p:cNvSpPr>
            <p:nvPr/>
          </p:nvSpPr>
          <p:spPr bwMode="auto">
            <a:xfrm>
              <a:off x="3018" y="211"/>
              <a:ext cx="241" cy="518"/>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09" name="Line 14">
              <a:extLst>
                <a:ext uri="{FF2B5EF4-FFF2-40B4-BE49-F238E27FC236}">
                  <a16:creationId xmlns:a16="http://schemas.microsoft.com/office/drawing/2014/main" id="{CEB0C4AF-79E5-414C-A3C0-415D33CB5C8B}"/>
                </a:ext>
              </a:extLst>
            </p:cNvPr>
            <p:cNvSpPr>
              <a:spLocks noChangeShapeType="1"/>
            </p:cNvSpPr>
            <p:nvPr/>
          </p:nvSpPr>
          <p:spPr bwMode="auto">
            <a:xfrm>
              <a:off x="2364" y="713"/>
              <a:ext cx="436" cy="367"/>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10" name="Line 15">
              <a:extLst>
                <a:ext uri="{FF2B5EF4-FFF2-40B4-BE49-F238E27FC236}">
                  <a16:creationId xmlns:a16="http://schemas.microsoft.com/office/drawing/2014/main" id="{0E9CE0B1-5D92-4C9F-A0F0-641487D1BB31}"/>
                </a:ext>
              </a:extLst>
            </p:cNvPr>
            <p:cNvSpPr>
              <a:spLocks noChangeShapeType="1"/>
            </p:cNvSpPr>
            <p:nvPr/>
          </p:nvSpPr>
          <p:spPr bwMode="auto">
            <a:xfrm>
              <a:off x="1981" y="1448"/>
              <a:ext cx="552" cy="14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11" name="Line 16">
              <a:extLst>
                <a:ext uri="{FF2B5EF4-FFF2-40B4-BE49-F238E27FC236}">
                  <a16:creationId xmlns:a16="http://schemas.microsoft.com/office/drawing/2014/main" id="{92A2AF2D-726B-4F73-B9F4-ECF3811B8F5F}"/>
                </a:ext>
              </a:extLst>
            </p:cNvPr>
            <p:cNvSpPr>
              <a:spLocks noChangeShapeType="1"/>
            </p:cNvSpPr>
            <p:nvPr/>
          </p:nvSpPr>
          <p:spPr bwMode="auto">
            <a:xfrm flipV="1">
              <a:off x="5141" y="1609"/>
              <a:ext cx="562" cy="10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12" name="Line 17">
              <a:extLst>
                <a:ext uri="{FF2B5EF4-FFF2-40B4-BE49-F238E27FC236}">
                  <a16:creationId xmlns:a16="http://schemas.microsoft.com/office/drawing/2014/main" id="{50A68627-F304-4CB9-B1D3-997145E06A36}"/>
                </a:ext>
              </a:extLst>
            </p:cNvPr>
            <p:cNvSpPr>
              <a:spLocks noChangeShapeType="1"/>
            </p:cNvSpPr>
            <p:nvPr/>
          </p:nvSpPr>
          <p:spPr bwMode="auto">
            <a:xfrm flipV="1">
              <a:off x="4920" y="846"/>
              <a:ext cx="466" cy="327"/>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13" name="Line 18">
              <a:extLst>
                <a:ext uri="{FF2B5EF4-FFF2-40B4-BE49-F238E27FC236}">
                  <a16:creationId xmlns:a16="http://schemas.microsoft.com/office/drawing/2014/main" id="{BB972263-4738-41CE-A6C0-7A40F0B3BFF0}"/>
                </a:ext>
              </a:extLst>
            </p:cNvPr>
            <p:cNvSpPr>
              <a:spLocks noChangeShapeType="1"/>
            </p:cNvSpPr>
            <p:nvPr/>
          </p:nvSpPr>
          <p:spPr bwMode="auto">
            <a:xfrm flipV="1">
              <a:off x="4493" y="288"/>
              <a:ext cx="284" cy="494"/>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114" name="Rectangle 113">
            <a:extLst>
              <a:ext uri="{FF2B5EF4-FFF2-40B4-BE49-F238E27FC236}">
                <a16:creationId xmlns:a16="http://schemas.microsoft.com/office/drawing/2014/main" id="{F4B47F9A-4527-45E1-BB17-EF3A8D102A53}"/>
              </a:ext>
            </a:extLst>
          </p:cNvPr>
          <p:cNvSpPr/>
          <p:nvPr/>
        </p:nvSpPr>
        <p:spPr>
          <a:xfrm>
            <a:off x="10286361" y="2816186"/>
            <a:ext cx="1828800" cy="731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200" dirty="0">
                <a:solidFill>
                  <a:schemeClr val="tx1"/>
                </a:solidFill>
              </a:rPr>
              <a:t>Consider focusing on building a perception of winnability.</a:t>
            </a:r>
          </a:p>
        </p:txBody>
      </p:sp>
      <p:grpSp>
        <p:nvGrpSpPr>
          <p:cNvPr id="115" name="Group 5">
            <a:extLst>
              <a:ext uri="{FF2B5EF4-FFF2-40B4-BE49-F238E27FC236}">
                <a16:creationId xmlns:a16="http://schemas.microsoft.com/office/drawing/2014/main" id="{66F29382-5E04-4B35-A4BF-C84FB81A29C5}"/>
              </a:ext>
            </a:extLst>
          </p:cNvPr>
          <p:cNvGrpSpPr>
            <a:grpSpLocks noChangeAspect="1"/>
          </p:cNvGrpSpPr>
          <p:nvPr/>
        </p:nvGrpSpPr>
        <p:grpSpPr bwMode="auto">
          <a:xfrm>
            <a:off x="9730388" y="3895869"/>
            <a:ext cx="484564" cy="554346"/>
            <a:chOff x="1981" y="32"/>
            <a:chExt cx="3722" cy="4258"/>
          </a:xfrm>
          <a:solidFill>
            <a:srgbClr val="00A5AA"/>
          </a:solidFill>
        </p:grpSpPr>
        <p:sp>
          <p:nvSpPr>
            <p:cNvPr id="116" name="Line 6">
              <a:extLst>
                <a:ext uri="{FF2B5EF4-FFF2-40B4-BE49-F238E27FC236}">
                  <a16:creationId xmlns:a16="http://schemas.microsoft.com/office/drawing/2014/main" id="{CC9688B1-0A9E-40BA-81F8-72B0F706AB72}"/>
                </a:ext>
              </a:extLst>
            </p:cNvPr>
            <p:cNvSpPr>
              <a:spLocks noChangeShapeType="1"/>
            </p:cNvSpPr>
            <p:nvPr/>
          </p:nvSpPr>
          <p:spPr bwMode="auto">
            <a:xfrm>
              <a:off x="3557" y="3994"/>
              <a:ext cx="591" cy="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17" name="Line 7">
              <a:extLst>
                <a:ext uri="{FF2B5EF4-FFF2-40B4-BE49-F238E27FC236}">
                  <a16:creationId xmlns:a16="http://schemas.microsoft.com/office/drawing/2014/main" id="{D834575A-37DF-4DC3-9E02-B419EBAD1EB3}"/>
                </a:ext>
              </a:extLst>
            </p:cNvPr>
            <p:cNvSpPr>
              <a:spLocks noChangeShapeType="1"/>
            </p:cNvSpPr>
            <p:nvPr/>
          </p:nvSpPr>
          <p:spPr bwMode="auto">
            <a:xfrm>
              <a:off x="3557" y="4290"/>
              <a:ext cx="591" cy="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18" name="Freeform 8">
              <a:extLst>
                <a:ext uri="{FF2B5EF4-FFF2-40B4-BE49-F238E27FC236}">
                  <a16:creationId xmlns:a16="http://schemas.microsoft.com/office/drawing/2014/main" id="{F8EE3EFF-9941-43F0-9622-E5378F74FD91}"/>
                </a:ext>
              </a:extLst>
            </p:cNvPr>
            <p:cNvSpPr>
              <a:spLocks/>
            </p:cNvSpPr>
            <p:nvPr/>
          </p:nvSpPr>
          <p:spPr bwMode="auto">
            <a:xfrm>
              <a:off x="2806" y="880"/>
              <a:ext cx="2079" cy="2818"/>
            </a:xfrm>
            <a:custGeom>
              <a:avLst/>
              <a:gdLst>
                <a:gd name="T0" fmla="*/ 1097 w 1097"/>
                <a:gd name="T1" fmla="*/ 550 h 1485"/>
                <a:gd name="T2" fmla="*/ 543 w 1097"/>
                <a:gd name="T3" fmla="*/ 5 h 1485"/>
                <a:gd name="T4" fmla="*/ 7 w 1097"/>
                <a:gd name="T5" fmla="*/ 530 h 1485"/>
                <a:gd name="T6" fmla="*/ 228 w 1097"/>
                <a:gd name="T7" fmla="*/ 989 h 1485"/>
                <a:gd name="T8" fmla="*/ 318 w 1097"/>
                <a:gd name="T9" fmla="*/ 1173 h 1485"/>
                <a:gd name="T10" fmla="*/ 318 w 1097"/>
                <a:gd name="T11" fmla="*/ 1388 h 1485"/>
                <a:gd name="T12" fmla="*/ 396 w 1097"/>
                <a:gd name="T13" fmla="*/ 1485 h 1485"/>
                <a:gd name="T14" fmla="*/ 708 w 1097"/>
                <a:gd name="T15" fmla="*/ 1485 h 1485"/>
                <a:gd name="T16" fmla="*/ 786 w 1097"/>
                <a:gd name="T17" fmla="*/ 1407 h 1485"/>
                <a:gd name="T18" fmla="*/ 786 w 1097"/>
                <a:gd name="T19" fmla="*/ 1173 h 1485"/>
                <a:gd name="T20" fmla="*/ 873 w 1097"/>
                <a:gd name="T21" fmla="*/ 990 h 1485"/>
                <a:gd name="T22" fmla="*/ 1097 w 1097"/>
                <a:gd name="T23" fmla="*/ 550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7" h="1485">
                  <a:moveTo>
                    <a:pt x="1097" y="550"/>
                  </a:moveTo>
                  <a:cubicBezTo>
                    <a:pt x="1097" y="246"/>
                    <a:pt x="848" y="0"/>
                    <a:pt x="543" y="5"/>
                  </a:cubicBezTo>
                  <a:cubicBezTo>
                    <a:pt x="258" y="10"/>
                    <a:pt x="17" y="246"/>
                    <a:pt x="7" y="530"/>
                  </a:cubicBezTo>
                  <a:cubicBezTo>
                    <a:pt x="0" y="718"/>
                    <a:pt x="89" y="886"/>
                    <a:pt x="228" y="989"/>
                  </a:cubicBezTo>
                  <a:cubicBezTo>
                    <a:pt x="286" y="1031"/>
                    <a:pt x="318" y="1101"/>
                    <a:pt x="318" y="1173"/>
                  </a:cubicBezTo>
                  <a:cubicBezTo>
                    <a:pt x="318" y="1388"/>
                    <a:pt x="318" y="1388"/>
                    <a:pt x="318" y="1388"/>
                  </a:cubicBezTo>
                  <a:cubicBezTo>
                    <a:pt x="318" y="1451"/>
                    <a:pt x="353" y="1485"/>
                    <a:pt x="396" y="1485"/>
                  </a:cubicBezTo>
                  <a:cubicBezTo>
                    <a:pt x="708" y="1485"/>
                    <a:pt x="708" y="1485"/>
                    <a:pt x="708" y="1485"/>
                  </a:cubicBezTo>
                  <a:cubicBezTo>
                    <a:pt x="751" y="1485"/>
                    <a:pt x="786" y="1450"/>
                    <a:pt x="786" y="1407"/>
                  </a:cubicBezTo>
                  <a:cubicBezTo>
                    <a:pt x="786" y="1173"/>
                    <a:pt x="786" y="1173"/>
                    <a:pt x="786" y="1173"/>
                  </a:cubicBezTo>
                  <a:cubicBezTo>
                    <a:pt x="786" y="1102"/>
                    <a:pt x="816" y="1032"/>
                    <a:pt x="873" y="990"/>
                  </a:cubicBezTo>
                  <a:cubicBezTo>
                    <a:pt x="1009" y="891"/>
                    <a:pt x="1097" y="731"/>
                    <a:pt x="1097" y="550"/>
                  </a:cubicBezTo>
                  <a:close/>
                </a:path>
              </a:pathLst>
            </a:custGeom>
            <a:solidFill>
              <a:srgbClr val="FFCC00"/>
            </a:solid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19" name="Line 9">
              <a:extLst>
                <a:ext uri="{FF2B5EF4-FFF2-40B4-BE49-F238E27FC236}">
                  <a16:creationId xmlns:a16="http://schemas.microsoft.com/office/drawing/2014/main" id="{9CABBDB8-75E1-4A68-914A-2BC065AA06AA}"/>
                </a:ext>
              </a:extLst>
            </p:cNvPr>
            <p:cNvSpPr>
              <a:spLocks noChangeShapeType="1"/>
            </p:cNvSpPr>
            <p:nvPr/>
          </p:nvSpPr>
          <p:spPr bwMode="auto">
            <a:xfrm>
              <a:off x="3852" y="2368"/>
              <a:ext cx="0" cy="133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0" name="Line 10">
              <a:extLst>
                <a:ext uri="{FF2B5EF4-FFF2-40B4-BE49-F238E27FC236}">
                  <a16:creationId xmlns:a16="http://schemas.microsoft.com/office/drawing/2014/main" id="{D471F737-30C1-4A67-934A-1205468BADA1}"/>
                </a:ext>
              </a:extLst>
            </p:cNvPr>
            <p:cNvSpPr>
              <a:spLocks noChangeShapeType="1"/>
            </p:cNvSpPr>
            <p:nvPr/>
          </p:nvSpPr>
          <p:spPr bwMode="auto">
            <a:xfrm>
              <a:off x="3557" y="2072"/>
              <a:ext cx="295" cy="29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1" name="Line 11">
              <a:extLst>
                <a:ext uri="{FF2B5EF4-FFF2-40B4-BE49-F238E27FC236}">
                  <a16:creationId xmlns:a16="http://schemas.microsoft.com/office/drawing/2014/main" id="{0D3B1C85-E337-4E78-A6C5-4D2DACA14BC3}"/>
                </a:ext>
              </a:extLst>
            </p:cNvPr>
            <p:cNvSpPr>
              <a:spLocks noChangeShapeType="1"/>
            </p:cNvSpPr>
            <p:nvPr/>
          </p:nvSpPr>
          <p:spPr bwMode="auto">
            <a:xfrm flipH="1">
              <a:off x="3852" y="2072"/>
              <a:ext cx="296" cy="29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2" name="Line 12">
              <a:extLst>
                <a:ext uri="{FF2B5EF4-FFF2-40B4-BE49-F238E27FC236}">
                  <a16:creationId xmlns:a16="http://schemas.microsoft.com/office/drawing/2014/main" id="{D58E05FA-1063-4C95-920E-A11011802B38}"/>
                </a:ext>
              </a:extLst>
            </p:cNvPr>
            <p:cNvSpPr>
              <a:spLocks noChangeShapeType="1"/>
            </p:cNvSpPr>
            <p:nvPr/>
          </p:nvSpPr>
          <p:spPr bwMode="auto">
            <a:xfrm>
              <a:off x="3824" y="32"/>
              <a:ext cx="0" cy="569"/>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3" name="Line 13">
              <a:extLst>
                <a:ext uri="{FF2B5EF4-FFF2-40B4-BE49-F238E27FC236}">
                  <a16:creationId xmlns:a16="http://schemas.microsoft.com/office/drawing/2014/main" id="{20B61AC5-DEB7-473B-8186-03F203AA0079}"/>
                </a:ext>
              </a:extLst>
            </p:cNvPr>
            <p:cNvSpPr>
              <a:spLocks noChangeShapeType="1"/>
            </p:cNvSpPr>
            <p:nvPr/>
          </p:nvSpPr>
          <p:spPr bwMode="auto">
            <a:xfrm>
              <a:off x="3018" y="211"/>
              <a:ext cx="241" cy="518"/>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4" name="Line 14">
              <a:extLst>
                <a:ext uri="{FF2B5EF4-FFF2-40B4-BE49-F238E27FC236}">
                  <a16:creationId xmlns:a16="http://schemas.microsoft.com/office/drawing/2014/main" id="{02021285-BA59-46BC-9DA5-CF5B0382F363}"/>
                </a:ext>
              </a:extLst>
            </p:cNvPr>
            <p:cNvSpPr>
              <a:spLocks noChangeShapeType="1"/>
            </p:cNvSpPr>
            <p:nvPr/>
          </p:nvSpPr>
          <p:spPr bwMode="auto">
            <a:xfrm>
              <a:off x="2364" y="713"/>
              <a:ext cx="436" cy="367"/>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5" name="Line 15">
              <a:extLst>
                <a:ext uri="{FF2B5EF4-FFF2-40B4-BE49-F238E27FC236}">
                  <a16:creationId xmlns:a16="http://schemas.microsoft.com/office/drawing/2014/main" id="{B6EA4C58-3A7F-4B1F-BA4E-AD2668E18EB8}"/>
                </a:ext>
              </a:extLst>
            </p:cNvPr>
            <p:cNvSpPr>
              <a:spLocks noChangeShapeType="1"/>
            </p:cNvSpPr>
            <p:nvPr/>
          </p:nvSpPr>
          <p:spPr bwMode="auto">
            <a:xfrm>
              <a:off x="1981" y="1448"/>
              <a:ext cx="552" cy="14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6" name="Line 16">
              <a:extLst>
                <a:ext uri="{FF2B5EF4-FFF2-40B4-BE49-F238E27FC236}">
                  <a16:creationId xmlns:a16="http://schemas.microsoft.com/office/drawing/2014/main" id="{78737A56-6C49-4E91-8B56-7E5BF20CB2AC}"/>
                </a:ext>
              </a:extLst>
            </p:cNvPr>
            <p:cNvSpPr>
              <a:spLocks noChangeShapeType="1"/>
            </p:cNvSpPr>
            <p:nvPr/>
          </p:nvSpPr>
          <p:spPr bwMode="auto">
            <a:xfrm flipV="1">
              <a:off x="5141" y="1609"/>
              <a:ext cx="562" cy="10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7" name="Line 17">
              <a:extLst>
                <a:ext uri="{FF2B5EF4-FFF2-40B4-BE49-F238E27FC236}">
                  <a16:creationId xmlns:a16="http://schemas.microsoft.com/office/drawing/2014/main" id="{A845D88F-9D6D-4119-BA0F-BD81F67FB27F}"/>
                </a:ext>
              </a:extLst>
            </p:cNvPr>
            <p:cNvSpPr>
              <a:spLocks noChangeShapeType="1"/>
            </p:cNvSpPr>
            <p:nvPr/>
          </p:nvSpPr>
          <p:spPr bwMode="auto">
            <a:xfrm flipV="1">
              <a:off x="4920" y="846"/>
              <a:ext cx="466" cy="327"/>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8" name="Line 18">
              <a:extLst>
                <a:ext uri="{FF2B5EF4-FFF2-40B4-BE49-F238E27FC236}">
                  <a16:creationId xmlns:a16="http://schemas.microsoft.com/office/drawing/2014/main" id="{A1995C75-CBBB-4E73-9381-B968BB2337F7}"/>
                </a:ext>
              </a:extLst>
            </p:cNvPr>
            <p:cNvSpPr>
              <a:spLocks noChangeShapeType="1"/>
            </p:cNvSpPr>
            <p:nvPr/>
          </p:nvSpPr>
          <p:spPr bwMode="auto">
            <a:xfrm flipV="1">
              <a:off x="4493" y="288"/>
              <a:ext cx="284" cy="494"/>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129" name="Rectangle 128">
            <a:extLst>
              <a:ext uri="{FF2B5EF4-FFF2-40B4-BE49-F238E27FC236}">
                <a16:creationId xmlns:a16="http://schemas.microsoft.com/office/drawing/2014/main" id="{FE11E0F4-B022-43A0-A47F-74E92E763CB8}"/>
              </a:ext>
            </a:extLst>
          </p:cNvPr>
          <p:cNvSpPr/>
          <p:nvPr/>
        </p:nvSpPr>
        <p:spPr>
          <a:xfrm>
            <a:off x="10286361" y="3898762"/>
            <a:ext cx="1828800" cy="731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200" dirty="0">
                <a:solidFill>
                  <a:schemeClr val="tx1"/>
                </a:solidFill>
              </a:rPr>
              <a:t>Consider making Second Chance Prizes that have broad appeal so that it is more accessible.</a:t>
            </a:r>
          </a:p>
        </p:txBody>
      </p:sp>
      <p:grpSp>
        <p:nvGrpSpPr>
          <p:cNvPr id="130" name="Group 5">
            <a:extLst>
              <a:ext uri="{FF2B5EF4-FFF2-40B4-BE49-F238E27FC236}">
                <a16:creationId xmlns:a16="http://schemas.microsoft.com/office/drawing/2014/main" id="{D92D4472-AD86-4C74-9528-8E390F5FD226}"/>
              </a:ext>
            </a:extLst>
          </p:cNvPr>
          <p:cNvGrpSpPr>
            <a:grpSpLocks noChangeAspect="1"/>
          </p:cNvGrpSpPr>
          <p:nvPr/>
        </p:nvGrpSpPr>
        <p:grpSpPr bwMode="auto">
          <a:xfrm>
            <a:off x="9730388" y="5080260"/>
            <a:ext cx="484564" cy="554346"/>
            <a:chOff x="1981" y="32"/>
            <a:chExt cx="3722" cy="4258"/>
          </a:xfrm>
          <a:solidFill>
            <a:srgbClr val="00A5AA"/>
          </a:solidFill>
        </p:grpSpPr>
        <p:sp>
          <p:nvSpPr>
            <p:cNvPr id="131" name="Line 6">
              <a:extLst>
                <a:ext uri="{FF2B5EF4-FFF2-40B4-BE49-F238E27FC236}">
                  <a16:creationId xmlns:a16="http://schemas.microsoft.com/office/drawing/2014/main" id="{BEB9FD3A-E08B-48EC-A394-D863A0666B2D}"/>
                </a:ext>
              </a:extLst>
            </p:cNvPr>
            <p:cNvSpPr>
              <a:spLocks noChangeShapeType="1"/>
            </p:cNvSpPr>
            <p:nvPr/>
          </p:nvSpPr>
          <p:spPr bwMode="auto">
            <a:xfrm>
              <a:off x="3557" y="3994"/>
              <a:ext cx="591" cy="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32" name="Line 7">
              <a:extLst>
                <a:ext uri="{FF2B5EF4-FFF2-40B4-BE49-F238E27FC236}">
                  <a16:creationId xmlns:a16="http://schemas.microsoft.com/office/drawing/2014/main" id="{EAAEA118-08E6-44C8-B60C-2FE9C25E9D7E}"/>
                </a:ext>
              </a:extLst>
            </p:cNvPr>
            <p:cNvSpPr>
              <a:spLocks noChangeShapeType="1"/>
            </p:cNvSpPr>
            <p:nvPr/>
          </p:nvSpPr>
          <p:spPr bwMode="auto">
            <a:xfrm>
              <a:off x="3557" y="4290"/>
              <a:ext cx="591" cy="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33" name="Freeform 8">
              <a:extLst>
                <a:ext uri="{FF2B5EF4-FFF2-40B4-BE49-F238E27FC236}">
                  <a16:creationId xmlns:a16="http://schemas.microsoft.com/office/drawing/2014/main" id="{F408892A-2117-481A-9595-030558ED26A0}"/>
                </a:ext>
              </a:extLst>
            </p:cNvPr>
            <p:cNvSpPr>
              <a:spLocks/>
            </p:cNvSpPr>
            <p:nvPr/>
          </p:nvSpPr>
          <p:spPr bwMode="auto">
            <a:xfrm>
              <a:off x="2806" y="880"/>
              <a:ext cx="2079" cy="2818"/>
            </a:xfrm>
            <a:custGeom>
              <a:avLst/>
              <a:gdLst>
                <a:gd name="T0" fmla="*/ 1097 w 1097"/>
                <a:gd name="T1" fmla="*/ 550 h 1485"/>
                <a:gd name="T2" fmla="*/ 543 w 1097"/>
                <a:gd name="T3" fmla="*/ 5 h 1485"/>
                <a:gd name="T4" fmla="*/ 7 w 1097"/>
                <a:gd name="T5" fmla="*/ 530 h 1485"/>
                <a:gd name="T6" fmla="*/ 228 w 1097"/>
                <a:gd name="T7" fmla="*/ 989 h 1485"/>
                <a:gd name="T8" fmla="*/ 318 w 1097"/>
                <a:gd name="T9" fmla="*/ 1173 h 1485"/>
                <a:gd name="T10" fmla="*/ 318 w 1097"/>
                <a:gd name="T11" fmla="*/ 1388 h 1485"/>
                <a:gd name="T12" fmla="*/ 396 w 1097"/>
                <a:gd name="T13" fmla="*/ 1485 h 1485"/>
                <a:gd name="T14" fmla="*/ 708 w 1097"/>
                <a:gd name="T15" fmla="*/ 1485 h 1485"/>
                <a:gd name="T16" fmla="*/ 786 w 1097"/>
                <a:gd name="T17" fmla="*/ 1407 h 1485"/>
                <a:gd name="T18" fmla="*/ 786 w 1097"/>
                <a:gd name="T19" fmla="*/ 1173 h 1485"/>
                <a:gd name="T20" fmla="*/ 873 w 1097"/>
                <a:gd name="T21" fmla="*/ 990 h 1485"/>
                <a:gd name="T22" fmla="*/ 1097 w 1097"/>
                <a:gd name="T23" fmla="*/ 550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7" h="1485">
                  <a:moveTo>
                    <a:pt x="1097" y="550"/>
                  </a:moveTo>
                  <a:cubicBezTo>
                    <a:pt x="1097" y="246"/>
                    <a:pt x="848" y="0"/>
                    <a:pt x="543" y="5"/>
                  </a:cubicBezTo>
                  <a:cubicBezTo>
                    <a:pt x="258" y="10"/>
                    <a:pt x="17" y="246"/>
                    <a:pt x="7" y="530"/>
                  </a:cubicBezTo>
                  <a:cubicBezTo>
                    <a:pt x="0" y="718"/>
                    <a:pt x="89" y="886"/>
                    <a:pt x="228" y="989"/>
                  </a:cubicBezTo>
                  <a:cubicBezTo>
                    <a:pt x="286" y="1031"/>
                    <a:pt x="318" y="1101"/>
                    <a:pt x="318" y="1173"/>
                  </a:cubicBezTo>
                  <a:cubicBezTo>
                    <a:pt x="318" y="1388"/>
                    <a:pt x="318" y="1388"/>
                    <a:pt x="318" y="1388"/>
                  </a:cubicBezTo>
                  <a:cubicBezTo>
                    <a:pt x="318" y="1451"/>
                    <a:pt x="353" y="1485"/>
                    <a:pt x="396" y="1485"/>
                  </a:cubicBezTo>
                  <a:cubicBezTo>
                    <a:pt x="708" y="1485"/>
                    <a:pt x="708" y="1485"/>
                    <a:pt x="708" y="1485"/>
                  </a:cubicBezTo>
                  <a:cubicBezTo>
                    <a:pt x="751" y="1485"/>
                    <a:pt x="786" y="1450"/>
                    <a:pt x="786" y="1407"/>
                  </a:cubicBezTo>
                  <a:cubicBezTo>
                    <a:pt x="786" y="1173"/>
                    <a:pt x="786" y="1173"/>
                    <a:pt x="786" y="1173"/>
                  </a:cubicBezTo>
                  <a:cubicBezTo>
                    <a:pt x="786" y="1102"/>
                    <a:pt x="816" y="1032"/>
                    <a:pt x="873" y="990"/>
                  </a:cubicBezTo>
                  <a:cubicBezTo>
                    <a:pt x="1009" y="891"/>
                    <a:pt x="1097" y="731"/>
                    <a:pt x="1097" y="550"/>
                  </a:cubicBezTo>
                  <a:close/>
                </a:path>
              </a:pathLst>
            </a:custGeom>
            <a:solidFill>
              <a:srgbClr val="FFCC00"/>
            </a:solid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34" name="Line 9">
              <a:extLst>
                <a:ext uri="{FF2B5EF4-FFF2-40B4-BE49-F238E27FC236}">
                  <a16:creationId xmlns:a16="http://schemas.microsoft.com/office/drawing/2014/main" id="{C9A92822-F06D-4C53-9A4F-929626C3D11B}"/>
                </a:ext>
              </a:extLst>
            </p:cNvPr>
            <p:cNvSpPr>
              <a:spLocks noChangeShapeType="1"/>
            </p:cNvSpPr>
            <p:nvPr/>
          </p:nvSpPr>
          <p:spPr bwMode="auto">
            <a:xfrm>
              <a:off x="3852" y="2368"/>
              <a:ext cx="0" cy="133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35" name="Line 10">
              <a:extLst>
                <a:ext uri="{FF2B5EF4-FFF2-40B4-BE49-F238E27FC236}">
                  <a16:creationId xmlns:a16="http://schemas.microsoft.com/office/drawing/2014/main" id="{77425F84-D28F-429F-9979-D287333404A3}"/>
                </a:ext>
              </a:extLst>
            </p:cNvPr>
            <p:cNvSpPr>
              <a:spLocks noChangeShapeType="1"/>
            </p:cNvSpPr>
            <p:nvPr/>
          </p:nvSpPr>
          <p:spPr bwMode="auto">
            <a:xfrm>
              <a:off x="3557" y="2072"/>
              <a:ext cx="295" cy="29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36" name="Line 11">
              <a:extLst>
                <a:ext uri="{FF2B5EF4-FFF2-40B4-BE49-F238E27FC236}">
                  <a16:creationId xmlns:a16="http://schemas.microsoft.com/office/drawing/2014/main" id="{A52E1CF8-BA6D-4118-A546-FECCA650402A}"/>
                </a:ext>
              </a:extLst>
            </p:cNvPr>
            <p:cNvSpPr>
              <a:spLocks noChangeShapeType="1"/>
            </p:cNvSpPr>
            <p:nvPr/>
          </p:nvSpPr>
          <p:spPr bwMode="auto">
            <a:xfrm flipH="1">
              <a:off x="3852" y="2072"/>
              <a:ext cx="296" cy="29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37" name="Line 12">
              <a:extLst>
                <a:ext uri="{FF2B5EF4-FFF2-40B4-BE49-F238E27FC236}">
                  <a16:creationId xmlns:a16="http://schemas.microsoft.com/office/drawing/2014/main" id="{C9F9871A-970A-49C6-940D-2904D5E9A1E9}"/>
                </a:ext>
              </a:extLst>
            </p:cNvPr>
            <p:cNvSpPr>
              <a:spLocks noChangeShapeType="1"/>
            </p:cNvSpPr>
            <p:nvPr/>
          </p:nvSpPr>
          <p:spPr bwMode="auto">
            <a:xfrm>
              <a:off x="3824" y="32"/>
              <a:ext cx="0" cy="569"/>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38" name="Line 13">
              <a:extLst>
                <a:ext uri="{FF2B5EF4-FFF2-40B4-BE49-F238E27FC236}">
                  <a16:creationId xmlns:a16="http://schemas.microsoft.com/office/drawing/2014/main" id="{5B07292C-CAA6-4059-9AFA-B8C085B290B8}"/>
                </a:ext>
              </a:extLst>
            </p:cNvPr>
            <p:cNvSpPr>
              <a:spLocks noChangeShapeType="1"/>
            </p:cNvSpPr>
            <p:nvPr/>
          </p:nvSpPr>
          <p:spPr bwMode="auto">
            <a:xfrm>
              <a:off x="3018" y="211"/>
              <a:ext cx="241" cy="518"/>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39" name="Line 14">
              <a:extLst>
                <a:ext uri="{FF2B5EF4-FFF2-40B4-BE49-F238E27FC236}">
                  <a16:creationId xmlns:a16="http://schemas.microsoft.com/office/drawing/2014/main" id="{6A69F6BF-942C-48EB-BAAE-10C32CDE3C5A}"/>
                </a:ext>
              </a:extLst>
            </p:cNvPr>
            <p:cNvSpPr>
              <a:spLocks noChangeShapeType="1"/>
            </p:cNvSpPr>
            <p:nvPr/>
          </p:nvSpPr>
          <p:spPr bwMode="auto">
            <a:xfrm>
              <a:off x="2364" y="713"/>
              <a:ext cx="436" cy="367"/>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40" name="Line 15">
              <a:extLst>
                <a:ext uri="{FF2B5EF4-FFF2-40B4-BE49-F238E27FC236}">
                  <a16:creationId xmlns:a16="http://schemas.microsoft.com/office/drawing/2014/main" id="{1C6B04F3-6415-439B-9CB9-4BF1D8E9D462}"/>
                </a:ext>
              </a:extLst>
            </p:cNvPr>
            <p:cNvSpPr>
              <a:spLocks noChangeShapeType="1"/>
            </p:cNvSpPr>
            <p:nvPr/>
          </p:nvSpPr>
          <p:spPr bwMode="auto">
            <a:xfrm>
              <a:off x="1981" y="1448"/>
              <a:ext cx="552" cy="146"/>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41" name="Line 16">
              <a:extLst>
                <a:ext uri="{FF2B5EF4-FFF2-40B4-BE49-F238E27FC236}">
                  <a16:creationId xmlns:a16="http://schemas.microsoft.com/office/drawing/2014/main" id="{8EBD88D0-2182-4151-B63C-E3204CD14C0E}"/>
                </a:ext>
              </a:extLst>
            </p:cNvPr>
            <p:cNvSpPr>
              <a:spLocks noChangeShapeType="1"/>
            </p:cNvSpPr>
            <p:nvPr/>
          </p:nvSpPr>
          <p:spPr bwMode="auto">
            <a:xfrm flipV="1">
              <a:off x="5141" y="1609"/>
              <a:ext cx="562" cy="100"/>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42" name="Line 17">
              <a:extLst>
                <a:ext uri="{FF2B5EF4-FFF2-40B4-BE49-F238E27FC236}">
                  <a16:creationId xmlns:a16="http://schemas.microsoft.com/office/drawing/2014/main" id="{A7547667-25F3-4E7C-B1FA-72630BC229A0}"/>
                </a:ext>
              </a:extLst>
            </p:cNvPr>
            <p:cNvSpPr>
              <a:spLocks noChangeShapeType="1"/>
            </p:cNvSpPr>
            <p:nvPr/>
          </p:nvSpPr>
          <p:spPr bwMode="auto">
            <a:xfrm flipV="1">
              <a:off x="4920" y="846"/>
              <a:ext cx="466" cy="327"/>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43" name="Line 18">
              <a:extLst>
                <a:ext uri="{FF2B5EF4-FFF2-40B4-BE49-F238E27FC236}">
                  <a16:creationId xmlns:a16="http://schemas.microsoft.com/office/drawing/2014/main" id="{D9D81F74-E958-4269-B992-D008B0B27D7E}"/>
                </a:ext>
              </a:extLst>
            </p:cNvPr>
            <p:cNvSpPr>
              <a:spLocks noChangeShapeType="1"/>
            </p:cNvSpPr>
            <p:nvPr/>
          </p:nvSpPr>
          <p:spPr bwMode="auto">
            <a:xfrm flipV="1">
              <a:off x="4493" y="288"/>
              <a:ext cx="284" cy="494"/>
            </a:xfrm>
            <a:prstGeom prst="line">
              <a:avLst/>
            </a:prstGeom>
            <a:grpFill/>
            <a:ln w="19050" cap="rnd">
              <a:solidFill>
                <a:schemeClr val="tx2"/>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144" name="Rectangle 143">
            <a:extLst>
              <a:ext uri="{FF2B5EF4-FFF2-40B4-BE49-F238E27FC236}">
                <a16:creationId xmlns:a16="http://schemas.microsoft.com/office/drawing/2014/main" id="{BF5819EA-8FCB-45D8-AE6D-4EBEACBE330F}"/>
              </a:ext>
            </a:extLst>
          </p:cNvPr>
          <p:cNvSpPr/>
          <p:nvPr/>
        </p:nvSpPr>
        <p:spPr>
          <a:xfrm>
            <a:off x="10286361" y="4981339"/>
            <a:ext cx="1828800" cy="731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200" dirty="0">
                <a:solidFill>
                  <a:schemeClr val="tx1"/>
                </a:solidFill>
              </a:rPr>
              <a:t>Consider making it easier to access rewards for players at lower points thresholds.</a:t>
            </a:r>
          </a:p>
        </p:txBody>
      </p:sp>
      <p:grpSp>
        <p:nvGrpSpPr>
          <p:cNvPr id="146" name="Group 145">
            <a:extLst>
              <a:ext uri="{FF2B5EF4-FFF2-40B4-BE49-F238E27FC236}">
                <a16:creationId xmlns:a16="http://schemas.microsoft.com/office/drawing/2014/main" id="{8395175C-37E9-4F61-BB07-441D3F829F51}"/>
              </a:ext>
            </a:extLst>
          </p:cNvPr>
          <p:cNvGrpSpPr/>
          <p:nvPr/>
        </p:nvGrpSpPr>
        <p:grpSpPr>
          <a:xfrm>
            <a:off x="3453331" y="4988601"/>
            <a:ext cx="757354" cy="733243"/>
            <a:chOff x="6524166" y="3158690"/>
            <a:chExt cx="960114" cy="960114"/>
          </a:xfrm>
        </p:grpSpPr>
        <p:sp>
          <p:nvSpPr>
            <p:cNvPr id="147" name="Ellipse 57">
              <a:extLst>
                <a:ext uri="{FF2B5EF4-FFF2-40B4-BE49-F238E27FC236}">
                  <a16:creationId xmlns:a16="http://schemas.microsoft.com/office/drawing/2014/main" id="{DB6FC60F-8A4A-4906-AAEF-EA2D27E69624}"/>
                </a:ext>
              </a:extLst>
            </p:cNvPr>
            <p:cNvSpPr/>
            <p:nvPr/>
          </p:nvSpPr>
          <p:spPr>
            <a:xfrm>
              <a:off x="6524166" y="3158690"/>
              <a:ext cx="960114" cy="9601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148" name="Freeform 28">
              <a:extLst>
                <a:ext uri="{FF2B5EF4-FFF2-40B4-BE49-F238E27FC236}">
                  <a16:creationId xmlns:a16="http://schemas.microsoft.com/office/drawing/2014/main" id="{197B5488-8C1C-4098-9867-1CE00336C5E3}"/>
                </a:ext>
              </a:extLst>
            </p:cNvPr>
            <p:cNvSpPr>
              <a:spLocks/>
            </p:cNvSpPr>
            <p:nvPr/>
          </p:nvSpPr>
          <p:spPr bwMode="auto">
            <a:xfrm>
              <a:off x="6776417" y="3350616"/>
              <a:ext cx="455612" cy="576263"/>
            </a:xfrm>
            <a:custGeom>
              <a:avLst/>
              <a:gdLst>
                <a:gd name="T0" fmla="*/ 36 w 72"/>
                <a:gd name="T1" fmla="*/ 0 h 92"/>
                <a:gd name="T2" fmla="*/ 0 w 72"/>
                <a:gd name="T3" fmla="*/ 8 h 92"/>
                <a:gd name="T4" fmla="*/ 0 w 72"/>
                <a:gd name="T5" fmla="*/ 52 h 92"/>
                <a:gd name="T6" fmla="*/ 36 w 72"/>
                <a:gd name="T7" fmla="*/ 92 h 92"/>
                <a:gd name="T8" fmla="*/ 72 w 72"/>
                <a:gd name="T9" fmla="*/ 52 h 92"/>
                <a:gd name="T10" fmla="*/ 72 w 72"/>
                <a:gd name="T11" fmla="*/ 8 h 92"/>
                <a:gd name="T12" fmla="*/ 36 w 72"/>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72" h="92">
                  <a:moveTo>
                    <a:pt x="36" y="0"/>
                  </a:moveTo>
                  <a:cubicBezTo>
                    <a:pt x="24" y="8"/>
                    <a:pt x="12" y="12"/>
                    <a:pt x="0" y="8"/>
                  </a:cubicBezTo>
                  <a:cubicBezTo>
                    <a:pt x="0" y="52"/>
                    <a:pt x="0" y="52"/>
                    <a:pt x="0" y="52"/>
                  </a:cubicBezTo>
                  <a:cubicBezTo>
                    <a:pt x="0" y="68"/>
                    <a:pt x="24" y="80"/>
                    <a:pt x="36" y="92"/>
                  </a:cubicBezTo>
                  <a:cubicBezTo>
                    <a:pt x="48" y="80"/>
                    <a:pt x="72" y="68"/>
                    <a:pt x="72" y="52"/>
                  </a:cubicBezTo>
                  <a:cubicBezTo>
                    <a:pt x="72" y="8"/>
                    <a:pt x="72" y="8"/>
                    <a:pt x="72" y="8"/>
                  </a:cubicBezTo>
                  <a:cubicBezTo>
                    <a:pt x="60" y="12"/>
                    <a:pt x="48" y="8"/>
                    <a:pt x="36" y="0"/>
                  </a:cubicBezTo>
                  <a:close/>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mn-ea"/>
                <a:cs typeface="+mn-cs"/>
              </a:endParaRPr>
            </a:p>
          </p:txBody>
        </p:sp>
      </p:grpSp>
    </p:spTree>
    <p:extLst>
      <p:ext uri="{BB962C8B-B14F-4D97-AF65-F5344CB8AC3E}">
        <p14:creationId xmlns:p14="http://schemas.microsoft.com/office/powerpoint/2010/main" val="28800591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992EA39-8E21-48B5-AFB6-2D5B48D2F87A}"/>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
            <a:extLst>
              <a:ext uri="{FF2B5EF4-FFF2-40B4-BE49-F238E27FC236}">
                <a16:creationId xmlns:a16="http://schemas.microsoft.com/office/drawing/2014/main" id="{A00BF51F-A3CF-4E9A-B56E-4A095C11E26E}"/>
              </a:ext>
            </a:extLst>
          </p:cNvPr>
          <p:cNvSpPr/>
          <p:nvPr/>
        </p:nvSpPr>
        <p:spPr>
          <a:xfrm>
            <a:off x="-1" y="4418028"/>
            <a:ext cx="12192001" cy="1075688"/>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cap="all" dirty="0">
                <a:solidFill>
                  <a:schemeClr val="tx1"/>
                </a:solidFill>
              </a:rPr>
              <a:t>Appendix</a:t>
            </a:r>
            <a:endParaRPr lang="en-CA" sz="4000" b="1" cap="all" dirty="0">
              <a:solidFill>
                <a:schemeClr val="tx1"/>
              </a:solidFill>
            </a:endParaRPr>
          </a:p>
        </p:txBody>
      </p:sp>
      <p:pic>
        <p:nvPicPr>
          <p:cNvPr id="8" name="Picture 7" descr="IPSOS_GAMECHANGERS_blue.png">
            <a:extLst>
              <a:ext uri="{FF2B5EF4-FFF2-40B4-BE49-F238E27FC236}">
                <a16:creationId xmlns:a16="http://schemas.microsoft.com/office/drawing/2014/main" id="{8FC205AE-6FBF-44AB-A159-6E947DAF5BF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9671" b="-1"/>
          <a:stretch/>
        </p:blipFill>
        <p:spPr>
          <a:xfrm>
            <a:off x="11184805" y="6181585"/>
            <a:ext cx="503103" cy="474643"/>
          </a:xfrm>
          <a:prstGeom prst="rect">
            <a:avLst/>
          </a:prstGeom>
        </p:spPr>
      </p:pic>
      <p:sp>
        <p:nvSpPr>
          <p:cNvPr id="9" name="TextBox 8">
            <a:extLst>
              <a:ext uri="{FF2B5EF4-FFF2-40B4-BE49-F238E27FC236}">
                <a16:creationId xmlns:a16="http://schemas.microsoft.com/office/drawing/2014/main" id="{BD1038CA-8071-42C7-BDAE-A9F5B45B7F82}"/>
              </a:ext>
            </a:extLst>
          </p:cNvPr>
          <p:cNvSpPr txBox="1"/>
          <p:nvPr/>
        </p:nvSpPr>
        <p:spPr>
          <a:xfrm>
            <a:off x="330200" y="6396586"/>
            <a:ext cx="921563" cy="225209"/>
          </a:xfrm>
          <a:prstGeom prst="rect">
            <a:avLst/>
          </a:prstGeom>
        </p:spPr>
        <p:txBody>
          <a:bodyPr vert="horz" wrap="none" lIns="0" tIns="0" rIns="0" bIns="0" rtlCol="0" anchor="b">
            <a:normAutofit/>
          </a:bodyPr>
          <a:lstStyle/>
          <a:p>
            <a:pPr marL="0" marR="0" indent="0" algn="l" defTabSz="1232345" rtl="0" eaLnBrk="1" fontAlgn="auto" latinLnBrk="0" hangingPunct="1">
              <a:lnSpc>
                <a:spcPct val="85000"/>
              </a:lnSpc>
              <a:spcBef>
                <a:spcPts val="272"/>
              </a:spcBef>
              <a:spcAft>
                <a:spcPts val="0"/>
              </a:spcAft>
              <a:buClrTx/>
              <a:buSzTx/>
              <a:buFontTx/>
              <a:buNone/>
              <a:tabLst/>
              <a:defRPr/>
            </a:pPr>
            <a:r>
              <a:rPr lang="en-GB" sz="1067" kern="1200" dirty="0">
                <a:solidFill>
                  <a:schemeClr val="bg1"/>
                </a:solidFill>
              </a:rPr>
              <a:t>© 2019 Ipsos</a:t>
            </a:r>
            <a:endParaRPr lang="en-GB" sz="1600" dirty="0">
              <a:solidFill>
                <a:schemeClr val="bg1"/>
              </a:solidFill>
            </a:endParaRPr>
          </a:p>
        </p:txBody>
      </p:sp>
      <p:sp>
        <p:nvSpPr>
          <p:cNvPr id="10" name="TextBox 9">
            <a:extLst>
              <a:ext uri="{FF2B5EF4-FFF2-40B4-BE49-F238E27FC236}">
                <a16:creationId xmlns:a16="http://schemas.microsoft.com/office/drawing/2014/main" id="{44953AF7-3B22-4FFF-96DE-F1C4A0EE6D61}"/>
              </a:ext>
            </a:extLst>
          </p:cNvPr>
          <p:cNvSpPr txBox="1"/>
          <p:nvPr/>
        </p:nvSpPr>
        <p:spPr>
          <a:xfrm>
            <a:off x="11734994" y="6463125"/>
            <a:ext cx="342705" cy="158671"/>
          </a:xfrm>
          <a:prstGeom prst="rect">
            <a:avLst/>
          </a:prstGeom>
        </p:spPr>
        <p:txBody>
          <a:bodyPr vert="horz" wrap="none" lIns="0" tIns="0" rIns="0" bIns="0" rtlCol="0" anchor="b">
            <a:normAutofit/>
          </a:bodyPr>
          <a:lstStyle/>
          <a:p>
            <a:pPr marL="0" algn="ctr" defTabSz="1232345" rtl="0" eaLnBrk="1" latinLnBrk="0" hangingPunct="1">
              <a:lnSpc>
                <a:spcPct val="85000"/>
              </a:lnSpc>
              <a:spcBef>
                <a:spcPts val="272"/>
              </a:spcBef>
            </a:pPr>
            <a:fld id="{01990C03-C3A3-48FE-AF6D-3AE397C89625}" type="slidenum">
              <a:rPr lang="en-GB" sz="1200" kern="1200" smtClean="0">
                <a:solidFill>
                  <a:schemeClr val="bg1"/>
                </a:solidFill>
                <a:latin typeface="+mn-lt"/>
                <a:ea typeface="+mn-ea"/>
                <a:cs typeface="+mn-cs"/>
              </a:rPr>
              <a:pPr marL="0" algn="ctr" defTabSz="1232345" rtl="0" eaLnBrk="1" latinLnBrk="0" hangingPunct="1">
                <a:lnSpc>
                  <a:spcPct val="85000"/>
                </a:lnSpc>
                <a:spcBef>
                  <a:spcPts val="272"/>
                </a:spcBef>
              </a:pPr>
              <a:t>19</a:t>
            </a:fld>
            <a:endParaRPr lang="en-GB" sz="1200" kern="1200" dirty="0">
              <a:solidFill>
                <a:schemeClr val="bg1"/>
              </a:solidFill>
              <a:latin typeface="+mn-lt"/>
              <a:ea typeface="+mn-ea"/>
              <a:cs typeface="+mn-cs"/>
            </a:endParaRPr>
          </a:p>
        </p:txBody>
      </p:sp>
    </p:spTree>
    <p:extLst>
      <p:ext uri="{BB962C8B-B14F-4D97-AF65-F5344CB8AC3E}">
        <p14:creationId xmlns:p14="http://schemas.microsoft.com/office/powerpoint/2010/main" val="4110113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DEE24208-E389-45B5-B13D-8A78C21FED9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
            <a:extLst>
              <a:ext uri="{FF2B5EF4-FFF2-40B4-BE49-F238E27FC236}">
                <a16:creationId xmlns:a16="http://schemas.microsoft.com/office/drawing/2014/main" id="{A00BF51F-A3CF-4E9A-B56E-4A095C11E26E}"/>
              </a:ext>
            </a:extLst>
          </p:cNvPr>
          <p:cNvSpPr/>
          <p:nvPr/>
        </p:nvSpPr>
        <p:spPr>
          <a:xfrm>
            <a:off x="-1" y="4418028"/>
            <a:ext cx="12192001" cy="1075688"/>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763" algn="ctr"/>
            <a:r>
              <a:rPr lang="en-US" sz="4000" b="1" cap="all" dirty="0">
                <a:solidFill>
                  <a:srgbClr val="222223"/>
                </a:solidFill>
              </a:rPr>
              <a:t>Key Findings</a:t>
            </a:r>
          </a:p>
        </p:txBody>
      </p:sp>
      <p:pic>
        <p:nvPicPr>
          <p:cNvPr id="4" name="Picture 3" descr="IPSOS_GAMECHANGERS_blue.png">
            <a:extLst>
              <a:ext uri="{FF2B5EF4-FFF2-40B4-BE49-F238E27FC236}">
                <a16:creationId xmlns:a16="http://schemas.microsoft.com/office/drawing/2014/main" id="{6808DEA6-8AE7-4801-AE8C-95E3E471563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9671" b="-1"/>
          <a:stretch/>
        </p:blipFill>
        <p:spPr>
          <a:xfrm>
            <a:off x="11184805" y="6181585"/>
            <a:ext cx="503103" cy="474643"/>
          </a:xfrm>
          <a:prstGeom prst="rect">
            <a:avLst/>
          </a:prstGeom>
        </p:spPr>
      </p:pic>
      <p:sp>
        <p:nvSpPr>
          <p:cNvPr id="6" name="TextBox 5">
            <a:extLst>
              <a:ext uri="{FF2B5EF4-FFF2-40B4-BE49-F238E27FC236}">
                <a16:creationId xmlns:a16="http://schemas.microsoft.com/office/drawing/2014/main" id="{C727E976-4D05-40EA-BF27-5A7B0A387FD9}"/>
              </a:ext>
            </a:extLst>
          </p:cNvPr>
          <p:cNvSpPr txBox="1"/>
          <p:nvPr/>
        </p:nvSpPr>
        <p:spPr>
          <a:xfrm>
            <a:off x="330200" y="6396586"/>
            <a:ext cx="921563" cy="225209"/>
          </a:xfrm>
          <a:prstGeom prst="rect">
            <a:avLst/>
          </a:prstGeom>
        </p:spPr>
        <p:txBody>
          <a:bodyPr vert="horz" wrap="none" lIns="0" tIns="0" rIns="0" bIns="0" rtlCol="0" anchor="b">
            <a:normAutofit/>
          </a:bodyPr>
          <a:lstStyle/>
          <a:p>
            <a:pPr>
              <a:lnSpc>
                <a:spcPct val="85000"/>
              </a:lnSpc>
              <a:spcBef>
                <a:spcPts val="272"/>
              </a:spcBef>
              <a:defRPr/>
            </a:pPr>
            <a:r>
              <a:rPr lang="en-GB" sz="1067" dirty="0"/>
              <a:t>© 2019 Ipsos</a:t>
            </a:r>
            <a:endParaRPr lang="en-GB" sz="1600" dirty="0"/>
          </a:p>
        </p:txBody>
      </p:sp>
      <p:sp>
        <p:nvSpPr>
          <p:cNvPr id="8" name="TextBox 7">
            <a:extLst>
              <a:ext uri="{FF2B5EF4-FFF2-40B4-BE49-F238E27FC236}">
                <a16:creationId xmlns:a16="http://schemas.microsoft.com/office/drawing/2014/main" id="{75484E71-7726-4F4E-B95B-5E95CDC45705}"/>
              </a:ext>
            </a:extLst>
          </p:cNvPr>
          <p:cNvSpPr txBox="1"/>
          <p:nvPr/>
        </p:nvSpPr>
        <p:spPr>
          <a:xfrm>
            <a:off x="11734994" y="6463125"/>
            <a:ext cx="342705" cy="158671"/>
          </a:xfrm>
          <a:prstGeom prst="rect">
            <a:avLst/>
          </a:prstGeom>
        </p:spPr>
        <p:txBody>
          <a:bodyPr vert="horz" wrap="none" lIns="0" tIns="0" rIns="0" bIns="0" rtlCol="0" anchor="b">
            <a:normAutofit/>
          </a:bodyPr>
          <a:lstStyle/>
          <a:p>
            <a:pPr algn="ctr">
              <a:lnSpc>
                <a:spcPct val="85000"/>
              </a:lnSpc>
              <a:spcBef>
                <a:spcPts val="272"/>
              </a:spcBef>
            </a:pPr>
            <a:fld id="{01990C03-C3A3-48FE-AF6D-3AE397C89625}" type="slidenum">
              <a:rPr lang="en-GB" sz="1200" smtClean="0"/>
              <a:pPr algn="ctr">
                <a:lnSpc>
                  <a:spcPct val="85000"/>
                </a:lnSpc>
                <a:spcBef>
                  <a:spcPts val="272"/>
                </a:spcBef>
              </a:pPr>
              <a:t>2</a:t>
            </a:fld>
            <a:endParaRPr lang="en-GB" sz="1200" dirty="0"/>
          </a:p>
        </p:txBody>
      </p:sp>
    </p:spTree>
    <p:extLst>
      <p:ext uri="{BB962C8B-B14F-4D97-AF65-F5344CB8AC3E}">
        <p14:creationId xmlns:p14="http://schemas.microsoft.com/office/powerpoint/2010/main" val="17680440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27087" y="212062"/>
            <a:ext cx="9998013" cy="886397"/>
          </a:xfrm>
        </p:spPr>
        <p:txBody>
          <a:bodyPr/>
          <a:lstStyle/>
          <a:p>
            <a:r>
              <a:rPr lang="en-GB" dirty="0"/>
              <a:t>Non-Players can be coaxed to play the Lottery when aided by a social event.</a:t>
            </a:r>
            <a:endParaRPr lang="en-GB" sz="1600" i="1" dirty="0"/>
          </a:p>
        </p:txBody>
      </p:sp>
      <p:graphicFrame>
        <p:nvGraphicFramePr>
          <p:cNvPr id="73" name="Tableau 66">
            <a:extLst>
              <a:ext uri="{FF2B5EF4-FFF2-40B4-BE49-F238E27FC236}">
                <a16:creationId xmlns:a16="http://schemas.microsoft.com/office/drawing/2014/main" id="{390A4371-906E-46D2-ABF5-74484E61D8F5}"/>
              </a:ext>
            </a:extLst>
          </p:cNvPr>
          <p:cNvGraphicFramePr>
            <a:graphicFrameLocks noGrp="1"/>
          </p:cNvGraphicFramePr>
          <p:nvPr>
            <p:extLst>
              <p:ext uri="{D42A27DB-BD31-4B8C-83A1-F6EECF244321}">
                <p14:modId xmlns:p14="http://schemas.microsoft.com/office/powerpoint/2010/main" val="1721426144"/>
              </p:ext>
            </p:extLst>
          </p:nvPr>
        </p:nvGraphicFramePr>
        <p:xfrm>
          <a:off x="3538314" y="1352602"/>
          <a:ext cx="5669280" cy="4706242"/>
        </p:xfrm>
        <a:graphic>
          <a:graphicData uri="http://schemas.openxmlformats.org/drawingml/2006/table">
            <a:tbl>
              <a:tblPr firstRow="1" lastRow="1">
                <a:tableStyleId>{5C22544A-7EE6-4342-B048-85BDC9FD1C3A}</a:tableStyleId>
              </a:tblPr>
              <a:tblGrid>
                <a:gridCol w="731520">
                  <a:extLst>
                    <a:ext uri="{9D8B030D-6E8A-4147-A177-3AD203B41FA5}">
                      <a16:colId xmlns:a16="http://schemas.microsoft.com/office/drawing/2014/main" val="310438399"/>
                    </a:ext>
                  </a:extLst>
                </a:gridCol>
                <a:gridCol w="4937760">
                  <a:extLst>
                    <a:ext uri="{9D8B030D-6E8A-4147-A177-3AD203B41FA5}">
                      <a16:colId xmlns:a16="http://schemas.microsoft.com/office/drawing/2014/main" val="2994831520"/>
                    </a:ext>
                  </a:extLst>
                </a:gridCol>
              </a:tblGrid>
              <a:tr h="892687">
                <a:tc gridSpan="2">
                  <a:txBody>
                    <a:bodyPr/>
                    <a:lstStyle/>
                    <a:p>
                      <a:pPr algn="ctr"/>
                      <a:r>
                        <a:rPr lang="en-GB" sz="4400" b="1" cap="all" baseline="0" dirty="0">
                          <a:solidFill>
                            <a:schemeClr val="accent6"/>
                          </a:solidFill>
                          <a:latin typeface="+mj-lt"/>
                        </a:rPr>
                        <a:t>Main Concerns</a:t>
                      </a:r>
                    </a:p>
                  </a:txBody>
                  <a:tcPr marL="0" marR="0" marT="0" marB="0" anchor="ctr">
                    <a:lnL w="12700" cmpd="sng">
                      <a:noFill/>
                    </a:lnL>
                    <a:lnR w="12700" cmpd="sng">
                      <a:noFill/>
                    </a:lnR>
                    <a:lnT w="12700" cmpd="sng">
                      <a:noFill/>
                    </a:lnT>
                    <a:lnB w="6350" cap="flat" cmpd="sng" algn="ctr">
                      <a:solidFill>
                        <a:schemeClr val="bg1">
                          <a:lumMod val="75000"/>
                        </a:schemeClr>
                      </a:solidFill>
                      <a:prstDash val="solid"/>
                      <a:round/>
                      <a:headEnd type="none" w="med" len="med"/>
                      <a:tailEnd type="none" w="med" len="med"/>
                    </a:lnB>
                    <a:noFill/>
                  </a:tcPr>
                </a:tc>
                <a:tc hMerge="1">
                  <a:txBody>
                    <a:bodyPr/>
                    <a:lstStyle/>
                    <a:p>
                      <a:endParaRPr lang="en-GB" sz="1600" b="0" dirty="0">
                        <a:solidFill>
                          <a:schemeClr val="tx1">
                            <a:lumMod val="65000"/>
                            <a:lumOff val="35000"/>
                          </a:schemeClr>
                        </a:solidFill>
                      </a:endParaRPr>
                    </a:p>
                  </a:txBody>
                  <a:tcPr anchor="ctr">
                    <a:lnL w="12700" cmpd="sng">
                      <a:noFill/>
                    </a:lnL>
                    <a:lnR w="12700" cmpd="sng">
                      <a:noFill/>
                    </a:lnR>
                    <a:lnT w="12700" cmpd="sng">
                      <a:noFill/>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783812839"/>
                  </a:ext>
                </a:extLst>
              </a:tr>
              <a:tr h="1271185">
                <a:tc>
                  <a:txBody>
                    <a:bodyPr/>
                    <a:lstStyle/>
                    <a:p>
                      <a:pPr algn="ctr"/>
                      <a:r>
                        <a:rPr lang="en-GB" sz="5400" b="1" dirty="0">
                          <a:solidFill>
                            <a:schemeClr val="accent6"/>
                          </a:solidFill>
                          <a:latin typeface="+mj-lt"/>
                        </a:rPr>
                        <a:t>1</a:t>
                      </a:r>
                    </a:p>
                  </a:txBody>
                  <a:tcPr marL="0" marR="0" marT="0" marB="0"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nSpc>
                          <a:spcPct val="80000"/>
                        </a:lnSpc>
                        <a:spcAft>
                          <a:spcPts val="1200"/>
                        </a:spcAft>
                      </a:pPr>
                      <a:r>
                        <a:rPr lang="en-GB" sz="1800" b="1" kern="1200" dirty="0">
                          <a:solidFill>
                            <a:schemeClr val="accent6"/>
                          </a:solidFill>
                          <a:latin typeface="+mn-lt"/>
                          <a:ea typeface="+mn-ea"/>
                          <a:cs typeface="+mn-cs"/>
                        </a:rPr>
                        <a:t>Addiction</a:t>
                      </a:r>
                    </a:p>
                    <a:p>
                      <a:pPr>
                        <a:lnSpc>
                          <a:spcPct val="80000"/>
                        </a:lnSpc>
                        <a:spcAft>
                          <a:spcPts val="1200"/>
                        </a:spcAft>
                      </a:pPr>
                      <a:r>
                        <a:rPr lang="en-GB" sz="1600" b="0" dirty="0">
                          <a:solidFill>
                            <a:schemeClr val="tx1">
                              <a:lumMod val="90000"/>
                              <a:lumOff val="10000"/>
                            </a:schemeClr>
                          </a:solidFill>
                        </a:rPr>
                        <a:t>Some players are worried about getting addicted to gambling.</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760168522"/>
                  </a:ext>
                </a:extLst>
              </a:tr>
              <a:tr h="1271185">
                <a:tc>
                  <a:txBody>
                    <a:bodyPr/>
                    <a:lstStyle/>
                    <a:p>
                      <a:pPr algn="ctr"/>
                      <a:r>
                        <a:rPr lang="en-GB" sz="5400" b="1" dirty="0">
                          <a:solidFill>
                            <a:schemeClr val="accent6"/>
                          </a:solidFill>
                          <a:latin typeface="+mj-lt"/>
                        </a:rPr>
                        <a:t>2</a:t>
                      </a:r>
                    </a:p>
                  </a:txBody>
                  <a:tcPr marL="0" marR="0" marT="0" marB="0"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algn="l" defTabSz="1232345" rtl="0" eaLnBrk="1" latinLnBrk="0" hangingPunct="1">
                        <a:lnSpc>
                          <a:spcPct val="80000"/>
                        </a:lnSpc>
                        <a:spcAft>
                          <a:spcPts val="1200"/>
                        </a:spcAft>
                      </a:pPr>
                      <a:r>
                        <a:rPr lang="en-GB" sz="1800" b="1" kern="1200" dirty="0">
                          <a:solidFill>
                            <a:schemeClr val="accent6"/>
                          </a:solidFill>
                          <a:latin typeface="+mn-lt"/>
                          <a:ea typeface="+mn-ea"/>
                          <a:cs typeface="+mn-cs"/>
                        </a:rPr>
                        <a:t>Lottery is not entertaining</a:t>
                      </a:r>
                    </a:p>
                    <a:p>
                      <a:pPr>
                        <a:lnSpc>
                          <a:spcPct val="80000"/>
                        </a:lnSpc>
                        <a:spcAft>
                          <a:spcPts val="1200"/>
                        </a:spcAft>
                      </a:pPr>
                      <a:r>
                        <a:rPr lang="en-GB" sz="1600" b="0" dirty="0">
                          <a:solidFill>
                            <a:schemeClr val="tx1">
                              <a:lumMod val="90000"/>
                              <a:lumOff val="10000"/>
                            </a:schemeClr>
                          </a:solidFill>
                          <a:latin typeface="+mn-lt"/>
                        </a:rPr>
                        <a:t>While most accede that Gambling can be entertaining, most do not find it entertaining on a regular basis and only do it when there is an added social element. </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992094801"/>
                  </a:ext>
                </a:extLst>
              </a:tr>
              <a:tr h="1271185">
                <a:tc>
                  <a:txBody>
                    <a:bodyPr/>
                    <a:lstStyle/>
                    <a:p>
                      <a:pPr algn="ctr"/>
                      <a:r>
                        <a:rPr lang="en-GB" sz="5400" b="1" dirty="0">
                          <a:solidFill>
                            <a:schemeClr val="accent6"/>
                          </a:solidFill>
                          <a:latin typeface="+mj-lt"/>
                        </a:rPr>
                        <a:t>3</a:t>
                      </a:r>
                    </a:p>
                  </a:txBody>
                  <a:tcPr marL="0" marR="0" marT="0" marB="0"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nSpc>
                          <a:spcPct val="80000"/>
                        </a:lnSpc>
                        <a:spcAft>
                          <a:spcPts val="1200"/>
                        </a:spcAft>
                      </a:pPr>
                      <a:r>
                        <a:rPr lang="en-GB" sz="1800" b="1" dirty="0">
                          <a:solidFill>
                            <a:schemeClr val="accent6"/>
                          </a:solidFill>
                          <a:latin typeface="+mn-lt"/>
                        </a:rPr>
                        <a:t>Prefer other types of gambling</a:t>
                      </a:r>
                    </a:p>
                    <a:p>
                      <a:pPr>
                        <a:lnSpc>
                          <a:spcPct val="80000"/>
                        </a:lnSpc>
                        <a:spcAft>
                          <a:spcPts val="1200"/>
                        </a:spcAft>
                      </a:pPr>
                      <a:r>
                        <a:rPr lang="en-GB" sz="1600" b="0" dirty="0">
                          <a:solidFill>
                            <a:schemeClr val="tx1">
                              <a:lumMod val="90000"/>
                              <a:lumOff val="10000"/>
                            </a:schemeClr>
                          </a:solidFill>
                          <a:latin typeface="+mn-lt"/>
                        </a:rPr>
                        <a:t>While only a handful participated in other types of gambling, those that did found casino gambling or sports betting more entertaining and relevant to their interests.</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165537441"/>
                  </a:ext>
                </a:extLst>
              </a:tr>
            </a:tbl>
          </a:graphicData>
        </a:graphic>
      </p:graphicFrame>
      <p:grpSp>
        <p:nvGrpSpPr>
          <p:cNvPr id="2" name="Group 1">
            <a:extLst>
              <a:ext uri="{FF2B5EF4-FFF2-40B4-BE49-F238E27FC236}">
                <a16:creationId xmlns:a16="http://schemas.microsoft.com/office/drawing/2014/main" id="{CF7F7E81-81F5-4720-809B-954020AE81AB}"/>
              </a:ext>
            </a:extLst>
          </p:cNvPr>
          <p:cNvGrpSpPr/>
          <p:nvPr/>
        </p:nvGrpSpPr>
        <p:grpSpPr>
          <a:xfrm>
            <a:off x="9566463" y="1229996"/>
            <a:ext cx="2468880" cy="4830599"/>
            <a:chOff x="9566463" y="1229996"/>
            <a:chExt cx="2468880" cy="4830599"/>
          </a:xfrm>
        </p:grpSpPr>
        <p:grpSp>
          <p:nvGrpSpPr>
            <p:cNvPr id="75" name="Group 5">
              <a:extLst>
                <a:ext uri="{FF2B5EF4-FFF2-40B4-BE49-F238E27FC236}">
                  <a16:creationId xmlns:a16="http://schemas.microsoft.com/office/drawing/2014/main" id="{7AB4C17F-40AF-46A6-9F9B-D4E8565C5727}"/>
                </a:ext>
              </a:extLst>
            </p:cNvPr>
            <p:cNvGrpSpPr>
              <a:grpSpLocks noChangeAspect="1"/>
            </p:cNvGrpSpPr>
            <p:nvPr/>
          </p:nvGrpSpPr>
          <p:grpSpPr bwMode="auto">
            <a:xfrm>
              <a:off x="10161470" y="1229996"/>
              <a:ext cx="1278867" cy="1463040"/>
              <a:chOff x="1981" y="32"/>
              <a:chExt cx="3722" cy="4258"/>
            </a:xfrm>
            <a:solidFill>
              <a:srgbClr val="FFCC00"/>
            </a:solidFill>
          </p:grpSpPr>
          <p:sp>
            <p:nvSpPr>
              <p:cNvPr id="76" name="Line 6">
                <a:extLst>
                  <a:ext uri="{FF2B5EF4-FFF2-40B4-BE49-F238E27FC236}">
                    <a16:creationId xmlns:a16="http://schemas.microsoft.com/office/drawing/2014/main" id="{3260ED2A-6ECE-49D2-A727-987C8FA43A2E}"/>
                  </a:ext>
                </a:extLst>
              </p:cNvPr>
              <p:cNvSpPr>
                <a:spLocks noChangeShapeType="1"/>
              </p:cNvSpPr>
              <p:nvPr/>
            </p:nvSpPr>
            <p:spPr bwMode="auto">
              <a:xfrm>
                <a:off x="3557" y="3994"/>
                <a:ext cx="591" cy="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7" name="Line 7">
                <a:extLst>
                  <a:ext uri="{FF2B5EF4-FFF2-40B4-BE49-F238E27FC236}">
                    <a16:creationId xmlns:a16="http://schemas.microsoft.com/office/drawing/2014/main" id="{B419579E-D55D-4A7B-8B23-FF53B91585E8}"/>
                  </a:ext>
                </a:extLst>
              </p:cNvPr>
              <p:cNvSpPr>
                <a:spLocks noChangeShapeType="1"/>
              </p:cNvSpPr>
              <p:nvPr/>
            </p:nvSpPr>
            <p:spPr bwMode="auto">
              <a:xfrm>
                <a:off x="3557" y="4290"/>
                <a:ext cx="591" cy="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2" name="Freeform 8">
                <a:extLst>
                  <a:ext uri="{FF2B5EF4-FFF2-40B4-BE49-F238E27FC236}">
                    <a16:creationId xmlns:a16="http://schemas.microsoft.com/office/drawing/2014/main" id="{10B5A949-F036-4A02-963E-46C885F3C996}"/>
                  </a:ext>
                </a:extLst>
              </p:cNvPr>
              <p:cNvSpPr>
                <a:spLocks/>
              </p:cNvSpPr>
              <p:nvPr/>
            </p:nvSpPr>
            <p:spPr bwMode="auto">
              <a:xfrm>
                <a:off x="2806" y="880"/>
                <a:ext cx="2079" cy="2818"/>
              </a:xfrm>
              <a:custGeom>
                <a:avLst/>
                <a:gdLst>
                  <a:gd name="T0" fmla="*/ 1097 w 1097"/>
                  <a:gd name="T1" fmla="*/ 550 h 1485"/>
                  <a:gd name="T2" fmla="*/ 543 w 1097"/>
                  <a:gd name="T3" fmla="*/ 5 h 1485"/>
                  <a:gd name="T4" fmla="*/ 7 w 1097"/>
                  <a:gd name="T5" fmla="*/ 530 h 1485"/>
                  <a:gd name="T6" fmla="*/ 228 w 1097"/>
                  <a:gd name="T7" fmla="*/ 989 h 1485"/>
                  <a:gd name="T8" fmla="*/ 318 w 1097"/>
                  <a:gd name="T9" fmla="*/ 1173 h 1485"/>
                  <a:gd name="T10" fmla="*/ 318 w 1097"/>
                  <a:gd name="T11" fmla="*/ 1388 h 1485"/>
                  <a:gd name="T12" fmla="*/ 396 w 1097"/>
                  <a:gd name="T13" fmla="*/ 1485 h 1485"/>
                  <a:gd name="T14" fmla="*/ 708 w 1097"/>
                  <a:gd name="T15" fmla="*/ 1485 h 1485"/>
                  <a:gd name="T16" fmla="*/ 786 w 1097"/>
                  <a:gd name="T17" fmla="*/ 1407 h 1485"/>
                  <a:gd name="T18" fmla="*/ 786 w 1097"/>
                  <a:gd name="T19" fmla="*/ 1173 h 1485"/>
                  <a:gd name="T20" fmla="*/ 873 w 1097"/>
                  <a:gd name="T21" fmla="*/ 990 h 1485"/>
                  <a:gd name="T22" fmla="*/ 1097 w 1097"/>
                  <a:gd name="T23" fmla="*/ 550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7" h="1485">
                    <a:moveTo>
                      <a:pt x="1097" y="550"/>
                    </a:moveTo>
                    <a:cubicBezTo>
                      <a:pt x="1097" y="246"/>
                      <a:pt x="848" y="0"/>
                      <a:pt x="543" y="5"/>
                    </a:cubicBezTo>
                    <a:cubicBezTo>
                      <a:pt x="258" y="10"/>
                      <a:pt x="17" y="246"/>
                      <a:pt x="7" y="530"/>
                    </a:cubicBezTo>
                    <a:cubicBezTo>
                      <a:pt x="0" y="718"/>
                      <a:pt x="89" y="886"/>
                      <a:pt x="228" y="989"/>
                    </a:cubicBezTo>
                    <a:cubicBezTo>
                      <a:pt x="286" y="1031"/>
                      <a:pt x="318" y="1101"/>
                      <a:pt x="318" y="1173"/>
                    </a:cubicBezTo>
                    <a:cubicBezTo>
                      <a:pt x="318" y="1388"/>
                      <a:pt x="318" y="1388"/>
                      <a:pt x="318" y="1388"/>
                    </a:cubicBezTo>
                    <a:cubicBezTo>
                      <a:pt x="318" y="1451"/>
                      <a:pt x="353" y="1485"/>
                      <a:pt x="396" y="1485"/>
                    </a:cubicBezTo>
                    <a:cubicBezTo>
                      <a:pt x="708" y="1485"/>
                      <a:pt x="708" y="1485"/>
                      <a:pt x="708" y="1485"/>
                    </a:cubicBezTo>
                    <a:cubicBezTo>
                      <a:pt x="751" y="1485"/>
                      <a:pt x="786" y="1450"/>
                      <a:pt x="786" y="1407"/>
                    </a:cubicBezTo>
                    <a:cubicBezTo>
                      <a:pt x="786" y="1173"/>
                      <a:pt x="786" y="1173"/>
                      <a:pt x="786" y="1173"/>
                    </a:cubicBezTo>
                    <a:cubicBezTo>
                      <a:pt x="786" y="1102"/>
                      <a:pt x="816" y="1032"/>
                      <a:pt x="873" y="990"/>
                    </a:cubicBezTo>
                    <a:cubicBezTo>
                      <a:pt x="1009" y="891"/>
                      <a:pt x="1097" y="731"/>
                      <a:pt x="1097" y="550"/>
                    </a:cubicBezTo>
                    <a:close/>
                  </a:path>
                </a:pathLst>
              </a:cu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7" name="Line 9">
                <a:extLst>
                  <a:ext uri="{FF2B5EF4-FFF2-40B4-BE49-F238E27FC236}">
                    <a16:creationId xmlns:a16="http://schemas.microsoft.com/office/drawing/2014/main" id="{4E6E274E-B84E-44EC-BCAB-5CDEB678BC88}"/>
                  </a:ext>
                </a:extLst>
              </p:cNvPr>
              <p:cNvSpPr>
                <a:spLocks noChangeShapeType="1"/>
              </p:cNvSpPr>
              <p:nvPr/>
            </p:nvSpPr>
            <p:spPr bwMode="auto">
              <a:xfrm>
                <a:off x="3852" y="2368"/>
                <a:ext cx="0" cy="133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8" name="Line 10">
                <a:extLst>
                  <a:ext uri="{FF2B5EF4-FFF2-40B4-BE49-F238E27FC236}">
                    <a16:creationId xmlns:a16="http://schemas.microsoft.com/office/drawing/2014/main" id="{26509B7B-484A-40A0-93AB-8C1CB77D597D}"/>
                  </a:ext>
                </a:extLst>
              </p:cNvPr>
              <p:cNvSpPr>
                <a:spLocks noChangeShapeType="1"/>
              </p:cNvSpPr>
              <p:nvPr/>
            </p:nvSpPr>
            <p:spPr bwMode="auto">
              <a:xfrm>
                <a:off x="3557" y="2072"/>
                <a:ext cx="295" cy="296"/>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0" name="Line 11">
                <a:extLst>
                  <a:ext uri="{FF2B5EF4-FFF2-40B4-BE49-F238E27FC236}">
                    <a16:creationId xmlns:a16="http://schemas.microsoft.com/office/drawing/2014/main" id="{0F589369-84D2-4263-BDAB-87FD43CC7B45}"/>
                  </a:ext>
                </a:extLst>
              </p:cNvPr>
              <p:cNvSpPr>
                <a:spLocks noChangeShapeType="1"/>
              </p:cNvSpPr>
              <p:nvPr/>
            </p:nvSpPr>
            <p:spPr bwMode="auto">
              <a:xfrm flipH="1">
                <a:off x="3852" y="2072"/>
                <a:ext cx="296" cy="296"/>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1" name="Line 12">
                <a:extLst>
                  <a:ext uri="{FF2B5EF4-FFF2-40B4-BE49-F238E27FC236}">
                    <a16:creationId xmlns:a16="http://schemas.microsoft.com/office/drawing/2014/main" id="{AF86156B-E2D6-4E62-9BF6-27C0D6FBD280}"/>
                  </a:ext>
                </a:extLst>
              </p:cNvPr>
              <p:cNvSpPr>
                <a:spLocks noChangeShapeType="1"/>
              </p:cNvSpPr>
              <p:nvPr/>
            </p:nvSpPr>
            <p:spPr bwMode="auto">
              <a:xfrm>
                <a:off x="3824" y="32"/>
                <a:ext cx="0" cy="569"/>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2" name="Line 13">
                <a:extLst>
                  <a:ext uri="{FF2B5EF4-FFF2-40B4-BE49-F238E27FC236}">
                    <a16:creationId xmlns:a16="http://schemas.microsoft.com/office/drawing/2014/main" id="{4AE67ECC-4B3E-44F9-BAD3-84AE3F3DA9DA}"/>
                  </a:ext>
                </a:extLst>
              </p:cNvPr>
              <p:cNvSpPr>
                <a:spLocks noChangeShapeType="1"/>
              </p:cNvSpPr>
              <p:nvPr/>
            </p:nvSpPr>
            <p:spPr bwMode="auto">
              <a:xfrm>
                <a:off x="3018" y="211"/>
                <a:ext cx="241" cy="518"/>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5" name="Line 14">
                <a:extLst>
                  <a:ext uri="{FF2B5EF4-FFF2-40B4-BE49-F238E27FC236}">
                    <a16:creationId xmlns:a16="http://schemas.microsoft.com/office/drawing/2014/main" id="{671EE3ED-11F6-487F-B8E1-BFEFF7DC043A}"/>
                  </a:ext>
                </a:extLst>
              </p:cNvPr>
              <p:cNvSpPr>
                <a:spLocks noChangeShapeType="1"/>
              </p:cNvSpPr>
              <p:nvPr/>
            </p:nvSpPr>
            <p:spPr bwMode="auto">
              <a:xfrm>
                <a:off x="2364" y="713"/>
                <a:ext cx="436" cy="367"/>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6" name="Line 15">
                <a:extLst>
                  <a:ext uri="{FF2B5EF4-FFF2-40B4-BE49-F238E27FC236}">
                    <a16:creationId xmlns:a16="http://schemas.microsoft.com/office/drawing/2014/main" id="{60D8FF9A-C075-4AD0-95F9-281A65A17F46}"/>
                  </a:ext>
                </a:extLst>
              </p:cNvPr>
              <p:cNvSpPr>
                <a:spLocks noChangeShapeType="1"/>
              </p:cNvSpPr>
              <p:nvPr/>
            </p:nvSpPr>
            <p:spPr bwMode="auto">
              <a:xfrm>
                <a:off x="1981" y="1448"/>
                <a:ext cx="552" cy="146"/>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7" name="Line 16">
                <a:extLst>
                  <a:ext uri="{FF2B5EF4-FFF2-40B4-BE49-F238E27FC236}">
                    <a16:creationId xmlns:a16="http://schemas.microsoft.com/office/drawing/2014/main" id="{EED7543D-00A7-4159-B588-C99B8913ABE8}"/>
                  </a:ext>
                </a:extLst>
              </p:cNvPr>
              <p:cNvSpPr>
                <a:spLocks noChangeShapeType="1"/>
              </p:cNvSpPr>
              <p:nvPr/>
            </p:nvSpPr>
            <p:spPr bwMode="auto">
              <a:xfrm flipV="1">
                <a:off x="5141" y="1609"/>
                <a:ext cx="562" cy="100"/>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8" name="Line 17">
                <a:extLst>
                  <a:ext uri="{FF2B5EF4-FFF2-40B4-BE49-F238E27FC236}">
                    <a16:creationId xmlns:a16="http://schemas.microsoft.com/office/drawing/2014/main" id="{4A40660F-CA09-42AA-8D8D-0C290C2D9B99}"/>
                  </a:ext>
                </a:extLst>
              </p:cNvPr>
              <p:cNvSpPr>
                <a:spLocks noChangeShapeType="1"/>
              </p:cNvSpPr>
              <p:nvPr/>
            </p:nvSpPr>
            <p:spPr bwMode="auto">
              <a:xfrm flipV="1">
                <a:off x="4920" y="846"/>
                <a:ext cx="466" cy="327"/>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9" name="Line 18">
                <a:extLst>
                  <a:ext uri="{FF2B5EF4-FFF2-40B4-BE49-F238E27FC236}">
                    <a16:creationId xmlns:a16="http://schemas.microsoft.com/office/drawing/2014/main" id="{C29FCB32-4EDF-45BF-9D1E-0297A6B08DFE}"/>
                  </a:ext>
                </a:extLst>
              </p:cNvPr>
              <p:cNvSpPr>
                <a:spLocks noChangeShapeType="1"/>
              </p:cNvSpPr>
              <p:nvPr/>
            </p:nvSpPr>
            <p:spPr bwMode="auto">
              <a:xfrm flipV="1">
                <a:off x="4493" y="288"/>
                <a:ext cx="284" cy="494"/>
              </a:xfrm>
              <a:prstGeom prst="line">
                <a:avLst/>
              </a:prstGeom>
              <a:grpFill/>
              <a:ln w="190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100" name="Rectangle 99">
              <a:extLst>
                <a:ext uri="{FF2B5EF4-FFF2-40B4-BE49-F238E27FC236}">
                  <a16:creationId xmlns:a16="http://schemas.microsoft.com/office/drawing/2014/main" id="{72951B4E-F868-403D-B64F-2A6564520447}"/>
                </a:ext>
              </a:extLst>
            </p:cNvPr>
            <p:cNvSpPr/>
            <p:nvPr/>
          </p:nvSpPr>
          <p:spPr>
            <a:xfrm>
              <a:off x="9566463" y="2860195"/>
              <a:ext cx="2468880" cy="32004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800" dirty="0">
                  <a:solidFill>
                    <a:schemeClr val="tx1"/>
                  </a:solidFill>
                </a:rPr>
                <a:t>Consider expanding the portfolio of games with social elements that might allow the lottery to capture their contact information. This may allow the lottery to target these players occasionally with reminders when the jackpot is high.</a:t>
              </a:r>
            </a:p>
          </p:txBody>
        </p:sp>
      </p:grpSp>
      <p:sp>
        <p:nvSpPr>
          <p:cNvPr id="23" name="Rectangle 22">
            <a:extLst>
              <a:ext uri="{FF2B5EF4-FFF2-40B4-BE49-F238E27FC236}">
                <a16:creationId xmlns:a16="http://schemas.microsoft.com/office/drawing/2014/main" id="{EE97DEE7-FEE1-460F-8DFA-DD3DAD13DD1A}"/>
              </a:ext>
            </a:extLst>
          </p:cNvPr>
          <p:cNvSpPr/>
          <p:nvPr/>
        </p:nvSpPr>
        <p:spPr>
          <a:xfrm>
            <a:off x="161925" y="1370000"/>
            <a:ext cx="3017520" cy="469059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lnSpc>
                <a:spcPct val="80000"/>
              </a:lnSpc>
              <a:spcAft>
                <a:spcPts val="1800"/>
              </a:spcAft>
            </a:pPr>
            <a:r>
              <a:rPr lang="en-US" sz="2000" b="1" cap="all" dirty="0"/>
              <a:t>Non-Players are Circumstantial Gamblers</a:t>
            </a:r>
          </a:p>
          <a:p>
            <a:pPr>
              <a:lnSpc>
                <a:spcPct val="80000"/>
              </a:lnSpc>
              <a:spcAft>
                <a:spcPts val="1200"/>
              </a:spcAft>
            </a:pPr>
            <a:r>
              <a:rPr lang="en-US" sz="1800" dirty="0"/>
              <a:t>Non-players tend to justify their play around social events such as office pools or high jackpots. When asked what a high jackpot looks like, non-players tend to list higher amounts such as $300M and above.</a:t>
            </a:r>
          </a:p>
          <a:p>
            <a:pPr>
              <a:lnSpc>
                <a:spcPct val="80000"/>
              </a:lnSpc>
              <a:spcAft>
                <a:spcPts val="1200"/>
              </a:spcAft>
            </a:pPr>
            <a:r>
              <a:rPr lang="en-US" sz="1800" dirty="0"/>
              <a:t>While they do not gamble with any sort of regularity, they do participate in other gambling activities such as gambling at the casino and some also play sports betting. </a:t>
            </a:r>
          </a:p>
        </p:txBody>
      </p:sp>
    </p:spTree>
    <p:extLst>
      <p:ext uri="{BB962C8B-B14F-4D97-AF65-F5344CB8AC3E}">
        <p14:creationId xmlns:p14="http://schemas.microsoft.com/office/powerpoint/2010/main" val="18645925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27087" y="212062"/>
            <a:ext cx="9998013" cy="443198"/>
          </a:xfrm>
        </p:spPr>
        <p:txBody>
          <a:bodyPr/>
          <a:lstStyle/>
          <a:p>
            <a:r>
              <a:rPr lang="en-GB" dirty="0"/>
              <a:t>Myths to be debunked</a:t>
            </a:r>
            <a:endParaRPr lang="en-GB" sz="1600" i="1" dirty="0"/>
          </a:p>
        </p:txBody>
      </p:sp>
      <p:graphicFrame>
        <p:nvGraphicFramePr>
          <p:cNvPr id="18" name="Table 17">
            <a:extLst>
              <a:ext uri="{FF2B5EF4-FFF2-40B4-BE49-F238E27FC236}">
                <a16:creationId xmlns:a16="http://schemas.microsoft.com/office/drawing/2014/main" id="{39683AD9-345B-4FAE-A2C7-8D03712C2918}"/>
              </a:ext>
            </a:extLst>
          </p:cNvPr>
          <p:cNvGraphicFramePr>
            <a:graphicFrameLocks noGrp="1"/>
          </p:cNvGraphicFramePr>
          <p:nvPr>
            <p:extLst>
              <p:ext uri="{D42A27DB-BD31-4B8C-83A1-F6EECF244321}">
                <p14:modId xmlns:p14="http://schemas.microsoft.com/office/powerpoint/2010/main" val="3447579812"/>
              </p:ext>
            </p:extLst>
          </p:nvPr>
        </p:nvGraphicFramePr>
        <p:xfrm>
          <a:off x="0" y="948809"/>
          <a:ext cx="12192000" cy="5125212"/>
        </p:xfrm>
        <a:graphic>
          <a:graphicData uri="http://schemas.openxmlformats.org/drawingml/2006/table">
            <a:tbl>
              <a:tblPr>
                <a:tableStyleId>{5C22544A-7EE6-4342-B048-85BDC9FD1C3A}</a:tableStyleId>
              </a:tblPr>
              <a:tblGrid>
                <a:gridCol w="2438400">
                  <a:extLst>
                    <a:ext uri="{9D8B030D-6E8A-4147-A177-3AD203B41FA5}">
                      <a16:colId xmlns:a16="http://schemas.microsoft.com/office/drawing/2014/main" val="1872771088"/>
                    </a:ext>
                  </a:extLst>
                </a:gridCol>
                <a:gridCol w="2438400">
                  <a:extLst>
                    <a:ext uri="{9D8B030D-6E8A-4147-A177-3AD203B41FA5}">
                      <a16:colId xmlns:a16="http://schemas.microsoft.com/office/drawing/2014/main" val="1917499360"/>
                    </a:ext>
                  </a:extLst>
                </a:gridCol>
                <a:gridCol w="2438400">
                  <a:extLst>
                    <a:ext uri="{9D8B030D-6E8A-4147-A177-3AD203B41FA5}">
                      <a16:colId xmlns:a16="http://schemas.microsoft.com/office/drawing/2014/main" val="2572064158"/>
                    </a:ext>
                  </a:extLst>
                </a:gridCol>
                <a:gridCol w="2438400">
                  <a:extLst>
                    <a:ext uri="{9D8B030D-6E8A-4147-A177-3AD203B41FA5}">
                      <a16:colId xmlns:a16="http://schemas.microsoft.com/office/drawing/2014/main" val="4288471917"/>
                    </a:ext>
                  </a:extLst>
                </a:gridCol>
                <a:gridCol w="2438400">
                  <a:extLst>
                    <a:ext uri="{9D8B030D-6E8A-4147-A177-3AD203B41FA5}">
                      <a16:colId xmlns:a16="http://schemas.microsoft.com/office/drawing/2014/main" val="1430424565"/>
                    </a:ext>
                  </a:extLst>
                </a:gridCol>
              </a:tblGrid>
              <a:tr h="1645920">
                <a:tc>
                  <a:txBody>
                    <a:bodyPr/>
                    <a:lstStyle/>
                    <a:p>
                      <a:pPr algn="ctr">
                        <a:lnSpc>
                          <a:spcPct val="90000"/>
                        </a:lnSpc>
                        <a:spcAft>
                          <a:spcPts val="1200"/>
                        </a:spcAft>
                      </a:pPr>
                      <a:r>
                        <a:rPr lang="en-US" sz="11500" b="1" dirty="0">
                          <a:solidFill>
                            <a:schemeClr val="accent1"/>
                          </a:solidFill>
                        </a:rPr>
                        <a:t>1</a:t>
                      </a:r>
                    </a:p>
                  </a:txBody>
                  <a:tcPr marL="182880" marR="182880">
                    <a:lnL w="12700" cmpd="sng">
                      <a:noFill/>
                    </a:lnL>
                    <a:lnR w="12700" cap="flat" cmpd="sng" algn="ctr">
                      <a:solidFill>
                        <a:schemeClr val="bg2">
                          <a:lumMod val="60000"/>
                          <a:lumOff val="40000"/>
                        </a:schemeClr>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Aft>
                          <a:spcPts val="1200"/>
                        </a:spcAft>
                      </a:pPr>
                      <a:r>
                        <a:rPr lang="en-US" sz="11500" b="1" dirty="0">
                          <a:solidFill>
                            <a:schemeClr val="accent2">
                              <a:lumMod val="75000"/>
                            </a:schemeClr>
                          </a:solidFill>
                        </a:rPr>
                        <a:t>2</a:t>
                      </a:r>
                    </a:p>
                  </a:txBody>
                  <a:tcPr marL="182880" marR="182880">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Aft>
                          <a:spcPts val="1200"/>
                        </a:spcAft>
                      </a:pPr>
                      <a:r>
                        <a:rPr lang="en-US" sz="11500" b="1" dirty="0">
                          <a:solidFill>
                            <a:schemeClr val="accent3"/>
                          </a:solidFill>
                        </a:rPr>
                        <a:t>3</a:t>
                      </a:r>
                    </a:p>
                  </a:txBody>
                  <a:tcPr marL="182880" marR="182880">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spcAft>
                          <a:spcPts val="1200"/>
                        </a:spcAft>
                      </a:pPr>
                      <a:r>
                        <a:rPr lang="en-US" sz="11500" b="1" dirty="0">
                          <a:solidFill>
                            <a:schemeClr val="accent4"/>
                          </a:solidFill>
                        </a:rPr>
                        <a:t>4</a:t>
                      </a:r>
                    </a:p>
                  </a:txBody>
                  <a:tcPr marL="182880" marR="182880">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32345" rtl="0" eaLnBrk="1" fontAlgn="auto" latinLnBrk="0" hangingPunct="1">
                        <a:lnSpc>
                          <a:spcPct val="90000"/>
                        </a:lnSpc>
                        <a:spcBef>
                          <a:spcPts val="0"/>
                        </a:spcBef>
                        <a:spcAft>
                          <a:spcPts val="1200"/>
                        </a:spcAft>
                        <a:buClrTx/>
                        <a:buSzTx/>
                        <a:buFontTx/>
                        <a:buNone/>
                        <a:tabLst/>
                        <a:defRPr/>
                      </a:pPr>
                      <a:r>
                        <a:rPr lang="en-US" sz="11500" b="1" cap="none" dirty="0">
                          <a:solidFill>
                            <a:schemeClr val="accent5"/>
                          </a:solidFill>
                        </a:rPr>
                        <a:t>5</a:t>
                      </a:r>
                    </a:p>
                  </a:txBody>
                  <a:tcPr marL="182880" marR="182880">
                    <a:lnL w="12700" cap="flat" cmpd="sng" algn="ctr">
                      <a:solidFill>
                        <a:schemeClr val="bg2">
                          <a:lumMod val="60000"/>
                          <a:lumOff val="40000"/>
                        </a:schemeClr>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56098868"/>
                  </a:ext>
                </a:extLst>
              </a:tr>
              <a:tr h="3456432">
                <a:tc>
                  <a:txBody>
                    <a:bodyPr/>
                    <a:lstStyle/>
                    <a:p>
                      <a:pPr algn="ctr">
                        <a:lnSpc>
                          <a:spcPct val="90000"/>
                        </a:lnSpc>
                        <a:spcAft>
                          <a:spcPts val="1200"/>
                        </a:spcAft>
                      </a:pPr>
                      <a:r>
                        <a:rPr lang="en-US" sz="2400" b="1" dirty="0">
                          <a:solidFill>
                            <a:schemeClr val="tx1">
                              <a:lumMod val="90000"/>
                              <a:lumOff val="10000"/>
                            </a:schemeClr>
                          </a:solidFill>
                        </a:rPr>
                        <a:t>Odds of winning are the same at each price point, only the prize amounts are different.</a:t>
                      </a:r>
                    </a:p>
                    <a:p>
                      <a:pPr algn="ctr">
                        <a:lnSpc>
                          <a:spcPct val="90000"/>
                        </a:lnSpc>
                        <a:spcAft>
                          <a:spcPts val="1200"/>
                        </a:spcAft>
                      </a:pPr>
                      <a:endParaRPr lang="en-US" sz="2400" b="1" dirty="0">
                        <a:solidFill>
                          <a:schemeClr val="tx1">
                            <a:lumMod val="90000"/>
                            <a:lumOff val="10000"/>
                          </a:schemeClr>
                        </a:solidFill>
                      </a:endParaRPr>
                    </a:p>
                  </a:txBody>
                  <a:tcPr marL="182880" marR="182880">
                    <a:lnL w="12700" cmpd="sng">
                      <a:noFill/>
                    </a:lnL>
                    <a:lnR w="12700" cap="flat" cmpd="sng" algn="ctr">
                      <a:solidFill>
                        <a:schemeClr val="bg2">
                          <a:lumMod val="60000"/>
                          <a:lumOff val="40000"/>
                        </a:schemeClr>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90000"/>
                        </a:lnSpc>
                        <a:spcAft>
                          <a:spcPts val="1200"/>
                        </a:spcAft>
                      </a:pPr>
                      <a:r>
                        <a:rPr lang="en-US" sz="2400" b="1" dirty="0">
                          <a:solidFill>
                            <a:schemeClr val="tx1">
                              <a:lumMod val="90000"/>
                              <a:lumOff val="10000"/>
                            </a:schemeClr>
                          </a:solidFill>
                        </a:rPr>
                        <a:t>It is easier to win something on a low price point ticket ($1, $2, $3) and it is more difficult to win anything on a higher price point ticket.</a:t>
                      </a:r>
                    </a:p>
                  </a:txBody>
                  <a:tcPr marL="182880" marR="182880">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90000"/>
                        </a:lnSpc>
                        <a:spcAft>
                          <a:spcPts val="1200"/>
                        </a:spcAft>
                      </a:pPr>
                      <a:r>
                        <a:rPr lang="en-US" sz="2400" b="1" dirty="0">
                          <a:solidFill>
                            <a:schemeClr val="tx1">
                              <a:lumMod val="90000"/>
                              <a:lumOff val="10000"/>
                            </a:schemeClr>
                          </a:solidFill>
                        </a:rPr>
                        <a:t>Odds of winning anything on Scratch tickets in general are much lower than 1 in 4.</a:t>
                      </a:r>
                    </a:p>
                  </a:txBody>
                  <a:tcPr marL="182880" marR="182880">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90000"/>
                        </a:lnSpc>
                        <a:spcAft>
                          <a:spcPts val="1200"/>
                        </a:spcAft>
                      </a:pPr>
                      <a:r>
                        <a:rPr lang="en-US" sz="2400" b="1" dirty="0">
                          <a:solidFill>
                            <a:schemeClr val="tx1">
                              <a:lumMod val="90000"/>
                              <a:lumOff val="10000"/>
                            </a:schemeClr>
                          </a:solidFill>
                        </a:rPr>
                        <a:t>Maryland has only a few hundred winners on any given day.</a:t>
                      </a:r>
                    </a:p>
                  </a:txBody>
                  <a:tcPr marL="182880" marR="182880">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ctr" defTabSz="1232345" rtl="0" eaLnBrk="1" fontAlgn="auto" latinLnBrk="0" hangingPunct="1">
                        <a:lnSpc>
                          <a:spcPct val="90000"/>
                        </a:lnSpc>
                        <a:spcBef>
                          <a:spcPts val="0"/>
                        </a:spcBef>
                        <a:spcAft>
                          <a:spcPts val="1200"/>
                        </a:spcAft>
                        <a:buClrTx/>
                        <a:buSzTx/>
                        <a:buFontTx/>
                        <a:buNone/>
                        <a:tabLst/>
                        <a:defRPr/>
                      </a:pPr>
                      <a:r>
                        <a:rPr lang="en-US" sz="2400" b="1" cap="none" dirty="0">
                          <a:solidFill>
                            <a:schemeClr val="tx1">
                              <a:lumMod val="90000"/>
                              <a:lumOff val="10000"/>
                            </a:schemeClr>
                          </a:solidFill>
                        </a:rPr>
                        <a:t>There’s a better chance of winning in other states (DC, remote states (i.e. Georgia) than in Maryland.</a:t>
                      </a:r>
                    </a:p>
                  </a:txBody>
                  <a:tcPr marL="182880" marR="182880">
                    <a:lnL w="12700" cap="flat" cmpd="sng" algn="ctr">
                      <a:solidFill>
                        <a:schemeClr val="bg2">
                          <a:lumMod val="60000"/>
                          <a:lumOff val="4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6540260"/>
                  </a:ext>
                </a:extLst>
              </a:tr>
            </a:tbl>
          </a:graphicData>
        </a:graphic>
      </p:graphicFrame>
    </p:spTree>
    <p:extLst>
      <p:ext uri="{BB962C8B-B14F-4D97-AF65-F5344CB8AC3E}">
        <p14:creationId xmlns:p14="http://schemas.microsoft.com/office/powerpoint/2010/main" val="9239135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786799" y="1341404"/>
            <a:ext cx="3920835" cy="3919755"/>
            <a:chOff x="2946400" y="1459345"/>
            <a:chExt cx="4322618" cy="4322618"/>
          </a:xfrm>
        </p:grpSpPr>
        <p:sp>
          <p:nvSpPr>
            <p:cNvPr id="7" name="Oval 6"/>
            <p:cNvSpPr/>
            <p:nvPr/>
          </p:nvSpPr>
          <p:spPr>
            <a:xfrm>
              <a:off x="2946400" y="1459345"/>
              <a:ext cx="4322618" cy="43226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endParaRPr lang="en-GB" sz="1200" dirty="0">
                <a:solidFill>
                  <a:prstClr val="white"/>
                </a:solidFill>
                <a:latin typeface="Calibri"/>
              </a:endParaRPr>
            </a:p>
          </p:txBody>
        </p:sp>
        <p:sp>
          <p:nvSpPr>
            <p:cNvPr id="8" name="TextBox 7"/>
            <p:cNvSpPr txBox="1"/>
            <p:nvPr/>
          </p:nvSpPr>
          <p:spPr>
            <a:xfrm>
              <a:off x="3662447" y="2806802"/>
              <a:ext cx="2890547" cy="746700"/>
            </a:xfrm>
            <a:prstGeom prst="rect">
              <a:avLst/>
            </a:prstGeom>
            <a:noFill/>
          </p:spPr>
          <p:txBody>
            <a:bodyPr wrap="square" lIns="0" tIns="0" rIns="0" bIns="0" rtlCol="0">
              <a:spAutoFit/>
            </a:bodyPr>
            <a:lstStyle/>
            <a:p>
              <a:pPr algn="ctr">
                <a:defRPr/>
              </a:pPr>
              <a:r>
                <a:rPr lang="en-GB" sz="4400" b="1" dirty="0">
                  <a:solidFill>
                    <a:prstClr val="white"/>
                  </a:solidFill>
                  <a:latin typeface="Calibri"/>
                </a:rPr>
                <a:t>THANK</a:t>
              </a:r>
              <a:endParaRPr lang="en-GB" sz="4000" dirty="0">
                <a:solidFill>
                  <a:prstClr val="white"/>
                </a:solidFill>
                <a:latin typeface="Calibri"/>
              </a:endParaRPr>
            </a:p>
          </p:txBody>
        </p:sp>
        <p:sp>
          <p:nvSpPr>
            <p:cNvPr id="9" name="TextBox 8"/>
            <p:cNvSpPr txBox="1"/>
            <p:nvPr/>
          </p:nvSpPr>
          <p:spPr>
            <a:xfrm>
              <a:off x="3662447" y="3288272"/>
              <a:ext cx="2890547" cy="1221873"/>
            </a:xfrm>
            <a:prstGeom prst="rect">
              <a:avLst/>
            </a:prstGeom>
            <a:noFill/>
          </p:spPr>
          <p:txBody>
            <a:bodyPr wrap="square" lIns="0" tIns="0" rIns="0" bIns="0" rtlCol="0">
              <a:spAutoFit/>
            </a:bodyPr>
            <a:lstStyle/>
            <a:p>
              <a:pPr algn="ctr">
                <a:defRPr/>
              </a:pPr>
              <a:r>
                <a:rPr lang="en-GB" sz="7200" b="1" dirty="0">
                  <a:solidFill>
                    <a:prstClr val="white"/>
                  </a:solidFill>
                  <a:latin typeface="Calibri"/>
                </a:rPr>
                <a:t>YOU</a:t>
              </a:r>
              <a:endParaRPr lang="en-GB" sz="6533" b="1" dirty="0">
                <a:solidFill>
                  <a:prstClr val="white"/>
                </a:solidFill>
                <a:latin typeface="Calibri"/>
              </a:endParaRPr>
            </a:p>
          </p:txBody>
        </p:sp>
        <p:sp>
          <p:nvSpPr>
            <p:cNvPr id="10" name="Oval 9"/>
            <p:cNvSpPr/>
            <p:nvPr/>
          </p:nvSpPr>
          <p:spPr>
            <a:xfrm>
              <a:off x="2946404" y="1560945"/>
              <a:ext cx="1099128" cy="10991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endParaRPr lang="en-GB" sz="1200" dirty="0">
                <a:solidFill>
                  <a:prstClr val="white"/>
                </a:solidFill>
                <a:latin typeface="Calibri"/>
              </a:endParaRPr>
            </a:p>
          </p:txBody>
        </p:sp>
        <p:sp>
          <p:nvSpPr>
            <p:cNvPr id="11" name="Oval 10"/>
            <p:cNvSpPr/>
            <p:nvPr/>
          </p:nvSpPr>
          <p:spPr>
            <a:xfrm>
              <a:off x="6109855" y="4519372"/>
              <a:ext cx="1099128" cy="10991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endParaRPr lang="en-GB" sz="1200" dirty="0">
                <a:solidFill>
                  <a:prstClr val="white"/>
                </a:solidFill>
                <a:latin typeface="Calibri"/>
              </a:endParaRPr>
            </a:p>
          </p:txBody>
        </p:sp>
        <p:grpSp>
          <p:nvGrpSpPr>
            <p:cNvPr id="12" name="Group 11"/>
            <p:cNvGrpSpPr/>
            <p:nvPr/>
          </p:nvGrpSpPr>
          <p:grpSpPr>
            <a:xfrm>
              <a:off x="3223359" y="1832260"/>
              <a:ext cx="545208" cy="556529"/>
              <a:chOff x="3118476" y="1722801"/>
              <a:chExt cx="705354" cy="720000"/>
            </a:xfrm>
          </p:grpSpPr>
          <p:sp>
            <p:nvSpPr>
              <p:cNvPr id="16" name="Freeform 15"/>
              <p:cNvSpPr>
                <a:spLocks/>
              </p:cNvSpPr>
              <p:nvPr/>
            </p:nvSpPr>
            <p:spPr bwMode="auto">
              <a:xfrm>
                <a:off x="3406916" y="1722801"/>
                <a:ext cx="416914" cy="720000"/>
              </a:xfrm>
              <a:custGeom>
                <a:avLst/>
                <a:gdLst/>
                <a:ahLst/>
                <a:cxnLst>
                  <a:cxn ang="0">
                    <a:pos x="12" y="0"/>
                  </a:cxn>
                  <a:cxn ang="0">
                    <a:pos x="0" y="18"/>
                  </a:cxn>
                  <a:cxn ang="0">
                    <a:pos x="8" y="26"/>
                  </a:cxn>
                  <a:cxn ang="0">
                    <a:pos x="15" y="19"/>
                  </a:cxn>
                  <a:cxn ang="0">
                    <a:pos x="7" y="12"/>
                  </a:cxn>
                  <a:cxn ang="0">
                    <a:pos x="14" y="2"/>
                  </a:cxn>
                  <a:cxn ang="0">
                    <a:pos x="12" y="0"/>
                  </a:cxn>
                </a:cxnLst>
                <a:rect l="0" t="0" r="r" b="b"/>
                <a:pathLst>
                  <a:path w="15" h="26">
                    <a:moveTo>
                      <a:pt x="12" y="0"/>
                    </a:moveTo>
                    <a:cubicBezTo>
                      <a:pt x="5" y="2"/>
                      <a:pt x="0" y="10"/>
                      <a:pt x="0" y="18"/>
                    </a:cubicBezTo>
                    <a:cubicBezTo>
                      <a:pt x="0" y="23"/>
                      <a:pt x="3" y="26"/>
                      <a:pt x="8" y="26"/>
                    </a:cubicBezTo>
                    <a:cubicBezTo>
                      <a:pt x="11" y="26"/>
                      <a:pt x="15" y="23"/>
                      <a:pt x="15" y="19"/>
                    </a:cubicBezTo>
                    <a:cubicBezTo>
                      <a:pt x="15" y="14"/>
                      <a:pt x="10" y="12"/>
                      <a:pt x="7" y="12"/>
                    </a:cubicBezTo>
                    <a:cubicBezTo>
                      <a:pt x="8" y="7"/>
                      <a:pt x="10" y="4"/>
                      <a:pt x="14" y="2"/>
                    </a:cubicBezTo>
                    <a:lnTo>
                      <a:pt x="12" y="0"/>
                    </a:lnTo>
                    <a:close/>
                  </a:path>
                </a:pathLst>
              </a:custGeom>
              <a:solidFill>
                <a:schemeClr val="bg1">
                  <a:alpha val="50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GB"/>
                </a:defPPr>
                <a:lvl1pPr algn="r" rtl="0" eaLnBrk="0" fontAlgn="base" hangingPunct="0">
                  <a:spcBef>
                    <a:spcPct val="20000"/>
                  </a:spcBef>
                  <a:spcAft>
                    <a:spcPct val="0"/>
                  </a:spcAft>
                  <a:defRPr sz="1200" kern="1200">
                    <a:solidFill>
                      <a:schemeClr val="tx1"/>
                    </a:solidFill>
                    <a:latin typeface="Arial" charset="0"/>
                    <a:ea typeface="+mn-ea"/>
                    <a:cs typeface="+mn-cs"/>
                  </a:defRPr>
                </a:lvl1pPr>
                <a:lvl2pPr marL="457200" algn="r" rtl="0" eaLnBrk="0" fontAlgn="base" hangingPunct="0">
                  <a:spcBef>
                    <a:spcPct val="20000"/>
                  </a:spcBef>
                  <a:spcAft>
                    <a:spcPct val="0"/>
                  </a:spcAft>
                  <a:defRPr sz="1200" kern="1200">
                    <a:solidFill>
                      <a:schemeClr val="tx1"/>
                    </a:solidFill>
                    <a:latin typeface="Arial" charset="0"/>
                    <a:ea typeface="+mn-ea"/>
                    <a:cs typeface="+mn-cs"/>
                  </a:defRPr>
                </a:lvl2pPr>
                <a:lvl3pPr marL="914400" algn="r" rtl="0" eaLnBrk="0" fontAlgn="base" hangingPunct="0">
                  <a:spcBef>
                    <a:spcPct val="20000"/>
                  </a:spcBef>
                  <a:spcAft>
                    <a:spcPct val="0"/>
                  </a:spcAft>
                  <a:defRPr sz="1200" kern="1200">
                    <a:solidFill>
                      <a:schemeClr val="tx1"/>
                    </a:solidFill>
                    <a:latin typeface="Arial" charset="0"/>
                    <a:ea typeface="+mn-ea"/>
                    <a:cs typeface="+mn-cs"/>
                  </a:defRPr>
                </a:lvl3pPr>
                <a:lvl4pPr marL="1371600" algn="r" rtl="0" eaLnBrk="0" fontAlgn="base" hangingPunct="0">
                  <a:spcBef>
                    <a:spcPct val="20000"/>
                  </a:spcBef>
                  <a:spcAft>
                    <a:spcPct val="0"/>
                  </a:spcAft>
                  <a:defRPr sz="1200" kern="1200">
                    <a:solidFill>
                      <a:schemeClr val="tx1"/>
                    </a:solidFill>
                    <a:latin typeface="Arial" charset="0"/>
                    <a:ea typeface="+mn-ea"/>
                    <a:cs typeface="+mn-cs"/>
                  </a:defRPr>
                </a:lvl4pPr>
                <a:lvl5pPr marL="1828800" algn="r" rtl="0" eaLnBrk="0" fontAlgn="base" hangingPunct="0">
                  <a:spcBef>
                    <a:spcPct val="2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a:lstStyle>
              <a:p>
                <a:pPr>
                  <a:defRPr/>
                </a:pPr>
                <a:endParaRPr lang="en-GB" sz="1600">
                  <a:solidFill>
                    <a:srgbClr val="222223"/>
                  </a:solidFill>
                </a:endParaRPr>
              </a:p>
            </p:txBody>
          </p:sp>
          <p:sp>
            <p:nvSpPr>
              <p:cNvPr id="17" name="Freeform 16"/>
              <p:cNvSpPr>
                <a:spLocks/>
              </p:cNvSpPr>
              <p:nvPr/>
            </p:nvSpPr>
            <p:spPr bwMode="auto">
              <a:xfrm>
                <a:off x="3118476" y="1722801"/>
                <a:ext cx="389879" cy="720000"/>
              </a:xfrm>
              <a:custGeom>
                <a:avLst/>
                <a:gdLst/>
                <a:ahLst/>
                <a:cxnLst>
                  <a:cxn ang="0">
                    <a:pos x="11" y="0"/>
                  </a:cxn>
                  <a:cxn ang="0">
                    <a:pos x="0" y="18"/>
                  </a:cxn>
                  <a:cxn ang="0">
                    <a:pos x="7" y="26"/>
                  </a:cxn>
                  <a:cxn ang="0">
                    <a:pos x="14" y="19"/>
                  </a:cxn>
                  <a:cxn ang="0">
                    <a:pos x="6" y="12"/>
                  </a:cxn>
                  <a:cxn ang="0">
                    <a:pos x="13" y="2"/>
                  </a:cxn>
                  <a:cxn ang="0">
                    <a:pos x="11" y="0"/>
                  </a:cxn>
                </a:cxnLst>
                <a:rect l="0" t="0" r="r" b="b"/>
                <a:pathLst>
                  <a:path w="14" h="26">
                    <a:moveTo>
                      <a:pt x="11" y="0"/>
                    </a:moveTo>
                    <a:cubicBezTo>
                      <a:pt x="5" y="2"/>
                      <a:pt x="0" y="10"/>
                      <a:pt x="0" y="18"/>
                    </a:cubicBezTo>
                    <a:cubicBezTo>
                      <a:pt x="0" y="23"/>
                      <a:pt x="3" y="26"/>
                      <a:pt x="7" y="26"/>
                    </a:cubicBezTo>
                    <a:cubicBezTo>
                      <a:pt x="11" y="26"/>
                      <a:pt x="14" y="23"/>
                      <a:pt x="14" y="19"/>
                    </a:cubicBezTo>
                    <a:cubicBezTo>
                      <a:pt x="14" y="14"/>
                      <a:pt x="10" y="12"/>
                      <a:pt x="6" y="12"/>
                    </a:cubicBezTo>
                    <a:cubicBezTo>
                      <a:pt x="7" y="7"/>
                      <a:pt x="10" y="4"/>
                      <a:pt x="13" y="2"/>
                    </a:cubicBezTo>
                    <a:lnTo>
                      <a:pt x="11" y="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defPPr>
                  <a:defRPr lang="en-GB"/>
                </a:defPPr>
                <a:lvl1pPr algn="r" rtl="0" eaLnBrk="0" fontAlgn="base" hangingPunct="0">
                  <a:spcBef>
                    <a:spcPct val="20000"/>
                  </a:spcBef>
                  <a:spcAft>
                    <a:spcPct val="0"/>
                  </a:spcAft>
                  <a:defRPr sz="1200" kern="1200">
                    <a:solidFill>
                      <a:schemeClr val="tx1"/>
                    </a:solidFill>
                    <a:latin typeface="Arial" charset="0"/>
                    <a:ea typeface="+mn-ea"/>
                    <a:cs typeface="+mn-cs"/>
                  </a:defRPr>
                </a:lvl1pPr>
                <a:lvl2pPr marL="457200" algn="r" rtl="0" eaLnBrk="0" fontAlgn="base" hangingPunct="0">
                  <a:spcBef>
                    <a:spcPct val="20000"/>
                  </a:spcBef>
                  <a:spcAft>
                    <a:spcPct val="0"/>
                  </a:spcAft>
                  <a:defRPr sz="1200" kern="1200">
                    <a:solidFill>
                      <a:schemeClr val="tx1"/>
                    </a:solidFill>
                    <a:latin typeface="Arial" charset="0"/>
                    <a:ea typeface="+mn-ea"/>
                    <a:cs typeface="+mn-cs"/>
                  </a:defRPr>
                </a:lvl2pPr>
                <a:lvl3pPr marL="914400" algn="r" rtl="0" eaLnBrk="0" fontAlgn="base" hangingPunct="0">
                  <a:spcBef>
                    <a:spcPct val="20000"/>
                  </a:spcBef>
                  <a:spcAft>
                    <a:spcPct val="0"/>
                  </a:spcAft>
                  <a:defRPr sz="1200" kern="1200">
                    <a:solidFill>
                      <a:schemeClr val="tx1"/>
                    </a:solidFill>
                    <a:latin typeface="Arial" charset="0"/>
                    <a:ea typeface="+mn-ea"/>
                    <a:cs typeface="+mn-cs"/>
                  </a:defRPr>
                </a:lvl3pPr>
                <a:lvl4pPr marL="1371600" algn="r" rtl="0" eaLnBrk="0" fontAlgn="base" hangingPunct="0">
                  <a:spcBef>
                    <a:spcPct val="20000"/>
                  </a:spcBef>
                  <a:spcAft>
                    <a:spcPct val="0"/>
                  </a:spcAft>
                  <a:defRPr sz="1200" kern="1200">
                    <a:solidFill>
                      <a:schemeClr val="tx1"/>
                    </a:solidFill>
                    <a:latin typeface="Arial" charset="0"/>
                    <a:ea typeface="+mn-ea"/>
                    <a:cs typeface="+mn-cs"/>
                  </a:defRPr>
                </a:lvl4pPr>
                <a:lvl5pPr marL="1828800" algn="r" rtl="0" eaLnBrk="0" fontAlgn="base" hangingPunct="0">
                  <a:spcBef>
                    <a:spcPct val="2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a:lstStyle>
              <a:p>
                <a:pPr>
                  <a:defRPr/>
                </a:pPr>
                <a:endParaRPr lang="en-GB" sz="1600">
                  <a:solidFill>
                    <a:srgbClr val="222223"/>
                  </a:solidFill>
                </a:endParaRPr>
              </a:p>
            </p:txBody>
          </p:sp>
        </p:grpSp>
        <p:grpSp>
          <p:nvGrpSpPr>
            <p:cNvPr id="13" name="Group 12"/>
            <p:cNvGrpSpPr/>
            <p:nvPr/>
          </p:nvGrpSpPr>
          <p:grpSpPr>
            <a:xfrm>
              <a:off x="6386816" y="4790686"/>
              <a:ext cx="545208" cy="556529"/>
              <a:chOff x="6306741" y="4685620"/>
              <a:chExt cx="705354" cy="720000"/>
            </a:xfrm>
          </p:grpSpPr>
          <p:sp>
            <p:nvSpPr>
              <p:cNvPr id="14" name="Freeform 13"/>
              <p:cNvSpPr>
                <a:spLocks/>
              </p:cNvSpPr>
              <p:nvPr/>
            </p:nvSpPr>
            <p:spPr bwMode="auto">
              <a:xfrm rot="10800000">
                <a:off x="6306741" y="4685620"/>
                <a:ext cx="416914" cy="720000"/>
              </a:xfrm>
              <a:custGeom>
                <a:avLst/>
                <a:gdLst/>
                <a:ahLst/>
                <a:cxnLst>
                  <a:cxn ang="0">
                    <a:pos x="12" y="0"/>
                  </a:cxn>
                  <a:cxn ang="0">
                    <a:pos x="0" y="18"/>
                  </a:cxn>
                  <a:cxn ang="0">
                    <a:pos x="8" y="26"/>
                  </a:cxn>
                  <a:cxn ang="0">
                    <a:pos x="15" y="19"/>
                  </a:cxn>
                  <a:cxn ang="0">
                    <a:pos x="7" y="12"/>
                  </a:cxn>
                  <a:cxn ang="0">
                    <a:pos x="14" y="2"/>
                  </a:cxn>
                  <a:cxn ang="0">
                    <a:pos x="12" y="0"/>
                  </a:cxn>
                </a:cxnLst>
                <a:rect l="0" t="0" r="r" b="b"/>
                <a:pathLst>
                  <a:path w="15" h="26">
                    <a:moveTo>
                      <a:pt x="12" y="0"/>
                    </a:moveTo>
                    <a:cubicBezTo>
                      <a:pt x="5" y="2"/>
                      <a:pt x="0" y="10"/>
                      <a:pt x="0" y="18"/>
                    </a:cubicBezTo>
                    <a:cubicBezTo>
                      <a:pt x="0" y="23"/>
                      <a:pt x="3" y="26"/>
                      <a:pt x="8" y="26"/>
                    </a:cubicBezTo>
                    <a:cubicBezTo>
                      <a:pt x="11" y="26"/>
                      <a:pt x="15" y="23"/>
                      <a:pt x="15" y="19"/>
                    </a:cubicBezTo>
                    <a:cubicBezTo>
                      <a:pt x="15" y="14"/>
                      <a:pt x="10" y="12"/>
                      <a:pt x="7" y="12"/>
                    </a:cubicBezTo>
                    <a:cubicBezTo>
                      <a:pt x="8" y="7"/>
                      <a:pt x="10" y="4"/>
                      <a:pt x="14" y="2"/>
                    </a:cubicBezTo>
                    <a:lnTo>
                      <a:pt x="12" y="0"/>
                    </a:lnTo>
                    <a:close/>
                  </a:path>
                </a:pathLst>
              </a:custGeom>
              <a:solidFill>
                <a:schemeClr val="bg1">
                  <a:alpha val="50000"/>
                </a:schemeClr>
              </a:solidFill>
              <a:ln w="9525">
                <a:noFill/>
                <a:round/>
                <a:headEnd/>
                <a:tailEnd/>
              </a:ln>
            </p:spPr>
            <p:txBody>
              <a:bodyPr vert="horz" wrap="square" lIns="121920" tIns="60960" rIns="121920" bIns="60960" numCol="1" anchor="t" anchorCtr="0" compatLnSpc="1">
                <a:prstTxWarp prst="textNoShape">
                  <a:avLst/>
                </a:prstTxWarp>
              </a:bodyPr>
              <a:lstStyle>
                <a:defPPr>
                  <a:defRPr lang="en-GB"/>
                </a:defPPr>
                <a:lvl1pPr algn="r" rtl="0" eaLnBrk="0" fontAlgn="base" hangingPunct="0">
                  <a:spcBef>
                    <a:spcPct val="20000"/>
                  </a:spcBef>
                  <a:spcAft>
                    <a:spcPct val="0"/>
                  </a:spcAft>
                  <a:defRPr sz="1200" kern="1200">
                    <a:solidFill>
                      <a:schemeClr val="tx1"/>
                    </a:solidFill>
                    <a:latin typeface="Arial" charset="0"/>
                    <a:ea typeface="+mn-ea"/>
                    <a:cs typeface="+mn-cs"/>
                  </a:defRPr>
                </a:lvl1pPr>
                <a:lvl2pPr marL="457200" algn="r" rtl="0" eaLnBrk="0" fontAlgn="base" hangingPunct="0">
                  <a:spcBef>
                    <a:spcPct val="20000"/>
                  </a:spcBef>
                  <a:spcAft>
                    <a:spcPct val="0"/>
                  </a:spcAft>
                  <a:defRPr sz="1200" kern="1200">
                    <a:solidFill>
                      <a:schemeClr val="tx1"/>
                    </a:solidFill>
                    <a:latin typeface="Arial" charset="0"/>
                    <a:ea typeface="+mn-ea"/>
                    <a:cs typeface="+mn-cs"/>
                  </a:defRPr>
                </a:lvl2pPr>
                <a:lvl3pPr marL="914400" algn="r" rtl="0" eaLnBrk="0" fontAlgn="base" hangingPunct="0">
                  <a:spcBef>
                    <a:spcPct val="20000"/>
                  </a:spcBef>
                  <a:spcAft>
                    <a:spcPct val="0"/>
                  </a:spcAft>
                  <a:defRPr sz="1200" kern="1200">
                    <a:solidFill>
                      <a:schemeClr val="tx1"/>
                    </a:solidFill>
                    <a:latin typeface="Arial" charset="0"/>
                    <a:ea typeface="+mn-ea"/>
                    <a:cs typeface="+mn-cs"/>
                  </a:defRPr>
                </a:lvl3pPr>
                <a:lvl4pPr marL="1371600" algn="r" rtl="0" eaLnBrk="0" fontAlgn="base" hangingPunct="0">
                  <a:spcBef>
                    <a:spcPct val="20000"/>
                  </a:spcBef>
                  <a:spcAft>
                    <a:spcPct val="0"/>
                  </a:spcAft>
                  <a:defRPr sz="1200" kern="1200">
                    <a:solidFill>
                      <a:schemeClr val="tx1"/>
                    </a:solidFill>
                    <a:latin typeface="Arial" charset="0"/>
                    <a:ea typeface="+mn-ea"/>
                    <a:cs typeface="+mn-cs"/>
                  </a:defRPr>
                </a:lvl4pPr>
                <a:lvl5pPr marL="1828800" algn="r" rtl="0" eaLnBrk="0" fontAlgn="base" hangingPunct="0">
                  <a:spcBef>
                    <a:spcPct val="2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a:lstStyle>
              <a:p>
                <a:pPr>
                  <a:defRPr/>
                </a:pPr>
                <a:endParaRPr lang="en-GB" sz="1600">
                  <a:solidFill>
                    <a:srgbClr val="222223"/>
                  </a:solidFill>
                </a:endParaRPr>
              </a:p>
            </p:txBody>
          </p:sp>
          <p:sp>
            <p:nvSpPr>
              <p:cNvPr id="15" name="Freeform 14"/>
              <p:cNvSpPr>
                <a:spLocks/>
              </p:cNvSpPr>
              <p:nvPr/>
            </p:nvSpPr>
            <p:spPr bwMode="auto">
              <a:xfrm rot="10800000">
                <a:off x="6622216" y="4685620"/>
                <a:ext cx="389879" cy="720000"/>
              </a:xfrm>
              <a:custGeom>
                <a:avLst/>
                <a:gdLst/>
                <a:ahLst/>
                <a:cxnLst>
                  <a:cxn ang="0">
                    <a:pos x="11" y="0"/>
                  </a:cxn>
                  <a:cxn ang="0">
                    <a:pos x="0" y="18"/>
                  </a:cxn>
                  <a:cxn ang="0">
                    <a:pos x="7" y="26"/>
                  </a:cxn>
                  <a:cxn ang="0">
                    <a:pos x="14" y="19"/>
                  </a:cxn>
                  <a:cxn ang="0">
                    <a:pos x="6" y="12"/>
                  </a:cxn>
                  <a:cxn ang="0">
                    <a:pos x="13" y="2"/>
                  </a:cxn>
                  <a:cxn ang="0">
                    <a:pos x="11" y="0"/>
                  </a:cxn>
                </a:cxnLst>
                <a:rect l="0" t="0" r="r" b="b"/>
                <a:pathLst>
                  <a:path w="14" h="26">
                    <a:moveTo>
                      <a:pt x="11" y="0"/>
                    </a:moveTo>
                    <a:cubicBezTo>
                      <a:pt x="5" y="2"/>
                      <a:pt x="0" y="10"/>
                      <a:pt x="0" y="18"/>
                    </a:cubicBezTo>
                    <a:cubicBezTo>
                      <a:pt x="0" y="23"/>
                      <a:pt x="3" y="26"/>
                      <a:pt x="7" y="26"/>
                    </a:cubicBezTo>
                    <a:cubicBezTo>
                      <a:pt x="11" y="26"/>
                      <a:pt x="14" y="23"/>
                      <a:pt x="14" y="19"/>
                    </a:cubicBezTo>
                    <a:cubicBezTo>
                      <a:pt x="14" y="14"/>
                      <a:pt x="10" y="12"/>
                      <a:pt x="6" y="12"/>
                    </a:cubicBezTo>
                    <a:cubicBezTo>
                      <a:pt x="7" y="7"/>
                      <a:pt x="10" y="4"/>
                      <a:pt x="13" y="2"/>
                    </a:cubicBezTo>
                    <a:lnTo>
                      <a:pt x="11" y="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defPPr>
                  <a:defRPr lang="en-GB"/>
                </a:defPPr>
                <a:lvl1pPr algn="r" rtl="0" eaLnBrk="0" fontAlgn="base" hangingPunct="0">
                  <a:spcBef>
                    <a:spcPct val="20000"/>
                  </a:spcBef>
                  <a:spcAft>
                    <a:spcPct val="0"/>
                  </a:spcAft>
                  <a:defRPr sz="1200" kern="1200">
                    <a:solidFill>
                      <a:schemeClr val="tx1"/>
                    </a:solidFill>
                    <a:latin typeface="Arial" charset="0"/>
                    <a:ea typeface="+mn-ea"/>
                    <a:cs typeface="+mn-cs"/>
                  </a:defRPr>
                </a:lvl1pPr>
                <a:lvl2pPr marL="457200" algn="r" rtl="0" eaLnBrk="0" fontAlgn="base" hangingPunct="0">
                  <a:spcBef>
                    <a:spcPct val="20000"/>
                  </a:spcBef>
                  <a:spcAft>
                    <a:spcPct val="0"/>
                  </a:spcAft>
                  <a:defRPr sz="1200" kern="1200">
                    <a:solidFill>
                      <a:schemeClr val="tx1"/>
                    </a:solidFill>
                    <a:latin typeface="Arial" charset="0"/>
                    <a:ea typeface="+mn-ea"/>
                    <a:cs typeface="+mn-cs"/>
                  </a:defRPr>
                </a:lvl2pPr>
                <a:lvl3pPr marL="914400" algn="r" rtl="0" eaLnBrk="0" fontAlgn="base" hangingPunct="0">
                  <a:spcBef>
                    <a:spcPct val="20000"/>
                  </a:spcBef>
                  <a:spcAft>
                    <a:spcPct val="0"/>
                  </a:spcAft>
                  <a:defRPr sz="1200" kern="1200">
                    <a:solidFill>
                      <a:schemeClr val="tx1"/>
                    </a:solidFill>
                    <a:latin typeface="Arial" charset="0"/>
                    <a:ea typeface="+mn-ea"/>
                    <a:cs typeface="+mn-cs"/>
                  </a:defRPr>
                </a:lvl3pPr>
                <a:lvl4pPr marL="1371600" algn="r" rtl="0" eaLnBrk="0" fontAlgn="base" hangingPunct="0">
                  <a:spcBef>
                    <a:spcPct val="20000"/>
                  </a:spcBef>
                  <a:spcAft>
                    <a:spcPct val="0"/>
                  </a:spcAft>
                  <a:defRPr sz="1200" kern="1200">
                    <a:solidFill>
                      <a:schemeClr val="tx1"/>
                    </a:solidFill>
                    <a:latin typeface="Arial" charset="0"/>
                    <a:ea typeface="+mn-ea"/>
                    <a:cs typeface="+mn-cs"/>
                  </a:defRPr>
                </a:lvl4pPr>
                <a:lvl5pPr marL="1828800" algn="r" rtl="0" eaLnBrk="0" fontAlgn="base" hangingPunct="0">
                  <a:spcBef>
                    <a:spcPct val="2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a:lstStyle>
              <a:p>
                <a:pPr>
                  <a:defRPr/>
                </a:pPr>
                <a:endParaRPr lang="en-GB" sz="1600">
                  <a:solidFill>
                    <a:srgbClr val="222223"/>
                  </a:solidFill>
                </a:endParaRPr>
              </a:p>
            </p:txBody>
          </p:sp>
        </p:grpSp>
      </p:grpSp>
      <p:sp>
        <p:nvSpPr>
          <p:cNvPr id="19" name="Rectangle 18"/>
          <p:cNvSpPr/>
          <p:nvPr/>
        </p:nvSpPr>
        <p:spPr>
          <a:xfrm>
            <a:off x="5736124" y="1679564"/>
            <a:ext cx="5331089" cy="1790884"/>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2929" tIns="41465" rIns="82929" bIns="41465" rtlCol="0" anchor="ctr"/>
          <a:lstStyle/>
          <a:p>
            <a:pPr>
              <a:lnSpc>
                <a:spcPts val="1723"/>
              </a:lnSpc>
              <a:defRPr/>
            </a:pPr>
            <a:r>
              <a:rPr lang="nl-BE" sz="2133" b="1" dirty="0">
                <a:solidFill>
                  <a:srgbClr val="222223"/>
                </a:solidFill>
                <a:latin typeface="Calibri"/>
              </a:rPr>
              <a:t>Jason Allsopp</a:t>
            </a:r>
          </a:p>
          <a:p>
            <a:pPr>
              <a:lnSpc>
                <a:spcPts val="1723"/>
              </a:lnSpc>
              <a:defRPr/>
            </a:pPr>
            <a:r>
              <a:rPr lang="nl-BE" sz="2133" dirty="0">
                <a:solidFill>
                  <a:srgbClr val="222223"/>
                </a:solidFill>
                <a:latin typeface="Calibri"/>
              </a:rPr>
              <a:t>Vice President, Ipsos Lottery and Gaming Division</a:t>
            </a:r>
            <a:endParaRPr lang="nl-BE" sz="1867" dirty="0">
              <a:solidFill>
                <a:srgbClr val="222223"/>
              </a:solidFill>
              <a:latin typeface="Calibri"/>
            </a:endParaRPr>
          </a:p>
          <a:p>
            <a:pPr>
              <a:lnSpc>
                <a:spcPts val="1723"/>
              </a:lnSpc>
              <a:defRPr/>
            </a:pPr>
            <a:r>
              <a:rPr lang="nl-BE" sz="1867" dirty="0">
                <a:solidFill>
                  <a:srgbClr val="222223"/>
                </a:solidFill>
                <a:latin typeface="Calibri"/>
              </a:rPr>
              <a:t>Tel:      +1.778.373.5035</a:t>
            </a:r>
            <a:br>
              <a:rPr lang="nl-BE" sz="1867" dirty="0">
                <a:solidFill>
                  <a:srgbClr val="222223"/>
                </a:solidFill>
                <a:latin typeface="Calibri"/>
              </a:rPr>
            </a:br>
            <a:r>
              <a:rPr lang="nl-BE" sz="1867" dirty="0">
                <a:solidFill>
                  <a:srgbClr val="222223"/>
                </a:solidFill>
                <a:latin typeface="Calibri"/>
              </a:rPr>
              <a:t>Mail:   Jason.Allsopp@ipsos.com</a:t>
            </a:r>
          </a:p>
        </p:txBody>
      </p:sp>
      <p:sp>
        <p:nvSpPr>
          <p:cNvPr id="20" name="Rectangle 19"/>
          <p:cNvSpPr/>
          <p:nvPr/>
        </p:nvSpPr>
        <p:spPr>
          <a:xfrm>
            <a:off x="5736124" y="3678680"/>
            <a:ext cx="5331089" cy="1790884"/>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2929" tIns="41465" rIns="82929" bIns="41465" rtlCol="0" anchor="ctr"/>
          <a:lstStyle/>
          <a:p>
            <a:pPr>
              <a:lnSpc>
                <a:spcPts val="1723"/>
              </a:lnSpc>
              <a:defRPr/>
            </a:pPr>
            <a:r>
              <a:rPr lang="nl-BE" sz="2133" b="1" dirty="0">
                <a:solidFill>
                  <a:srgbClr val="222223"/>
                </a:solidFill>
                <a:latin typeface="Calibri"/>
              </a:rPr>
              <a:t>Sarah Song</a:t>
            </a:r>
          </a:p>
          <a:p>
            <a:pPr>
              <a:lnSpc>
                <a:spcPts val="1723"/>
              </a:lnSpc>
              <a:defRPr/>
            </a:pPr>
            <a:r>
              <a:rPr lang="nl-BE" sz="2133" dirty="0">
                <a:solidFill>
                  <a:srgbClr val="222223"/>
                </a:solidFill>
                <a:latin typeface="Calibri"/>
              </a:rPr>
              <a:t>Senior Account Manager, Ipsos Lottery and Gaming Division</a:t>
            </a:r>
            <a:endParaRPr lang="nl-BE" sz="1867" dirty="0">
              <a:solidFill>
                <a:srgbClr val="222223"/>
              </a:solidFill>
              <a:latin typeface="Calibri"/>
            </a:endParaRPr>
          </a:p>
          <a:p>
            <a:pPr>
              <a:lnSpc>
                <a:spcPts val="1723"/>
              </a:lnSpc>
              <a:defRPr/>
            </a:pPr>
            <a:r>
              <a:rPr lang="nl-BE" sz="1867" dirty="0">
                <a:solidFill>
                  <a:srgbClr val="222223"/>
                </a:solidFill>
                <a:latin typeface="Calibri"/>
              </a:rPr>
              <a:t>Tel:      +1.778.373.5085</a:t>
            </a:r>
            <a:br>
              <a:rPr lang="nl-BE" sz="1867" dirty="0">
                <a:solidFill>
                  <a:srgbClr val="222223"/>
                </a:solidFill>
                <a:latin typeface="Calibri"/>
              </a:rPr>
            </a:br>
            <a:r>
              <a:rPr lang="nl-BE" sz="1867" dirty="0">
                <a:solidFill>
                  <a:srgbClr val="222223"/>
                </a:solidFill>
                <a:latin typeface="Calibri"/>
              </a:rPr>
              <a:t>Mail:   Sarah.Song@ipsos.com</a:t>
            </a:r>
          </a:p>
        </p:txBody>
      </p:sp>
    </p:spTree>
    <p:extLst>
      <p:ext uri="{BB962C8B-B14F-4D97-AF65-F5344CB8AC3E}">
        <p14:creationId xmlns:p14="http://schemas.microsoft.com/office/powerpoint/2010/main" val="1672817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23036-DDD2-4F48-A4D6-97DCF7F4889F}"/>
              </a:ext>
            </a:extLst>
          </p:cNvPr>
          <p:cNvSpPr>
            <a:spLocks noGrp="1"/>
          </p:cNvSpPr>
          <p:nvPr>
            <p:ph type="title"/>
          </p:nvPr>
        </p:nvSpPr>
        <p:spPr/>
        <p:txBody>
          <a:bodyPr/>
          <a:lstStyle/>
          <a:p>
            <a:r>
              <a:rPr lang="en-US" dirty="0"/>
              <a:t>Key Takeaways – Recommendations</a:t>
            </a:r>
          </a:p>
        </p:txBody>
      </p:sp>
      <p:graphicFrame>
        <p:nvGraphicFramePr>
          <p:cNvPr id="3" name="Table 2">
            <a:extLst>
              <a:ext uri="{FF2B5EF4-FFF2-40B4-BE49-F238E27FC236}">
                <a16:creationId xmlns:a16="http://schemas.microsoft.com/office/drawing/2014/main" id="{0A90EB89-187D-4422-9635-24234EC6AECA}"/>
              </a:ext>
            </a:extLst>
          </p:cNvPr>
          <p:cNvGraphicFramePr>
            <a:graphicFrameLocks noGrp="1"/>
          </p:cNvGraphicFramePr>
          <p:nvPr>
            <p:extLst>
              <p:ext uri="{D42A27DB-BD31-4B8C-83A1-F6EECF244321}">
                <p14:modId xmlns:p14="http://schemas.microsoft.com/office/powerpoint/2010/main" val="425642898"/>
              </p:ext>
            </p:extLst>
          </p:nvPr>
        </p:nvGraphicFramePr>
        <p:xfrm>
          <a:off x="342900" y="923108"/>
          <a:ext cx="11521440" cy="5509206"/>
        </p:xfrm>
        <a:graphic>
          <a:graphicData uri="http://schemas.openxmlformats.org/drawingml/2006/table">
            <a:tbl>
              <a:tblPr>
                <a:tableStyleId>{5C22544A-7EE6-4342-B048-85BDC9FD1C3A}</a:tableStyleId>
              </a:tblPr>
              <a:tblGrid>
                <a:gridCol w="1280160">
                  <a:extLst>
                    <a:ext uri="{9D8B030D-6E8A-4147-A177-3AD203B41FA5}">
                      <a16:colId xmlns:a16="http://schemas.microsoft.com/office/drawing/2014/main" val="2150526044"/>
                    </a:ext>
                  </a:extLst>
                </a:gridCol>
                <a:gridCol w="7498080">
                  <a:extLst>
                    <a:ext uri="{9D8B030D-6E8A-4147-A177-3AD203B41FA5}">
                      <a16:colId xmlns:a16="http://schemas.microsoft.com/office/drawing/2014/main" val="1820951077"/>
                    </a:ext>
                  </a:extLst>
                </a:gridCol>
                <a:gridCol w="2743200">
                  <a:extLst>
                    <a:ext uri="{9D8B030D-6E8A-4147-A177-3AD203B41FA5}">
                      <a16:colId xmlns:a16="http://schemas.microsoft.com/office/drawing/2014/main" val="325190418"/>
                    </a:ext>
                  </a:extLst>
                </a:gridCol>
              </a:tblGrid>
              <a:tr h="1283698">
                <a:tc>
                  <a:txBody>
                    <a:bodyPr/>
                    <a:lstStyle/>
                    <a:p>
                      <a:pPr algn="ctr"/>
                      <a:r>
                        <a:rPr lang="en-US" sz="6600" b="1" dirty="0">
                          <a:solidFill>
                            <a:schemeClr val="bg1"/>
                          </a:solidFill>
                        </a:rPr>
                        <a:t>1</a:t>
                      </a:r>
                    </a:p>
                  </a:txBody>
                  <a:tcPr anchor="ctr">
                    <a:lnL w="12700" cmpd="sng">
                      <a:noFill/>
                    </a:lnL>
                    <a:lnR w="38100" cap="flat" cmpd="sng" algn="ctr">
                      <a:solidFill>
                        <a:schemeClr val="bg1"/>
                      </a:solidFill>
                      <a:prstDash val="solid"/>
                      <a:round/>
                      <a:headEnd type="none" w="med" len="med"/>
                      <a:tailEnd type="none" w="med" len="med"/>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1232345" rtl="0" eaLnBrk="1" latinLnBrk="0" hangingPunct="1">
                        <a:lnSpc>
                          <a:spcPct val="80000"/>
                        </a:lnSpc>
                        <a:spcAft>
                          <a:spcPts val="1200"/>
                        </a:spcAft>
                      </a:pPr>
                      <a:r>
                        <a:rPr lang="en-US" sz="1400" b="0" kern="1200" dirty="0" smtClean="0">
                          <a:solidFill>
                            <a:schemeClr val="tx1"/>
                          </a:solidFill>
                          <a:latin typeface="+mn-lt"/>
                          <a:ea typeface="+mn-ea"/>
                          <a:cs typeface="+mn-cs"/>
                        </a:rPr>
                        <a:t>REDACTED</a:t>
                      </a:r>
                      <a:endParaRPr lang="en-US" sz="1400" b="0" kern="1200" dirty="0">
                        <a:solidFill>
                          <a:schemeClr val="tx1"/>
                        </a:solidFill>
                        <a:latin typeface="+mn-lt"/>
                        <a:ea typeface="+mn-ea"/>
                        <a:cs typeface="+mn-cs"/>
                      </a:endParaRPr>
                    </a:p>
                  </a:txBody>
                  <a:tcPr marL="182880" marR="4572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BEBF1"/>
                    </a:solidFill>
                  </a:tcPr>
                </a:tc>
                <a:tc>
                  <a:txBody>
                    <a:bodyPr/>
                    <a:lstStyle/>
                    <a:p>
                      <a:pPr marL="0" algn="l" defTabSz="1232345" rtl="0" eaLnBrk="1" latinLnBrk="0" hangingPunct="1">
                        <a:lnSpc>
                          <a:spcPct val="80000"/>
                        </a:lnSpc>
                      </a:pPr>
                      <a:r>
                        <a:rPr lang="en-US" sz="1200" b="1" kern="1200" dirty="0">
                          <a:solidFill>
                            <a:schemeClr val="accent1"/>
                          </a:solidFill>
                          <a:latin typeface="+mn-lt"/>
                          <a:ea typeface="+mn-ea"/>
                          <a:cs typeface="+mn-cs"/>
                        </a:rPr>
                        <a:t>Reach new and core audiences.</a:t>
                      </a:r>
                    </a:p>
                  </a:txBody>
                  <a:tcPr marL="1371600" anchor="ctr">
                    <a:lnL w="38100" cap="flat" cmpd="sng" algn="ctr">
                      <a:solidFill>
                        <a:schemeClr val="bg1"/>
                      </a:solidFill>
                      <a:prstDash val="solid"/>
                      <a:round/>
                      <a:headEnd type="none" w="med" len="med"/>
                      <a:tailEnd type="none" w="med" len="med"/>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BEBF1"/>
                    </a:solidFill>
                  </a:tcPr>
                </a:tc>
                <a:extLst>
                  <a:ext uri="{0D108BD9-81ED-4DB2-BD59-A6C34878D82A}">
                    <a16:rowId xmlns:a16="http://schemas.microsoft.com/office/drawing/2014/main" val="3183960128"/>
                  </a:ext>
                </a:extLst>
              </a:tr>
              <a:tr h="1283698">
                <a:tc>
                  <a:txBody>
                    <a:bodyPr/>
                    <a:lstStyle/>
                    <a:p>
                      <a:pPr algn="ctr"/>
                      <a:r>
                        <a:rPr lang="en-US" sz="6600" b="1" dirty="0">
                          <a:solidFill>
                            <a:schemeClr val="tx1"/>
                          </a:solidFill>
                        </a:rPr>
                        <a:t>2</a:t>
                      </a:r>
                    </a:p>
                  </a:txBody>
                  <a:tcPr anchor="ctr">
                    <a:lnL w="12700" cmpd="sng">
                      <a:noFill/>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1232345" rtl="0" eaLnBrk="1" latinLnBrk="0" hangingPunct="1">
                        <a:lnSpc>
                          <a:spcPct val="80000"/>
                        </a:lnSpc>
                        <a:spcAft>
                          <a:spcPts val="1200"/>
                        </a:spcAft>
                      </a:pPr>
                      <a:r>
                        <a:rPr lang="en-GB" sz="2000" b="1" kern="1200" dirty="0">
                          <a:solidFill>
                            <a:schemeClr val="accent2">
                              <a:lumMod val="75000"/>
                            </a:schemeClr>
                          </a:solidFill>
                          <a:latin typeface="+mn-lt"/>
                          <a:ea typeface="+mn-ea"/>
                          <a:cs typeface="+mn-cs"/>
                        </a:rPr>
                        <a:t>Lower barriers to sign up for the My Lottery Rewards Program and redemption threshold in order to support a necessary awareness campaign.</a:t>
                      </a:r>
                    </a:p>
                    <a:p>
                      <a:pPr marL="0" algn="l" defTabSz="1232345" rtl="0" eaLnBrk="1" latinLnBrk="0" hangingPunct="1">
                        <a:lnSpc>
                          <a:spcPct val="80000"/>
                        </a:lnSpc>
                        <a:spcAft>
                          <a:spcPts val="1200"/>
                        </a:spcAft>
                      </a:pPr>
                      <a:r>
                        <a:rPr lang="en-GB" sz="1400" b="0" kern="1200" dirty="0">
                          <a:solidFill>
                            <a:schemeClr val="tx1"/>
                          </a:solidFill>
                          <a:latin typeface="+mn-lt"/>
                          <a:ea typeface="+mn-ea"/>
                          <a:cs typeface="+mn-cs"/>
                        </a:rPr>
                        <a:t>The sign up process for MLR is daunting and can be streamlined into phases to reduce the barriers to registration. Consider also tweaking the rewards structure to lower thresholds of redemption. These changes are necessary to support successful conversion with an awareness campaign.</a:t>
                      </a:r>
                    </a:p>
                  </a:txBody>
                  <a:tcPr marL="182880" marR="4572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6EB"/>
                    </a:solidFill>
                  </a:tcPr>
                </a:tc>
                <a:tc>
                  <a:txBody>
                    <a:bodyPr/>
                    <a:lstStyle/>
                    <a:p>
                      <a:pPr marL="0" algn="l" defTabSz="1232345" rtl="0" eaLnBrk="1" latinLnBrk="0" hangingPunct="1">
                        <a:lnSpc>
                          <a:spcPct val="80000"/>
                        </a:lnSpc>
                      </a:pPr>
                      <a:r>
                        <a:rPr lang="en-US" sz="1200" b="1" kern="1200" dirty="0">
                          <a:solidFill>
                            <a:schemeClr val="accent2">
                              <a:lumMod val="75000"/>
                            </a:schemeClr>
                          </a:solidFill>
                          <a:latin typeface="+mn-lt"/>
                          <a:ea typeface="+mn-ea"/>
                          <a:cs typeface="+mn-cs"/>
                        </a:rPr>
                        <a:t>Optimize MLR so that players can feel rewarded.</a:t>
                      </a:r>
                    </a:p>
                  </a:txBody>
                  <a:tcPr marL="1371600" anchor="ctr">
                    <a:lnL w="38100" cap="flat" cmpd="sng" algn="ctr">
                      <a:solidFill>
                        <a:schemeClr val="bg1"/>
                      </a:solidFill>
                      <a:prstDash val="solid"/>
                      <a:round/>
                      <a:headEnd type="none" w="med" len="med"/>
                      <a:tailEnd type="none" w="med" len="med"/>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6EB"/>
                    </a:solidFill>
                  </a:tcPr>
                </a:tc>
                <a:extLst>
                  <a:ext uri="{0D108BD9-81ED-4DB2-BD59-A6C34878D82A}">
                    <a16:rowId xmlns:a16="http://schemas.microsoft.com/office/drawing/2014/main" val="3539987481"/>
                  </a:ext>
                </a:extLst>
              </a:tr>
              <a:tr h="1283698">
                <a:tc>
                  <a:txBody>
                    <a:bodyPr/>
                    <a:lstStyle/>
                    <a:p>
                      <a:pPr algn="ctr"/>
                      <a:r>
                        <a:rPr lang="en-US" sz="6600" b="1" dirty="0">
                          <a:solidFill>
                            <a:schemeClr val="bg1"/>
                          </a:solidFill>
                        </a:rPr>
                        <a:t>3</a:t>
                      </a:r>
                    </a:p>
                  </a:txBody>
                  <a:tcPr anchor="ctr">
                    <a:lnL w="12700" cmpd="sng">
                      <a:noFill/>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algn="l" defTabSz="1232345" rtl="0" eaLnBrk="1" latinLnBrk="0" hangingPunct="1">
                        <a:lnSpc>
                          <a:spcPct val="80000"/>
                        </a:lnSpc>
                        <a:spcAft>
                          <a:spcPts val="1200"/>
                        </a:spcAft>
                      </a:pPr>
                      <a:r>
                        <a:rPr lang="en-GB" sz="2000" b="1" kern="1200" dirty="0">
                          <a:solidFill>
                            <a:schemeClr val="accent3"/>
                          </a:solidFill>
                          <a:latin typeface="+mn-lt"/>
                          <a:ea typeface="+mn-ea"/>
                          <a:cs typeface="+mn-cs"/>
                        </a:rPr>
                        <a:t>Lower barriers to Lottery Purchase by going cashless.</a:t>
                      </a:r>
                    </a:p>
                    <a:p>
                      <a:pPr marL="0" algn="l" defTabSz="1232345" rtl="0" eaLnBrk="1" latinLnBrk="0" hangingPunct="1">
                        <a:lnSpc>
                          <a:spcPct val="80000"/>
                        </a:lnSpc>
                        <a:spcAft>
                          <a:spcPts val="1200"/>
                        </a:spcAft>
                      </a:pPr>
                      <a:r>
                        <a:rPr lang="en-GB" sz="1400" b="0" kern="1200" dirty="0">
                          <a:solidFill>
                            <a:schemeClr val="tx1"/>
                          </a:solidFill>
                          <a:latin typeface="+mn-lt"/>
                          <a:ea typeface="+mn-ea"/>
                          <a:cs typeface="+mn-cs"/>
                        </a:rPr>
                        <a:t>Most Players indicated that not having cash is one of the barriers they consider when thinking of buying Lottery. This can be easily remedied and will pick up low hanging fruit for the Lottery and encourage more frequent play from most players. </a:t>
                      </a:r>
                    </a:p>
                  </a:txBody>
                  <a:tcPr marL="182880" marR="4572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9E2"/>
                    </a:solidFill>
                  </a:tcPr>
                </a:tc>
                <a:tc>
                  <a:txBody>
                    <a:bodyPr/>
                    <a:lstStyle/>
                    <a:p>
                      <a:pPr marL="0" algn="l" defTabSz="1232345" rtl="0" eaLnBrk="1" latinLnBrk="0" hangingPunct="1">
                        <a:lnSpc>
                          <a:spcPct val="80000"/>
                        </a:lnSpc>
                      </a:pPr>
                      <a:r>
                        <a:rPr lang="en-US" sz="1200" b="1" kern="1200" dirty="0">
                          <a:solidFill>
                            <a:schemeClr val="accent3"/>
                          </a:solidFill>
                          <a:latin typeface="+mn-lt"/>
                          <a:ea typeface="+mn-ea"/>
                          <a:cs typeface="+mn-cs"/>
                        </a:rPr>
                        <a:t>Capture more impulse purchases easily.</a:t>
                      </a:r>
                    </a:p>
                  </a:txBody>
                  <a:tcPr marL="1371600" anchor="ctr">
                    <a:lnL w="38100" cap="flat" cmpd="sng" algn="ctr">
                      <a:solidFill>
                        <a:schemeClr val="bg1"/>
                      </a:solidFill>
                      <a:prstDash val="solid"/>
                      <a:round/>
                      <a:headEnd type="none" w="med" len="med"/>
                      <a:tailEnd type="none" w="med" len="med"/>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9E2"/>
                    </a:solidFill>
                  </a:tcPr>
                </a:tc>
                <a:extLst>
                  <a:ext uri="{0D108BD9-81ED-4DB2-BD59-A6C34878D82A}">
                    <a16:rowId xmlns:a16="http://schemas.microsoft.com/office/drawing/2014/main" val="2348753191"/>
                  </a:ext>
                </a:extLst>
              </a:tr>
              <a:tr h="1283698">
                <a:tc>
                  <a:txBody>
                    <a:bodyPr/>
                    <a:lstStyle/>
                    <a:p>
                      <a:pPr algn="ctr"/>
                      <a:r>
                        <a:rPr lang="en-US" sz="6600" b="1" dirty="0">
                          <a:solidFill>
                            <a:schemeClr val="bg1"/>
                          </a:solidFill>
                        </a:rPr>
                        <a:t>4</a:t>
                      </a:r>
                    </a:p>
                  </a:txBody>
                  <a:tcPr anchor="ctr">
                    <a:lnL w="12700" cmpd="sng">
                      <a:noFill/>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solidFill>
                  </a:tcPr>
                </a:tc>
                <a:tc>
                  <a:txBody>
                    <a:bodyPr/>
                    <a:lstStyle/>
                    <a:p>
                      <a:pPr marL="0" marR="0" lvl="0" indent="0" algn="l" defTabSz="1232345" rtl="0" eaLnBrk="1" fontAlgn="auto" latinLnBrk="0" hangingPunct="1">
                        <a:lnSpc>
                          <a:spcPct val="80000"/>
                        </a:lnSpc>
                        <a:spcBef>
                          <a:spcPts val="0"/>
                        </a:spcBef>
                        <a:spcAft>
                          <a:spcPts val="1200"/>
                        </a:spcAft>
                        <a:buClrTx/>
                        <a:buSzTx/>
                        <a:buFontTx/>
                        <a:buNone/>
                        <a:tabLst/>
                        <a:defRPr/>
                      </a:pPr>
                      <a:r>
                        <a:rPr lang="en-GB" sz="2000" b="1" kern="1200" noProof="0" dirty="0">
                          <a:solidFill>
                            <a:schemeClr val="accent4"/>
                          </a:solidFill>
                          <a:latin typeface="+mn-lt"/>
                          <a:ea typeface="+mn-ea"/>
                          <a:cs typeface="+mn-cs"/>
                        </a:rPr>
                        <a:t>Focus on building a perception of winnability </a:t>
                      </a:r>
                    </a:p>
                    <a:p>
                      <a:pPr marL="0" marR="0" lvl="0" indent="0" algn="l" defTabSz="1232345" rtl="0" eaLnBrk="1" fontAlgn="auto" latinLnBrk="0" hangingPunct="1">
                        <a:lnSpc>
                          <a:spcPct val="80000"/>
                        </a:lnSpc>
                        <a:spcBef>
                          <a:spcPts val="0"/>
                        </a:spcBef>
                        <a:spcAft>
                          <a:spcPts val="1200"/>
                        </a:spcAft>
                        <a:buClrTx/>
                        <a:buSzTx/>
                        <a:buFontTx/>
                        <a:buNone/>
                        <a:tabLst/>
                        <a:defRPr/>
                      </a:pPr>
                      <a:r>
                        <a:rPr lang="en-GB" sz="1400" b="0" kern="1200" noProof="0" dirty="0">
                          <a:solidFill>
                            <a:schemeClr val="tx1"/>
                          </a:solidFill>
                          <a:latin typeface="+mn-lt"/>
                          <a:ea typeface="+mn-ea"/>
                          <a:cs typeface="+mn-cs"/>
                        </a:rPr>
                        <a:t>Winner awareness is and continues to be a challenge to safeguard winners’ privacy and safety, particularly in Baltimore. However, there is no easy road to establishing legitimacy while preserving privacy. Consider building a perception of winnability via personal experience and reinforcing that through tactical and communications strategy.</a:t>
                      </a:r>
                    </a:p>
                  </a:txBody>
                  <a:tcPr marL="182880" marR="4572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ADDF3"/>
                    </a:solidFill>
                  </a:tcPr>
                </a:tc>
                <a:tc>
                  <a:txBody>
                    <a:bodyPr/>
                    <a:lstStyle/>
                    <a:p>
                      <a:pPr marL="0" algn="l" defTabSz="1232345" rtl="0" eaLnBrk="1" latinLnBrk="0" hangingPunct="1">
                        <a:lnSpc>
                          <a:spcPct val="80000"/>
                        </a:lnSpc>
                      </a:pPr>
                      <a:r>
                        <a:rPr lang="en-US" sz="1200" b="1" kern="1200" dirty="0">
                          <a:solidFill>
                            <a:schemeClr val="accent4"/>
                          </a:solidFill>
                          <a:latin typeface="+mn-lt"/>
                          <a:ea typeface="+mn-ea"/>
                          <a:cs typeface="+mn-cs"/>
                        </a:rPr>
                        <a:t>Improve the Maryland Lottery’s perceptions of winnability among players/non-players.</a:t>
                      </a:r>
                    </a:p>
                  </a:txBody>
                  <a:tcPr marL="1371600" anchor="ctr">
                    <a:lnL w="38100" cap="flat" cmpd="sng" algn="ctr">
                      <a:solidFill>
                        <a:schemeClr val="bg1"/>
                      </a:solidFill>
                      <a:prstDash val="solid"/>
                      <a:round/>
                      <a:headEnd type="none" w="med" len="med"/>
                      <a:tailEnd type="none" w="med" len="med"/>
                    </a:lnL>
                    <a:lnR w="12700" cmpd="sng">
                      <a:noFill/>
                    </a:lnR>
                    <a:lnT w="381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ADDF3"/>
                    </a:solidFill>
                  </a:tcPr>
                </a:tc>
                <a:extLst>
                  <a:ext uri="{0D108BD9-81ED-4DB2-BD59-A6C34878D82A}">
                    <a16:rowId xmlns:a16="http://schemas.microsoft.com/office/drawing/2014/main" val="1283679333"/>
                  </a:ext>
                </a:extLst>
              </a:tr>
            </a:tbl>
          </a:graphicData>
        </a:graphic>
      </p:graphicFrame>
      <p:grpSp>
        <p:nvGrpSpPr>
          <p:cNvPr id="4" name="Group 3">
            <a:extLst>
              <a:ext uri="{FF2B5EF4-FFF2-40B4-BE49-F238E27FC236}">
                <a16:creationId xmlns:a16="http://schemas.microsoft.com/office/drawing/2014/main" id="{F058DFCA-6B6A-425D-968A-EC29B3BFC219}"/>
              </a:ext>
            </a:extLst>
          </p:cNvPr>
          <p:cNvGrpSpPr>
            <a:grpSpLocks noChangeAspect="1"/>
          </p:cNvGrpSpPr>
          <p:nvPr/>
        </p:nvGrpSpPr>
        <p:grpSpPr>
          <a:xfrm>
            <a:off x="9291168" y="1071159"/>
            <a:ext cx="1005840" cy="974646"/>
            <a:chOff x="5529064" y="2869208"/>
            <a:chExt cx="1164497" cy="1128382"/>
          </a:xfrm>
          <a:solidFill>
            <a:schemeClr val="accent1"/>
          </a:solidFill>
        </p:grpSpPr>
        <p:sp>
          <p:nvSpPr>
            <p:cNvPr id="6" name="Freeform 11">
              <a:extLst>
                <a:ext uri="{FF2B5EF4-FFF2-40B4-BE49-F238E27FC236}">
                  <a16:creationId xmlns:a16="http://schemas.microsoft.com/office/drawing/2014/main" id="{75FA1B07-01F4-4A39-8CFE-A47BE9EBAD03}"/>
                </a:ext>
              </a:extLst>
            </p:cNvPr>
            <p:cNvSpPr>
              <a:spLocks noEditPoints="1"/>
            </p:cNvSpPr>
            <p:nvPr/>
          </p:nvSpPr>
          <p:spPr bwMode="auto">
            <a:xfrm>
              <a:off x="5975281" y="2949463"/>
              <a:ext cx="364357" cy="1007198"/>
            </a:xfrm>
            <a:custGeom>
              <a:avLst/>
              <a:gdLst>
                <a:gd name="T0" fmla="*/ 101 w 609"/>
                <a:gd name="T1" fmla="*/ 1672 h 1683"/>
                <a:gd name="T2" fmla="*/ 184 w 609"/>
                <a:gd name="T3" fmla="*/ 1591 h 1683"/>
                <a:gd name="T4" fmla="*/ 168 w 609"/>
                <a:gd name="T5" fmla="*/ 1521 h 1683"/>
                <a:gd name="T6" fmla="*/ 285 w 609"/>
                <a:gd name="T7" fmla="*/ 1187 h 1683"/>
                <a:gd name="T8" fmla="*/ 347 w 609"/>
                <a:gd name="T9" fmla="*/ 1116 h 1683"/>
                <a:gd name="T10" fmla="*/ 461 w 609"/>
                <a:gd name="T11" fmla="*/ 1171 h 1683"/>
                <a:gd name="T12" fmla="*/ 466 w 609"/>
                <a:gd name="T13" fmla="*/ 1460 h 1683"/>
                <a:gd name="T14" fmla="*/ 452 w 609"/>
                <a:gd name="T15" fmla="*/ 1581 h 1683"/>
                <a:gd name="T16" fmla="*/ 446 w 609"/>
                <a:gd name="T17" fmla="*/ 1678 h 1683"/>
                <a:gd name="T18" fmla="*/ 527 w 609"/>
                <a:gd name="T19" fmla="*/ 1637 h 1683"/>
                <a:gd name="T20" fmla="*/ 516 w 609"/>
                <a:gd name="T21" fmla="*/ 1526 h 1683"/>
                <a:gd name="T22" fmla="*/ 547 w 609"/>
                <a:gd name="T23" fmla="*/ 1225 h 1683"/>
                <a:gd name="T24" fmla="*/ 545 w 609"/>
                <a:gd name="T25" fmla="*/ 1077 h 1683"/>
                <a:gd name="T26" fmla="*/ 609 w 609"/>
                <a:gd name="T27" fmla="*/ 817 h 1683"/>
                <a:gd name="T28" fmla="*/ 561 w 609"/>
                <a:gd name="T29" fmla="*/ 632 h 1683"/>
                <a:gd name="T30" fmla="*/ 565 w 609"/>
                <a:gd name="T31" fmla="*/ 535 h 1683"/>
                <a:gd name="T32" fmla="*/ 584 w 609"/>
                <a:gd name="T33" fmla="*/ 434 h 1683"/>
                <a:gd name="T34" fmla="*/ 582 w 609"/>
                <a:gd name="T35" fmla="*/ 301 h 1683"/>
                <a:gd name="T36" fmla="*/ 519 w 609"/>
                <a:gd name="T37" fmla="*/ 245 h 1683"/>
                <a:gd name="T38" fmla="*/ 512 w 609"/>
                <a:gd name="T39" fmla="*/ 236 h 1683"/>
                <a:gd name="T40" fmla="*/ 510 w 609"/>
                <a:gd name="T41" fmla="*/ 227 h 1683"/>
                <a:gd name="T42" fmla="*/ 533 w 609"/>
                <a:gd name="T43" fmla="*/ 136 h 1683"/>
                <a:gd name="T44" fmla="*/ 538 w 609"/>
                <a:gd name="T45" fmla="*/ 74 h 1683"/>
                <a:gd name="T46" fmla="*/ 488 w 609"/>
                <a:gd name="T47" fmla="*/ 13 h 1683"/>
                <a:gd name="T48" fmla="*/ 454 w 609"/>
                <a:gd name="T49" fmla="*/ 2 h 1683"/>
                <a:gd name="T50" fmla="*/ 357 w 609"/>
                <a:gd name="T51" fmla="*/ 70 h 1683"/>
                <a:gd name="T52" fmla="*/ 366 w 609"/>
                <a:gd name="T53" fmla="*/ 48 h 1683"/>
                <a:gd name="T54" fmla="*/ 356 w 609"/>
                <a:gd name="T55" fmla="*/ 77 h 1683"/>
                <a:gd name="T56" fmla="*/ 341 w 609"/>
                <a:gd name="T57" fmla="*/ 118 h 1683"/>
                <a:gd name="T58" fmla="*/ 328 w 609"/>
                <a:gd name="T59" fmla="*/ 193 h 1683"/>
                <a:gd name="T60" fmla="*/ 339 w 609"/>
                <a:gd name="T61" fmla="*/ 183 h 1683"/>
                <a:gd name="T62" fmla="*/ 296 w 609"/>
                <a:gd name="T63" fmla="*/ 249 h 1683"/>
                <a:gd name="T64" fmla="*/ 305 w 609"/>
                <a:gd name="T65" fmla="*/ 249 h 1683"/>
                <a:gd name="T66" fmla="*/ 245 w 609"/>
                <a:gd name="T67" fmla="*/ 278 h 1683"/>
                <a:gd name="T68" fmla="*/ 182 w 609"/>
                <a:gd name="T69" fmla="*/ 433 h 1683"/>
                <a:gd name="T70" fmla="*/ 270 w 609"/>
                <a:gd name="T71" fmla="*/ 511 h 1683"/>
                <a:gd name="T72" fmla="*/ 281 w 609"/>
                <a:gd name="T73" fmla="*/ 658 h 1683"/>
                <a:gd name="T74" fmla="*/ 269 w 609"/>
                <a:gd name="T75" fmla="*/ 747 h 1683"/>
                <a:gd name="T76" fmla="*/ 183 w 609"/>
                <a:gd name="T77" fmla="*/ 988 h 1683"/>
                <a:gd name="T78" fmla="*/ 220 w 609"/>
                <a:gd name="T79" fmla="*/ 1073 h 1683"/>
                <a:gd name="T80" fmla="*/ 207 w 609"/>
                <a:gd name="T81" fmla="*/ 1192 h 1683"/>
                <a:gd name="T82" fmla="*/ 130 w 609"/>
                <a:gd name="T83" fmla="*/ 1483 h 1683"/>
                <a:gd name="T84" fmla="*/ 91 w 609"/>
                <a:gd name="T85" fmla="*/ 1581 h 1683"/>
                <a:gd name="T86" fmla="*/ 34 w 609"/>
                <a:gd name="T87" fmla="*/ 1630 h 1683"/>
                <a:gd name="T88" fmla="*/ 537 w 609"/>
                <a:gd name="T89" fmla="*/ 104 h 1683"/>
                <a:gd name="T90" fmla="*/ 537 w 609"/>
                <a:gd name="T91" fmla="*/ 84 h 1683"/>
                <a:gd name="T92" fmla="*/ 523 w 609"/>
                <a:gd name="T93" fmla="*/ 149 h 1683"/>
                <a:gd name="T94" fmla="*/ 523 w 609"/>
                <a:gd name="T95" fmla="*/ 149 h 1683"/>
                <a:gd name="T96" fmla="*/ 512 w 609"/>
                <a:gd name="T97" fmla="*/ 1543 h 1683"/>
                <a:gd name="T98" fmla="*/ 464 w 609"/>
                <a:gd name="T99" fmla="*/ 1522 h 1683"/>
                <a:gd name="T100" fmla="*/ 311 w 609"/>
                <a:gd name="T101" fmla="*/ 249 h 1683"/>
                <a:gd name="T102" fmla="*/ 314 w 609"/>
                <a:gd name="T103" fmla="*/ 227 h 1683"/>
                <a:gd name="T104" fmla="*/ 332 w 609"/>
                <a:gd name="T105" fmla="*/ 176 h 1683"/>
                <a:gd name="T106" fmla="*/ 338 w 609"/>
                <a:gd name="T107" fmla="*/ 138 h 1683"/>
                <a:gd name="T108" fmla="*/ 343 w 609"/>
                <a:gd name="T109" fmla="*/ 132 h 1683"/>
                <a:gd name="T110" fmla="*/ 401 w 609"/>
                <a:gd name="T111" fmla="*/ 14 h 1683"/>
                <a:gd name="T112" fmla="*/ 406 w 609"/>
                <a:gd name="T113" fmla="*/ 10 h 1683"/>
                <a:gd name="T114" fmla="*/ 408 w 609"/>
                <a:gd name="T115" fmla="*/ 9 h 1683"/>
                <a:gd name="T116" fmla="*/ 503 w 609"/>
                <a:gd name="T117" fmla="*/ 231 h 1683"/>
                <a:gd name="T118" fmla="*/ 502 w 609"/>
                <a:gd name="T119" fmla="*/ 208 h 1683"/>
                <a:gd name="T120" fmla="*/ 514 w 609"/>
                <a:gd name="T121" fmla="*/ 169 h 1683"/>
                <a:gd name="T122" fmla="*/ 512 w 609"/>
                <a:gd name="T123" fmla="*/ 239 h 1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9" h="1683">
                  <a:moveTo>
                    <a:pt x="2" y="1662"/>
                  </a:moveTo>
                  <a:cubicBezTo>
                    <a:pt x="3" y="1663"/>
                    <a:pt x="28" y="1672"/>
                    <a:pt x="31" y="1673"/>
                  </a:cubicBezTo>
                  <a:cubicBezTo>
                    <a:pt x="33" y="1673"/>
                    <a:pt x="36" y="1674"/>
                    <a:pt x="39" y="1674"/>
                  </a:cubicBezTo>
                  <a:cubicBezTo>
                    <a:pt x="58" y="1675"/>
                    <a:pt x="91" y="1677"/>
                    <a:pt x="101" y="1672"/>
                  </a:cubicBezTo>
                  <a:cubicBezTo>
                    <a:pt x="117" y="1664"/>
                    <a:pt x="116" y="1642"/>
                    <a:pt x="135" y="1637"/>
                  </a:cubicBezTo>
                  <a:cubicBezTo>
                    <a:pt x="136" y="1651"/>
                    <a:pt x="131" y="1666"/>
                    <a:pt x="146" y="1665"/>
                  </a:cubicBezTo>
                  <a:cubicBezTo>
                    <a:pt x="152" y="1652"/>
                    <a:pt x="154" y="1638"/>
                    <a:pt x="162" y="1625"/>
                  </a:cubicBezTo>
                  <a:cubicBezTo>
                    <a:pt x="169" y="1613"/>
                    <a:pt x="180" y="1603"/>
                    <a:pt x="184" y="1591"/>
                  </a:cubicBezTo>
                  <a:cubicBezTo>
                    <a:pt x="186" y="1588"/>
                    <a:pt x="186" y="1582"/>
                    <a:pt x="187" y="1578"/>
                  </a:cubicBezTo>
                  <a:cubicBezTo>
                    <a:pt x="191" y="1565"/>
                    <a:pt x="190" y="1561"/>
                    <a:pt x="183" y="1548"/>
                  </a:cubicBezTo>
                  <a:cubicBezTo>
                    <a:pt x="181" y="1544"/>
                    <a:pt x="179" y="1540"/>
                    <a:pt x="177" y="1536"/>
                  </a:cubicBezTo>
                  <a:cubicBezTo>
                    <a:pt x="175" y="1529"/>
                    <a:pt x="174" y="1525"/>
                    <a:pt x="168" y="1521"/>
                  </a:cubicBezTo>
                  <a:cubicBezTo>
                    <a:pt x="180" y="1500"/>
                    <a:pt x="188" y="1477"/>
                    <a:pt x="198" y="1455"/>
                  </a:cubicBezTo>
                  <a:cubicBezTo>
                    <a:pt x="208" y="1434"/>
                    <a:pt x="221" y="1415"/>
                    <a:pt x="233" y="1395"/>
                  </a:cubicBezTo>
                  <a:cubicBezTo>
                    <a:pt x="256" y="1354"/>
                    <a:pt x="282" y="1314"/>
                    <a:pt x="289" y="1261"/>
                  </a:cubicBezTo>
                  <a:cubicBezTo>
                    <a:pt x="292" y="1237"/>
                    <a:pt x="289" y="1212"/>
                    <a:pt x="285" y="1187"/>
                  </a:cubicBezTo>
                  <a:cubicBezTo>
                    <a:pt x="285" y="1184"/>
                    <a:pt x="283" y="1180"/>
                    <a:pt x="283" y="1178"/>
                  </a:cubicBezTo>
                  <a:cubicBezTo>
                    <a:pt x="284" y="1173"/>
                    <a:pt x="291" y="1167"/>
                    <a:pt x="294" y="1162"/>
                  </a:cubicBezTo>
                  <a:cubicBezTo>
                    <a:pt x="302" y="1145"/>
                    <a:pt x="307" y="1123"/>
                    <a:pt x="313" y="1105"/>
                  </a:cubicBezTo>
                  <a:cubicBezTo>
                    <a:pt x="325" y="1108"/>
                    <a:pt x="334" y="1114"/>
                    <a:pt x="347" y="1116"/>
                  </a:cubicBezTo>
                  <a:cubicBezTo>
                    <a:pt x="349" y="1110"/>
                    <a:pt x="348" y="1105"/>
                    <a:pt x="350" y="1097"/>
                  </a:cubicBezTo>
                  <a:cubicBezTo>
                    <a:pt x="387" y="1098"/>
                    <a:pt x="422" y="1098"/>
                    <a:pt x="448" y="1088"/>
                  </a:cubicBezTo>
                  <a:cubicBezTo>
                    <a:pt x="449" y="1101"/>
                    <a:pt x="451" y="1116"/>
                    <a:pt x="453" y="1131"/>
                  </a:cubicBezTo>
                  <a:cubicBezTo>
                    <a:pt x="455" y="1145"/>
                    <a:pt x="460" y="1159"/>
                    <a:pt x="461" y="1171"/>
                  </a:cubicBezTo>
                  <a:cubicBezTo>
                    <a:pt x="462" y="1183"/>
                    <a:pt x="458" y="1198"/>
                    <a:pt x="456" y="1211"/>
                  </a:cubicBezTo>
                  <a:cubicBezTo>
                    <a:pt x="453" y="1224"/>
                    <a:pt x="450" y="1237"/>
                    <a:pt x="449" y="1251"/>
                  </a:cubicBezTo>
                  <a:cubicBezTo>
                    <a:pt x="447" y="1281"/>
                    <a:pt x="450" y="1306"/>
                    <a:pt x="454" y="1335"/>
                  </a:cubicBezTo>
                  <a:cubicBezTo>
                    <a:pt x="460" y="1376"/>
                    <a:pt x="462" y="1416"/>
                    <a:pt x="466" y="1460"/>
                  </a:cubicBezTo>
                  <a:cubicBezTo>
                    <a:pt x="467" y="1475"/>
                    <a:pt x="473" y="1499"/>
                    <a:pt x="466" y="1511"/>
                  </a:cubicBezTo>
                  <a:cubicBezTo>
                    <a:pt x="464" y="1517"/>
                    <a:pt x="454" y="1517"/>
                    <a:pt x="452" y="1524"/>
                  </a:cubicBezTo>
                  <a:cubicBezTo>
                    <a:pt x="450" y="1530"/>
                    <a:pt x="453" y="1539"/>
                    <a:pt x="459" y="1537"/>
                  </a:cubicBezTo>
                  <a:cubicBezTo>
                    <a:pt x="455" y="1552"/>
                    <a:pt x="451" y="1565"/>
                    <a:pt x="452" y="1581"/>
                  </a:cubicBezTo>
                  <a:cubicBezTo>
                    <a:pt x="453" y="1592"/>
                    <a:pt x="454" y="1598"/>
                    <a:pt x="450" y="1609"/>
                  </a:cubicBezTo>
                  <a:cubicBezTo>
                    <a:pt x="448" y="1613"/>
                    <a:pt x="446" y="1618"/>
                    <a:pt x="445" y="1621"/>
                  </a:cubicBezTo>
                  <a:cubicBezTo>
                    <a:pt x="439" y="1631"/>
                    <a:pt x="431" y="1634"/>
                    <a:pt x="432" y="1650"/>
                  </a:cubicBezTo>
                  <a:cubicBezTo>
                    <a:pt x="433" y="1656"/>
                    <a:pt x="442" y="1675"/>
                    <a:pt x="446" y="1678"/>
                  </a:cubicBezTo>
                  <a:cubicBezTo>
                    <a:pt x="450" y="1680"/>
                    <a:pt x="461" y="1680"/>
                    <a:pt x="469" y="1681"/>
                  </a:cubicBezTo>
                  <a:cubicBezTo>
                    <a:pt x="477" y="1682"/>
                    <a:pt x="486" y="1683"/>
                    <a:pt x="491" y="1683"/>
                  </a:cubicBezTo>
                  <a:cubicBezTo>
                    <a:pt x="505" y="1682"/>
                    <a:pt x="510" y="1677"/>
                    <a:pt x="516" y="1667"/>
                  </a:cubicBezTo>
                  <a:cubicBezTo>
                    <a:pt x="522" y="1659"/>
                    <a:pt x="528" y="1651"/>
                    <a:pt x="527" y="1637"/>
                  </a:cubicBezTo>
                  <a:cubicBezTo>
                    <a:pt x="527" y="1631"/>
                    <a:pt x="522" y="1636"/>
                    <a:pt x="521" y="1633"/>
                  </a:cubicBezTo>
                  <a:cubicBezTo>
                    <a:pt x="513" y="1618"/>
                    <a:pt x="518" y="1597"/>
                    <a:pt x="518" y="1576"/>
                  </a:cubicBezTo>
                  <a:cubicBezTo>
                    <a:pt x="518" y="1563"/>
                    <a:pt x="515" y="1549"/>
                    <a:pt x="515" y="1537"/>
                  </a:cubicBezTo>
                  <a:cubicBezTo>
                    <a:pt x="515" y="1533"/>
                    <a:pt x="517" y="1529"/>
                    <a:pt x="516" y="1526"/>
                  </a:cubicBezTo>
                  <a:cubicBezTo>
                    <a:pt x="515" y="1519"/>
                    <a:pt x="510" y="1515"/>
                    <a:pt x="508" y="1510"/>
                  </a:cubicBezTo>
                  <a:cubicBezTo>
                    <a:pt x="505" y="1498"/>
                    <a:pt x="514" y="1471"/>
                    <a:pt x="517" y="1453"/>
                  </a:cubicBezTo>
                  <a:cubicBezTo>
                    <a:pt x="526" y="1413"/>
                    <a:pt x="531" y="1380"/>
                    <a:pt x="539" y="1339"/>
                  </a:cubicBezTo>
                  <a:cubicBezTo>
                    <a:pt x="547" y="1302"/>
                    <a:pt x="552" y="1266"/>
                    <a:pt x="547" y="1225"/>
                  </a:cubicBezTo>
                  <a:cubicBezTo>
                    <a:pt x="545" y="1214"/>
                    <a:pt x="545" y="1203"/>
                    <a:pt x="543" y="1193"/>
                  </a:cubicBezTo>
                  <a:cubicBezTo>
                    <a:pt x="540" y="1180"/>
                    <a:pt x="531" y="1168"/>
                    <a:pt x="529" y="1155"/>
                  </a:cubicBezTo>
                  <a:cubicBezTo>
                    <a:pt x="527" y="1141"/>
                    <a:pt x="533" y="1128"/>
                    <a:pt x="536" y="1115"/>
                  </a:cubicBezTo>
                  <a:cubicBezTo>
                    <a:pt x="540" y="1102"/>
                    <a:pt x="542" y="1090"/>
                    <a:pt x="545" y="1077"/>
                  </a:cubicBezTo>
                  <a:cubicBezTo>
                    <a:pt x="558" y="1072"/>
                    <a:pt x="575" y="1072"/>
                    <a:pt x="589" y="1073"/>
                  </a:cubicBezTo>
                  <a:cubicBezTo>
                    <a:pt x="592" y="1014"/>
                    <a:pt x="595" y="930"/>
                    <a:pt x="592" y="866"/>
                  </a:cubicBezTo>
                  <a:cubicBezTo>
                    <a:pt x="592" y="858"/>
                    <a:pt x="589" y="833"/>
                    <a:pt x="592" y="826"/>
                  </a:cubicBezTo>
                  <a:cubicBezTo>
                    <a:pt x="595" y="822"/>
                    <a:pt x="605" y="822"/>
                    <a:pt x="609" y="817"/>
                  </a:cubicBezTo>
                  <a:cubicBezTo>
                    <a:pt x="608" y="767"/>
                    <a:pt x="600" y="722"/>
                    <a:pt x="585" y="684"/>
                  </a:cubicBezTo>
                  <a:cubicBezTo>
                    <a:pt x="581" y="674"/>
                    <a:pt x="574" y="664"/>
                    <a:pt x="570" y="653"/>
                  </a:cubicBezTo>
                  <a:cubicBezTo>
                    <a:pt x="569" y="650"/>
                    <a:pt x="569" y="646"/>
                    <a:pt x="568" y="643"/>
                  </a:cubicBezTo>
                  <a:cubicBezTo>
                    <a:pt x="567" y="640"/>
                    <a:pt x="563" y="636"/>
                    <a:pt x="561" y="632"/>
                  </a:cubicBezTo>
                  <a:cubicBezTo>
                    <a:pt x="559" y="628"/>
                    <a:pt x="558" y="623"/>
                    <a:pt x="556" y="619"/>
                  </a:cubicBezTo>
                  <a:cubicBezTo>
                    <a:pt x="552" y="613"/>
                    <a:pt x="544" y="608"/>
                    <a:pt x="544" y="602"/>
                  </a:cubicBezTo>
                  <a:cubicBezTo>
                    <a:pt x="543" y="597"/>
                    <a:pt x="548" y="588"/>
                    <a:pt x="551" y="580"/>
                  </a:cubicBezTo>
                  <a:cubicBezTo>
                    <a:pt x="556" y="564"/>
                    <a:pt x="559" y="550"/>
                    <a:pt x="565" y="535"/>
                  </a:cubicBezTo>
                  <a:cubicBezTo>
                    <a:pt x="571" y="521"/>
                    <a:pt x="580" y="503"/>
                    <a:pt x="581" y="481"/>
                  </a:cubicBezTo>
                  <a:cubicBezTo>
                    <a:pt x="581" y="473"/>
                    <a:pt x="578" y="464"/>
                    <a:pt x="580" y="456"/>
                  </a:cubicBezTo>
                  <a:cubicBezTo>
                    <a:pt x="580" y="454"/>
                    <a:pt x="584" y="453"/>
                    <a:pt x="585" y="449"/>
                  </a:cubicBezTo>
                  <a:cubicBezTo>
                    <a:pt x="586" y="444"/>
                    <a:pt x="587" y="438"/>
                    <a:pt x="584" y="434"/>
                  </a:cubicBezTo>
                  <a:cubicBezTo>
                    <a:pt x="583" y="432"/>
                    <a:pt x="582" y="431"/>
                    <a:pt x="581" y="429"/>
                  </a:cubicBezTo>
                  <a:cubicBezTo>
                    <a:pt x="579" y="423"/>
                    <a:pt x="581" y="416"/>
                    <a:pt x="581" y="409"/>
                  </a:cubicBezTo>
                  <a:cubicBezTo>
                    <a:pt x="581" y="386"/>
                    <a:pt x="577" y="352"/>
                    <a:pt x="579" y="327"/>
                  </a:cubicBezTo>
                  <a:cubicBezTo>
                    <a:pt x="580" y="318"/>
                    <a:pt x="583" y="308"/>
                    <a:pt x="582" y="301"/>
                  </a:cubicBezTo>
                  <a:cubicBezTo>
                    <a:pt x="580" y="293"/>
                    <a:pt x="572" y="283"/>
                    <a:pt x="568" y="275"/>
                  </a:cubicBezTo>
                  <a:cubicBezTo>
                    <a:pt x="565" y="270"/>
                    <a:pt x="557" y="252"/>
                    <a:pt x="552" y="249"/>
                  </a:cubicBezTo>
                  <a:cubicBezTo>
                    <a:pt x="548" y="247"/>
                    <a:pt x="540" y="248"/>
                    <a:pt x="533" y="247"/>
                  </a:cubicBezTo>
                  <a:cubicBezTo>
                    <a:pt x="528" y="246"/>
                    <a:pt x="523" y="246"/>
                    <a:pt x="519" y="245"/>
                  </a:cubicBezTo>
                  <a:cubicBezTo>
                    <a:pt x="518" y="244"/>
                    <a:pt x="518" y="243"/>
                    <a:pt x="517" y="242"/>
                  </a:cubicBezTo>
                  <a:cubicBezTo>
                    <a:pt x="519" y="242"/>
                    <a:pt x="524" y="247"/>
                    <a:pt x="524" y="242"/>
                  </a:cubicBezTo>
                  <a:cubicBezTo>
                    <a:pt x="523" y="242"/>
                    <a:pt x="524" y="244"/>
                    <a:pt x="523" y="243"/>
                  </a:cubicBezTo>
                  <a:cubicBezTo>
                    <a:pt x="519" y="241"/>
                    <a:pt x="515" y="239"/>
                    <a:pt x="512" y="236"/>
                  </a:cubicBezTo>
                  <a:cubicBezTo>
                    <a:pt x="511" y="235"/>
                    <a:pt x="511" y="233"/>
                    <a:pt x="510" y="233"/>
                  </a:cubicBezTo>
                  <a:cubicBezTo>
                    <a:pt x="510" y="233"/>
                    <a:pt x="510" y="234"/>
                    <a:pt x="510" y="234"/>
                  </a:cubicBezTo>
                  <a:cubicBezTo>
                    <a:pt x="508" y="232"/>
                    <a:pt x="507" y="229"/>
                    <a:pt x="508" y="226"/>
                  </a:cubicBezTo>
                  <a:cubicBezTo>
                    <a:pt x="508" y="226"/>
                    <a:pt x="509" y="228"/>
                    <a:pt x="510" y="227"/>
                  </a:cubicBezTo>
                  <a:cubicBezTo>
                    <a:pt x="506" y="223"/>
                    <a:pt x="505" y="216"/>
                    <a:pt x="506" y="208"/>
                  </a:cubicBezTo>
                  <a:cubicBezTo>
                    <a:pt x="508" y="199"/>
                    <a:pt x="509" y="192"/>
                    <a:pt x="512" y="183"/>
                  </a:cubicBezTo>
                  <a:cubicBezTo>
                    <a:pt x="516" y="168"/>
                    <a:pt x="523" y="154"/>
                    <a:pt x="531" y="142"/>
                  </a:cubicBezTo>
                  <a:cubicBezTo>
                    <a:pt x="531" y="140"/>
                    <a:pt x="532" y="138"/>
                    <a:pt x="533" y="136"/>
                  </a:cubicBezTo>
                  <a:cubicBezTo>
                    <a:pt x="533" y="135"/>
                    <a:pt x="534" y="134"/>
                    <a:pt x="534" y="133"/>
                  </a:cubicBezTo>
                  <a:cubicBezTo>
                    <a:pt x="536" y="119"/>
                    <a:pt x="542" y="104"/>
                    <a:pt x="540" y="89"/>
                  </a:cubicBezTo>
                  <a:cubicBezTo>
                    <a:pt x="540" y="84"/>
                    <a:pt x="540" y="78"/>
                    <a:pt x="540" y="73"/>
                  </a:cubicBezTo>
                  <a:cubicBezTo>
                    <a:pt x="539" y="72"/>
                    <a:pt x="539" y="75"/>
                    <a:pt x="538" y="74"/>
                  </a:cubicBezTo>
                  <a:cubicBezTo>
                    <a:pt x="537" y="68"/>
                    <a:pt x="534" y="63"/>
                    <a:pt x="532" y="57"/>
                  </a:cubicBezTo>
                  <a:cubicBezTo>
                    <a:pt x="532" y="57"/>
                    <a:pt x="531" y="57"/>
                    <a:pt x="531" y="57"/>
                  </a:cubicBezTo>
                  <a:cubicBezTo>
                    <a:pt x="529" y="48"/>
                    <a:pt x="525" y="40"/>
                    <a:pt x="520" y="32"/>
                  </a:cubicBezTo>
                  <a:cubicBezTo>
                    <a:pt x="512" y="24"/>
                    <a:pt x="503" y="16"/>
                    <a:pt x="488" y="13"/>
                  </a:cubicBezTo>
                  <a:cubicBezTo>
                    <a:pt x="483" y="13"/>
                    <a:pt x="481" y="11"/>
                    <a:pt x="477" y="11"/>
                  </a:cubicBezTo>
                  <a:cubicBezTo>
                    <a:pt x="471" y="7"/>
                    <a:pt x="466" y="4"/>
                    <a:pt x="459" y="2"/>
                  </a:cubicBezTo>
                  <a:cubicBezTo>
                    <a:pt x="458" y="2"/>
                    <a:pt x="458" y="2"/>
                    <a:pt x="457" y="2"/>
                  </a:cubicBezTo>
                  <a:cubicBezTo>
                    <a:pt x="456" y="2"/>
                    <a:pt x="455" y="2"/>
                    <a:pt x="454" y="2"/>
                  </a:cubicBezTo>
                  <a:cubicBezTo>
                    <a:pt x="448" y="0"/>
                    <a:pt x="438" y="0"/>
                    <a:pt x="430" y="0"/>
                  </a:cubicBezTo>
                  <a:cubicBezTo>
                    <a:pt x="415" y="0"/>
                    <a:pt x="407" y="7"/>
                    <a:pt x="396" y="13"/>
                  </a:cubicBezTo>
                  <a:cubicBezTo>
                    <a:pt x="393" y="14"/>
                    <a:pt x="391" y="17"/>
                    <a:pt x="388" y="18"/>
                  </a:cubicBezTo>
                  <a:cubicBezTo>
                    <a:pt x="372" y="29"/>
                    <a:pt x="361" y="48"/>
                    <a:pt x="357" y="70"/>
                  </a:cubicBezTo>
                  <a:cubicBezTo>
                    <a:pt x="359" y="67"/>
                    <a:pt x="360" y="63"/>
                    <a:pt x="360" y="59"/>
                  </a:cubicBezTo>
                  <a:cubicBezTo>
                    <a:pt x="361" y="59"/>
                    <a:pt x="361" y="58"/>
                    <a:pt x="361" y="58"/>
                  </a:cubicBezTo>
                  <a:cubicBezTo>
                    <a:pt x="364" y="52"/>
                    <a:pt x="366" y="46"/>
                    <a:pt x="370" y="42"/>
                  </a:cubicBezTo>
                  <a:cubicBezTo>
                    <a:pt x="368" y="44"/>
                    <a:pt x="368" y="47"/>
                    <a:pt x="366" y="48"/>
                  </a:cubicBezTo>
                  <a:cubicBezTo>
                    <a:pt x="363" y="56"/>
                    <a:pt x="361" y="66"/>
                    <a:pt x="357" y="74"/>
                  </a:cubicBezTo>
                  <a:cubicBezTo>
                    <a:pt x="357" y="73"/>
                    <a:pt x="357" y="70"/>
                    <a:pt x="357" y="71"/>
                  </a:cubicBezTo>
                  <a:cubicBezTo>
                    <a:pt x="357" y="71"/>
                    <a:pt x="357" y="71"/>
                    <a:pt x="357" y="71"/>
                  </a:cubicBezTo>
                  <a:cubicBezTo>
                    <a:pt x="356" y="73"/>
                    <a:pt x="355" y="74"/>
                    <a:pt x="356" y="77"/>
                  </a:cubicBezTo>
                  <a:cubicBezTo>
                    <a:pt x="353" y="81"/>
                    <a:pt x="351" y="87"/>
                    <a:pt x="349" y="93"/>
                  </a:cubicBezTo>
                  <a:cubicBezTo>
                    <a:pt x="344" y="105"/>
                    <a:pt x="335" y="112"/>
                    <a:pt x="330" y="122"/>
                  </a:cubicBezTo>
                  <a:cubicBezTo>
                    <a:pt x="334" y="116"/>
                    <a:pt x="339" y="110"/>
                    <a:pt x="344" y="106"/>
                  </a:cubicBezTo>
                  <a:cubicBezTo>
                    <a:pt x="343" y="111"/>
                    <a:pt x="342" y="113"/>
                    <a:pt x="341" y="118"/>
                  </a:cubicBezTo>
                  <a:cubicBezTo>
                    <a:pt x="335" y="127"/>
                    <a:pt x="329" y="141"/>
                    <a:pt x="329" y="156"/>
                  </a:cubicBezTo>
                  <a:cubicBezTo>
                    <a:pt x="328" y="167"/>
                    <a:pt x="330" y="176"/>
                    <a:pt x="332" y="185"/>
                  </a:cubicBezTo>
                  <a:cubicBezTo>
                    <a:pt x="332" y="186"/>
                    <a:pt x="332" y="186"/>
                    <a:pt x="332" y="187"/>
                  </a:cubicBezTo>
                  <a:cubicBezTo>
                    <a:pt x="331" y="189"/>
                    <a:pt x="329" y="191"/>
                    <a:pt x="328" y="193"/>
                  </a:cubicBezTo>
                  <a:cubicBezTo>
                    <a:pt x="328" y="193"/>
                    <a:pt x="329" y="194"/>
                    <a:pt x="329" y="195"/>
                  </a:cubicBezTo>
                  <a:cubicBezTo>
                    <a:pt x="327" y="201"/>
                    <a:pt x="321" y="205"/>
                    <a:pt x="320" y="211"/>
                  </a:cubicBezTo>
                  <a:cubicBezTo>
                    <a:pt x="325" y="209"/>
                    <a:pt x="327" y="203"/>
                    <a:pt x="330" y="199"/>
                  </a:cubicBezTo>
                  <a:cubicBezTo>
                    <a:pt x="334" y="195"/>
                    <a:pt x="336" y="188"/>
                    <a:pt x="339" y="183"/>
                  </a:cubicBezTo>
                  <a:cubicBezTo>
                    <a:pt x="334" y="206"/>
                    <a:pt x="320" y="216"/>
                    <a:pt x="309" y="230"/>
                  </a:cubicBezTo>
                  <a:cubicBezTo>
                    <a:pt x="310" y="231"/>
                    <a:pt x="312" y="229"/>
                    <a:pt x="313" y="230"/>
                  </a:cubicBezTo>
                  <a:cubicBezTo>
                    <a:pt x="308" y="236"/>
                    <a:pt x="303" y="242"/>
                    <a:pt x="296" y="246"/>
                  </a:cubicBezTo>
                  <a:cubicBezTo>
                    <a:pt x="298" y="247"/>
                    <a:pt x="294" y="248"/>
                    <a:pt x="296" y="249"/>
                  </a:cubicBezTo>
                  <a:cubicBezTo>
                    <a:pt x="299" y="249"/>
                    <a:pt x="302" y="245"/>
                    <a:pt x="305" y="244"/>
                  </a:cubicBezTo>
                  <a:cubicBezTo>
                    <a:pt x="307" y="242"/>
                    <a:pt x="310" y="241"/>
                    <a:pt x="311" y="239"/>
                  </a:cubicBezTo>
                  <a:cubicBezTo>
                    <a:pt x="315" y="237"/>
                    <a:pt x="318" y="234"/>
                    <a:pt x="322" y="232"/>
                  </a:cubicBezTo>
                  <a:cubicBezTo>
                    <a:pt x="317" y="238"/>
                    <a:pt x="311" y="244"/>
                    <a:pt x="305" y="249"/>
                  </a:cubicBezTo>
                  <a:cubicBezTo>
                    <a:pt x="299" y="249"/>
                    <a:pt x="293" y="249"/>
                    <a:pt x="286" y="251"/>
                  </a:cubicBezTo>
                  <a:cubicBezTo>
                    <a:pt x="282" y="252"/>
                    <a:pt x="277" y="254"/>
                    <a:pt x="272" y="256"/>
                  </a:cubicBezTo>
                  <a:cubicBezTo>
                    <a:pt x="267" y="257"/>
                    <a:pt x="261" y="258"/>
                    <a:pt x="258" y="260"/>
                  </a:cubicBezTo>
                  <a:cubicBezTo>
                    <a:pt x="254" y="262"/>
                    <a:pt x="251" y="270"/>
                    <a:pt x="245" y="278"/>
                  </a:cubicBezTo>
                  <a:cubicBezTo>
                    <a:pt x="239" y="286"/>
                    <a:pt x="233" y="291"/>
                    <a:pt x="232" y="296"/>
                  </a:cubicBezTo>
                  <a:cubicBezTo>
                    <a:pt x="229" y="304"/>
                    <a:pt x="230" y="315"/>
                    <a:pt x="228" y="324"/>
                  </a:cubicBezTo>
                  <a:cubicBezTo>
                    <a:pt x="224" y="347"/>
                    <a:pt x="210" y="374"/>
                    <a:pt x="199" y="398"/>
                  </a:cubicBezTo>
                  <a:cubicBezTo>
                    <a:pt x="194" y="408"/>
                    <a:pt x="187" y="419"/>
                    <a:pt x="182" y="433"/>
                  </a:cubicBezTo>
                  <a:cubicBezTo>
                    <a:pt x="178" y="446"/>
                    <a:pt x="170" y="464"/>
                    <a:pt x="171" y="471"/>
                  </a:cubicBezTo>
                  <a:cubicBezTo>
                    <a:pt x="173" y="483"/>
                    <a:pt x="193" y="497"/>
                    <a:pt x="203" y="506"/>
                  </a:cubicBezTo>
                  <a:cubicBezTo>
                    <a:pt x="208" y="510"/>
                    <a:pt x="213" y="515"/>
                    <a:pt x="218" y="516"/>
                  </a:cubicBezTo>
                  <a:cubicBezTo>
                    <a:pt x="236" y="520"/>
                    <a:pt x="253" y="510"/>
                    <a:pt x="270" y="511"/>
                  </a:cubicBezTo>
                  <a:cubicBezTo>
                    <a:pt x="276" y="546"/>
                    <a:pt x="283" y="580"/>
                    <a:pt x="285" y="616"/>
                  </a:cubicBezTo>
                  <a:cubicBezTo>
                    <a:pt x="285" y="622"/>
                    <a:pt x="286" y="630"/>
                    <a:pt x="285" y="637"/>
                  </a:cubicBezTo>
                  <a:cubicBezTo>
                    <a:pt x="284" y="640"/>
                    <a:pt x="282" y="643"/>
                    <a:pt x="281" y="647"/>
                  </a:cubicBezTo>
                  <a:cubicBezTo>
                    <a:pt x="280" y="650"/>
                    <a:pt x="281" y="654"/>
                    <a:pt x="281" y="658"/>
                  </a:cubicBezTo>
                  <a:cubicBezTo>
                    <a:pt x="279" y="669"/>
                    <a:pt x="274" y="685"/>
                    <a:pt x="273" y="694"/>
                  </a:cubicBezTo>
                  <a:cubicBezTo>
                    <a:pt x="273" y="697"/>
                    <a:pt x="275" y="699"/>
                    <a:pt x="274" y="702"/>
                  </a:cubicBezTo>
                  <a:cubicBezTo>
                    <a:pt x="274" y="708"/>
                    <a:pt x="272" y="717"/>
                    <a:pt x="271" y="725"/>
                  </a:cubicBezTo>
                  <a:cubicBezTo>
                    <a:pt x="270" y="733"/>
                    <a:pt x="270" y="741"/>
                    <a:pt x="269" y="747"/>
                  </a:cubicBezTo>
                  <a:cubicBezTo>
                    <a:pt x="267" y="759"/>
                    <a:pt x="262" y="772"/>
                    <a:pt x="257" y="784"/>
                  </a:cubicBezTo>
                  <a:cubicBezTo>
                    <a:pt x="255" y="789"/>
                    <a:pt x="252" y="795"/>
                    <a:pt x="249" y="801"/>
                  </a:cubicBezTo>
                  <a:cubicBezTo>
                    <a:pt x="242" y="814"/>
                    <a:pt x="234" y="818"/>
                    <a:pt x="249" y="824"/>
                  </a:cubicBezTo>
                  <a:cubicBezTo>
                    <a:pt x="227" y="872"/>
                    <a:pt x="204" y="932"/>
                    <a:pt x="183" y="988"/>
                  </a:cubicBezTo>
                  <a:cubicBezTo>
                    <a:pt x="178" y="1001"/>
                    <a:pt x="172" y="1015"/>
                    <a:pt x="166" y="1029"/>
                  </a:cubicBezTo>
                  <a:cubicBezTo>
                    <a:pt x="164" y="1034"/>
                    <a:pt x="161" y="1040"/>
                    <a:pt x="161" y="1042"/>
                  </a:cubicBezTo>
                  <a:cubicBezTo>
                    <a:pt x="162" y="1048"/>
                    <a:pt x="183" y="1059"/>
                    <a:pt x="188" y="1061"/>
                  </a:cubicBezTo>
                  <a:cubicBezTo>
                    <a:pt x="199" y="1067"/>
                    <a:pt x="209" y="1069"/>
                    <a:pt x="220" y="1073"/>
                  </a:cubicBezTo>
                  <a:cubicBezTo>
                    <a:pt x="226" y="1100"/>
                    <a:pt x="210" y="1113"/>
                    <a:pt x="208" y="1132"/>
                  </a:cubicBezTo>
                  <a:cubicBezTo>
                    <a:pt x="207" y="1136"/>
                    <a:pt x="208" y="1141"/>
                    <a:pt x="207" y="1145"/>
                  </a:cubicBezTo>
                  <a:cubicBezTo>
                    <a:pt x="207" y="1153"/>
                    <a:pt x="204" y="1159"/>
                    <a:pt x="204" y="1167"/>
                  </a:cubicBezTo>
                  <a:cubicBezTo>
                    <a:pt x="205" y="1174"/>
                    <a:pt x="208" y="1182"/>
                    <a:pt x="207" y="1192"/>
                  </a:cubicBezTo>
                  <a:cubicBezTo>
                    <a:pt x="206" y="1204"/>
                    <a:pt x="199" y="1217"/>
                    <a:pt x="194" y="1231"/>
                  </a:cubicBezTo>
                  <a:cubicBezTo>
                    <a:pt x="179" y="1270"/>
                    <a:pt x="171" y="1310"/>
                    <a:pt x="161" y="1356"/>
                  </a:cubicBezTo>
                  <a:cubicBezTo>
                    <a:pt x="155" y="1383"/>
                    <a:pt x="147" y="1411"/>
                    <a:pt x="140" y="1440"/>
                  </a:cubicBezTo>
                  <a:cubicBezTo>
                    <a:pt x="137" y="1453"/>
                    <a:pt x="135" y="1468"/>
                    <a:pt x="130" y="1483"/>
                  </a:cubicBezTo>
                  <a:cubicBezTo>
                    <a:pt x="126" y="1496"/>
                    <a:pt x="120" y="1514"/>
                    <a:pt x="114" y="1519"/>
                  </a:cubicBezTo>
                  <a:cubicBezTo>
                    <a:pt x="111" y="1522"/>
                    <a:pt x="102" y="1520"/>
                    <a:pt x="102" y="1527"/>
                  </a:cubicBezTo>
                  <a:cubicBezTo>
                    <a:pt x="103" y="1530"/>
                    <a:pt x="107" y="1530"/>
                    <a:pt x="110" y="1530"/>
                  </a:cubicBezTo>
                  <a:cubicBezTo>
                    <a:pt x="105" y="1550"/>
                    <a:pt x="101" y="1564"/>
                    <a:pt x="91" y="1581"/>
                  </a:cubicBezTo>
                  <a:cubicBezTo>
                    <a:pt x="84" y="1592"/>
                    <a:pt x="79" y="1600"/>
                    <a:pt x="67" y="1608"/>
                  </a:cubicBezTo>
                  <a:cubicBezTo>
                    <a:pt x="65" y="1610"/>
                    <a:pt x="61" y="1614"/>
                    <a:pt x="59" y="1615"/>
                  </a:cubicBezTo>
                  <a:cubicBezTo>
                    <a:pt x="56" y="1616"/>
                    <a:pt x="53" y="1615"/>
                    <a:pt x="50" y="1616"/>
                  </a:cubicBezTo>
                  <a:cubicBezTo>
                    <a:pt x="45" y="1619"/>
                    <a:pt x="39" y="1627"/>
                    <a:pt x="34" y="1630"/>
                  </a:cubicBezTo>
                  <a:cubicBezTo>
                    <a:pt x="22" y="1637"/>
                    <a:pt x="3" y="1641"/>
                    <a:pt x="0" y="1648"/>
                  </a:cubicBezTo>
                  <a:cubicBezTo>
                    <a:pt x="0" y="1649"/>
                    <a:pt x="1" y="1660"/>
                    <a:pt x="2" y="1662"/>
                  </a:cubicBezTo>
                  <a:close/>
                  <a:moveTo>
                    <a:pt x="537" y="106"/>
                  </a:moveTo>
                  <a:cubicBezTo>
                    <a:pt x="537" y="105"/>
                    <a:pt x="537" y="104"/>
                    <a:pt x="537" y="104"/>
                  </a:cubicBezTo>
                  <a:cubicBezTo>
                    <a:pt x="538" y="104"/>
                    <a:pt x="538" y="106"/>
                    <a:pt x="537" y="106"/>
                  </a:cubicBezTo>
                  <a:close/>
                  <a:moveTo>
                    <a:pt x="537" y="84"/>
                  </a:moveTo>
                  <a:cubicBezTo>
                    <a:pt x="538" y="87"/>
                    <a:pt x="538" y="90"/>
                    <a:pt x="537" y="94"/>
                  </a:cubicBezTo>
                  <a:cubicBezTo>
                    <a:pt x="536" y="91"/>
                    <a:pt x="537" y="87"/>
                    <a:pt x="537" y="84"/>
                  </a:cubicBezTo>
                  <a:close/>
                  <a:moveTo>
                    <a:pt x="529" y="127"/>
                  </a:moveTo>
                  <a:cubicBezTo>
                    <a:pt x="530" y="121"/>
                    <a:pt x="533" y="116"/>
                    <a:pt x="535" y="111"/>
                  </a:cubicBezTo>
                  <a:cubicBezTo>
                    <a:pt x="537" y="117"/>
                    <a:pt x="532" y="123"/>
                    <a:pt x="529" y="127"/>
                  </a:cubicBezTo>
                  <a:close/>
                  <a:moveTo>
                    <a:pt x="523" y="149"/>
                  </a:moveTo>
                  <a:cubicBezTo>
                    <a:pt x="526" y="140"/>
                    <a:pt x="528" y="131"/>
                    <a:pt x="534" y="124"/>
                  </a:cubicBezTo>
                  <a:cubicBezTo>
                    <a:pt x="534" y="124"/>
                    <a:pt x="534" y="124"/>
                    <a:pt x="534" y="125"/>
                  </a:cubicBezTo>
                  <a:cubicBezTo>
                    <a:pt x="534" y="127"/>
                    <a:pt x="533" y="128"/>
                    <a:pt x="533" y="131"/>
                  </a:cubicBezTo>
                  <a:cubicBezTo>
                    <a:pt x="530" y="138"/>
                    <a:pt x="528" y="145"/>
                    <a:pt x="523" y="149"/>
                  </a:cubicBezTo>
                  <a:close/>
                  <a:moveTo>
                    <a:pt x="512" y="1543"/>
                  </a:moveTo>
                  <a:cubicBezTo>
                    <a:pt x="514" y="1554"/>
                    <a:pt x="514" y="1569"/>
                    <a:pt x="514" y="1583"/>
                  </a:cubicBezTo>
                  <a:cubicBezTo>
                    <a:pt x="514" y="1584"/>
                    <a:pt x="513" y="1585"/>
                    <a:pt x="513" y="1583"/>
                  </a:cubicBezTo>
                  <a:cubicBezTo>
                    <a:pt x="514" y="1569"/>
                    <a:pt x="509" y="1555"/>
                    <a:pt x="512" y="1543"/>
                  </a:cubicBezTo>
                  <a:close/>
                  <a:moveTo>
                    <a:pt x="463" y="1538"/>
                  </a:moveTo>
                  <a:cubicBezTo>
                    <a:pt x="460" y="1553"/>
                    <a:pt x="461" y="1572"/>
                    <a:pt x="455" y="1583"/>
                  </a:cubicBezTo>
                  <a:cubicBezTo>
                    <a:pt x="454" y="1565"/>
                    <a:pt x="457" y="1550"/>
                    <a:pt x="463" y="1538"/>
                  </a:cubicBezTo>
                  <a:close/>
                  <a:moveTo>
                    <a:pt x="464" y="1522"/>
                  </a:moveTo>
                  <a:cubicBezTo>
                    <a:pt x="462" y="1523"/>
                    <a:pt x="463" y="1529"/>
                    <a:pt x="458" y="1528"/>
                  </a:cubicBezTo>
                  <a:cubicBezTo>
                    <a:pt x="459" y="1525"/>
                    <a:pt x="463" y="1520"/>
                    <a:pt x="464" y="1522"/>
                  </a:cubicBezTo>
                  <a:close/>
                  <a:moveTo>
                    <a:pt x="314" y="244"/>
                  </a:moveTo>
                  <a:cubicBezTo>
                    <a:pt x="313" y="246"/>
                    <a:pt x="312" y="247"/>
                    <a:pt x="311" y="249"/>
                  </a:cubicBezTo>
                  <a:cubicBezTo>
                    <a:pt x="310" y="249"/>
                    <a:pt x="309" y="249"/>
                    <a:pt x="308" y="249"/>
                  </a:cubicBezTo>
                  <a:cubicBezTo>
                    <a:pt x="310" y="247"/>
                    <a:pt x="312" y="245"/>
                    <a:pt x="314" y="244"/>
                  </a:cubicBezTo>
                  <a:close/>
                  <a:moveTo>
                    <a:pt x="326" y="214"/>
                  </a:moveTo>
                  <a:cubicBezTo>
                    <a:pt x="323" y="219"/>
                    <a:pt x="319" y="224"/>
                    <a:pt x="314" y="227"/>
                  </a:cubicBezTo>
                  <a:cubicBezTo>
                    <a:pt x="317" y="222"/>
                    <a:pt x="322" y="218"/>
                    <a:pt x="326" y="214"/>
                  </a:cubicBezTo>
                  <a:cubicBezTo>
                    <a:pt x="326" y="214"/>
                    <a:pt x="326" y="214"/>
                    <a:pt x="326" y="214"/>
                  </a:cubicBezTo>
                  <a:close/>
                  <a:moveTo>
                    <a:pt x="338" y="138"/>
                  </a:moveTo>
                  <a:cubicBezTo>
                    <a:pt x="334" y="146"/>
                    <a:pt x="333" y="164"/>
                    <a:pt x="332" y="176"/>
                  </a:cubicBezTo>
                  <a:cubicBezTo>
                    <a:pt x="330" y="172"/>
                    <a:pt x="330" y="167"/>
                    <a:pt x="330" y="161"/>
                  </a:cubicBezTo>
                  <a:cubicBezTo>
                    <a:pt x="330" y="148"/>
                    <a:pt x="334" y="134"/>
                    <a:pt x="339" y="126"/>
                  </a:cubicBezTo>
                  <a:cubicBezTo>
                    <a:pt x="339" y="126"/>
                    <a:pt x="339" y="125"/>
                    <a:pt x="339" y="125"/>
                  </a:cubicBezTo>
                  <a:cubicBezTo>
                    <a:pt x="340" y="128"/>
                    <a:pt x="337" y="133"/>
                    <a:pt x="338" y="138"/>
                  </a:cubicBezTo>
                  <a:close/>
                  <a:moveTo>
                    <a:pt x="335" y="180"/>
                  </a:moveTo>
                  <a:cubicBezTo>
                    <a:pt x="334" y="169"/>
                    <a:pt x="335" y="158"/>
                    <a:pt x="338" y="148"/>
                  </a:cubicBezTo>
                  <a:cubicBezTo>
                    <a:pt x="338" y="150"/>
                    <a:pt x="338" y="152"/>
                    <a:pt x="338" y="153"/>
                  </a:cubicBezTo>
                  <a:cubicBezTo>
                    <a:pt x="339" y="147"/>
                    <a:pt x="339" y="137"/>
                    <a:pt x="343" y="132"/>
                  </a:cubicBezTo>
                  <a:cubicBezTo>
                    <a:pt x="343" y="132"/>
                    <a:pt x="343" y="132"/>
                    <a:pt x="343" y="133"/>
                  </a:cubicBezTo>
                  <a:cubicBezTo>
                    <a:pt x="344" y="146"/>
                    <a:pt x="343" y="170"/>
                    <a:pt x="335" y="180"/>
                  </a:cubicBezTo>
                  <a:close/>
                  <a:moveTo>
                    <a:pt x="403" y="12"/>
                  </a:moveTo>
                  <a:cubicBezTo>
                    <a:pt x="403" y="13"/>
                    <a:pt x="401" y="13"/>
                    <a:pt x="401" y="14"/>
                  </a:cubicBezTo>
                  <a:cubicBezTo>
                    <a:pt x="398" y="15"/>
                    <a:pt x="397" y="17"/>
                    <a:pt x="395" y="18"/>
                  </a:cubicBezTo>
                  <a:cubicBezTo>
                    <a:pt x="391" y="21"/>
                    <a:pt x="388" y="25"/>
                    <a:pt x="385" y="28"/>
                  </a:cubicBezTo>
                  <a:cubicBezTo>
                    <a:pt x="378" y="36"/>
                    <a:pt x="373" y="44"/>
                    <a:pt x="367" y="52"/>
                  </a:cubicBezTo>
                  <a:cubicBezTo>
                    <a:pt x="373" y="31"/>
                    <a:pt x="388" y="18"/>
                    <a:pt x="406" y="10"/>
                  </a:cubicBezTo>
                  <a:cubicBezTo>
                    <a:pt x="407" y="10"/>
                    <a:pt x="404" y="11"/>
                    <a:pt x="403" y="12"/>
                  </a:cubicBezTo>
                  <a:close/>
                  <a:moveTo>
                    <a:pt x="408" y="9"/>
                  </a:moveTo>
                  <a:cubicBezTo>
                    <a:pt x="408" y="9"/>
                    <a:pt x="407" y="9"/>
                    <a:pt x="406" y="9"/>
                  </a:cubicBezTo>
                  <a:cubicBezTo>
                    <a:pt x="407" y="9"/>
                    <a:pt x="408" y="9"/>
                    <a:pt x="408" y="9"/>
                  </a:cubicBezTo>
                  <a:close/>
                  <a:moveTo>
                    <a:pt x="503" y="224"/>
                  </a:moveTo>
                  <a:cubicBezTo>
                    <a:pt x="504" y="224"/>
                    <a:pt x="504" y="226"/>
                    <a:pt x="504" y="227"/>
                  </a:cubicBezTo>
                  <a:cubicBezTo>
                    <a:pt x="503" y="227"/>
                    <a:pt x="502" y="225"/>
                    <a:pt x="503" y="224"/>
                  </a:cubicBezTo>
                  <a:close/>
                  <a:moveTo>
                    <a:pt x="503" y="231"/>
                  </a:moveTo>
                  <a:cubicBezTo>
                    <a:pt x="503" y="230"/>
                    <a:pt x="504" y="231"/>
                    <a:pt x="503" y="231"/>
                  </a:cubicBezTo>
                  <a:close/>
                  <a:moveTo>
                    <a:pt x="502" y="223"/>
                  </a:moveTo>
                  <a:cubicBezTo>
                    <a:pt x="500" y="220"/>
                    <a:pt x="501" y="212"/>
                    <a:pt x="502" y="208"/>
                  </a:cubicBezTo>
                  <a:cubicBezTo>
                    <a:pt x="502" y="208"/>
                    <a:pt x="502" y="208"/>
                    <a:pt x="502" y="208"/>
                  </a:cubicBezTo>
                  <a:cubicBezTo>
                    <a:pt x="503" y="210"/>
                    <a:pt x="503" y="212"/>
                    <a:pt x="504" y="214"/>
                  </a:cubicBezTo>
                  <a:cubicBezTo>
                    <a:pt x="503" y="217"/>
                    <a:pt x="505" y="222"/>
                    <a:pt x="502" y="223"/>
                  </a:cubicBezTo>
                  <a:close/>
                  <a:moveTo>
                    <a:pt x="506" y="190"/>
                  </a:moveTo>
                  <a:cubicBezTo>
                    <a:pt x="508" y="182"/>
                    <a:pt x="511" y="175"/>
                    <a:pt x="514" y="169"/>
                  </a:cubicBezTo>
                  <a:cubicBezTo>
                    <a:pt x="512" y="178"/>
                    <a:pt x="508" y="187"/>
                    <a:pt x="506" y="196"/>
                  </a:cubicBezTo>
                  <a:cubicBezTo>
                    <a:pt x="505" y="195"/>
                    <a:pt x="506" y="191"/>
                    <a:pt x="506" y="190"/>
                  </a:cubicBezTo>
                  <a:close/>
                  <a:moveTo>
                    <a:pt x="516" y="243"/>
                  </a:moveTo>
                  <a:cubicBezTo>
                    <a:pt x="514" y="243"/>
                    <a:pt x="513" y="240"/>
                    <a:pt x="512" y="239"/>
                  </a:cubicBezTo>
                  <a:cubicBezTo>
                    <a:pt x="514" y="238"/>
                    <a:pt x="514" y="242"/>
                    <a:pt x="516"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 name="Freeform 12">
              <a:extLst>
                <a:ext uri="{FF2B5EF4-FFF2-40B4-BE49-F238E27FC236}">
                  <a16:creationId xmlns:a16="http://schemas.microsoft.com/office/drawing/2014/main" id="{10CBE897-90D4-4824-B3E4-50EB08786294}"/>
                </a:ext>
              </a:extLst>
            </p:cNvPr>
            <p:cNvSpPr>
              <a:spLocks noEditPoints="1"/>
            </p:cNvSpPr>
            <p:nvPr/>
          </p:nvSpPr>
          <p:spPr bwMode="auto">
            <a:xfrm>
              <a:off x="5766618" y="2869208"/>
              <a:ext cx="357936" cy="1118752"/>
            </a:xfrm>
            <a:custGeom>
              <a:avLst/>
              <a:gdLst>
                <a:gd name="T0" fmla="*/ 206 w 598"/>
                <a:gd name="T1" fmla="*/ 1798 h 1870"/>
                <a:gd name="T2" fmla="*/ 274 w 598"/>
                <a:gd name="T3" fmla="*/ 1757 h 1870"/>
                <a:gd name="T4" fmla="*/ 290 w 598"/>
                <a:gd name="T5" fmla="*/ 1767 h 1870"/>
                <a:gd name="T6" fmla="*/ 395 w 598"/>
                <a:gd name="T7" fmla="*/ 1831 h 1870"/>
                <a:gd name="T8" fmla="*/ 424 w 598"/>
                <a:gd name="T9" fmla="*/ 1712 h 1870"/>
                <a:gd name="T10" fmla="*/ 408 w 598"/>
                <a:gd name="T11" fmla="*/ 1463 h 1870"/>
                <a:gd name="T12" fmla="*/ 392 w 598"/>
                <a:gd name="T13" fmla="*/ 1250 h 1870"/>
                <a:gd name="T14" fmla="*/ 400 w 598"/>
                <a:gd name="T15" fmla="*/ 915 h 1870"/>
                <a:gd name="T16" fmla="*/ 441 w 598"/>
                <a:gd name="T17" fmla="*/ 819 h 1870"/>
                <a:gd name="T18" fmla="*/ 527 w 598"/>
                <a:gd name="T19" fmla="*/ 690 h 1870"/>
                <a:gd name="T20" fmla="*/ 579 w 598"/>
                <a:gd name="T21" fmla="*/ 519 h 1870"/>
                <a:gd name="T22" fmla="*/ 518 w 598"/>
                <a:gd name="T23" fmla="*/ 424 h 1870"/>
                <a:gd name="T24" fmla="*/ 347 w 598"/>
                <a:gd name="T25" fmla="*/ 258 h 1870"/>
                <a:gd name="T26" fmla="*/ 296 w 598"/>
                <a:gd name="T27" fmla="*/ 197 h 1870"/>
                <a:gd name="T28" fmla="*/ 328 w 598"/>
                <a:gd name="T29" fmla="*/ 122 h 1870"/>
                <a:gd name="T30" fmla="*/ 321 w 598"/>
                <a:gd name="T31" fmla="*/ 68 h 1870"/>
                <a:gd name="T32" fmla="*/ 257 w 598"/>
                <a:gd name="T33" fmla="*/ 10 h 1870"/>
                <a:gd name="T34" fmla="*/ 250 w 598"/>
                <a:gd name="T35" fmla="*/ 8 h 1870"/>
                <a:gd name="T36" fmla="*/ 227 w 598"/>
                <a:gd name="T37" fmla="*/ 9 h 1870"/>
                <a:gd name="T38" fmla="*/ 197 w 598"/>
                <a:gd name="T39" fmla="*/ 0 h 1870"/>
                <a:gd name="T40" fmla="*/ 198 w 598"/>
                <a:gd name="T41" fmla="*/ 15 h 1870"/>
                <a:gd name="T42" fmla="*/ 176 w 598"/>
                <a:gd name="T43" fmla="*/ 15 h 1870"/>
                <a:gd name="T44" fmla="*/ 162 w 598"/>
                <a:gd name="T45" fmla="*/ 20 h 1870"/>
                <a:gd name="T46" fmla="*/ 145 w 598"/>
                <a:gd name="T47" fmla="*/ 35 h 1870"/>
                <a:gd name="T48" fmla="*/ 136 w 598"/>
                <a:gd name="T49" fmla="*/ 52 h 1870"/>
                <a:gd name="T50" fmla="*/ 127 w 598"/>
                <a:gd name="T51" fmla="*/ 72 h 1870"/>
                <a:gd name="T52" fmla="*/ 125 w 598"/>
                <a:gd name="T53" fmla="*/ 79 h 1870"/>
                <a:gd name="T54" fmla="*/ 122 w 598"/>
                <a:gd name="T55" fmla="*/ 96 h 1870"/>
                <a:gd name="T56" fmla="*/ 133 w 598"/>
                <a:gd name="T57" fmla="*/ 120 h 1870"/>
                <a:gd name="T58" fmla="*/ 134 w 598"/>
                <a:gd name="T59" fmla="*/ 133 h 1870"/>
                <a:gd name="T60" fmla="*/ 130 w 598"/>
                <a:gd name="T61" fmla="*/ 197 h 1870"/>
                <a:gd name="T62" fmla="*/ 178 w 598"/>
                <a:gd name="T63" fmla="*/ 253 h 1870"/>
                <a:gd name="T64" fmla="*/ 60 w 598"/>
                <a:gd name="T65" fmla="*/ 371 h 1870"/>
                <a:gd name="T66" fmla="*/ 72 w 598"/>
                <a:gd name="T67" fmla="*/ 506 h 1870"/>
                <a:gd name="T68" fmla="*/ 74 w 598"/>
                <a:gd name="T69" fmla="*/ 644 h 1870"/>
                <a:gd name="T70" fmla="*/ 17 w 598"/>
                <a:gd name="T71" fmla="*/ 873 h 1870"/>
                <a:gd name="T72" fmla="*/ 29 w 598"/>
                <a:gd name="T73" fmla="*/ 967 h 1870"/>
                <a:gd name="T74" fmla="*/ 73 w 598"/>
                <a:gd name="T75" fmla="*/ 916 h 1870"/>
                <a:gd name="T76" fmla="*/ 67 w 598"/>
                <a:gd name="T77" fmla="*/ 858 h 1870"/>
                <a:gd name="T78" fmla="*/ 83 w 598"/>
                <a:gd name="T79" fmla="*/ 962 h 1870"/>
                <a:gd name="T80" fmla="*/ 80 w 598"/>
                <a:gd name="T81" fmla="*/ 1179 h 1870"/>
                <a:gd name="T82" fmla="*/ 91 w 598"/>
                <a:gd name="T83" fmla="*/ 1303 h 1870"/>
                <a:gd name="T84" fmla="*/ 108 w 598"/>
                <a:gd name="T85" fmla="*/ 1576 h 1870"/>
                <a:gd name="T86" fmla="*/ 135 w 598"/>
                <a:gd name="T87" fmla="*/ 1694 h 1870"/>
                <a:gd name="T88" fmla="*/ 26 w 598"/>
                <a:gd name="T89" fmla="*/ 1818 h 1870"/>
                <a:gd name="T90" fmla="*/ 438 w 598"/>
                <a:gd name="T91" fmla="*/ 506 h 1870"/>
                <a:gd name="T92" fmla="*/ 522 w 598"/>
                <a:gd name="T93" fmla="*/ 564 h 1870"/>
                <a:gd name="T94" fmla="*/ 391 w 598"/>
                <a:gd name="T95" fmla="*/ 708 h 1870"/>
                <a:gd name="T96" fmla="*/ 152 w 598"/>
                <a:gd name="T97" fmla="*/ 23 h 1870"/>
                <a:gd name="T98" fmla="*/ 314 w 598"/>
                <a:gd name="T99" fmla="*/ 164 h 1870"/>
                <a:gd name="T100" fmla="*/ 251 w 598"/>
                <a:gd name="T101" fmla="*/ 1285 h 1870"/>
                <a:gd name="T102" fmla="*/ 266 w 598"/>
                <a:gd name="T103" fmla="*/ 1416 h 1870"/>
                <a:gd name="T104" fmla="*/ 272 w 598"/>
                <a:gd name="T105" fmla="*/ 1628 h 1870"/>
                <a:gd name="T106" fmla="*/ 247 w 598"/>
                <a:gd name="T107" fmla="*/ 1208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8" h="1870">
                  <a:moveTo>
                    <a:pt x="26" y="1818"/>
                  </a:moveTo>
                  <a:cubicBezTo>
                    <a:pt x="29" y="1830"/>
                    <a:pt x="69" y="1832"/>
                    <a:pt x="87" y="1832"/>
                  </a:cubicBezTo>
                  <a:cubicBezTo>
                    <a:pt x="116" y="1833"/>
                    <a:pt x="150" y="1829"/>
                    <a:pt x="168" y="1822"/>
                  </a:cubicBezTo>
                  <a:cubicBezTo>
                    <a:pt x="180" y="1817"/>
                    <a:pt x="195" y="1798"/>
                    <a:pt x="206" y="1798"/>
                  </a:cubicBezTo>
                  <a:cubicBezTo>
                    <a:pt x="213" y="1797"/>
                    <a:pt x="220" y="1805"/>
                    <a:pt x="227" y="1806"/>
                  </a:cubicBezTo>
                  <a:cubicBezTo>
                    <a:pt x="233" y="1806"/>
                    <a:pt x="245" y="1803"/>
                    <a:pt x="253" y="1801"/>
                  </a:cubicBezTo>
                  <a:cubicBezTo>
                    <a:pt x="261" y="1799"/>
                    <a:pt x="274" y="1798"/>
                    <a:pt x="277" y="1793"/>
                  </a:cubicBezTo>
                  <a:cubicBezTo>
                    <a:pt x="282" y="1785"/>
                    <a:pt x="278" y="1760"/>
                    <a:pt x="274" y="1757"/>
                  </a:cubicBezTo>
                  <a:cubicBezTo>
                    <a:pt x="274" y="1753"/>
                    <a:pt x="278" y="1749"/>
                    <a:pt x="278" y="1744"/>
                  </a:cubicBezTo>
                  <a:cubicBezTo>
                    <a:pt x="279" y="1737"/>
                    <a:pt x="272" y="1730"/>
                    <a:pt x="275" y="1723"/>
                  </a:cubicBezTo>
                  <a:cubicBezTo>
                    <a:pt x="276" y="1729"/>
                    <a:pt x="282" y="1736"/>
                    <a:pt x="284" y="1745"/>
                  </a:cubicBezTo>
                  <a:cubicBezTo>
                    <a:pt x="285" y="1753"/>
                    <a:pt x="280" y="1768"/>
                    <a:pt x="290" y="1767"/>
                  </a:cubicBezTo>
                  <a:cubicBezTo>
                    <a:pt x="277" y="1793"/>
                    <a:pt x="271" y="1827"/>
                    <a:pt x="271" y="1861"/>
                  </a:cubicBezTo>
                  <a:cubicBezTo>
                    <a:pt x="292" y="1867"/>
                    <a:pt x="329" y="1870"/>
                    <a:pt x="357" y="1866"/>
                  </a:cubicBezTo>
                  <a:cubicBezTo>
                    <a:pt x="369" y="1865"/>
                    <a:pt x="394" y="1858"/>
                    <a:pt x="397" y="1851"/>
                  </a:cubicBezTo>
                  <a:cubicBezTo>
                    <a:pt x="400" y="1845"/>
                    <a:pt x="396" y="1838"/>
                    <a:pt x="395" y="1831"/>
                  </a:cubicBezTo>
                  <a:cubicBezTo>
                    <a:pt x="394" y="1818"/>
                    <a:pt x="395" y="1798"/>
                    <a:pt x="394" y="1784"/>
                  </a:cubicBezTo>
                  <a:cubicBezTo>
                    <a:pt x="397" y="1782"/>
                    <a:pt x="407" y="1787"/>
                    <a:pt x="413" y="1783"/>
                  </a:cubicBezTo>
                  <a:cubicBezTo>
                    <a:pt x="420" y="1770"/>
                    <a:pt x="413" y="1755"/>
                    <a:pt x="415" y="1739"/>
                  </a:cubicBezTo>
                  <a:cubicBezTo>
                    <a:pt x="416" y="1729"/>
                    <a:pt x="421" y="1725"/>
                    <a:pt x="424" y="1712"/>
                  </a:cubicBezTo>
                  <a:cubicBezTo>
                    <a:pt x="425" y="1707"/>
                    <a:pt x="428" y="1697"/>
                    <a:pt x="427" y="1689"/>
                  </a:cubicBezTo>
                  <a:cubicBezTo>
                    <a:pt x="425" y="1670"/>
                    <a:pt x="407" y="1649"/>
                    <a:pt x="404" y="1627"/>
                  </a:cubicBezTo>
                  <a:cubicBezTo>
                    <a:pt x="399" y="1590"/>
                    <a:pt x="402" y="1549"/>
                    <a:pt x="403" y="1515"/>
                  </a:cubicBezTo>
                  <a:cubicBezTo>
                    <a:pt x="403" y="1497"/>
                    <a:pt x="407" y="1480"/>
                    <a:pt x="408" y="1463"/>
                  </a:cubicBezTo>
                  <a:cubicBezTo>
                    <a:pt x="409" y="1451"/>
                    <a:pt x="407" y="1440"/>
                    <a:pt x="407" y="1430"/>
                  </a:cubicBezTo>
                  <a:cubicBezTo>
                    <a:pt x="407" y="1402"/>
                    <a:pt x="407" y="1378"/>
                    <a:pt x="403" y="1353"/>
                  </a:cubicBezTo>
                  <a:cubicBezTo>
                    <a:pt x="400" y="1327"/>
                    <a:pt x="391" y="1302"/>
                    <a:pt x="390" y="1273"/>
                  </a:cubicBezTo>
                  <a:cubicBezTo>
                    <a:pt x="390" y="1265"/>
                    <a:pt x="392" y="1258"/>
                    <a:pt x="392" y="1250"/>
                  </a:cubicBezTo>
                  <a:cubicBezTo>
                    <a:pt x="391" y="1208"/>
                    <a:pt x="388" y="1161"/>
                    <a:pt x="388" y="1114"/>
                  </a:cubicBezTo>
                  <a:cubicBezTo>
                    <a:pt x="388" y="1083"/>
                    <a:pt x="397" y="1054"/>
                    <a:pt x="397" y="1025"/>
                  </a:cubicBezTo>
                  <a:cubicBezTo>
                    <a:pt x="398" y="1000"/>
                    <a:pt x="396" y="977"/>
                    <a:pt x="398" y="954"/>
                  </a:cubicBezTo>
                  <a:cubicBezTo>
                    <a:pt x="399" y="940"/>
                    <a:pt x="398" y="926"/>
                    <a:pt x="400" y="915"/>
                  </a:cubicBezTo>
                  <a:cubicBezTo>
                    <a:pt x="401" y="912"/>
                    <a:pt x="404" y="908"/>
                    <a:pt x="405" y="904"/>
                  </a:cubicBezTo>
                  <a:cubicBezTo>
                    <a:pt x="409" y="893"/>
                    <a:pt x="411" y="882"/>
                    <a:pt x="417" y="872"/>
                  </a:cubicBezTo>
                  <a:cubicBezTo>
                    <a:pt x="421" y="866"/>
                    <a:pt x="427" y="861"/>
                    <a:pt x="431" y="854"/>
                  </a:cubicBezTo>
                  <a:cubicBezTo>
                    <a:pt x="436" y="843"/>
                    <a:pt x="438" y="830"/>
                    <a:pt x="441" y="819"/>
                  </a:cubicBezTo>
                  <a:cubicBezTo>
                    <a:pt x="443" y="807"/>
                    <a:pt x="444" y="792"/>
                    <a:pt x="448" y="783"/>
                  </a:cubicBezTo>
                  <a:cubicBezTo>
                    <a:pt x="452" y="777"/>
                    <a:pt x="463" y="773"/>
                    <a:pt x="469" y="766"/>
                  </a:cubicBezTo>
                  <a:cubicBezTo>
                    <a:pt x="474" y="761"/>
                    <a:pt x="476" y="752"/>
                    <a:pt x="481" y="745"/>
                  </a:cubicBezTo>
                  <a:cubicBezTo>
                    <a:pt x="494" y="726"/>
                    <a:pt x="513" y="709"/>
                    <a:pt x="527" y="690"/>
                  </a:cubicBezTo>
                  <a:cubicBezTo>
                    <a:pt x="543" y="670"/>
                    <a:pt x="557" y="652"/>
                    <a:pt x="571" y="632"/>
                  </a:cubicBezTo>
                  <a:cubicBezTo>
                    <a:pt x="582" y="617"/>
                    <a:pt x="598" y="597"/>
                    <a:pt x="596" y="571"/>
                  </a:cubicBezTo>
                  <a:cubicBezTo>
                    <a:pt x="595" y="563"/>
                    <a:pt x="591" y="553"/>
                    <a:pt x="588" y="544"/>
                  </a:cubicBezTo>
                  <a:cubicBezTo>
                    <a:pt x="585" y="535"/>
                    <a:pt x="583" y="526"/>
                    <a:pt x="579" y="519"/>
                  </a:cubicBezTo>
                  <a:cubicBezTo>
                    <a:pt x="574" y="509"/>
                    <a:pt x="564" y="501"/>
                    <a:pt x="558" y="491"/>
                  </a:cubicBezTo>
                  <a:cubicBezTo>
                    <a:pt x="553" y="484"/>
                    <a:pt x="551" y="475"/>
                    <a:pt x="545" y="468"/>
                  </a:cubicBezTo>
                  <a:cubicBezTo>
                    <a:pt x="541" y="462"/>
                    <a:pt x="535" y="452"/>
                    <a:pt x="532" y="443"/>
                  </a:cubicBezTo>
                  <a:cubicBezTo>
                    <a:pt x="529" y="435"/>
                    <a:pt x="524" y="430"/>
                    <a:pt x="518" y="424"/>
                  </a:cubicBezTo>
                  <a:cubicBezTo>
                    <a:pt x="499" y="404"/>
                    <a:pt x="489" y="382"/>
                    <a:pt x="476" y="352"/>
                  </a:cubicBezTo>
                  <a:cubicBezTo>
                    <a:pt x="472" y="342"/>
                    <a:pt x="471" y="331"/>
                    <a:pt x="467" y="322"/>
                  </a:cubicBezTo>
                  <a:cubicBezTo>
                    <a:pt x="455" y="295"/>
                    <a:pt x="428" y="277"/>
                    <a:pt x="402" y="269"/>
                  </a:cubicBezTo>
                  <a:cubicBezTo>
                    <a:pt x="386" y="264"/>
                    <a:pt x="366" y="262"/>
                    <a:pt x="347" y="258"/>
                  </a:cubicBezTo>
                  <a:cubicBezTo>
                    <a:pt x="345" y="258"/>
                    <a:pt x="341" y="257"/>
                    <a:pt x="338" y="256"/>
                  </a:cubicBezTo>
                  <a:cubicBezTo>
                    <a:pt x="335" y="256"/>
                    <a:pt x="331" y="256"/>
                    <a:pt x="329" y="255"/>
                  </a:cubicBezTo>
                  <a:cubicBezTo>
                    <a:pt x="318" y="252"/>
                    <a:pt x="311" y="240"/>
                    <a:pt x="295" y="245"/>
                  </a:cubicBezTo>
                  <a:cubicBezTo>
                    <a:pt x="288" y="226"/>
                    <a:pt x="291" y="212"/>
                    <a:pt x="296" y="197"/>
                  </a:cubicBezTo>
                  <a:cubicBezTo>
                    <a:pt x="296" y="198"/>
                    <a:pt x="296" y="199"/>
                    <a:pt x="297" y="199"/>
                  </a:cubicBezTo>
                  <a:cubicBezTo>
                    <a:pt x="301" y="198"/>
                    <a:pt x="302" y="193"/>
                    <a:pt x="302" y="188"/>
                  </a:cubicBezTo>
                  <a:cubicBezTo>
                    <a:pt x="306" y="185"/>
                    <a:pt x="308" y="179"/>
                    <a:pt x="310" y="174"/>
                  </a:cubicBezTo>
                  <a:cubicBezTo>
                    <a:pt x="324" y="164"/>
                    <a:pt x="322" y="139"/>
                    <a:pt x="328" y="122"/>
                  </a:cubicBezTo>
                  <a:cubicBezTo>
                    <a:pt x="329" y="122"/>
                    <a:pt x="328" y="124"/>
                    <a:pt x="330" y="124"/>
                  </a:cubicBezTo>
                  <a:cubicBezTo>
                    <a:pt x="336" y="114"/>
                    <a:pt x="328" y="101"/>
                    <a:pt x="326" y="91"/>
                  </a:cubicBezTo>
                  <a:cubicBezTo>
                    <a:pt x="327" y="82"/>
                    <a:pt x="322" y="74"/>
                    <a:pt x="318" y="68"/>
                  </a:cubicBezTo>
                  <a:cubicBezTo>
                    <a:pt x="320" y="68"/>
                    <a:pt x="319" y="69"/>
                    <a:pt x="321" y="68"/>
                  </a:cubicBezTo>
                  <a:cubicBezTo>
                    <a:pt x="323" y="62"/>
                    <a:pt x="315" y="58"/>
                    <a:pt x="318" y="52"/>
                  </a:cubicBezTo>
                  <a:cubicBezTo>
                    <a:pt x="316" y="49"/>
                    <a:pt x="313" y="46"/>
                    <a:pt x="312" y="43"/>
                  </a:cubicBezTo>
                  <a:cubicBezTo>
                    <a:pt x="311" y="42"/>
                    <a:pt x="309" y="42"/>
                    <a:pt x="308" y="41"/>
                  </a:cubicBezTo>
                  <a:cubicBezTo>
                    <a:pt x="298" y="26"/>
                    <a:pt x="280" y="14"/>
                    <a:pt x="257" y="10"/>
                  </a:cubicBezTo>
                  <a:cubicBezTo>
                    <a:pt x="257" y="9"/>
                    <a:pt x="257" y="9"/>
                    <a:pt x="257" y="9"/>
                  </a:cubicBezTo>
                  <a:cubicBezTo>
                    <a:pt x="256" y="9"/>
                    <a:pt x="255" y="9"/>
                    <a:pt x="255" y="9"/>
                  </a:cubicBezTo>
                  <a:cubicBezTo>
                    <a:pt x="254" y="8"/>
                    <a:pt x="254" y="7"/>
                    <a:pt x="253" y="6"/>
                  </a:cubicBezTo>
                  <a:cubicBezTo>
                    <a:pt x="252" y="6"/>
                    <a:pt x="251" y="7"/>
                    <a:pt x="250" y="8"/>
                  </a:cubicBezTo>
                  <a:cubicBezTo>
                    <a:pt x="245" y="8"/>
                    <a:pt x="241" y="8"/>
                    <a:pt x="236" y="8"/>
                  </a:cubicBezTo>
                  <a:cubicBezTo>
                    <a:pt x="235" y="7"/>
                    <a:pt x="234" y="5"/>
                    <a:pt x="233" y="5"/>
                  </a:cubicBezTo>
                  <a:cubicBezTo>
                    <a:pt x="232" y="6"/>
                    <a:pt x="232" y="7"/>
                    <a:pt x="232" y="8"/>
                  </a:cubicBezTo>
                  <a:cubicBezTo>
                    <a:pt x="231" y="8"/>
                    <a:pt x="229" y="8"/>
                    <a:pt x="227" y="9"/>
                  </a:cubicBezTo>
                  <a:cubicBezTo>
                    <a:pt x="225" y="9"/>
                    <a:pt x="222" y="9"/>
                    <a:pt x="220" y="10"/>
                  </a:cubicBezTo>
                  <a:cubicBezTo>
                    <a:pt x="218" y="8"/>
                    <a:pt x="215" y="6"/>
                    <a:pt x="212" y="5"/>
                  </a:cubicBezTo>
                  <a:cubicBezTo>
                    <a:pt x="211" y="6"/>
                    <a:pt x="213" y="8"/>
                    <a:pt x="212" y="9"/>
                  </a:cubicBezTo>
                  <a:cubicBezTo>
                    <a:pt x="206" y="8"/>
                    <a:pt x="203" y="0"/>
                    <a:pt x="197" y="0"/>
                  </a:cubicBezTo>
                  <a:cubicBezTo>
                    <a:pt x="199" y="5"/>
                    <a:pt x="204" y="9"/>
                    <a:pt x="207" y="13"/>
                  </a:cubicBezTo>
                  <a:cubicBezTo>
                    <a:pt x="206" y="13"/>
                    <a:pt x="204" y="13"/>
                    <a:pt x="203" y="14"/>
                  </a:cubicBezTo>
                  <a:cubicBezTo>
                    <a:pt x="201" y="13"/>
                    <a:pt x="199" y="11"/>
                    <a:pt x="197" y="12"/>
                  </a:cubicBezTo>
                  <a:cubicBezTo>
                    <a:pt x="197" y="14"/>
                    <a:pt x="197" y="15"/>
                    <a:pt x="198" y="15"/>
                  </a:cubicBezTo>
                  <a:cubicBezTo>
                    <a:pt x="197" y="16"/>
                    <a:pt x="196" y="16"/>
                    <a:pt x="195" y="17"/>
                  </a:cubicBezTo>
                  <a:cubicBezTo>
                    <a:pt x="191" y="15"/>
                    <a:pt x="188" y="13"/>
                    <a:pt x="184" y="13"/>
                  </a:cubicBezTo>
                  <a:cubicBezTo>
                    <a:pt x="183" y="15"/>
                    <a:pt x="186" y="16"/>
                    <a:pt x="184" y="17"/>
                  </a:cubicBezTo>
                  <a:cubicBezTo>
                    <a:pt x="181" y="17"/>
                    <a:pt x="179" y="16"/>
                    <a:pt x="176" y="15"/>
                  </a:cubicBezTo>
                  <a:cubicBezTo>
                    <a:pt x="175" y="15"/>
                    <a:pt x="175" y="17"/>
                    <a:pt x="173" y="17"/>
                  </a:cubicBezTo>
                  <a:cubicBezTo>
                    <a:pt x="167" y="15"/>
                    <a:pt x="167" y="4"/>
                    <a:pt x="160" y="4"/>
                  </a:cubicBezTo>
                  <a:cubicBezTo>
                    <a:pt x="163" y="9"/>
                    <a:pt x="166" y="13"/>
                    <a:pt x="167" y="19"/>
                  </a:cubicBezTo>
                  <a:cubicBezTo>
                    <a:pt x="165" y="19"/>
                    <a:pt x="164" y="20"/>
                    <a:pt x="162" y="20"/>
                  </a:cubicBezTo>
                  <a:cubicBezTo>
                    <a:pt x="161" y="18"/>
                    <a:pt x="157" y="17"/>
                    <a:pt x="155" y="19"/>
                  </a:cubicBezTo>
                  <a:cubicBezTo>
                    <a:pt x="152" y="19"/>
                    <a:pt x="149" y="16"/>
                    <a:pt x="145" y="17"/>
                  </a:cubicBezTo>
                  <a:cubicBezTo>
                    <a:pt x="145" y="20"/>
                    <a:pt x="149" y="19"/>
                    <a:pt x="149" y="22"/>
                  </a:cubicBezTo>
                  <a:cubicBezTo>
                    <a:pt x="147" y="26"/>
                    <a:pt x="147" y="31"/>
                    <a:pt x="145" y="35"/>
                  </a:cubicBezTo>
                  <a:cubicBezTo>
                    <a:pt x="141" y="31"/>
                    <a:pt x="141" y="23"/>
                    <a:pt x="136" y="21"/>
                  </a:cubicBezTo>
                  <a:cubicBezTo>
                    <a:pt x="136" y="28"/>
                    <a:pt x="145" y="37"/>
                    <a:pt x="141" y="47"/>
                  </a:cubicBezTo>
                  <a:cubicBezTo>
                    <a:pt x="140" y="47"/>
                    <a:pt x="139" y="46"/>
                    <a:pt x="138" y="47"/>
                  </a:cubicBezTo>
                  <a:cubicBezTo>
                    <a:pt x="137" y="49"/>
                    <a:pt x="138" y="51"/>
                    <a:pt x="136" y="52"/>
                  </a:cubicBezTo>
                  <a:cubicBezTo>
                    <a:pt x="134" y="47"/>
                    <a:pt x="135" y="37"/>
                    <a:pt x="129" y="35"/>
                  </a:cubicBezTo>
                  <a:cubicBezTo>
                    <a:pt x="130" y="41"/>
                    <a:pt x="132" y="51"/>
                    <a:pt x="130" y="58"/>
                  </a:cubicBezTo>
                  <a:cubicBezTo>
                    <a:pt x="129" y="57"/>
                    <a:pt x="128" y="56"/>
                    <a:pt x="127" y="56"/>
                  </a:cubicBezTo>
                  <a:cubicBezTo>
                    <a:pt x="126" y="59"/>
                    <a:pt x="127" y="68"/>
                    <a:pt x="127" y="72"/>
                  </a:cubicBezTo>
                  <a:cubicBezTo>
                    <a:pt x="122" y="70"/>
                    <a:pt x="121" y="60"/>
                    <a:pt x="119" y="57"/>
                  </a:cubicBezTo>
                  <a:cubicBezTo>
                    <a:pt x="119" y="57"/>
                    <a:pt x="119" y="57"/>
                    <a:pt x="118" y="57"/>
                  </a:cubicBezTo>
                  <a:cubicBezTo>
                    <a:pt x="118" y="56"/>
                    <a:pt x="118" y="56"/>
                    <a:pt x="117" y="56"/>
                  </a:cubicBezTo>
                  <a:cubicBezTo>
                    <a:pt x="116" y="66"/>
                    <a:pt x="121" y="73"/>
                    <a:pt x="125" y="79"/>
                  </a:cubicBezTo>
                  <a:cubicBezTo>
                    <a:pt x="122" y="81"/>
                    <a:pt x="116" y="81"/>
                    <a:pt x="113" y="84"/>
                  </a:cubicBezTo>
                  <a:cubicBezTo>
                    <a:pt x="113" y="87"/>
                    <a:pt x="117" y="85"/>
                    <a:pt x="119" y="85"/>
                  </a:cubicBezTo>
                  <a:cubicBezTo>
                    <a:pt x="120" y="88"/>
                    <a:pt x="125" y="86"/>
                    <a:pt x="126" y="88"/>
                  </a:cubicBezTo>
                  <a:cubicBezTo>
                    <a:pt x="125" y="90"/>
                    <a:pt x="121" y="92"/>
                    <a:pt x="122" y="96"/>
                  </a:cubicBezTo>
                  <a:cubicBezTo>
                    <a:pt x="127" y="94"/>
                    <a:pt x="129" y="88"/>
                    <a:pt x="134" y="88"/>
                  </a:cubicBezTo>
                  <a:cubicBezTo>
                    <a:pt x="134" y="92"/>
                    <a:pt x="129" y="95"/>
                    <a:pt x="129" y="99"/>
                  </a:cubicBezTo>
                  <a:cubicBezTo>
                    <a:pt x="132" y="100"/>
                    <a:pt x="133" y="95"/>
                    <a:pt x="136" y="94"/>
                  </a:cubicBezTo>
                  <a:cubicBezTo>
                    <a:pt x="133" y="102"/>
                    <a:pt x="130" y="109"/>
                    <a:pt x="133" y="120"/>
                  </a:cubicBezTo>
                  <a:cubicBezTo>
                    <a:pt x="132" y="123"/>
                    <a:pt x="126" y="121"/>
                    <a:pt x="127" y="126"/>
                  </a:cubicBezTo>
                  <a:cubicBezTo>
                    <a:pt x="131" y="125"/>
                    <a:pt x="131" y="128"/>
                    <a:pt x="135" y="127"/>
                  </a:cubicBezTo>
                  <a:cubicBezTo>
                    <a:pt x="133" y="128"/>
                    <a:pt x="133" y="129"/>
                    <a:pt x="132" y="131"/>
                  </a:cubicBezTo>
                  <a:cubicBezTo>
                    <a:pt x="132" y="133"/>
                    <a:pt x="134" y="133"/>
                    <a:pt x="134" y="133"/>
                  </a:cubicBezTo>
                  <a:cubicBezTo>
                    <a:pt x="133" y="139"/>
                    <a:pt x="129" y="143"/>
                    <a:pt x="128" y="150"/>
                  </a:cubicBezTo>
                  <a:cubicBezTo>
                    <a:pt x="127" y="152"/>
                    <a:pt x="126" y="164"/>
                    <a:pt x="126" y="165"/>
                  </a:cubicBezTo>
                  <a:cubicBezTo>
                    <a:pt x="126" y="169"/>
                    <a:pt x="130" y="176"/>
                    <a:pt x="131" y="180"/>
                  </a:cubicBezTo>
                  <a:cubicBezTo>
                    <a:pt x="131" y="185"/>
                    <a:pt x="129" y="191"/>
                    <a:pt x="130" y="197"/>
                  </a:cubicBezTo>
                  <a:cubicBezTo>
                    <a:pt x="131" y="203"/>
                    <a:pt x="134" y="210"/>
                    <a:pt x="135" y="215"/>
                  </a:cubicBezTo>
                  <a:cubicBezTo>
                    <a:pt x="136" y="225"/>
                    <a:pt x="133" y="234"/>
                    <a:pt x="136" y="240"/>
                  </a:cubicBezTo>
                  <a:cubicBezTo>
                    <a:pt x="139" y="245"/>
                    <a:pt x="149" y="248"/>
                    <a:pt x="155" y="249"/>
                  </a:cubicBezTo>
                  <a:cubicBezTo>
                    <a:pt x="165" y="250"/>
                    <a:pt x="175" y="242"/>
                    <a:pt x="178" y="253"/>
                  </a:cubicBezTo>
                  <a:cubicBezTo>
                    <a:pt x="178" y="257"/>
                    <a:pt x="174" y="258"/>
                    <a:pt x="166" y="264"/>
                  </a:cubicBezTo>
                  <a:cubicBezTo>
                    <a:pt x="160" y="269"/>
                    <a:pt x="157" y="274"/>
                    <a:pt x="154" y="277"/>
                  </a:cubicBezTo>
                  <a:cubicBezTo>
                    <a:pt x="138" y="289"/>
                    <a:pt x="118" y="296"/>
                    <a:pt x="102" y="308"/>
                  </a:cubicBezTo>
                  <a:cubicBezTo>
                    <a:pt x="85" y="321"/>
                    <a:pt x="64" y="343"/>
                    <a:pt x="60" y="371"/>
                  </a:cubicBezTo>
                  <a:cubicBezTo>
                    <a:pt x="59" y="379"/>
                    <a:pt x="60" y="390"/>
                    <a:pt x="60" y="398"/>
                  </a:cubicBezTo>
                  <a:cubicBezTo>
                    <a:pt x="61" y="412"/>
                    <a:pt x="66" y="425"/>
                    <a:pt x="67" y="438"/>
                  </a:cubicBezTo>
                  <a:cubicBezTo>
                    <a:pt x="68" y="446"/>
                    <a:pt x="65" y="454"/>
                    <a:pt x="66" y="462"/>
                  </a:cubicBezTo>
                  <a:cubicBezTo>
                    <a:pt x="66" y="476"/>
                    <a:pt x="68" y="492"/>
                    <a:pt x="72" y="506"/>
                  </a:cubicBezTo>
                  <a:cubicBezTo>
                    <a:pt x="75" y="518"/>
                    <a:pt x="80" y="530"/>
                    <a:pt x="81" y="542"/>
                  </a:cubicBezTo>
                  <a:cubicBezTo>
                    <a:pt x="81" y="546"/>
                    <a:pt x="80" y="551"/>
                    <a:pt x="80" y="554"/>
                  </a:cubicBezTo>
                  <a:cubicBezTo>
                    <a:pt x="83" y="570"/>
                    <a:pt x="91" y="590"/>
                    <a:pt x="89" y="607"/>
                  </a:cubicBezTo>
                  <a:cubicBezTo>
                    <a:pt x="89" y="619"/>
                    <a:pt x="78" y="633"/>
                    <a:pt x="74" y="644"/>
                  </a:cubicBezTo>
                  <a:cubicBezTo>
                    <a:pt x="63" y="674"/>
                    <a:pt x="61" y="711"/>
                    <a:pt x="52" y="747"/>
                  </a:cubicBezTo>
                  <a:cubicBezTo>
                    <a:pt x="48" y="766"/>
                    <a:pt x="42" y="787"/>
                    <a:pt x="36" y="805"/>
                  </a:cubicBezTo>
                  <a:cubicBezTo>
                    <a:pt x="33" y="816"/>
                    <a:pt x="27" y="825"/>
                    <a:pt x="23" y="836"/>
                  </a:cubicBezTo>
                  <a:cubicBezTo>
                    <a:pt x="20" y="847"/>
                    <a:pt x="20" y="858"/>
                    <a:pt x="17" y="873"/>
                  </a:cubicBezTo>
                  <a:cubicBezTo>
                    <a:pt x="15" y="884"/>
                    <a:pt x="11" y="897"/>
                    <a:pt x="8" y="908"/>
                  </a:cubicBezTo>
                  <a:cubicBezTo>
                    <a:pt x="5" y="921"/>
                    <a:pt x="0" y="936"/>
                    <a:pt x="2" y="946"/>
                  </a:cubicBezTo>
                  <a:cubicBezTo>
                    <a:pt x="3" y="949"/>
                    <a:pt x="5" y="950"/>
                    <a:pt x="9" y="954"/>
                  </a:cubicBezTo>
                  <a:cubicBezTo>
                    <a:pt x="17" y="963"/>
                    <a:pt x="15" y="962"/>
                    <a:pt x="29" y="967"/>
                  </a:cubicBezTo>
                  <a:cubicBezTo>
                    <a:pt x="34" y="968"/>
                    <a:pt x="39" y="971"/>
                    <a:pt x="42" y="971"/>
                  </a:cubicBezTo>
                  <a:cubicBezTo>
                    <a:pt x="43" y="972"/>
                    <a:pt x="47" y="969"/>
                    <a:pt x="51" y="968"/>
                  </a:cubicBezTo>
                  <a:cubicBezTo>
                    <a:pt x="65" y="967"/>
                    <a:pt x="62" y="968"/>
                    <a:pt x="70" y="956"/>
                  </a:cubicBezTo>
                  <a:cubicBezTo>
                    <a:pt x="76" y="945"/>
                    <a:pt x="82" y="934"/>
                    <a:pt x="73" y="916"/>
                  </a:cubicBezTo>
                  <a:cubicBezTo>
                    <a:pt x="71" y="919"/>
                    <a:pt x="66" y="919"/>
                    <a:pt x="66" y="924"/>
                  </a:cubicBezTo>
                  <a:cubicBezTo>
                    <a:pt x="61" y="927"/>
                    <a:pt x="66" y="919"/>
                    <a:pt x="67" y="916"/>
                  </a:cubicBezTo>
                  <a:cubicBezTo>
                    <a:pt x="70" y="906"/>
                    <a:pt x="75" y="889"/>
                    <a:pt x="73" y="875"/>
                  </a:cubicBezTo>
                  <a:cubicBezTo>
                    <a:pt x="72" y="868"/>
                    <a:pt x="67" y="863"/>
                    <a:pt x="67" y="858"/>
                  </a:cubicBezTo>
                  <a:cubicBezTo>
                    <a:pt x="66" y="848"/>
                    <a:pt x="77" y="835"/>
                    <a:pt x="81" y="827"/>
                  </a:cubicBezTo>
                  <a:cubicBezTo>
                    <a:pt x="87" y="815"/>
                    <a:pt x="91" y="805"/>
                    <a:pt x="97" y="797"/>
                  </a:cubicBezTo>
                  <a:cubicBezTo>
                    <a:pt x="98" y="836"/>
                    <a:pt x="95" y="874"/>
                    <a:pt x="92" y="912"/>
                  </a:cubicBezTo>
                  <a:cubicBezTo>
                    <a:pt x="90" y="929"/>
                    <a:pt x="84" y="945"/>
                    <a:pt x="83" y="962"/>
                  </a:cubicBezTo>
                  <a:cubicBezTo>
                    <a:pt x="83" y="973"/>
                    <a:pt x="86" y="985"/>
                    <a:pt x="85" y="997"/>
                  </a:cubicBezTo>
                  <a:cubicBezTo>
                    <a:pt x="84" y="1008"/>
                    <a:pt x="81" y="1019"/>
                    <a:pt x="80" y="1031"/>
                  </a:cubicBezTo>
                  <a:cubicBezTo>
                    <a:pt x="79" y="1043"/>
                    <a:pt x="81" y="1055"/>
                    <a:pt x="80" y="1068"/>
                  </a:cubicBezTo>
                  <a:cubicBezTo>
                    <a:pt x="80" y="1103"/>
                    <a:pt x="69" y="1141"/>
                    <a:pt x="80" y="1179"/>
                  </a:cubicBezTo>
                  <a:cubicBezTo>
                    <a:pt x="82" y="1186"/>
                    <a:pt x="88" y="1191"/>
                    <a:pt x="90" y="1197"/>
                  </a:cubicBezTo>
                  <a:cubicBezTo>
                    <a:pt x="94" y="1209"/>
                    <a:pt x="97" y="1226"/>
                    <a:pt x="96" y="1239"/>
                  </a:cubicBezTo>
                  <a:cubicBezTo>
                    <a:pt x="95" y="1252"/>
                    <a:pt x="87" y="1264"/>
                    <a:pt x="88" y="1282"/>
                  </a:cubicBezTo>
                  <a:cubicBezTo>
                    <a:pt x="88" y="1289"/>
                    <a:pt x="91" y="1296"/>
                    <a:pt x="91" y="1303"/>
                  </a:cubicBezTo>
                  <a:cubicBezTo>
                    <a:pt x="94" y="1326"/>
                    <a:pt x="93" y="1352"/>
                    <a:pt x="96" y="1378"/>
                  </a:cubicBezTo>
                  <a:cubicBezTo>
                    <a:pt x="98" y="1401"/>
                    <a:pt x="104" y="1424"/>
                    <a:pt x="107" y="1446"/>
                  </a:cubicBezTo>
                  <a:cubicBezTo>
                    <a:pt x="111" y="1471"/>
                    <a:pt x="117" y="1497"/>
                    <a:pt x="116" y="1517"/>
                  </a:cubicBezTo>
                  <a:cubicBezTo>
                    <a:pt x="114" y="1538"/>
                    <a:pt x="103" y="1549"/>
                    <a:pt x="108" y="1576"/>
                  </a:cubicBezTo>
                  <a:cubicBezTo>
                    <a:pt x="110" y="1584"/>
                    <a:pt x="112" y="1595"/>
                    <a:pt x="114" y="1599"/>
                  </a:cubicBezTo>
                  <a:cubicBezTo>
                    <a:pt x="120" y="1612"/>
                    <a:pt x="132" y="1615"/>
                    <a:pt x="134" y="1632"/>
                  </a:cubicBezTo>
                  <a:cubicBezTo>
                    <a:pt x="138" y="1654"/>
                    <a:pt x="120" y="1663"/>
                    <a:pt x="129" y="1683"/>
                  </a:cubicBezTo>
                  <a:cubicBezTo>
                    <a:pt x="130" y="1687"/>
                    <a:pt x="134" y="1690"/>
                    <a:pt x="135" y="1694"/>
                  </a:cubicBezTo>
                  <a:cubicBezTo>
                    <a:pt x="138" y="1707"/>
                    <a:pt x="132" y="1721"/>
                    <a:pt x="140" y="1731"/>
                  </a:cubicBezTo>
                  <a:cubicBezTo>
                    <a:pt x="119" y="1746"/>
                    <a:pt x="82" y="1758"/>
                    <a:pt x="55" y="1774"/>
                  </a:cubicBezTo>
                  <a:cubicBezTo>
                    <a:pt x="42" y="1782"/>
                    <a:pt x="29" y="1788"/>
                    <a:pt x="31" y="1808"/>
                  </a:cubicBezTo>
                  <a:cubicBezTo>
                    <a:pt x="26" y="1810"/>
                    <a:pt x="26" y="1813"/>
                    <a:pt x="26" y="1818"/>
                  </a:cubicBezTo>
                  <a:close/>
                  <a:moveTo>
                    <a:pt x="385" y="577"/>
                  </a:moveTo>
                  <a:cubicBezTo>
                    <a:pt x="390" y="538"/>
                    <a:pt x="398" y="503"/>
                    <a:pt x="416" y="479"/>
                  </a:cubicBezTo>
                  <a:cubicBezTo>
                    <a:pt x="416" y="478"/>
                    <a:pt x="416" y="477"/>
                    <a:pt x="417" y="478"/>
                  </a:cubicBezTo>
                  <a:cubicBezTo>
                    <a:pt x="425" y="485"/>
                    <a:pt x="429" y="494"/>
                    <a:pt x="438" y="506"/>
                  </a:cubicBezTo>
                  <a:cubicBezTo>
                    <a:pt x="442" y="511"/>
                    <a:pt x="456" y="527"/>
                    <a:pt x="460" y="527"/>
                  </a:cubicBezTo>
                  <a:cubicBezTo>
                    <a:pt x="464" y="528"/>
                    <a:pt x="468" y="524"/>
                    <a:pt x="472" y="524"/>
                  </a:cubicBezTo>
                  <a:cubicBezTo>
                    <a:pt x="477" y="531"/>
                    <a:pt x="483" y="537"/>
                    <a:pt x="490" y="542"/>
                  </a:cubicBezTo>
                  <a:cubicBezTo>
                    <a:pt x="501" y="549"/>
                    <a:pt x="515" y="552"/>
                    <a:pt x="522" y="564"/>
                  </a:cubicBezTo>
                  <a:cubicBezTo>
                    <a:pt x="477" y="625"/>
                    <a:pt x="454" y="718"/>
                    <a:pt x="393" y="766"/>
                  </a:cubicBezTo>
                  <a:cubicBezTo>
                    <a:pt x="392" y="762"/>
                    <a:pt x="392" y="756"/>
                    <a:pt x="389" y="753"/>
                  </a:cubicBezTo>
                  <a:cubicBezTo>
                    <a:pt x="396" y="752"/>
                    <a:pt x="401" y="751"/>
                    <a:pt x="406" y="748"/>
                  </a:cubicBezTo>
                  <a:cubicBezTo>
                    <a:pt x="406" y="734"/>
                    <a:pt x="396" y="722"/>
                    <a:pt x="391" y="708"/>
                  </a:cubicBezTo>
                  <a:cubicBezTo>
                    <a:pt x="375" y="668"/>
                    <a:pt x="379" y="619"/>
                    <a:pt x="385" y="577"/>
                  </a:cubicBezTo>
                  <a:close/>
                  <a:moveTo>
                    <a:pt x="160" y="28"/>
                  </a:moveTo>
                  <a:cubicBezTo>
                    <a:pt x="156" y="28"/>
                    <a:pt x="155" y="31"/>
                    <a:pt x="151" y="32"/>
                  </a:cubicBezTo>
                  <a:cubicBezTo>
                    <a:pt x="151" y="29"/>
                    <a:pt x="153" y="27"/>
                    <a:pt x="152" y="23"/>
                  </a:cubicBezTo>
                  <a:cubicBezTo>
                    <a:pt x="156" y="23"/>
                    <a:pt x="159" y="25"/>
                    <a:pt x="160" y="28"/>
                  </a:cubicBezTo>
                  <a:close/>
                  <a:moveTo>
                    <a:pt x="316" y="151"/>
                  </a:moveTo>
                  <a:cubicBezTo>
                    <a:pt x="317" y="151"/>
                    <a:pt x="317" y="152"/>
                    <a:pt x="317" y="152"/>
                  </a:cubicBezTo>
                  <a:cubicBezTo>
                    <a:pt x="318" y="156"/>
                    <a:pt x="316" y="161"/>
                    <a:pt x="314" y="164"/>
                  </a:cubicBezTo>
                  <a:cubicBezTo>
                    <a:pt x="313" y="160"/>
                    <a:pt x="315" y="155"/>
                    <a:pt x="316" y="151"/>
                  </a:cubicBezTo>
                  <a:close/>
                  <a:moveTo>
                    <a:pt x="247" y="1208"/>
                  </a:moveTo>
                  <a:cubicBezTo>
                    <a:pt x="246" y="1225"/>
                    <a:pt x="251" y="1242"/>
                    <a:pt x="252" y="1258"/>
                  </a:cubicBezTo>
                  <a:cubicBezTo>
                    <a:pt x="252" y="1267"/>
                    <a:pt x="250" y="1276"/>
                    <a:pt x="251" y="1285"/>
                  </a:cubicBezTo>
                  <a:cubicBezTo>
                    <a:pt x="252" y="1308"/>
                    <a:pt x="258" y="1331"/>
                    <a:pt x="255" y="1352"/>
                  </a:cubicBezTo>
                  <a:cubicBezTo>
                    <a:pt x="254" y="1358"/>
                    <a:pt x="249" y="1365"/>
                    <a:pt x="249" y="1371"/>
                  </a:cubicBezTo>
                  <a:cubicBezTo>
                    <a:pt x="250" y="1375"/>
                    <a:pt x="255" y="1379"/>
                    <a:pt x="257" y="1384"/>
                  </a:cubicBezTo>
                  <a:cubicBezTo>
                    <a:pt x="261" y="1393"/>
                    <a:pt x="266" y="1405"/>
                    <a:pt x="266" y="1416"/>
                  </a:cubicBezTo>
                  <a:cubicBezTo>
                    <a:pt x="266" y="1424"/>
                    <a:pt x="259" y="1432"/>
                    <a:pt x="259" y="1440"/>
                  </a:cubicBezTo>
                  <a:cubicBezTo>
                    <a:pt x="259" y="1446"/>
                    <a:pt x="263" y="1455"/>
                    <a:pt x="264" y="1461"/>
                  </a:cubicBezTo>
                  <a:cubicBezTo>
                    <a:pt x="269" y="1489"/>
                    <a:pt x="263" y="1514"/>
                    <a:pt x="265" y="1542"/>
                  </a:cubicBezTo>
                  <a:cubicBezTo>
                    <a:pt x="267" y="1570"/>
                    <a:pt x="277" y="1598"/>
                    <a:pt x="272" y="1628"/>
                  </a:cubicBezTo>
                  <a:cubicBezTo>
                    <a:pt x="266" y="1576"/>
                    <a:pt x="255" y="1519"/>
                    <a:pt x="252" y="1461"/>
                  </a:cubicBezTo>
                  <a:cubicBezTo>
                    <a:pt x="251" y="1431"/>
                    <a:pt x="250" y="1403"/>
                    <a:pt x="247" y="1375"/>
                  </a:cubicBezTo>
                  <a:cubicBezTo>
                    <a:pt x="244" y="1347"/>
                    <a:pt x="238" y="1319"/>
                    <a:pt x="235" y="1293"/>
                  </a:cubicBezTo>
                  <a:cubicBezTo>
                    <a:pt x="232" y="1260"/>
                    <a:pt x="244" y="1235"/>
                    <a:pt x="247" y="1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Freeform 13">
              <a:extLst>
                <a:ext uri="{FF2B5EF4-FFF2-40B4-BE49-F238E27FC236}">
                  <a16:creationId xmlns:a16="http://schemas.microsoft.com/office/drawing/2014/main" id="{2CBFE801-B54B-483A-8753-D88857056CEC}"/>
                </a:ext>
              </a:extLst>
            </p:cNvPr>
            <p:cNvSpPr>
              <a:spLocks noEditPoints="1"/>
            </p:cNvSpPr>
            <p:nvPr/>
          </p:nvSpPr>
          <p:spPr bwMode="auto">
            <a:xfrm>
              <a:off x="6341243" y="2878839"/>
              <a:ext cx="352318" cy="1101898"/>
            </a:xfrm>
            <a:custGeom>
              <a:avLst/>
              <a:gdLst>
                <a:gd name="T0" fmla="*/ 581 w 588"/>
                <a:gd name="T1" fmla="*/ 423 h 1842"/>
                <a:gd name="T2" fmla="*/ 516 w 588"/>
                <a:gd name="T3" fmla="*/ 320 h 1842"/>
                <a:gd name="T4" fmla="*/ 442 w 588"/>
                <a:gd name="T5" fmla="*/ 296 h 1842"/>
                <a:gd name="T6" fmla="*/ 381 w 588"/>
                <a:gd name="T7" fmla="*/ 262 h 1842"/>
                <a:gd name="T8" fmla="*/ 372 w 588"/>
                <a:gd name="T9" fmla="*/ 197 h 1842"/>
                <a:gd name="T10" fmla="*/ 380 w 588"/>
                <a:gd name="T11" fmla="*/ 173 h 1842"/>
                <a:gd name="T12" fmla="*/ 380 w 588"/>
                <a:gd name="T13" fmla="*/ 156 h 1842"/>
                <a:gd name="T14" fmla="*/ 373 w 588"/>
                <a:gd name="T15" fmla="*/ 117 h 1842"/>
                <a:gd name="T16" fmla="*/ 341 w 588"/>
                <a:gd name="T17" fmla="*/ 37 h 1842"/>
                <a:gd name="T18" fmla="*/ 236 w 588"/>
                <a:gd name="T19" fmla="*/ 8 h 1842"/>
                <a:gd name="T20" fmla="*/ 217 w 588"/>
                <a:gd name="T21" fmla="*/ 13 h 1842"/>
                <a:gd name="T22" fmla="*/ 200 w 588"/>
                <a:gd name="T23" fmla="*/ 42 h 1842"/>
                <a:gd name="T24" fmla="*/ 190 w 588"/>
                <a:gd name="T25" fmla="*/ 67 h 1842"/>
                <a:gd name="T26" fmla="*/ 178 w 588"/>
                <a:gd name="T27" fmla="*/ 113 h 1842"/>
                <a:gd name="T28" fmla="*/ 181 w 588"/>
                <a:gd name="T29" fmla="*/ 142 h 1842"/>
                <a:gd name="T30" fmla="*/ 173 w 588"/>
                <a:gd name="T31" fmla="*/ 184 h 1842"/>
                <a:gd name="T32" fmla="*/ 200 w 588"/>
                <a:gd name="T33" fmla="*/ 185 h 1842"/>
                <a:gd name="T34" fmla="*/ 200 w 588"/>
                <a:gd name="T35" fmla="*/ 215 h 1842"/>
                <a:gd name="T36" fmla="*/ 237 w 588"/>
                <a:gd name="T37" fmla="*/ 258 h 1842"/>
                <a:gd name="T38" fmla="*/ 162 w 588"/>
                <a:gd name="T39" fmla="*/ 290 h 1842"/>
                <a:gd name="T40" fmla="*/ 75 w 588"/>
                <a:gd name="T41" fmla="*/ 324 h 1842"/>
                <a:gd name="T42" fmla="*/ 25 w 588"/>
                <a:gd name="T43" fmla="*/ 450 h 1842"/>
                <a:gd name="T44" fmla="*/ 0 w 588"/>
                <a:gd name="T45" fmla="*/ 541 h 1842"/>
                <a:gd name="T46" fmla="*/ 103 w 588"/>
                <a:gd name="T47" fmla="*/ 629 h 1842"/>
                <a:gd name="T48" fmla="*/ 85 w 588"/>
                <a:gd name="T49" fmla="*/ 805 h 1842"/>
                <a:gd name="T50" fmla="*/ 100 w 588"/>
                <a:gd name="T51" fmla="*/ 920 h 1842"/>
                <a:gd name="T52" fmla="*/ 101 w 588"/>
                <a:gd name="T53" fmla="*/ 1231 h 1842"/>
                <a:gd name="T54" fmla="*/ 117 w 588"/>
                <a:gd name="T55" fmla="*/ 1398 h 1842"/>
                <a:gd name="T56" fmla="*/ 151 w 588"/>
                <a:gd name="T57" fmla="*/ 1506 h 1842"/>
                <a:gd name="T58" fmla="*/ 146 w 588"/>
                <a:gd name="T59" fmla="*/ 1559 h 1842"/>
                <a:gd name="T60" fmla="*/ 155 w 588"/>
                <a:gd name="T61" fmla="*/ 1677 h 1842"/>
                <a:gd name="T62" fmla="*/ 133 w 588"/>
                <a:gd name="T63" fmla="*/ 1757 h 1842"/>
                <a:gd name="T64" fmla="*/ 242 w 588"/>
                <a:gd name="T65" fmla="*/ 1774 h 1842"/>
                <a:gd name="T66" fmla="*/ 321 w 588"/>
                <a:gd name="T67" fmla="*/ 1714 h 1842"/>
                <a:gd name="T68" fmla="*/ 321 w 588"/>
                <a:gd name="T69" fmla="*/ 1535 h 1842"/>
                <a:gd name="T70" fmla="*/ 293 w 588"/>
                <a:gd name="T71" fmla="*/ 1328 h 1842"/>
                <a:gd name="T72" fmla="*/ 291 w 588"/>
                <a:gd name="T73" fmla="*/ 1260 h 1842"/>
                <a:gd name="T74" fmla="*/ 308 w 588"/>
                <a:gd name="T75" fmla="*/ 987 h 1842"/>
                <a:gd name="T76" fmla="*/ 354 w 588"/>
                <a:gd name="T77" fmla="*/ 1328 h 1842"/>
                <a:gd name="T78" fmla="*/ 365 w 588"/>
                <a:gd name="T79" fmla="*/ 1513 h 1842"/>
                <a:gd name="T80" fmla="*/ 364 w 588"/>
                <a:gd name="T81" fmla="*/ 1664 h 1842"/>
                <a:gd name="T82" fmla="*/ 404 w 588"/>
                <a:gd name="T83" fmla="*/ 1728 h 1842"/>
                <a:gd name="T84" fmla="*/ 407 w 588"/>
                <a:gd name="T85" fmla="*/ 1831 h 1842"/>
                <a:gd name="T86" fmla="*/ 513 w 588"/>
                <a:gd name="T87" fmla="*/ 1741 h 1842"/>
                <a:gd name="T88" fmla="*/ 536 w 588"/>
                <a:gd name="T89" fmla="*/ 1639 h 1842"/>
                <a:gd name="T90" fmla="*/ 532 w 588"/>
                <a:gd name="T91" fmla="*/ 1495 h 1842"/>
                <a:gd name="T92" fmla="*/ 519 w 588"/>
                <a:gd name="T93" fmla="*/ 1339 h 1842"/>
                <a:gd name="T94" fmla="*/ 512 w 588"/>
                <a:gd name="T95" fmla="*/ 1158 h 1842"/>
                <a:gd name="T96" fmla="*/ 500 w 588"/>
                <a:gd name="T97" fmla="*/ 940 h 1842"/>
                <a:gd name="T98" fmla="*/ 490 w 588"/>
                <a:gd name="T99" fmla="*/ 808 h 1842"/>
                <a:gd name="T100" fmla="*/ 494 w 588"/>
                <a:gd name="T101" fmla="*/ 717 h 1842"/>
                <a:gd name="T102" fmla="*/ 555 w 588"/>
                <a:gd name="T103" fmla="*/ 634 h 1842"/>
                <a:gd name="T104" fmla="*/ 222 w 588"/>
                <a:gd name="T105" fmla="*/ 17 h 1842"/>
                <a:gd name="T106" fmla="*/ 370 w 588"/>
                <a:gd name="T107" fmla="*/ 174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8" h="1842">
                  <a:moveTo>
                    <a:pt x="586" y="555"/>
                  </a:moveTo>
                  <a:cubicBezTo>
                    <a:pt x="584" y="545"/>
                    <a:pt x="578" y="538"/>
                    <a:pt x="578" y="531"/>
                  </a:cubicBezTo>
                  <a:cubicBezTo>
                    <a:pt x="578" y="525"/>
                    <a:pt x="581" y="519"/>
                    <a:pt x="582" y="512"/>
                  </a:cubicBezTo>
                  <a:cubicBezTo>
                    <a:pt x="583" y="499"/>
                    <a:pt x="582" y="483"/>
                    <a:pt x="582" y="467"/>
                  </a:cubicBezTo>
                  <a:cubicBezTo>
                    <a:pt x="582" y="452"/>
                    <a:pt x="580" y="435"/>
                    <a:pt x="581" y="423"/>
                  </a:cubicBezTo>
                  <a:cubicBezTo>
                    <a:pt x="581" y="419"/>
                    <a:pt x="584" y="416"/>
                    <a:pt x="584" y="413"/>
                  </a:cubicBezTo>
                  <a:cubicBezTo>
                    <a:pt x="584" y="411"/>
                    <a:pt x="580" y="408"/>
                    <a:pt x="579" y="405"/>
                  </a:cubicBezTo>
                  <a:cubicBezTo>
                    <a:pt x="574" y="394"/>
                    <a:pt x="569" y="386"/>
                    <a:pt x="565" y="377"/>
                  </a:cubicBezTo>
                  <a:cubicBezTo>
                    <a:pt x="555" y="358"/>
                    <a:pt x="549" y="338"/>
                    <a:pt x="535" y="328"/>
                  </a:cubicBezTo>
                  <a:cubicBezTo>
                    <a:pt x="531" y="325"/>
                    <a:pt x="523" y="323"/>
                    <a:pt x="516" y="320"/>
                  </a:cubicBezTo>
                  <a:cubicBezTo>
                    <a:pt x="508" y="317"/>
                    <a:pt x="501" y="313"/>
                    <a:pt x="495" y="312"/>
                  </a:cubicBezTo>
                  <a:cubicBezTo>
                    <a:pt x="492" y="312"/>
                    <a:pt x="485" y="314"/>
                    <a:pt x="481" y="313"/>
                  </a:cubicBezTo>
                  <a:cubicBezTo>
                    <a:pt x="479" y="313"/>
                    <a:pt x="474" y="311"/>
                    <a:pt x="469" y="309"/>
                  </a:cubicBezTo>
                  <a:cubicBezTo>
                    <a:pt x="465" y="308"/>
                    <a:pt x="460" y="307"/>
                    <a:pt x="457" y="305"/>
                  </a:cubicBezTo>
                  <a:cubicBezTo>
                    <a:pt x="455" y="305"/>
                    <a:pt x="442" y="297"/>
                    <a:pt x="442" y="296"/>
                  </a:cubicBezTo>
                  <a:cubicBezTo>
                    <a:pt x="439" y="292"/>
                    <a:pt x="443" y="286"/>
                    <a:pt x="441" y="281"/>
                  </a:cubicBezTo>
                  <a:cubicBezTo>
                    <a:pt x="440" y="279"/>
                    <a:pt x="433" y="271"/>
                    <a:pt x="431" y="268"/>
                  </a:cubicBezTo>
                  <a:cubicBezTo>
                    <a:pt x="427" y="263"/>
                    <a:pt x="424" y="258"/>
                    <a:pt x="418" y="257"/>
                  </a:cubicBezTo>
                  <a:cubicBezTo>
                    <a:pt x="415" y="256"/>
                    <a:pt x="402" y="257"/>
                    <a:pt x="395" y="258"/>
                  </a:cubicBezTo>
                  <a:cubicBezTo>
                    <a:pt x="392" y="258"/>
                    <a:pt x="384" y="263"/>
                    <a:pt x="381" y="262"/>
                  </a:cubicBezTo>
                  <a:cubicBezTo>
                    <a:pt x="380" y="262"/>
                    <a:pt x="377" y="253"/>
                    <a:pt x="375" y="249"/>
                  </a:cubicBezTo>
                  <a:cubicBezTo>
                    <a:pt x="369" y="237"/>
                    <a:pt x="364" y="226"/>
                    <a:pt x="361" y="213"/>
                  </a:cubicBezTo>
                  <a:cubicBezTo>
                    <a:pt x="362" y="211"/>
                    <a:pt x="364" y="209"/>
                    <a:pt x="365" y="208"/>
                  </a:cubicBezTo>
                  <a:cubicBezTo>
                    <a:pt x="365" y="211"/>
                    <a:pt x="364" y="214"/>
                    <a:pt x="364" y="217"/>
                  </a:cubicBezTo>
                  <a:cubicBezTo>
                    <a:pt x="371" y="217"/>
                    <a:pt x="369" y="203"/>
                    <a:pt x="372" y="197"/>
                  </a:cubicBezTo>
                  <a:cubicBezTo>
                    <a:pt x="376" y="201"/>
                    <a:pt x="375" y="210"/>
                    <a:pt x="375" y="215"/>
                  </a:cubicBezTo>
                  <a:cubicBezTo>
                    <a:pt x="383" y="212"/>
                    <a:pt x="379" y="195"/>
                    <a:pt x="380" y="184"/>
                  </a:cubicBezTo>
                  <a:cubicBezTo>
                    <a:pt x="386" y="185"/>
                    <a:pt x="391" y="181"/>
                    <a:pt x="391" y="177"/>
                  </a:cubicBezTo>
                  <a:cubicBezTo>
                    <a:pt x="387" y="177"/>
                    <a:pt x="387" y="181"/>
                    <a:pt x="382" y="180"/>
                  </a:cubicBezTo>
                  <a:cubicBezTo>
                    <a:pt x="382" y="177"/>
                    <a:pt x="380" y="176"/>
                    <a:pt x="380" y="173"/>
                  </a:cubicBezTo>
                  <a:cubicBezTo>
                    <a:pt x="387" y="172"/>
                    <a:pt x="393" y="170"/>
                    <a:pt x="393" y="162"/>
                  </a:cubicBezTo>
                  <a:cubicBezTo>
                    <a:pt x="389" y="164"/>
                    <a:pt x="388" y="169"/>
                    <a:pt x="382" y="169"/>
                  </a:cubicBezTo>
                  <a:cubicBezTo>
                    <a:pt x="379" y="168"/>
                    <a:pt x="378" y="165"/>
                    <a:pt x="377" y="162"/>
                  </a:cubicBezTo>
                  <a:cubicBezTo>
                    <a:pt x="378" y="162"/>
                    <a:pt x="380" y="161"/>
                    <a:pt x="380" y="160"/>
                  </a:cubicBezTo>
                  <a:cubicBezTo>
                    <a:pt x="379" y="159"/>
                    <a:pt x="380" y="158"/>
                    <a:pt x="380" y="156"/>
                  </a:cubicBezTo>
                  <a:cubicBezTo>
                    <a:pt x="381" y="155"/>
                    <a:pt x="384" y="157"/>
                    <a:pt x="383" y="155"/>
                  </a:cubicBezTo>
                  <a:cubicBezTo>
                    <a:pt x="383" y="154"/>
                    <a:pt x="384" y="154"/>
                    <a:pt x="384" y="153"/>
                  </a:cubicBezTo>
                  <a:cubicBezTo>
                    <a:pt x="382" y="151"/>
                    <a:pt x="379" y="150"/>
                    <a:pt x="376" y="149"/>
                  </a:cubicBezTo>
                  <a:cubicBezTo>
                    <a:pt x="376" y="149"/>
                    <a:pt x="375" y="148"/>
                    <a:pt x="375" y="148"/>
                  </a:cubicBezTo>
                  <a:cubicBezTo>
                    <a:pt x="377" y="137"/>
                    <a:pt x="376" y="125"/>
                    <a:pt x="373" y="117"/>
                  </a:cubicBezTo>
                  <a:cubicBezTo>
                    <a:pt x="373" y="114"/>
                    <a:pt x="373" y="110"/>
                    <a:pt x="372" y="108"/>
                  </a:cubicBezTo>
                  <a:cubicBezTo>
                    <a:pt x="374" y="89"/>
                    <a:pt x="364" y="72"/>
                    <a:pt x="355" y="60"/>
                  </a:cubicBezTo>
                  <a:cubicBezTo>
                    <a:pt x="357" y="59"/>
                    <a:pt x="357" y="57"/>
                    <a:pt x="358" y="56"/>
                  </a:cubicBezTo>
                  <a:cubicBezTo>
                    <a:pt x="350" y="54"/>
                    <a:pt x="343" y="50"/>
                    <a:pt x="340" y="44"/>
                  </a:cubicBezTo>
                  <a:cubicBezTo>
                    <a:pt x="340" y="42"/>
                    <a:pt x="343" y="40"/>
                    <a:pt x="341" y="37"/>
                  </a:cubicBezTo>
                  <a:cubicBezTo>
                    <a:pt x="338" y="37"/>
                    <a:pt x="337" y="39"/>
                    <a:pt x="333" y="38"/>
                  </a:cubicBezTo>
                  <a:cubicBezTo>
                    <a:pt x="320" y="28"/>
                    <a:pt x="306" y="17"/>
                    <a:pt x="281" y="21"/>
                  </a:cubicBezTo>
                  <a:cubicBezTo>
                    <a:pt x="270" y="12"/>
                    <a:pt x="247" y="23"/>
                    <a:pt x="237" y="16"/>
                  </a:cubicBezTo>
                  <a:cubicBezTo>
                    <a:pt x="236" y="15"/>
                    <a:pt x="236" y="15"/>
                    <a:pt x="236" y="14"/>
                  </a:cubicBezTo>
                  <a:cubicBezTo>
                    <a:pt x="236" y="12"/>
                    <a:pt x="237" y="9"/>
                    <a:pt x="236" y="8"/>
                  </a:cubicBezTo>
                  <a:cubicBezTo>
                    <a:pt x="232" y="7"/>
                    <a:pt x="232" y="11"/>
                    <a:pt x="230" y="12"/>
                  </a:cubicBezTo>
                  <a:cubicBezTo>
                    <a:pt x="228" y="12"/>
                    <a:pt x="227" y="10"/>
                    <a:pt x="226" y="8"/>
                  </a:cubicBezTo>
                  <a:cubicBezTo>
                    <a:pt x="226" y="5"/>
                    <a:pt x="228" y="3"/>
                    <a:pt x="227" y="0"/>
                  </a:cubicBezTo>
                  <a:cubicBezTo>
                    <a:pt x="222" y="2"/>
                    <a:pt x="221" y="7"/>
                    <a:pt x="220" y="12"/>
                  </a:cubicBezTo>
                  <a:cubicBezTo>
                    <a:pt x="219" y="12"/>
                    <a:pt x="218" y="12"/>
                    <a:pt x="217" y="13"/>
                  </a:cubicBezTo>
                  <a:cubicBezTo>
                    <a:pt x="214" y="21"/>
                    <a:pt x="222" y="24"/>
                    <a:pt x="226" y="27"/>
                  </a:cubicBezTo>
                  <a:cubicBezTo>
                    <a:pt x="225" y="31"/>
                    <a:pt x="221" y="32"/>
                    <a:pt x="216" y="33"/>
                  </a:cubicBezTo>
                  <a:cubicBezTo>
                    <a:pt x="208" y="32"/>
                    <a:pt x="215" y="20"/>
                    <a:pt x="209" y="17"/>
                  </a:cubicBezTo>
                  <a:cubicBezTo>
                    <a:pt x="206" y="24"/>
                    <a:pt x="208" y="35"/>
                    <a:pt x="213" y="38"/>
                  </a:cubicBezTo>
                  <a:cubicBezTo>
                    <a:pt x="208" y="39"/>
                    <a:pt x="206" y="43"/>
                    <a:pt x="200" y="42"/>
                  </a:cubicBezTo>
                  <a:cubicBezTo>
                    <a:pt x="198" y="42"/>
                    <a:pt x="199" y="38"/>
                    <a:pt x="195" y="39"/>
                  </a:cubicBezTo>
                  <a:cubicBezTo>
                    <a:pt x="193" y="50"/>
                    <a:pt x="208" y="44"/>
                    <a:pt x="215" y="45"/>
                  </a:cubicBezTo>
                  <a:cubicBezTo>
                    <a:pt x="213" y="46"/>
                    <a:pt x="211" y="48"/>
                    <a:pt x="210" y="49"/>
                  </a:cubicBezTo>
                  <a:cubicBezTo>
                    <a:pt x="202" y="54"/>
                    <a:pt x="191" y="57"/>
                    <a:pt x="186" y="65"/>
                  </a:cubicBezTo>
                  <a:cubicBezTo>
                    <a:pt x="187" y="66"/>
                    <a:pt x="189" y="66"/>
                    <a:pt x="190" y="67"/>
                  </a:cubicBezTo>
                  <a:cubicBezTo>
                    <a:pt x="187" y="73"/>
                    <a:pt x="184" y="76"/>
                    <a:pt x="184" y="84"/>
                  </a:cubicBezTo>
                  <a:cubicBezTo>
                    <a:pt x="184" y="85"/>
                    <a:pt x="187" y="84"/>
                    <a:pt x="186" y="86"/>
                  </a:cubicBezTo>
                  <a:cubicBezTo>
                    <a:pt x="184" y="96"/>
                    <a:pt x="176" y="99"/>
                    <a:pt x="170" y="106"/>
                  </a:cubicBezTo>
                  <a:cubicBezTo>
                    <a:pt x="174" y="111"/>
                    <a:pt x="180" y="103"/>
                    <a:pt x="183" y="103"/>
                  </a:cubicBezTo>
                  <a:cubicBezTo>
                    <a:pt x="182" y="107"/>
                    <a:pt x="177" y="109"/>
                    <a:pt x="178" y="113"/>
                  </a:cubicBezTo>
                  <a:cubicBezTo>
                    <a:pt x="180" y="115"/>
                    <a:pt x="182" y="112"/>
                    <a:pt x="184" y="113"/>
                  </a:cubicBezTo>
                  <a:cubicBezTo>
                    <a:pt x="183" y="126"/>
                    <a:pt x="170" y="128"/>
                    <a:pt x="166" y="138"/>
                  </a:cubicBezTo>
                  <a:cubicBezTo>
                    <a:pt x="171" y="140"/>
                    <a:pt x="174" y="136"/>
                    <a:pt x="178" y="136"/>
                  </a:cubicBezTo>
                  <a:cubicBezTo>
                    <a:pt x="178" y="138"/>
                    <a:pt x="178" y="139"/>
                    <a:pt x="178" y="141"/>
                  </a:cubicBezTo>
                  <a:cubicBezTo>
                    <a:pt x="179" y="142"/>
                    <a:pt x="181" y="141"/>
                    <a:pt x="181" y="142"/>
                  </a:cubicBezTo>
                  <a:cubicBezTo>
                    <a:pt x="179" y="146"/>
                    <a:pt x="176" y="148"/>
                    <a:pt x="175" y="152"/>
                  </a:cubicBezTo>
                  <a:cubicBezTo>
                    <a:pt x="178" y="153"/>
                    <a:pt x="181" y="149"/>
                    <a:pt x="184" y="151"/>
                  </a:cubicBezTo>
                  <a:cubicBezTo>
                    <a:pt x="181" y="157"/>
                    <a:pt x="175" y="163"/>
                    <a:pt x="171" y="170"/>
                  </a:cubicBezTo>
                  <a:cubicBezTo>
                    <a:pt x="178" y="172"/>
                    <a:pt x="180" y="164"/>
                    <a:pt x="185" y="162"/>
                  </a:cubicBezTo>
                  <a:cubicBezTo>
                    <a:pt x="183" y="169"/>
                    <a:pt x="177" y="177"/>
                    <a:pt x="173" y="184"/>
                  </a:cubicBezTo>
                  <a:cubicBezTo>
                    <a:pt x="179" y="184"/>
                    <a:pt x="180" y="179"/>
                    <a:pt x="184" y="177"/>
                  </a:cubicBezTo>
                  <a:cubicBezTo>
                    <a:pt x="185" y="178"/>
                    <a:pt x="184" y="182"/>
                    <a:pt x="186" y="184"/>
                  </a:cubicBezTo>
                  <a:cubicBezTo>
                    <a:pt x="189" y="183"/>
                    <a:pt x="193" y="185"/>
                    <a:pt x="195" y="181"/>
                  </a:cubicBezTo>
                  <a:cubicBezTo>
                    <a:pt x="196" y="183"/>
                    <a:pt x="196" y="184"/>
                    <a:pt x="197" y="185"/>
                  </a:cubicBezTo>
                  <a:cubicBezTo>
                    <a:pt x="199" y="186"/>
                    <a:pt x="199" y="184"/>
                    <a:pt x="200" y="185"/>
                  </a:cubicBezTo>
                  <a:cubicBezTo>
                    <a:pt x="200" y="185"/>
                    <a:pt x="200" y="185"/>
                    <a:pt x="200" y="185"/>
                  </a:cubicBezTo>
                  <a:cubicBezTo>
                    <a:pt x="201" y="189"/>
                    <a:pt x="200" y="189"/>
                    <a:pt x="199" y="193"/>
                  </a:cubicBezTo>
                  <a:cubicBezTo>
                    <a:pt x="194" y="198"/>
                    <a:pt x="190" y="203"/>
                    <a:pt x="187" y="209"/>
                  </a:cubicBezTo>
                  <a:cubicBezTo>
                    <a:pt x="189" y="211"/>
                    <a:pt x="193" y="210"/>
                    <a:pt x="195" y="209"/>
                  </a:cubicBezTo>
                  <a:cubicBezTo>
                    <a:pt x="195" y="213"/>
                    <a:pt x="201" y="211"/>
                    <a:pt x="200" y="215"/>
                  </a:cubicBezTo>
                  <a:cubicBezTo>
                    <a:pt x="197" y="216"/>
                    <a:pt x="193" y="216"/>
                    <a:pt x="193" y="220"/>
                  </a:cubicBezTo>
                  <a:cubicBezTo>
                    <a:pt x="198" y="224"/>
                    <a:pt x="208" y="224"/>
                    <a:pt x="216" y="223"/>
                  </a:cubicBezTo>
                  <a:cubicBezTo>
                    <a:pt x="219" y="228"/>
                    <a:pt x="214" y="232"/>
                    <a:pt x="215" y="235"/>
                  </a:cubicBezTo>
                  <a:cubicBezTo>
                    <a:pt x="220" y="236"/>
                    <a:pt x="220" y="233"/>
                    <a:pt x="223" y="232"/>
                  </a:cubicBezTo>
                  <a:cubicBezTo>
                    <a:pt x="228" y="241"/>
                    <a:pt x="232" y="250"/>
                    <a:pt x="237" y="258"/>
                  </a:cubicBezTo>
                  <a:cubicBezTo>
                    <a:pt x="230" y="260"/>
                    <a:pt x="223" y="257"/>
                    <a:pt x="218" y="260"/>
                  </a:cubicBezTo>
                  <a:cubicBezTo>
                    <a:pt x="214" y="262"/>
                    <a:pt x="209" y="275"/>
                    <a:pt x="207" y="277"/>
                  </a:cubicBezTo>
                  <a:cubicBezTo>
                    <a:pt x="206" y="278"/>
                    <a:pt x="201" y="277"/>
                    <a:pt x="197" y="279"/>
                  </a:cubicBezTo>
                  <a:cubicBezTo>
                    <a:pt x="194" y="280"/>
                    <a:pt x="192" y="283"/>
                    <a:pt x="189" y="284"/>
                  </a:cubicBezTo>
                  <a:cubicBezTo>
                    <a:pt x="181" y="286"/>
                    <a:pt x="168" y="289"/>
                    <a:pt x="162" y="290"/>
                  </a:cubicBezTo>
                  <a:cubicBezTo>
                    <a:pt x="158" y="290"/>
                    <a:pt x="153" y="287"/>
                    <a:pt x="149" y="288"/>
                  </a:cubicBezTo>
                  <a:cubicBezTo>
                    <a:pt x="143" y="288"/>
                    <a:pt x="133" y="292"/>
                    <a:pt x="125" y="294"/>
                  </a:cubicBezTo>
                  <a:cubicBezTo>
                    <a:pt x="117" y="295"/>
                    <a:pt x="107" y="297"/>
                    <a:pt x="102" y="299"/>
                  </a:cubicBezTo>
                  <a:cubicBezTo>
                    <a:pt x="98" y="301"/>
                    <a:pt x="92" y="307"/>
                    <a:pt x="88" y="311"/>
                  </a:cubicBezTo>
                  <a:cubicBezTo>
                    <a:pt x="83" y="315"/>
                    <a:pt x="79" y="320"/>
                    <a:pt x="75" y="324"/>
                  </a:cubicBezTo>
                  <a:cubicBezTo>
                    <a:pt x="66" y="333"/>
                    <a:pt x="55" y="341"/>
                    <a:pt x="49" y="350"/>
                  </a:cubicBezTo>
                  <a:cubicBezTo>
                    <a:pt x="45" y="356"/>
                    <a:pt x="39" y="369"/>
                    <a:pt x="38" y="377"/>
                  </a:cubicBezTo>
                  <a:cubicBezTo>
                    <a:pt x="35" y="393"/>
                    <a:pt x="42" y="409"/>
                    <a:pt x="39" y="424"/>
                  </a:cubicBezTo>
                  <a:cubicBezTo>
                    <a:pt x="38" y="427"/>
                    <a:pt x="34" y="432"/>
                    <a:pt x="32" y="436"/>
                  </a:cubicBezTo>
                  <a:cubicBezTo>
                    <a:pt x="29" y="441"/>
                    <a:pt x="27" y="446"/>
                    <a:pt x="25" y="450"/>
                  </a:cubicBezTo>
                  <a:cubicBezTo>
                    <a:pt x="20" y="458"/>
                    <a:pt x="6" y="468"/>
                    <a:pt x="4" y="478"/>
                  </a:cubicBezTo>
                  <a:cubicBezTo>
                    <a:pt x="4" y="481"/>
                    <a:pt x="6" y="485"/>
                    <a:pt x="6" y="490"/>
                  </a:cubicBezTo>
                  <a:cubicBezTo>
                    <a:pt x="7" y="495"/>
                    <a:pt x="5" y="501"/>
                    <a:pt x="6" y="504"/>
                  </a:cubicBezTo>
                  <a:cubicBezTo>
                    <a:pt x="7" y="511"/>
                    <a:pt x="14" y="519"/>
                    <a:pt x="12" y="527"/>
                  </a:cubicBezTo>
                  <a:cubicBezTo>
                    <a:pt x="10" y="534"/>
                    <a:pt x="1" y="534"/>
                    <a:pt x="0" y="541"/>
                  </a:cubicBezTo>
                  <a:cubicBezTo>
                    <a:pt x="0" y="546"/>
                    <a:pt x="10" y="566"/>
                    <a:pt x="12" y="569"/>
                  </a:cubicBezTo>
                  <a:cubicBezTo>
                    <a:pt x="14" y="571"/>
                    <a:pt x="20" y="574"/>
                    <a:pt x="25" y="577"/>
                  </a:cubicBezTo>
                  <a:cubicBezTo>
                    <a:pt x="35" y="585"/>
                    <a:pt x="40" y="586"/>
                    <a:pt x="54" y="589"/>
                  </a:cubicBezTo>
                  <a:cubicBezTo>
                    <a:pt x="71" y="593"/>
                    <a:pt x="90" y="599"/>
                    <a:pt x="107" y="599"/>
                  </a:cubicBezTo>
                  <a:cubicBezTo>
                    <a:pt x="109" y="609"/>
                    <a:pt x="104" y="618"/>
                    <a:pt x="103" y="629"/>
                  </a:cubicBezTo>
                  <a:cubicBezTo>
                    <a:pt x="100" y="652"/>
                    <a:pt x="106" y="678"/>
                    <a:pt x="103" y="700"/>
                  </a:cubicBezTo>
                  <a:cubicBezTo>
                    <a:pt x="101" y="712"/>
                    <a:pt x="90" y="723"/>
                    <a:pt x="89" y="732"/>
                  </a:cubicBezTo>
                  <a:cubicBezTo>
                    <a:pt x="87" y="744"/>
                    <a:pt x="91" y="763"/>
                    <a:pt x="89" y="780"/>
                  </a:cubicBezTo>
                  <a:cubicBezTo>
                    <a:pt x="88" y="784"/>
                    <a:pt x="86" y="787"/>
                    <a:pt x="86" y="789"/>
                  </a:cubicBezTo>
                  <a:cubicBezTo>
                    <a:pt x="85" y="794"/>
                    <a:pt x="86" y="800"/>
                    <a:pt x="85" y="805"/>
                  </a:cubicBezTo>
                  <a:cubicBezTo>
                    <a:pt x="84" y="810"/>
                    <a:pt x="82" y="815"/>
                    <a:pt x="82" y="820"/>
                  </a:cubicBezTo>
                  <a:cubicBezTo>
                    <a:pt x="80" y="846"/>
                    <a:pt x="97" y="848"/>
                    <a:pt x="110" y="857"/>
                  </a:cubicBezTo>
                  <a:cubicBezTo>
                    <a:pt x="105" y="863"/>
                    <a:pt x="108" y="869"/>
                    <a:pt x="107" y="876"/>
                  </a:cubicBezTo>
                  <a:cubicBezTo>
                    <a:pt x="105" y="881"/>
                    <a:pt x="101" y="884"/>
                    <a:pt x="100" y="890"/>
                  </a:cubicBezTo>
                  <a:cubicBezTo>
                    <a:pt x="98" y="899"/>
                    <a:pt x="101" y="910"/>
                    <a:pt x="100" y="920"/>
                  </a:cubicBezTo>
                  <a:cubicBezTo>
                    <a:pt x="99" y="925"/>
                    <a:pt x="96" y="931"/>
                    <a:pt x="96" y="937"/>
                  </a:cubicBezTo>
                  <a:cubicBezTo>
                    <a:pt x="94" y="958"/>
                    <a:pt x="96" y="982"/>
                    <a:pt x="96" y="1006"/>
                  </a:cubicBezTo>
                  <a:cubicBezTo>
                    <a:pt x="96" y="1052"/>
                    <a:pt x="96" y="1099"/>
                    <a:pt x="96" y="1144"/>
                  </a:cubicBezTo>
                  <a:cubicBezTo>
                    <a:pt x="96" y="1168"/>
                    <a:pt x="93" y="1193"/>
                    <a:pt x="96" y="1214"/>
                  </a:cubicBezTo>
                  <a:cubicBezTo>
                    <a:pt x="96" y="1220"/>
                    <a:pt x="99" y="1225"/>
                    <a:pt x="101" y="1231"/>
                  </a:cubicBezTo>
                  <a:cubicBezTo>
                    <a:pt x="103" y="1241"/>
                    <a:pt x="102" y="1253"/>
                    <a:pt x="104" y="1264"/>
                  </a:cubicBezTo>
                  <a:cubicBezTo>
                    <a:pt x="104" y="1269"/>
                    <a:pt x="106" y="1274"/>
                    <a:pt x="107" y="1279"/>
                  </a:cubicBezTo>
                  <a:cubicBezTo>
                    <a:pt x="108" y="1296"/>
                    <a:pt x="104" y="1312"/>
                    <a:pt x="107" y="1327"/>
                  </a:cubicBezTo>
                  <a:cubicBezTo>
                    <a:pt x="108" y="1336"/>
                    <a:pt x="116" y="1345"/>
                    <a:pt x="117" y="1354"/>
                  </a:cubicBezTo>
                  <a:cubicBezTo>
                    <a:pt x="120" y="1370"/>
                    <a:pt x="115" y="1386"/>
                    <a:pt x="117" y="1398"/>
                  </a:cubicBezTo>
                  <a:cubicBezTo>
                    <a:pt x="119" y="1404"/>
                    <a:pt x="126" y="1409"/>
                    <a:pt x="127" y="1416"/>
                  </a:cubicBezTo>
                  <a:cubicBezTo>
                    <a:pt x="129" y="1423"/>
                    <a:pt x="126" y="1430"/>
                    <a:pt x="127" y="1437"/>
                  </a:cubicBezTo>
                  <a:cubicBezTo>
                    <a:pt x="128" y="1442"/>
                    <a:pt x="133" y="1447"/>
                    <a:pt x="134" y="1453"/>
                  </a:cubicBezTo>
                  <a:cubicBezTo>
                    <a:pt x="138" y="1466"/>
                    <a:pt x="139" y="1481"/>
                    <a:pt x="143" y="1491"/>
                  </a:cubicBezTo>
                  <a:cubicBezTo>
                    <a:pt x="145" y="1496"/>
                    <a:pt x="150" y="1501"/>
                    <a:pt x="151" y="1506"/>
                  </a:cubicBezTo>
                  <a:cubicBezTo>
                    <a:pt x="151" y="1508"/>
                    <a:pt x="149" y="1512"/>
                    <a:pt x="149" y="1516"/>
                  </a:cubicBezTo>
                  <a:cubicBezTo>
                    <a:pt x="149" y="1520"/>
                    <a:pt x="148" y="1525"/>
                    <a:pt x="149" y="1529"/>
                  </a:cubicBezTo>
                  <a:cubicBezTo>
                    <a:pt x="150" y="1534"/>
                    <a:pt x="154" y="1539"/>
                    <a:pt x="154" y="1542"/>
                  </a:cubicBezTo>
                  <a:cubicBezTo>
                    <a:pt x="154" y="1543"/>
                    <a:pt x="151" y="1548"/>
                    <a:pt x="150" y="1550"/>
                  </a:cubicBezTo>
                  <a:cubicBezTo>
                    <a:pt x="148" y="1554"/>
                    <a:pt x="147" y="1556"/>
                    <a:pt x="146" y="1559"/>
                  </a:cubicBezTo>
                  <a:cubicBezTo>
                    <a:pt x="143" y="1572"/>
                    <a:pt x="143" y="1595"/>
                    <a:pt x="145" y="1611"/>
                  </a:cubicBezTo>
                  <a:cubicBezTo>
                    <a:pt x="146" y="1617"/>
                    <a:pt x="154" y="1625"/>
                    <a:pt x="155" y="1631"/>
                  </a:cubicBezTo>
                  <a:cubicBezTo>
                    <a:pt x="155" y="1636"/>
                    <a:pt x="151" y="1641"/>
                    <a:pt x="152" y="1647"/>
                  </a:cubicBezTo>
                  <a:cubicBezTo>
                    <a:pt x="152" y="1652"/>
                    <a:pt x="156" y="1656"/>
                    <a:pt x="157" y="1660"/>
                  </a:cubicBezTo>
                  <a:cubicBezTo>
                    <a:pt x="158" y="1666"/>
                    <a:pt x="155" y="1671"/>
                    <a:pt x="155" y="1677"/>
                  </a:cubicBezTo>
                  <a:cubicBezTo>
                    <a:pt x="155" y="1689"/>
                    <a:pt x="160" y="1693"/>
                    <a:pt x="168" y="1697"/>
                  </a:cubicBezTo>
                  <a:cubicBezTo>
                    <a:pt x="166" y="1700"/>
                    <a:pt x="160" y="1702"/>
                    <a:pt x="160" y="1704"/>
                  </a:cubicBezTo>
                  <a:cubicBezTo>
                    <a:pt x="160" y="1705"/>
                    <a:pt x="162" y="1706"/>
                    <a:pt x="161" y="1708"/>
                  </a:cubicBezTo>
                  <a:cubicBezTo>
                    <a:pt x="154" y="1720"/>
                    <a:pt x="140" y="1730"/>
                    <a:pt x="135" y="1744"/>
                  </a:cubicBezTo>
                  <a:cubicBezTo>
                    <a:pt x="134" y="1747"/>
                    <a:pt x="135" y="1753"/>
                    <a:pt x="133" y="1757"/>
                  </a:cubicBezTo>
                  <a:cubicBezTo>
                    <a:pt x="131" y="1763"/>
                    <a:pt x="127" y="1766"/>
                    <a:pt x="127" y="1771"/>
                  </a:cubicBezTo>
                  <a:cubicBezTo>
                    <a:pt x="127" y="1777"/>
                    <a:pt x="130" y="1788"/>
                    <a:pt x="133" y="1791"/>
                  </a:cubicBezTo>
                  <a:cubicBezTo>
                    <a:pt x="138" y="1796"/>
                    <a:pt x="152" y="1798"/>
                    <a:pt x="162" y="1799"/>
                  </a:cubicBezTo>
                  <a:cubicBezTo>
                    <a:pt x="187" y="1801"/>
                    <a:pt x="203" y="1794"/>
                    <a:pt x="219" y="1787"/>
                  </a:cubicBezTo>
                  <a:cubicBezTo>
                    <a:pt x="228" y="1784"/>
                    <a:pt x="237" y="1779"/>
                    <a:pt x="242" y="1774"/>
                  </a:cubicBezTo>
                  <a:cubicBezTo>
                    <a:pt x="250" y="1766"/>
                    <a:pt x="250" y="1757"/>
                    <a:pt x="254" y="1749"/>
                  </a:cubicBezTo>
                  <a:cubicBezTo>
                    <a:pt x="257" y="1744"/>
                    <a:pt x="265" y="1737"/>
                    <a:pt x="272" y="1731"/>
                  </a:cubicBezTo>
                  <a:cubicBezTo>
                    <a:pt x="277" y="1727"/>
                    <a:pt x="288" y="1717"/>
                    <a:pt x="294" y="1717"/>
                  </a:cubicBezTo>
                  <a:cubicBezTo>
                    <a:pt x="298" y="1717"/>
                    <a:pt x="301" y="1721"/>
                    <a:pt x="307" y="1721"/>
                  </a:cubicBezTo>
                  <a:cubicBezTo>
                    <a:pt x="309" y="1721"/>
                    <a:pt x="317" y="1716"/>
                    <a:pt x="321" y="1714"/>
                  </a:cubicBezTo>
                  <a:cubicBezTo>
                    <a:pt x="332" y="1708"/>
                    <a:pt x="336" y="1704"/>
                    <a:pt x="334" y="1684"/>
                  </a:cubicBezTo>
                  <a:cubicBezTo>
                    <a:pt x="334" y="1679"/>
                    <a:pt x="330" y="1674"/>
                    <a:pt x="329" y="1670"/>
                  </a:cubicBezTo>
                  <a:cubicBezTo>
                    <a:pt x="329" y="1667"/>
                    <a:pt x="331" y="1663"/>
                    <a:pt x="330" y="1660"/>
                  </a:cubicBezTo>
                  <a:cubicBezTo>
                    <a:pt x="330" y="1650"/>
                    <a:pt x="325" y="1640"/>
                    <a:pt x="323" y="1629"/>
                  </a:cubicBezTo>
                  <a:cubicBezTo>
                    <a:pt x="320" y="1602"/>
                    <a:pt x="324" y="1568"/>
                    <a:pt x="321" y="1535"/>
                  </a:cubicBezTo>
                  <a:cubicBezTo>
                    <a:pt x="319" y="1517"/>
                    <a:pt x="319" y="1497"/>
                    <a:pt x="318" y="1477"/>
                  </a:cubicBezTo>
                  <a:cubicBezTo>
                    <a:pt x="316" y="1460"/>
                    <a:pt x="312" y="1441"/>
                    <a:pt x="310" y="1423"/>
                  </a:cubicBezTo>
                  <a:cubicBezTo>
                    <a:pt x="307" y="1403"/>
                    <a:pt x="304" y="1384"/>
                    <a:pt x="300" y="1370"/>
                  </a:cubicBezTo>
                  <a:cubicBezTo>
                    <a:pt x="297" y="1361"/>
                    <a:pt x="291" y="1354"/>
                    <a:pt x="291" y="1346"/>
                  </a:cubicBezTo>
                  <a:cubicBezTo>
                    <a:pt x="291" y="1340"/>
                    <a:pt x="293" y="1331"/>
                    <a:pt x="293" y="1328"/>
                  </a:cubicBezTo>
                  <a:cubicBezTo>
                    <a:pt x="292" y="1322"/>
                    <a:pt x="288" y="1318"/>
                    <a:pt x="286" y="1312"/>
                  </a:cubicBezTo>
                  <a:cubicBezTo>
                    <a:pt x="285" y="1308"/>
                    <a:pt x="285" y="1304"/>
                    <a:pt x="284" y="1300"/>
                  </a:cubicBezTo>
                  <a:cubicBezTo>
                    <a:pt x="283" y="1295"/>
                    <a:pt x="282" y="1293"/>
                    <a:pt x="282" y="1289"/>
                  </a:cubicBezTo>
                  <a:cubicBezTo>
                    <a:pt x="283" y="1284"/>
                    <a:pt x="284" y="1285"/>
                    <a:pt x="285" y="1282"/>
                  </a:cubicBezTo>
                  <a:cubicBezTo>
                    <a:pt x="287" y="1278"/>
                    <a:pt x="291" y="1266"/>
                    <a:pt x="291" y="1260"/>
                  </a:cubicBezTo>
                  <a:cubicBezTo>
                    <a:pt x="291" y="1255"/>
                    <a:pt x="288" y="1250"/>
                    <a:pt x="288" y="1246"/>
                  </a:cubicBezTo>
                  <a:cubicBezTo>
                    <a:pt x="288" y="1238"/>
                    <a:pt x="289" y="1228"/>
                    <a:pt x="290" y="1218"/>
                  </a:cubicBezTo>
                  <a:cubicBezTo>
                    <a:pt x="293" y="1174"/>
                    <a:pt x="298" y="1124"/>
                    <a:pt x="298" y="1078"/>
                  </a:cubicBezTo>
                  <a:cubicBezTo>
                    <a:pt x="298" y="1058"/>
                    <a:pt x="297" y="1039"/>
                    <a:pt x="301" y="1021"/>
                  </a:cubicBezTo>
                  <a:cubicBezTo>
                    <a:pt x="303" y="1008"/>
                    <a:pt x="309" y="997"/>
                    <a:pt x="308" y="987"/>
                  </a:cubicBezTo>
                  <a:cubicBezTo>
                    <a:pt x="307" y="982"/>
                    <a:pt x="298" y="964"/>
                    <a:pt x="303" y="963"/>
                  </a:cubicBezTo>
                  <a:cubicBezTo>
                    <a:pt x="313" y="959"/>
                    <a:pt x="309" y="990"/>
                    <a:pt x="310" y="995"/>
                  </a:cubicBezTo>
                  <a:cubicBezTo>
                    <a:pt x="312" y="1050"/>
                    <a:pt x="323" y="1101"/>
                    <a:pt x="333" y="1160"/>
                  </a:cubicBezTo>
                  <a:cubicBezTo>
                    <a:pt x="338" y="1187"/>
                    <a:pt x="340" y="1214"/>
                    <a:pt x="344" y="1243"/>
                  </a:cubicBezTo>
                  <a:cubicBezTo>
                    <a:pt x="348" y="1270"/>
                    <a:pt x="352" y="1299"/>
                    <a:pt x="354" y="1328"/>
                  </a:cubicBezTo>
                  <a:cubicBezTo>
                    <a:pt x="355" y="1342"/>
                    <a:pt x="351" y="1354"/>
                    <a:pt x="352" y="1369"/>
                  </a:cubicBezTo>
                  <a:cubicBezTo>
                    <a:pt x="353" y="1378"/>
                    <a:pt x="356" y="1389"/>
                    <a:pt x="357" y="1400"/>
                  </a:cubicBezTo>
                  <a:cubicBezTo>
                    <a:pt x="360" y="1421"/>
                    <a:pt x="362" y="1442"/>
                    <a:pt x="365" y="1463"/>
                  </a:cubicBezTo>
                  <a:cubicBezTo>
                    <a:pt x="367" y="1474"/>
                    <a:pt x="370" y="1486"/>
                    <a:pt x="370" y="1494"/>
                  </a:cubicBezTo>
                  <a:cubicBezTo>
                    <a:pt x="369" y="1499"/>
                    <a:pt x="366" y="1506"/>
                    <a:pt x="365" y="1513"/>
                  </a:cubicBezTo>
                  <a:cubicBezTo>
                    <a:pt x="363" y="1524"/>
                    <a:pt x="357" y="1537"/>
                    <a:pt x="360" y="1551"/>
                  </a:cubicBezTo>
                  <a:cubicBezTo>
                    <a:pt x="361" y="1557"/>
                    <a:pt x="367" y="1561"/>
                    <a:pt x="367" y="1565"/>
                  </a:cubicBezTo>
                  <a:cubicBezTo>
                    <a:pt x="367" y="1570"/>
                    <a:pt x="361" y="1573"/>
                    <a:pt x="360" y="1580"/>
                  </a:cubicBezTo>
                  <a:cubicBezTo>
                    <a:pt x="359" y="1587"/>
                    <a:pt x="363" y="1591"/>
                    <a:pt x="364" y="1596"/>
                  </a:cubicBezTo>
                  <a:cubicBezTo>
                    <a:pt x="366" y="1616"/>
                    <a:pt x="358" y="1646"/>
                    <a:pt x="364" y="1664"/>
                  </a:cubicBezTo>
                  <a:cubicBezTo>
                    <a:pt x="366" y="1672"/>
                    <a:pt x="372" y="1671"/>
                    <a:pt x="374" y="1678"/>
                  </a:cubicBezTo>
                  <a:cubicBezTo>
                    <a:pt x="375" y="1682"/>
                    <a:pt x="373" y="1687"/>
                    <a:pt x="374" y="1690"/>
                  </a:cubicBezTo>
                  <a:cubicBezTo>
                    <a:pt x="374" y="1693"/>
                    <a:pt x="376" y="1695"/>
                    <a:pt x="377" y="1698"/>
                  </a:cubicBezTo>
                  <a:cubicBezTo>
                    <a:pt x="378" y="1706"/>
                    <a:pt x="379" y="1719"/>
                    <a:pt x="385" y="1723"/>
                  </a:cubicBezTo>
                  <a:cubicBezTo>
                    <a:pt x="390" y="1726"/>
                    <a:pt x="402" y="1724"/>
                    <a:pt x="404" y="1728"/>
                  </a:cubicBezTo>
                  <a:cubicBezTo>
                    <a:pt x="408" y="1734"/>
                    <a:pt x="401" y="1747"/>
                    <a:pt x="400" y="1753"/>
                  </a:cubicBezTo>
                  <a:cubicBezTo>
                    <a:pt x="400" y="1756"/>
                    <a:pt x="402" y="1758"/>
                    <a:pt x="402" y="1762"/>
                  </a:cubicBezTo>
                  <a:cubicBezTo>
                    <a:pt x="403" y="1770"/>
                    <a:pt x="403" y="1781"/>
                    <a:pt x="401" y="1788"/>
                  </a:cubicBezTo>
                  <a:cubicBezTo>
                    <a:pt x="400" y="1794"/>
                    <a:pt x="396" y="1798"/>
                    <a:pt x="396" y="1803"/>
                  </a:cubicBezTo>
                  <a:cubicBezTo>
                    <a:pt x="396" y="1810"/>
                    <a:pt x="403" y="1827"/>
                    <a:pt x="407" y="1831"/>
                  </a:cubicBezTo>
                  <a:cubicBezTo>
                    <a:pt x="417" y="1841"/>
                    <a:pt x="447" y="1842"/>
                    <a:pt x="465" y="1840"/>
                  </a:cubicBezTo>
                  <a:cubicBezTo>
                    <a:pt x="485" y="1838"/>
                    <a:pt x="503" y="1826"/>
                    <a:pt x="511" y="1812"/>
                  </a:cubicBezTo>
                  <a:cubicBezTo>
                    <a:pt x="515" y="1803"/>
                    <a:pt x="519" y="1789"/>
                    <a:pt x="519" y="1780"/>
                  </a:cubicBezTo>
                  <a:cubicBezTo>
                    <a:pt x="518" y="1769"/>
                    <a:pt x="510" y="1756"/>
                    <a:pt x="511" y="1746"/>
                  </a:cubicBezTo>
                  <a:cubicBezTo>
                    <a:pt x="511" y="1743"/>
                    <a:pt x="513" y="1743"/>
                    <a:pt x="513" y="1741"/>
                  </a:cubicBezTo>
                  <a:cubicBezTo>
                    <a:pt x="513" y="1740"/>
                    <a:pt x="511" y="1736"/>
                    <a:pt x="510" y="1734"/>
                  </a:cubicBezTo>
                  <a:cubicBezTo>
                    <a:pt x="507" y="1726"/>
                    <a:pt x="503" y="1721"/>
                    <a:pt x="500" y="1714"/>
                  </a:cubicBezTo>
                  <a:cubicBezTo>
                    <a:pt x="512" y="1714"/>
                    <a:pt x="519" y="1707"/>
                    <a:pt x="526" y="1703"/>
                  </a:cubicBezTo>
                  <a:cubicBezTo>
                    <a:pt x="530" y="1700"/>
                    <a:pt x="531" y="1702"/>
                    <a:pt x="533" y="1697"/>
                  </a:cubicBezTo>
                  <a:cubicBezTo>
                    <a:pt x="538" y="1689"/>
                    <a:pt x="538" y="1652"/>
                    <a:pt x="536" y="1639"/>
                  </a:cubicBezTo>
                  <a:cubicBezTo>
                    <a:pt x="536" y="1634"/>
                    <a:pt x="531" y="1627"/>
                    <a:pt x="529" y="1620"/>
                  </a:cubicBezTo>
                  <a:cubicBezTo>
                    <a:pt x="528" y="1611"/>
                    <a:pt x="529" y="1597"/>
                    <a:pt x="529" y="1584"/>
                  </a:cubicBezTo>
                  <a:cubicBezTo>
                    <a:pt x="529" y="1570"/>
                    <a:pt x="528" y="1556"/>
                    <a:pt x="529" y="1546"/>
                  </a:cubicBezTo>
                  <a:cubicBezTo>
                    <a:pt x="530" y="1542"/>
                    <a:pt x="535" y="1538"/>
                    <a:pt x="536" y="1532"/>
                  </a:cubicBezTo>
                  <a:cubicBezTo>
                    <a:pt x="539" y="1518"/>
                    <a:pt x="534" y="1505"/>
                    <a:pt x="532" y="1495"/>
                  </a:cubicBezTo>
                  <a:cubicBezTo>
                    <a:pt x="532" y="1488"/>
                    <a:pt x="534" y="1480"/>
                    <a:pt x="532" y="1474"/>
                  </a:cubicBezTo>
                  <a:cubicBezTo>
                    <a:pt x="532" y="1469"/>
                    <a:pt x="527" y="1463"/>
                    <a:pt x="526" y="1457"/>
                  </a:cubicBezTo>
                  <a:cubicBezTo>
                    <a:pt x="523" y="1442"/>
                    <a:pt x="526" y="1422"/>
                    <a:pt x="526" y="1405"/>
                  </a:cubicBezTo>
                  <a:cubicBezTo>
                    <a:pt x="526" y="1387"/>
                    <a:pt x="529" y="1366"/>
                    <a:pt x="526" y="1353"/>
                  </a:cubicBezTo>
                  <a:cubicBezTo>
                    <a:pt x="524" y="1347"/>
                    <a:pt x="520" y="1347"/>
                    <a:pt x="519" y="1339"/>
                  </a:cubicBezTo>
                  <a:cubicBezTo>
                    <a:pt x="514" y="1315"/>
                    <a:pt x="523" y="1287"/>
                    <a:pt x="519" y="1261"/>
                  </a:cubicBezTo>
                  <a:cubicBezTo>
                    <a:pt x="518" y="1256"/>
                    <a:pt x="515" y="1253"/>
                    <a:pt x="515" y="1249"/>
                  </a:cubicBezTo>
                  <a:cubicBezTo>
                    <a:pt x="511" y="1226"/>
                    <a:pt x="518" y="1201"/>
                    <a:pt x="515" y="1178"/>
                  </a:cubicBezTo>
                  <a:cubicBezTo>
                    <a:pt x="514" y="1175"/>
                    <a:pt x="512" y="1173"/>
                    <a:pt x="512" y="1170"/>
                  </a:cubicBezTo>
                  <a:cubicBezTo>
                    <a:pt x="511" y="1166"/>
                    <a:pt x="512" y="1162"/>
                    <a:pt x="512" y="1158"/>
                  </a:cubicBezTo>
                  <a:cubicBezTo>
                    <a:pt x="511" y="1154"/>
                    <a:pt x="508" y="1150"/>
                    <a:pt x="508" y="1145"/>
                  </a:cubicBezTo>
                  <a:cubicBezTo>
                    <a:pt x="505" y="1121"/>
                    <a:pt x="508" y="1095"/>
                    <a:pt x="508" y="1070"/>
                  </a:cubicBezTo>
                  <a:cubicBezTo>
                    <a:pt x="508" y="1045"/>
                    <a:pt x="510" y="1018"/>
                    <a:pt x="508" y="994"/>
                  </a:cubicBezTo>
                  <a:cubicBezTo>
                    <a:pt x="507" y="986"/>
                    <a:pt x="504" y="977"/>
                    <a:pt x="503" y="969"/>
                  </a:cubicBezTo>
                  <a:cubicBezTo>
                    <a:pt x="502" y="959"/>
                    <a:pt x="502" y="949"/>
                    <a:pt x="500" y="940"/>
                  </a:cubicBezTo>
                  <a:cubicBezTo>
                    <a:pt x="498" y="932"/>
                    <a:pt x="495" y="924"/>
                    <a:pt x="493" y="917"/>
                  </a:cubicBezTo>
                  <a:cubicBezTo>
                    <a:pt x="491" y="909"/>
                    <a:pt x="487" y="901"/>
                    <a:pt x="484" y="894"/>
                  </a:cubicBezTo>
                  <a:cubicBezTo>
                    <a:pt x="482" y="887"/>
                    <a:pt x="481" y="881"/>
                    <a:pt x="479" y="874"/>
                  </a:cubicBezTo>
                  <a:cubicBezTo>
                    <a:pt x="477" y="867"/>
                    <a:pt x="472" y="861"/>
                    <a:pt x="471" y="853"/>
                  </a:cubicBezTo>
                  <a:cubicBezTo>
                    <a:pt x="493" y="853"/>
                    <a:pt x="492" y="833"/>
                    <a:pt x="490" y="808"/>
                  </a:cubicBezTo>
                  <a:cubicBezTo>
                    <a:pt x="490" y="805"/>
                    <a:pt x="488" y="801"/>
                    <a:pt x="488" y="798"/>
                  </a:cubicBezTo>
                  <a:cubicBezTo>
                    <a:pt x="488" y="796"/>
                    <a:pt x="490" y="794"/>
                    <a:pt x="490" y="792"/>
                  </a:cubicBezTo>
                  <a:cubicBezTo>
                    <a:pt x="491" y="782"/>
                    <a:pt x="487" y="777"/>
                    <a:pt x="487" y="771"/>
                  </a:cubicBezTo>
                  <a:cubicBezTo>
                    <a:pt x="487" y="767"/>
                    <a:pt x="490" y="763"/>
                    <a:pt x="491" y="759"/>
                  </a:cubicBezTo>
                  <a:cubicBezTo>
                    <a:pt x="494" y="746"/>
                    <a:pt x="494" y="734"/>
                    <a:pt x="494" y="717"/>
                  </a:cubicBezTo>
                  <a:cubicBezTo>
                    <a:pt x="494" y="708"/>
                    <a:pt x="495" y="697"/>
                    <a:pt x="494" y="690"/>
                  </a:cubicBezTo>
                  <a:cubicBezTo>
                    <a:pt x="493" y="682"/>
                    <a:pt x="485" y="678"/>
                    <a:pt x="487" y="669"/>
                  </a:cubicBezTo>
                  <a:cubicBezTo>
                    <a:pt x="498" y="665"/>
                    <a:pt x="510" y="667"/>
                    <a:pt x="521" y="663"/>
                  </a:cubicBezTo>
                  <a:cubicBezTo>
                    <a:pt x="524" y="662"/>
                    <a:pt x="530" y="657"/>
                    <a:pt x="534" y="654"/>
                  </a:cubicBezTo>
                  <a:cubicBezTo>
                    <a:pt x="546" y="647"/>
                    <a:pt x="548" y="644"/>
                    <a:pt x="555" y="634"/>
                  </a:cubicBezTo>
                  <a:cubicBezTo>
                    <a:pt x="560" y="627"/>
                    <a:pt x="567" y="623"/>
                    <a:pt x="563" y="614"/>
                  </a:cubicBezTo>
                  <a:cubicBezTo>
                    <a:pt x="571" y="608"/>
                    <a:pt x="580" y="605"/>
                    <a:pt x="584" y="597"/>
                  </a:cubicBezTo>
                  <a:cubicBezTo>
                    <a:pt x="588" y="589"/>
                    <a:pt x="587" y="564"/>
                    <a:pt x="586" y="555"/>
                  </a:cubicBezTo>
                  <a:close/>
                  <a:moveTo>
                    <a:pt x="221" y="16"/>
                  </a:moveTo>
                  <a:cubicBezTo>
                    <a:pt x="222" y="16"/>
                    <a:pt x="222" y="16"/>
                    <a:pt x="222" y="17"/>
                  </a:cubicBezTo>
                  <a:cubicBezTo>
                    <a:pt x="221" y="17"/>
                    <a:pt x="221" y="17"/>
                    <a:pt x="221" y="16"/>
                  </a:cubicBezTo>
                  <a:close/>
                  <a:moveTo>
                    <a:pt x="366" y="202"/>
                  </a:moveTo>
                  <a:cubicBezTo>
                    <a:pt x="364" y="198"/>
                    <a:pt x="363" y="193"/>
                    <a:pt x="362" y="188"/>
                  </a:cubicBezTo>
                  <a:cubicBezTo>
                    <a:pt x="367" y="190"/>
                    <a:pt x="367" y="196"/>
                    <a:pt x="366" y="202"/>
                  </a:cubicBezTo>
                  <a:close/>
                  <a:moveTo>
                    <a:pt x="370" y="174"/>
                  </a:moveTo>
                  <a:cubicBezTo>
                    <a:pt x="369" y="173"/>
                    <a:pt x="368" y="172"/>
                    <a:pt x="367" y="170"/>
                  </a:cubicBezTo>
                  <a:cubicBezTo>
                    <a:pt x="368" y="170"/>
                    <a:pt x="368" y="169"/>
                    <a:pt x="369" y="168"/>
                  </a:cubicBezTo>
                  <a:cubicBezTo>
                    <a:pt x="369" y="170"/>
                    <a:pt x="369" y="172"/>
                    <a:pt x="37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 name="Freeform 17">
              <a:extLst>
                <a:ext uri="{FF2B5EF4-FFF2-40B4-BE49-F238E27FC236}">
                  <a16:creationId xmlns:a16="http://schemas.microsoft.com/office/drawing/2014/main" id="{075E32CB-FD31-4D3C-A80D-6EB0C59998C5}"/>
                </a:ext>
              </a:extLst>
            </p:cNvPr>
            <p:cNvSpPr>
              <a:spLocks noEditPoints="1"/>
            </p:cNvSpPr>
            <p:nvPr/>
          </p:nvSpPr>
          <p:spPr bwMode="auto">
            <a:xfrm>
              <a:off x="5529064" y="2973539"/>
              <a:ext cx="308981" cy="1024051"/>
            </a:xfrm>
            <a:custGeom>
              <a:avLst/>
              <a:gdLst>
                <a:gd name="T0" fmla="*/ 499 w 516"/>
                <a:gd name="T1" fmla="*/ 454 h 1711"/>
                <a:gd name="T2" fmla="*/ 368 w 516"/>
                <a:gd name="T3" fmla="*/ 319 h 1711"/>
                <a:gd name="T4" fmla="*/ 315 w 516"/>
                <a:gd name="T5" fmla="*/ 283 h 1711"/>
                <a:gd name="T6" fmla="*/ 333 w 516"/>
                <a:gd name="T7" fmla="*/ 248 h 1711"/>
                <a:gd name="T8" fmla="*/ 339 w 516"/>
                <a:gd name="T9" fmla="*/ 243 h 1711"/>
                <a:gd name="T10" fmla="*/ 353 w 516"/>
                <a:gd name="T11" fmla="*/ 198 h 1711"/>
                <a:gd name="T12" fmla="*/ 340 w 516"/>
                <a:gd name="T13" fmla="*/ 197 h 1711"/>
                <a:gd name="T14" fmla="*/ 348 w 516"/>
                <a:gd name="T15" fmla="*/ 169 h 1711"/>
                <a:gd name="T16" fmla="*/ 334 w 516"/>
                <a:gd name="T17" fmla="*/ 99 h 1711"/>
                <a:gd name="T18" fmla="*/ 319 w 516"/>
                <a:gd name="T19" fmla="*/ 63 h 1711"/>
                <a:gd name="T20" fmla="*/ 277 w 516"/>
                <a:gd name="T21" fmla="*/ 31 h 1711"/>
                <a:gd name="T22" fmla="*/ 210 w 516"/>
                <a:gd name="T23" fmla="*/ 7 h 1711"/>
                <a:gd name="T24" fmla="*/ 159 w 516"/>
                <a:gd name="T25" fmla="*/ 21 h 1711"/>
                <a:gd name="T26" fmla="*/ 127 w 516"/>
                <a:gd name="T27" fmla="*/ 37 h 1711"/>
                <a:gd name="T28" fmla="*/ 77 w 516"/>
                <a:gd name="T29" fmla="*/ 77 h 1711"/>
                <a:gd name="T30" fmla="*/ 89 w 516"/>
                <a:gd name="T31" fmla="*/ 92 h 1711"/>
                <a:gd name="T32" fmla="*/ 78 w 516"/>
                <a:gd name="T33" fmla="*/ 118 h 1711"/>
                <a:gd name="T34" fmla="*/ 80 w 516"/>
                <a:gd name="T35" fmla="*/ 126 h 1711"/>
                <a:gd name="T36" fmla="*/ 54 w 516"/>
                <a:gd name="T37" fmla="*/ 182 h 1711"/>
                <a:gd name="T38" fmla="*/ 64 w 516"/>
                <a:gd name="T39" fmla="*/ 223 h 1711"/>
                <a:gd name="T40" fmla="*/ 51 w 516"/>
                <a:gd name="T41" fmla="*/ 248 h 1711"/>
                <a:gd name="T42" fmla="*/ 47 w 516"/>
                <a:gd name="T43" fmla="*/ 265 h 1711"/>
                <a:gd name="T44" fmla="*/ 34 w 516"/>
                <a:gd name="T45" fmla="*/ 285 h 1711"/>
                <a:gd name="T46" fmla="*/ 30 w 516"/>
                <a:gd name="T47" fmla="*/ 291 h 1711"/>
                <a:gd name="T48" fmla="*/ 47 w 516"/>
                <a:gd name="T49" fmla="*/ 325 h 1711"/>
                <a:gd name="T50" fmla="*/ 87 w 516"/>
                <a:gd name="T51" fmla="*/ 459 h 1711"/>
                <a:gd name="T52" fmla="*/ 80 w 516"/>
                <a:gd name="T53" fmla="*/ 965 h 1711"/>
                <a:gd name="T54" fmla="*/ 78 w 516"/>
                <a:gd name="T55" fmla="*/ 1227 h 1711"/>
                <a:gd name="T56" fmla="*/ 2 w 516"/>
                <a:gd name="T57" fmla="*/ 1629 h 1711"/>
                <a:gd name="T58" fmla="*/ 122 w 516"/>
                <a:gd name="T59" fmla="*/ 1647 h 1711"/>
                <a:gd name="T60" fmla="*/ 158 w 516"/>
                <a:gd name="T61" fmla="*/ 1287 h 1711"/>
                <a:gd name="T62" fmla="*/ 264 w 516"/>
                <a:gd name="T63" fmla="*/ 1236 h 1711"/>
                <a:gd name="T64" fmla="*/ 462 w 516"/>
                <a:gd name="T65" fmla="*/ 1624 h 1711"/>
                <a:gd name="T66" fmla="*/ 358 w 516"/>
                <a:gd name="T67" fmla="*/ 1501 h 1711"/>
                <a:gd name="T68" fmla="*/ 411 w 516"/>
                <a:gd name="T69" fmla="*/ 934 h 1711"/>
                <a:gd name="T70" fmla="*/ 411 w 516"/>
                <a:gd name="T71" fmla="*/ 686 h 1711"/>
                <a:gd name="T72" fmla="*/ 332 w 516"/>
                <a:gd name="T73" fmla="*/ 217 h 1711"/>
                <a:gd name="T74" fmla="*/ 324 w 516"/>
                <a:gd name="T75" fmla="*/ 223 h 1711"/>
                <a:gd name="T76" fmla="*/ 335 w 516"/>
                <a:gd name="T77" fmla="*/ 172 h 1711"/>
                <a:gd name="T78" fmla="*/ 333 w 516"/>
                <a:gd name="T79" fmla="*/ 154 h 1711"/>
                <a:gd name="T80" fmla="*/ 321 w 516"/>
                <a:gd name="T81" fmla="*/ 238 h 1711"/>
                <a:gd name="T82" fmla="*/ 308 w 516"/>
                <a:gd name="T83" fmla="*/ 237 h 1711"/>
                <a:gd name="T84" fmla="*/ 303 w 516"/>
                <a:gd name="T85" fmla="*/ 267 h 1711"/>
                <a:gd name="T86" fmla="*/ 252 w 516"/>
                <a:gd name="T87" fmla="*/ 271 h 1711"/>
                <a:gd name="T88" fmla="*/ 272 w 516"/>
                <a:gd name="T89" fmla="*/ 275 h 1711"/>
                <a:gd name="T90" fmla="*/ 295 w 516"/>
                <a:gd name="T91" fmla="*/ 268 h 1711"/>
                <a:gd name="T92" fmla="*/ 244 w 516"/>
                <a:gd name="T93" fmla="*/ 14 h 1711"/>
                <a:gd name="T94" fmla="*/ 207 w 516"/>
                <a:gd name="T95" fmla="*/ 15 h 1711"/>
                <a:gd name="T96" fmla="*/ 192 w 516"/>
                <a:gd name="T97" fmla="*/ 13 h 1711"/>
                <a:gd name="T98" fmla="*/ 163 w 516"/>
                <a:gd name="T99" fmla="*/ 18 h 1711"/>
                <a:gd name="T100" fmla="*/ 96 w 516"/>
                <a:gd name="T101" fmla="*/ 144 h 1711"/>
                <a:gd name="T102" fmla="*/ 108 w 516"/>
                <a:gd name="T103" fmla="*/ 104 h 1711"/>
                <a:gd name="T104" fmla="*/ 131 w 516"/>
                <a:gd name="T105" fmla="*/ 33 h 1711"/>
                <a:gd name="T106" fmla="*/ 121 w 516"/>
                <a:gd name="T107" fmla="*/ 51 h 1711"/>
                <a:gd name="T108" fmla="*/ 106 w 516"/>
                <a:gd name="T109" fmla="*/ 120 h 1711"/>
                <a:gd name="T110" fmla="*/ 89 w 516"/>
                <a:gd name="T111" fmla="*/ 110 h 1711"/>
                <a:gd name="T112" fmla="*/ 93 w 516"/>
                <a:gd name="T113" fmla="*/ 135 h 1711"/>
                <a:gd name="T114" fmla="*/ 93 w 516"/>
                <a:gd name="T115" fmla="*/ 151 h 1711"/>
                <a:gd name="T116" fmla="*/ 84 w 516"/>
                <a:gd name="T117" fmla="*/ 154 h 1711"/>
                <a:gd name="T118" fmla="*/ 74 w 516"/>
                <a:gd name="T119" fmla="*/ 179 h 1711"/>
                <a:gd name="T120" fmla="*/ 71 w 516"/>
                <a:gd name="T121" fmla="*/ 179 h 1711"/>
                <a:gd name="T122" fmla="*/ 62 w 516"/>
                <a:gd name="T123" fmla="*/ 250 h 1711"/>
                <a:gd name="T124" fmla="*/ 52 w 516"/>
                <a:gd name="T125" fmla="*/ 317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6" h="1711">
                  <a:moveTo>
                    <a:pt x="399" y="518"/>
                  </a:moveTo>
                  <a:cubicBezTo>
                    <a:pt x="403" y="519"/>
                    <a:pt x="405" y="521"/>
                    <a:pt x="408" y="522"/>
                  </a:cubicBezTo>
                  <a:cubicBezTo>
                    <a:pt x="412" y="524"/>
                    <a:pt x="416" y="525"/>
                    <a:pt x="419" y="526"/>
                  </a:cubicBezTo>
                  <a:cubicBezTo>
                    <a:pt x="426" y="527"/>
                    <a:pt x="433" y="527"/>
                    <a:pt x="440" y="528"/>
                  </a:cubicBezTo>
                  <a:cubicBezTo>
                    <a:pt x="442" y="528"/>
                    <a:pt x="444" y="529"/>
                    <a:pt x="447" y="529"/>
                  </a:cubicBezTo>
                  <a:cubicBezTo>
                    <a:pt x="450" y="530"/>
                    <a:pt x="454" y="529"/>
                    <a:pt x="456" y="529"/>
                  </a:cubicBezTo>
                  <a:cubicBezTo>
                    <a:pt x="461" y="530"/>
                    <a:pt x="465" y="533"/>
                    <a:pt x="469" y="533"/>
                  </a:cubicBezTo>
                  <a:cubicBezTo>
                    <a:pt x="475" y="534"/>
                    <a:pt x="483" y="534"/>
                    <a:pt x="487" y="533"/>
                  </a:cubicBezTo>
                  <a:cubicBezTo>
                    <a:pt x="493" y="531"/>
                    <a:pt x="503" y="523"/>
                    <a:pt x="506" y="519"/>
                  </a:cubicBezTo>
                  <a:cubicBezTo>
                    <a:pt x="507" y="519"/>
                    <a:pt x="507" y="517"/>
                    <a:pt x="508" y="516"/>
                  </a:cubicBezTo>
                  <a:cubicBezTo>
                    <a:pt x="511" y="510"/>
                    <a:pt x="514" y="505"/>
                    <a:pt x="515" y="499"/>
                  </a:cubicBezTo>
                  <a:cubicBezTo>
                    <a:pt x="516" y="484"/>
                    <a:pt x="509" y="475"/>
                    <a:pt x="506" y="467"/>
                  </a:cubicBezTo>
                  <a:cubicBezTo>
                    <a:pt x="505" y="466"/>
                    <a:pt x="505" y="464"/>
                    <a:pt x="505" y="463"/>
                  </a:cubicBezTo>
                  <a:cubicBezTo>
                    <a:pt x="503" y="460"/>
                    <a:pt x="501" y="457"/>
                    <a:pt x="499" y="454"/>
                  </a:cubicBezTo>
                  <a:cubicBezTo>
                    <a:pt x="498" y="452"/>
                    <a:pt x="497" y="450"/>
                    <a:pt x="496" y="449"/>
                  </a:cubicBezTo>
                  <a:cubicBezTo>
                    <a:pt x="492" y="444"/>
                    <a:pt x="490" y="443"/>
                    <a:pt x="481" y="443"/>
                  </a:cubicBezTo>
                  <a:cubicBezTo>
                    <a:pt x="477" y="438"/>
                    <a:pt x="471" y="433"/>
                    <a:pt x="467" y="428"/>
                  </a:cubicBezTo>
                  <a:cubicBezTo>
                    <a:pt x="466" y="427"/>
                    <a:pt x="464" y="426"/>
                    <a:pt x="463" y="424"/>
                  </a:cubicBezTo>
                  <a:cubicBezTo>
                    <a:pt x="462" y="423"/>
                    <a:pt x="462" y="421"/>
                    <a:pt x="461" y="419"/>
                  </a:cubicBezTo>
                  <a:cubicBezTo>
                    <a:pt x="460" y="419"/>
                    <a:pt x="459" y="419"/>
                    <a:pt x="458" y="418"/>
                  </a:cubicBezTo>
                  <a:cubicBezTo>
                    <a:pt x="458" y="418"/>
                    <a:pt x="457" y="416"/>
                    <a:pt x="456" y="416"/>
                  </a:cubicBezTo>
                  <a:cubicBezTo>
                    <a:pt x="455" y="414"/>
                    <a:pt x="454" y="413"/>
                    <a:pt x="453" y="412"/>
                  </a:cubicBezTo>
                  <a:cubicBezTo>
                    <a:pt x="447" y="406"/>
                    <a:pt x="439" y="402"/>
                    <a:pt x="434" y="396"/>
                  </a:cubicBezTo>
                  <a:cubicBezTo>
                    <a:pt x="432" y="392"/>
                    <a:pt x="430" y="388"/>
                    <a:pt x="429" y="384"/>
                  </a:cubicBezTo>
                  <a:cubicBezTo>
                    <a:pt x="418" y="375"/>
                    <a:pt x="409" y="361"/>
                    <a:pt x="398" y="354"/>
                  </a:cubicBezTo>
                  <a:cubicBezTo>
                    <a:pt x="390" y="349"/>
                    <a:pt x="383" y="344"/>
                    <a:pt x="377" y="336"/>
                  </a:cubicBezTo>
                  <a:cubicBezTo>
                    <a:pt x="376" y="333"/>
                    <a:pt x="378" y="331"/>
                    <a:pt x="378" y="328"/>
                  </a:cubicBezTo>
                  <a:cubicBezTo>
                    <a:pt x="375" y="325"/>
                    <a:pt x="371" y="323"/>
                    <a:pt x="368" y="319"/>
                  </a:cubicBezTo>
                  <a:cubicBezTo>
                    <a:pt x="367" y="318"/>
                    <a:pt x="367" y="316"/>
                    <a:pt x="367" y="315"/>
                  </a:cubicBezTo>
                  <a:cubicBezTo>
                    <a:pt x="367" y="315"/>
                    <a:pt x="365" y="315"/>
                    <a:pt x="365" y="314"/>
                  </a:cubicBezTo>
                  <a:cubicBezTo>
                    <a:pt x="362" y="310"/>
                    <a:pt x="356" y="306"/>
                    <a:pt x="352" y="303"/>
                  </a:cubicBezTo>
                  <a:cubicBezTo>
                    <a:pt x="352" y="302"/>
                    <a:pt x="351" y="302"/>
                    <a:pt x="350" y="302"/>
                  </a:cubicBezTo>
                  <a:cubicBezTo>
                    <a:pt x="349" y="301"/>
                    <a:pt x="348" y="299"/>
                    <a:pt x="347" y="298"/>
                  </a:cubicBezTo>
                  <a:cubicBezTo>
                    <a:pt x="345" y="298"/>
                    <a:pt x="344" y="297"/>
                    <a:pt x="342" y="297"/>
                  </a:cubicBezTo>
                  <a:cubicBezTo>
                    <a:pt x="341" y="296"/>
                    <a:pt x="339" y="295"/>
                    <a:pt x="338" y="294"/>
                  </a:cubicBezTo>
                  <a:cubicBezTo>
                    <a:pt x="332" y="291"/>
                    <a:pt x="326" y="288"/>
                    <a:pt x="319" y="286"/>
                  </a:cubicBezTo>
                  <a:cubicBezTo>
                    <a:pt x="318" y="286"/>
                    <a:pt x="317" y="286"/>
                    <a:pt x="316" y="286"/>
                  </a:cubicBezTo>
                  <a:cubicBezTo>
                    <a:pt x="316" y="286"/>
                    <a:pt x="316" y="286"/>
                    <a:pt x="316" y="285"/>
                  </a:cubicBezTo>
                  <a:cubicBezTo>
                    <a:pt x="318" y="286"/>
                    <a:pt x="321" y="286"/>
                    <a:pt x="323" y="285"/>
                  </a:cubicBezTo>
                  <a:cubicBezTo>
                    <a:pt x="320" y="285"/>
                    <a:pt x="318" y="285"/>
                    <a:pt x="316" y="283"/>
                  </a:cubicBezTo>
                  <a:cubicBezTo>
                    <a:pt x="315" y="283"/>
                    <a:pt x="315" y="282"/>
                    <a:pt x="315" y="282"/>
                  </a:cubicBezTo>
                  <a:cubicBezTo>
                    <a:pt x="315" y="282"/>
                    <a:pt x="315" y="283"/>
                    <a:pt x="315" y="283"/>
                  </a:cubicBezTo>
                  <a:cubicBezTo>
                    <a:pt x="312" y="282"/>
                    <a:pt x="310" y="279"/>
                    <a:pt x="308" y="276"/>
                  </a:cubicBezTo>
                  <a:cubicBezTo>
                    <a:pt x="308" y="276"/>
                    <a:pt x="308" y="276"/>
                    <a:pt x="308" y="275"/>
                  </a:cubicBezTo>
                  <a:cubicBezTo>
                    <a:pt x="308" y="275"/>
                    <a:pt x="308" y="275"/>
                    <a:pt x="309" y="275"/>
                  </a:cubicBezTo>
                  <a:cubicBezTo>
                    <a:pt x="311" y="276"/>
                    <a:pt x="314" y="276"/>
                    <a:pt x="316" y="275"/>
                  </a:cubicBezTo>
                  <a:cubicBezTo>
                    <a:pt x="319" y="274"/>
                    <a:pt x="321" y="272"/>
                    <a:pt x="321" y="269"/>
                  </a:cubicBezTo>
                  <a:cubicBezTo>
                    <a:pt x="320" y="272"/>
                    <a:pt x="318" y="273"/>
                    <a:pt x="316" y="273"/>
                  </a:cubicBezTo>
                  <a:cubicBezTo>
                    <a:pt x="314" y="274"/>
                    <a:pt x="312" y="273"/>
                    <a:pt x="309" y="273"/>
                  </a:cubicBezTo>
                  <a:cubicBezTo>
                    <a:pt x="309" y="272"/>
                    <a:pt x="308" y="272"/>
                    <a:pt x="308" y="272"/>
                  </a:cubicBezTo>
                  <a:cubicBezTo>
                    <a:pt x="308" y="271"/>
                    <a:pt x="308" y="270"/>
                    <a:pt x="308" y="270"/>
                  </a:cubicBezTo>
                  <a:cubicBezTo>
                    <a:pt x="309" y="268"/>
                    <a:pt x="310" y="267"/>
                    <a:pt x="312" y="266"/>
                  </a:cubicBezTo>
                  <a:cubicBezTo>
                    <a:pt x="315" y="268"/>
                    <a:pt x="318" y="269"/>
                    <a:pt x="321" y="269"/>
                  </a:cubicBezTo>
                  <a:cubicBezTo>
                    <a:pt x="324" y="269"/>
                    <a:pt x="326" y="269"/>
                    <a:pt x="329" y="267"/>
                  </a:cubicBezTo>
                  <a:cubicBezTo>
                    <a:pt x="331" y="266"/>
                    <a:pt x="332" y="264"/>
                    <a:pt x="333" y="261"/>
                  </a:cubicBezTo>
                  <a:cubicBezTo>
                    <a:pt x="335" y="257"/>
                    <a:pt x="334" y="252"/>
                    <a:pt x="333" y="248"/>
                  </a:cubicBezTo>
                  <a:cubicBezTo>
                    <a:pt x="333" y="252"/>
                    <a:pt x="333" y="257"/>
                    <a:pt x="330" y="260"/>
                  </a:cubicBezTo>
                  <a:cubicBezTo>
                    <a:pt x="328" y="264"/>
                    <a:pt x="325" y="265"/>
                    <a:pt x="322" y="264"/>
                  </a:cubicBezTo>
                  <a:cubicBezTo>
                    <a:pt x="320" y="264"/>
                    <a:pt x="318" y="263"/>
                    <a:pt x="317" y="262"/>
                  </a:cubicBezTo>
                  <a:cubicBezTo>
                    <a:pt x="318" y="261"/>
                    <a:pt x="318" y="261"/>
                    <a:pt x="319" y="260"/>
                  </a:cubicBezTo>
                  <a:cubicBezTo>
                    <a:pt x="319" y="259"/>
                    <a:pt x="320" y="258"/>
                    <a:pt x="320" y="257"/>
                  </a:cubicBezTo>
                  <a:cubicBezTo>
                    <a:pt x="321" y="256"/>
                    <a:pt x="321" y="255"/>
                    <a:pt x="321" y="254"/>
                  </a:cubicBezTo>
                  <a:cubicBezTo>
                    <a:pt x="322" y="250"/>
                    <a:pt x="322" y="246"/>
                    <a:pt x="321" y="243"/>
                  </a:cubicBezTo>
                  <a:cubicBezTo>
                    <a:pt x="321" y="241"/>
                    <a:pt x="320" y="240"/>
                    <a:pt x="320" y="238"/>
                  </a:cubicBezTo>
                  <a:cubicBezTo>
                    <a:pt x="320" y="239"/>
                    <a:pt x="321" y="239"/>
                    <a:pt x="322" y="239"/>
                  </a:cubicBezTo>
                  <a:cubicBezTo>
                    <a:pt x="322" y="239"/>
                    <a:pt x="322" y="240"/>
                    <a:pt x="322" y="241"/>
                  </a:cubicBezTo>
                  <a:cubicBezTo>
                    <a:pt x="323" y="242"/>
                    <a:pt x="323" y="243"/>
                    <a:pt x="325" y="245"/>
                  </a:cubicBezTo>
                  <a:cubicBezTo>
                    <a:pt x="327" y="246"/>
                    <a:pt x="328" y="246"/>
                    <a:pt x="329" y="246"/>
                  </a:cubicBezTo>
                  <a:cubicBezTo>
                    <a:pt x="331" y="245"/>
                    <a:pt x="334" y="245"/>
                    <a:pt x="336" y="244"/>
                  </a:cubicBezTo>
                  <a:cubicBezTo>
                    <a:pt x="337" y="244"/>
                    <a:pt x="338" y="243"/>
                    <a:pt x="339" y="243"/>
                  </a:cubicBezTo>
                  <a:cubicBezTo>
                    <a:pt x="339" y="243"/>
                    <a:pt x="339" y="243"/>
                    <a:pt x="339" y="243"/>
                  </a:cubicBezTo>
                  <a:cubicBezTo>
                    <a:pt x="339" y="243"/>
                    <a:pt x="339" y="243"/>
                    <a:pt x="339" y="243"/>
                  </a:cubicBezTo>
                  <a:cubicBezTo>
                    <a:pt x="340" y="242"/>
                    <a:pt x="341" y="241"/>
                    <a:pt x="342" y="240"/>
                  </a:cubicBezTo>
                  <a:cubicBezTo>
                    <a:pt x="343" y="238"/>
                    <a:pt x="343" y="235"/>
                    <a:pt x="342" y="233"/>
                  </a:cubicBezTo>
                  <a:cubicBezTo>
                    <a:pt x="342" y="236"/>
                    <a:pt x="342" y="238"/>
                    <a:pt x="340" y="239"/>
                  </a:cubicBezTo>
                  <a:cubicBezTo>
                    <a:pt x="339" y="241"/>
                    <a:pt x="337" y="241"/>
                    <a:pt x="335" y="242"/>
                  </a:cubicBezTo>
                  <a:cubicBezTo>
                    <a:pt x="334" y="242"/>
                    <a:pt x="333" y="242"/>
                    <a:pt x="332" y="242"/>
                  </a:cubicBezTo>
                  <a:cubicBezTo>
                    <a:pt x="331" y="242"/>
                    <a:pt x="331" y="242"/>
                    <a:pt x="331" y="242"/>
                  </a:cubicBezTo>
                  <a:cubicBezTo>
                    <a:pt x="329" y="241"/>
                    <a:pt x="328" y="239"/>
                    <a:pt x="328" y="236"/>
                  </a:cubicBezTo>
                  <a:cubicBezTo>
                    <a:pt x="329" y="232"/>
                    <a:pt x="330" y="229"/>
                    <a:pt x="331" y="224"/>
                  </a:cubicBezTo>
                  <a:cubicBezTo>
                    <a:pt x="331" y="224"/>
                    <a:pt x="331" y="224"/>
                    <a:pt x="331" y="224"/>
                  </a:cubicBezTo>
                  <a:cubicBezTo>
                    <a:pt x="333" y="224"/>
                    <a:pt x="334" y="224"/>
                    <a:pt x="335" y="224"/>
                  </a:cubicBezTo>
                  <a:cubicBezTo>
                    <a:pt x="342" y="222"/>
                    <a:pt x="345" y="218"/>
                    <a:pt x="348" y="213"/>
                  </a:cubicBezTo>
                  <a:cubicBezTo>
                    <a:pt x="351" y="209"/>
                    <a:pt x="353" y="204"/>
                    <a:pt x="353" y="198"/>
                  </a:cubicBezTo>
                  <a:cubicBezTo>
                    <a:pt x="352" y="204"/>
                    <a:pt x="349" y="208"/>
                    <a:pt x="346" y="211"/>
                  </a:cubicBezTo>
                  <a:cubicBezTo>
                    <a:pt x="345" y="212"/>
                    <a:pt x="344" y="213"/>
                    <a:pt x="343" y="214"/>
                  </a:cubicBezTo>
                  <a:cubicBezTo>
                    <a:pt x="343" y="214"/>
                    <a:pt x="343" y="214"/>
                    <a:pt x="343" y="213"/>
                  </a:cubicBezTo>
                  <a:cubicBezTo>
                    <a:pt x="343" y="214"/>
                    <a:pt x="343" y="214"/>
                    <a:pt x="343" y="214"/>
                  </a:cubicBezTo>
                  <a:cubicBezTo>
                    <a:pt x="340" y="216"/>
                    <a:pt x="337" y="218"/>
                    <a:pt x="334" y="218"/>
                  </a:cubicBezTo>
                  <a:cubicBezTo>
                    <a:pt x="335" y="218"/>
                    <a:pt x="335" y="217"/>
                    <a:pt x="335" y="217"/>
                  </a:cubicBezTo>
                  <a:cubicBezTo>
                    <a:pt x="334" y="216"/>
                    <a:pt x="332" y="215"/>
                    <a:pt x="331" y="215"/>
                  </a:cubicBezTo>
                  <a:cubicBezTo>
                    <a:pt x="330" y="213"/>
                    <a:pt x="330" y="212"/>
                    <a:pt x="329" y="211"/>
                  </a:cubicBezTo>
                  <a:cubicBezTo>
                    <a:pt x="329" y="211"/>
                    <a:pt x="329" y="211"/>
                    <a:pt x="329" y="210"/>
                  </a:cubicBezTo>
                  <a:cubicBezTo>
                    <a:pt x="329" y="210"/>
                    <a:pt x="329" y="210"/>
                    <a:pt x="329" y="210"/>
                  </a:cubicBezTo>
                  <a:cubicBezTo>
                    <a:pt x="328" y="209"/>
                    <a:pt x="328" y="208"/>
                    <a:pt x="328" y="207"/>
                  </a:cubicBezTo>
                  <a:cubicBezTo>
                    <a:pt x="329" y="206"/>
                    <a:pt x="331" y="205"/>
                    <a:pt x="333" y="204"/>
                  </a:cubicBezTo>
                  <a:cubicBezTo>
                    <a:pt x="335" y="203"/>
                    <a:pt x="338" y="201"/>
                    <a:pt x="339" y="198"/>
                  </a:cubicBezTo>
                  <a:cubicBezTo>
                    <a:pt x="339" y="198"/>
                    <a:pt x="339" y="197"/>
                    <a:pt x="340" y="197"/>
                  </a:cubicBezTo>
                  <a:cubicBezTo>
                    <a:pt x="340" y="197"/>
                    <a:pt x="340" y="197"/>
                    <a:pt x="340" y="197"/>
                  </a:cubicBezTo>
                  <a:cubicBezTo>
                    <a:pt x="340" y="197"/>
                    <a:pt x="340" y="197"/>
                    <a:pt x="340" y="196"/>
                  </a:cubicBezTo>
                  <a:cubicBezTo>
                    <a:pt x="341" y="194"/>
                    <a:pt x="341" y="192"/>
                    <a:pt x="341" y="190"/>
                  </a:cubicBezTo>
                  <a:cubicBezTo>
                    <a:pt x="342" y="190"/>
                    <a:pt x="343" y="188"/>
                    <a:pt x="344" y="188"/>
                  </a:cubicBezTo>
                  <a:cubicBezTo>
                    <a:pt x="343" y="188"/>
                    <a:pt x="342" y="189"/>
                    <a:pt x="341" y="189"/>
                  </a:cubicBezTo>
                  <a:cubicBezTo>
                    <a:pt x="341" y="189"/>
                    <a:pt x="341" y="188"/>
                    <a:pt x="341" y="188"/>
                  </a:cubicBezTo>
                  <a:cubicBezTo>
                    <a:pt x="341" y="186"/>
                    <a:pt x="341" y="186"/>
                    <a:pt x="341" y="186"/>
                  </a:cubicBezTo>
                  <a:cubicBezTo>
                    <a:pt x="341" y="184"/>
                    <a:pt x="341" y="181"/>
                    <a:pt x="341" y="179"/>
                  </a:cubicBezTo>
                  <a:cubicBezTo>
                    <a:pt x="341" y="177"/>
                    <a:pt x="340" y="176"/>
                    <a:pt x="340" y="174"/>
                  </a:cubicBezTo>
                  <a:cubicBezTo>
                    <a:pt x="340" y="174"/>
                    <a:pt x="340" y="173"/>
                    <a:pt x="340" y="173"/>
                  </a:cubicBezTo>
                  <a:cubicBezTo>
                    <a:pt x="340" y="172"/>
                    <a:pt x="339" y="171"/>
                    <a:pt x="338" y="170"/>
                  </a:cubicBezTo>
                  <a:cubicBezTo>
                    <a:pt x="337" y="169"/>
                    <a:pt x="336" y="168"/>
                    <a:pt x="335" y="167"/>
                  </a:cubicBezTo>
                  <a:cubicBezTo>
                    <a:pt x="337" y="168"/>
                    <a:pt x="338" y="169"/>
                    <a:pt x="340" y="169"/>
                  </a:cubicBezTo>
                  <a:cubicBezTo>
                    <a:pt x="342" y="170"/>
                    <a:pt x="345" y="171"/>
                    <a:pt x="348" y="169"/>
                  </a:cubicBezTo>
                  <a:cubicBezTo>
                    <a:pt x="350" y="166"/>
                    <a:pt x="349" y="164"/>
                    <a:pt x="349" y="161"/>
                  </a:cubicBezTo>
                  <a:cubicBezTo>
                    <a:pt x="349" y="164"/>
                    <a:pt x="348" y="166"/>
                    <a:pt x="347" y="167"/>
                  </a:cubicBezTo>
                  <a:cubicBezTo>
                    <a:pt x="345" y="169"/>
                    <a:pt x="343" y="168"/>
                    <a:pt x="341" y="167"/>
                  </a:cubicBezTo>
                  <a:cubicBezTo>
                    <a:pt x="341" y="166"/>
                    <a:pt x="340" y="166"/>
                    <a:pt x="340" y="166"/>
                  </a:cubicBezTo>
                  <a:cubicBezTo>
                    <a:pt x="340" y="166"/>
                    <a:pt x="340" y="166"/>
                    <a:pt x="339" y="166"/>
                  </a:cubicBezTo>
                  <a:cubicBezTo>
                    <a:pt x="339" y="165"/>
                    <a:pt x="338" y="164"/>
                    <a:pt x="337" y="164"/>
                  </a:cubicBezTo>
                  <a:cubicBezTo>
                    <a:pt x="337" y="163"/>
                    <a:pt x="337" y="163"/>
                    <a:pt x="337" y="163"/>
                  </a:cubicBezTo>
                  <a:cubicBezTo>
                    <a:pt x="337" y="163"/>
                    <a:pt x="342" y="160"/>
                    <a:pt x="340" y="158"/>
                  </a:cubicBezTo>
                  <a:cubicBezTo>
                    <a:pt x="342" y="155"/>
                    <a:pt x="343" y="151"/>
                    <a:pt x="343" y="147"/>
                  </a:cubicBezTo>
                  <a:cubicBezTo>
                    <a:pt x="343" y="143"/>
                    <a:pt x="340" y="139"/>
                    <a:pt x="338" y="136"/>
                  </a:cubicBezTo>
                  <a:cubicBezTo>
                    <a:pt x="337" y="135"/>
                    <a:pt x="336" y="133"/>
                    <a:pt x="335" y="132"/>
                  </a:cubicBezTo>
                  <a:cubicBezTo>
                    <a:pt x="331" y="129"/>
                    <a:pt x="331" y="125"/>
                    <a:pt x="332" y="120"/>
                  </a:cubicBezTo>
                  <a:cubicBezTo>
                    <a:pt x="333" y="114"/>
                    <a:pt x="336" y="109"/>
                    <a:pt x="335" y="103"/>
                  </a:cubicBezTo>
                  <a:cubicBezTo>
                    <a:pt x="335" y="102"/>
                    <a:pt x="334" y="101"/>
                    <a:pt x="334" y="99"/>
                  </a:cubicBezTo>
                  <a:cubicBezTo>
                    <a:pt x="335" y="99"/>
                    <a:pt x="336" y="98"/>
                    <a:pt x="337" y="98"/>
                  </a:cubicBezTo>
                  <a:cubicBezTo>
                    <a:pt x="341" y="95"/>
                    <a:pt x="343" y="91"/>
                    <a:pt x="345" y="87"/>
                  </a:cubicBezTo>
                  <a:cubicBezTo>
                    <a:pt x="342" y="91"/>
                    <a:pt x="339" y="94"/>
                    <a:pt x="336" y="96"/>
                  </a:cubicBezTo>
                  <a:cubicBezTo>
                    <a:pt x="335" y="96"/>
                    <a:pt x="333" y="96"/>
                    <a:pt x="332" y="96"/>
                  </a:cubicBezTo>
                  <a:cubicBezTo>
                    <a:pt x="332" y="94"/>
                    <a:pt x="333" y="94"/>
                    <a:pt x="334" y="91"/>
                  </a:cubicBezTo>
                  <a:cubicBezTo>
                    <a:pt x="334" y="89"/>
                    <a:pt x="332" y="88"/>
                    <a:pt x="333" y="85"/>
                  </a:cubicBezTo>
                  <a:cubicBezTo>
                    <a:pt x="333" y="84"/>
                    <a:pt x="334" y="84"/>
                    <a:pt x="334" y="82"/>
                  </a:cubicBezTo>
                  <a:cubicBezTo>
                    <a:pt x="334" y="81"/>
                    <a:pt x="334" y="81"/>
                    <a:pt x="334" y="80"/>
                  </a:cubicBezTo>
                  <a:cubicBezTo>
                    <a:pt x="334" y="80"/>
                    <a:pt x="334" y="79"/>
                    <a:pt x="334" y="79"/>
                  </a:cubicBezTo>
                  <a:cubicBezTo>
                    <a:pt x="334" y="78"/>
                    <a:pt x="334" y="76"/>
                    <a:pt x="334" y="75"/>
                  </a:cubicBezTo>
                  <a:cubicBezTo>
                    <a:pt x="334" y="74"/>
                    <a:pt x="333" y="73"/>
                    <a:pt x="333" y="73"/>
                  </a:cubicBezTo>
                  <a:cubicBezTo>
                    <a:pt x="333" y="72"/>
                    <a:pt x="332" y="71"/>
                    <a:pt x="332" y="71"/>
                  </a:cubicBezTo>
                  <a:cubicBezTo>
                    <a:pt x="330" y="68"/>
                    <a:pt x="328" y="67"/>
                    <a:pt x="326" y="66"/>
                  </a:cubicBezTo>
                  <a:cubicBezTo>
                    <a:pt x="323" y="65"/>
                    <a:pt x="321" y="64"/>
                    <a:pt x="319" y="63"/>
                  </a:cubicBezTo>
                  <a:cubicBezTo>
                    <a:pt x="318" y="61"/>
                    <a:pt x="318" y="60"/>
                    <a:pt x="317" y="58"/>
                  </a:cubicBezTo>
                  <a:cubicBezTo>
                    <a:pt x="316" y="57"/>
                    <a:pt x="315" y="55"/>
                    <a:pt x="314" y="54"/>
                  </a:cubicBezTo>
                  <a:cubicBezTo>
                    <a:pt x="315" y="54"/>
                    <a:pt x="317" y="54"/>
                    <a:pt x="318" y="53"/>
                  </a:cubicBezTo>
                  <a:cubicBezTo>
                    <a:pt x="320" y="51"/>
                    <a:pt x="321" y="50"/>
                    <a:pt x="322" y="48"/>
                  </a:cubicBezTo>
                  <a:cubicBezTo>
                    <a:pt x="319" y="51"/>
                    <a:pt x="315" y="54"/>
                    <a:pt x="312" y="51"/>
                  </a:cubicBezTo>
                  <a:cubicBezTo>
                    <a:pt x="311" y="50"/>
                    <a:pt x="310" y="49"/>
                    <a:pt x="309" y="47"/>
                  </a:cubicBezTo>
                  <a:cubicBezTo>
                    <a:pt x="308" y="43"/>
                    <a:pt x="305" y="38"/>
                    <a:pt x="302" y="37"/>
                  </a:cubicBezTo>
                  <a:cubicBezTo>
                    <a:pt x="301" y="36"/>
                    <a:pt x="301" y="36"/>
                    <a:pt x="301" y="36"/>
                  </a:cubicBezTo>
                  <a:cubicBezTo>
                    <a:pt x="301" y="36"/>
                    <a:pt x="300" y="36"/>
                    <a:pt x="300" y="36"/>
                  </a:cubicBezTo>
                  <a:cubicBezTo>
                    <a:pt x="300" y="35"/>
                    <a:pt x="299" y="35"/>
                    <a:pt x="299" y="34"/>
                  </a:cubicBezTo>
                  <a:cubicBezTo>
                    <a:pt x="298" y="34"/>
                    <a:pt x="298" y="34"/>
                    <a:pt x="297" y="33"/>
                  </a:cubicBezTo>
                  <a:cubicBezTo>
                    <a:pt x="296" y="33"/>
                    <a:pt x="295" y="32"/>
                    <a:pt x="294" y="32"/>
                  </a:cubicBezTo>
                  <a:cubicBezTo>
                    <a:pt x="289" y="30"/>
                    <a:pt x="284" y="30"/>
                    <a:pt x="280" y="30"/>
                  </a:cubicBezTo>
                  <a:cubicBezTo>
                    <a:pt x="279" y="30"/>
                    <a:pt x="278" y="31"/>
                    <a:pt x="277" y="31"/>
                  </a:cubicBezTo>
                  <a:cubicBezTo>
                    <a:pt x="277" y="31"/>
                    <a:pt x="276" y="31"/>
                    <a:pt x="276" y="31"/>
                  </a:cubicBezTo>
                  <a:cubicBezTo>
                    <a:pt x="276" y="31"/>
                    <a:pt x="275" y="31"/>
                    <a:pt x="275" y="31"/>
                  </a:cubicBezTo>
                  <a:cubicBezTo>
                    <a:pt x="275" y="31"/>
                    <a:pt x="275" y="31"/>
                    <a:pt x="274" y="31"/>
                  </a:cubicBezTo>
                  <a:cubicBezTo>
                    <a:pt x="274" y="31"/>
                    <a:pt x="273" y="30"/>
                    <a:pt x="273" y="30"/>
                  </a:cubicBezTo>
                  <a:cubicBezTo>
                    <a:pt x="272" y="28"/>
                    <a:pt x="272" y="26"/>
                    <a:pt x="271" y="25"/>
                  </a:cubicBezTo>
                  <a:cubicBezTo>
                    <a:pt x="269" y="20"/>
                    <a:pt x="266" y="16"/>
                    <a:pt x="262" y="13"/>
                  </a:cubicBezTo>
                  <a:cubicBezTo>
                    <a:pt x="258" y="9"/>
                    <a:pt x="253" y="7"/>
                    <a:pt x="247" y="7"/>
                  </a:cubicBezTo>
                  <a:cubicBezTo>
                    <a:pt x="245" y="7"/>
                    <a:pt x="244" y="7"/>
                    <a:pt x="242" y="8"/>
                  </a:cubicBezTo>
                  <a:cubicBezTo>
                    <a:pt x="241" y="7"/>
                    <a:pt x="241" y="7"/>
                    <a:pt x="240" y="8"/>
                  </a:cubicBezTo>
                  <a:cubicBezTo>
                    <a:pt x="239" y="8"/>
                    <a:pt x="239" y="8"/>
                    <a:pt x="239" y="9"/>
                  </a:cubicBezTo>
                  <a:cubicBezTo>
                    <a:pt x="237" y="7"/>
                    <a:pt x="236" y="6"/>
                    <a:pt x="234" y="5"/>
                  </a:cubicBezTo>
                  <a:cubicBezTo>
                    <a:pt x="231" y="3"/>
                    <a:pt x="227" y="1"/>
                    <a:pt x="222" y="2"/>
                  </a:cubicBezTo>
                  <a:cubicBezTo>
                    <a:pt x="218" y="3"/>
                    <a:pt x="216" y="5"/>
                    <a:pt x="214" y="7"/>
                  </a:cubicBezTo>
                  <a:cubicBezTo>
                    <a:pt x="213" y="7"/>
                    <a:pt x="211" y="7"/>
                    <a:pt x="210" y="7"/>
                  </a:cubicBezTo>
                  <a:cubicBezTo>
                    <a:pt x="209" y="7"/>
                    <a:pt x="208" y="7"/>
                    <a:pt x="206" y="8"/>
                  </a:cubicBezTo>
                  <a:cubicBezTo>
                    <a:pt x="206" y="8"/>
                    <a:pt x="206" y="8"/>
                    <a:pt x="206" y="8"/>
                  </a:cubicBezTo>
                  <a:cubicBezTo>
                    <a:pt x="203" y="8"/>
                    <a:pt x="200" y="8"/>
                    <a:pt x="197" y="8"/>
                  </a:cubicBezTo>
                  <a:cubicBezTo>
                    <a:pt x="195" y="7"/>
                    <a:pt x="194" y="7"/>
                    <a:pt x="193" y="6"/>
                  </a:cubicBezTo>
                  <a:cubicBezTo>
                    <a:pt x="191" y="5"/>
                    <a:pt x="189" y="5"/>
                    <a:pt x="187" y="4"/>
                  </a:cubicBezTo>
                  <a:cubicBezTo>
                    <a:pt x="184" y="2"/>
                    <a:pt x="180" y="1"/>
                    <a:pt x="176" y="2"/>
                  </a:cubicBezTo>
                  <a:cubicBezTo>
                    <a:pt x="174" y="2"/>
                    <a:pt x="172" y="3"/>
                    <a:pt x="170" y="4"/>
                  </a:cubicBezTo>
                  <a:cubicBezTo>
                    <a:pt x="169" y="5"/>
                    <a:pt x="168" y="7"/>
                    <a:pt x="167" y="8"/>
                  </a:cubicBezTo>
                  <a:cubicBezTo>
                    <a:pt x="166" y="8"/>
                    <a:pt x="165" y="8"/>
                    <a:pt x="164" y="8"/>
                  </a:cubicBezTo>
                  <a:cubicBezTo>
                    <a:pt x="160" y="8"/>
                    <a:pt x="156" y="4"/>
                    <a:pt x="154" y="0"/>
                  </a:cubicBezTo>
                  <a:cubicBezTo>
                    <a:pt x="156" y="5"/>
                    <a:pt x="158" y="9"/>
                    <a:pt x="164" y="11"/>
                  </a:cubicBezTo>
                  <a:cubicBezTo>
                    <a:pt x="164" y="11"/>
                    <a:pt x="165" y="11"/>
                    <a:pt x="165" y="11"/>
                  </a:cubicBezTo>
                  <a:cubicBezTo>
                    <a:pt x="164" y="14"/>
                    <a:pt x="162" y="17"/>
                    <a:pt x="160" y="20"/>
                  </a:cubicBezTo>
                  <a:cubicBezTo>
                    <a:pt x="160" y="20"/>
                    <a:pt x="160" y="21"/>
                    <a:pt x="159" y="21"/>
                  </a:cubicBezTo>
                  <a:cubicBezTo>
                    <a:pt x="153" y="20"/>
                    <a:pt x="146" y="15"/>
                    <a:pt x="142" y="9"/>
                  </a:cubicBezTo>
                  <a:cubicBezTo>
                    <a:pt x="144" y="13"/>
                    <a:pt x="147" y="18"/>
                    <a:pt x="151" y="21"/>
                  </a:cubicBezTo>
                  <a:cubicBezTo>
                    <a:pt x="151" y="21"/>
                    <a:pt x="152" y="21"/>
                    <a:pt x="152" y="21"/>
                  </a:cubicBezTo>
                  <a:cubicBezTo>
                    <a:pt x="153" y="22"/>
                    <a:pt x="154" y="23"/>
                    <a:pt x="155" y="24"/>
                  </a:cubicBezTo>
                  <a:cubicBezTo>
                    <a:pt x="156" y="24"/>
                    <a:pt x="156" y="24"/>
                    <a:pt x="157" y="24"/>
                  </a:cubicBezTo>
                  <a:cubicBezTo>
                    <a:pt x="158" y="24"/>
                    <a:pt x="159" y="24"/>
                    <a:pt x="160" y="24"/>
                  </a:cubicBezTo>
                  <a:cubicBezTo>
                    <a:pt x="160" y="24"/>
                    <a:pt x="160" y="24"/>
                    <a:pt x="160" y="25"/>
                  </a:cubicBezTo>
                  <a:cubicBezTo>
                    <a:pt x="160" y="25"/>
                    <a:pt x="158" y="30"/>
                    <a:pt x="158" y="30"/>
                  </a:cubicBezTo>
                  <a:cubicBezTo>
                    <a:pt x="155" y="31"/>
                    <a:pt x="152" y="31"/>
                    <a:pt x="148" y="31"/>
                  </a:cubicBezTo>
                  <a:cubicBezTo>
                    <a:pt x="148" y="30"/>
                    <a:pt x="148" y="30"/>
                    <a:pt x="147" y="30"/>
                  </a:cubicBezTo>
                  <a:cubicBezTo>
                    <a:pt x="145" y="27"/>
                    <a:pt x="143" y="26"/>
                    <a:pt x="139" y="25"/>
                  </a:cubicBezTo>
                  <a:cubicBezTo>
                    <a:pt x="138" y="24"/>
                    <a:pt x="135" y="24"/>
                    <a:pt x="134" y="25"/>
                  </a:cubicBezTo>
                  <a:cubicBezTo>
                    <a:pt x="132" y="26"/>
                    <a:pt x="131" y="28"/>
                    <a:pt x="131" y="29"/>
                  </a:cubicBezTo>
                  <a:cubicBezTo>
                    <a:pt x="129" y="32"/>
                    <a:pt x="128" y="35"/>
                    <a:pt x="127" y="37"/>
                  </a:cubicBezTo>
                  <a:cubicBezTo>
                    <a:pt x="125" y="39"/>
                    <a:pt x="122" y="38"/>
                    <a:pt x="119" y="36"/>
                  </a:cubicBezTo>
                  <a:cubicBezTo>
                    <a:pt x="120" y="37"/>
                    <a:pt x="122" y="38"/>
                    <a:pt x="123" y="39"/>
                  </a:cubicBezTo>
                  <a:cubicBezTo>
                    <a:pt x="124" y="39"/>
                    <a:pt x="126" y="39"/>
                    <a:pt x="127" y="38"/>
                  </a:cubicBezTo>
                  <a:cubicBezTo>
                    <a:pt x="127" y="39"/>
                    <a:pt x="127" y="40"/>
                    <a:pt x="127" y="40"/>
                  </a:cubicBezTo>
                  <a:cubicBezTo>
                    <a:pt x="127" y="40"/>
                    <a:pt x="128" y="38"/>
                    <a:pt x="130" y="37"/>
                  </a:cubicBezTo>
                  <a:cubicBezTo>
                    <a:pt x="129" y="39"/>
                    <a:pt x="128" y="41"/>
                    <a:pt x="126" y="42"/>
                  </a:cubicBezTo>
                  <a:cubicBezTo>
                    <a:pt x="126" y="43"/>
                    <a:pt x="126" y="43"/>
                    <a:pt x="126" y="43"/>
                  </a:cubicBezTo>
                  <a:cubicBezTo>
                    <a:pt x="124" y="43"/>
                    <a:pt x="122" y="42"/>
                    <a:pt x="120" y="42"/>
                  </a:cubicBezTo>
                  <a:cubicBezTo>
                    <a:pt x="117" y="41"/>
                    <a:pt x="114" y="41"/>
                    <a:pt x="111" y="41"/>
                  </a:cubicBezTo>
                  <a:cubicBezTo>
                    <a:pt x="108" y="42"/>
                    <a:pt x="105" y="43"/>
                    <a:pt x="103" y="46"/>
                  </a:cubicBezTo>
                  <a:cubicBezTo>
                    <a:pt x="98" y="51"/>
                    <a:pt x="98" y="57"/>
                    <a:pt x="99" y="63"/>
                  </a:cubicBezTo>
                  <a:cubicBezTo>
                    <a:pt x="100" y="65"/>
                    <a:pt x="100" y="68"/>
                    <a:pt x="101" y="70"/>
                  </a:cubicBezTo>
                  <a:cubicBezTo>
                    <a:pt x="96" y="70"/>
                    <a:pt x="92" y="74"/>
                    <a:pt x="89" y="77"/>
                  </a:cubicBezTo>
                  <a:cubicBezTo>
                    <a:pt x="86" y="80"/>
                    <a:pt x="81" y="79"/>
                    <a:pt x="77" y="77"/>
                  </a:cubicBezTo>
                  <a:cubicBezTo>
                    <a:pt x="79" y="78"/>
                    <a:pt x="81" y="80"/>
                    <a:pt x="83" y="80"/>
                  </a:cubicBezTo>
                  <a:cubicBezTo>
                    <a:pt x="85" y="81"/>
                    <a:pt x="88" y="81"/>
                    <a:pt x="90" y="79"/>
                  </a:cubicBezTo>
                  <a:cubicBezTo>
                    <a:pt x="92" y="78"/>
                    <a:pt x="94" y="77"/>
                    <a:pt x="96" y="76"/>
                  </a:cubicBezTo>
                  <a:cubicBezTo>
                    <a:pt x="98" y="75"/>
                    <a:pt x="100" y="75"/>
                    <a:pt x="101" y="75"/>
                  </a:cubicBezTo>
                  <a:cubicBezTo>
                    <a:pt x="102" y="75"/>
                    <a:pt x="103" y="75"/>
                    <a:pt x="104" y="75"/>
                  </a:cubicBezTo>
                  <a:cubicBezTo>
                    <a:pt x="105" y="76"/>
                    <a:pt x="105" y="76"/>
                    <a:pt x="105" y="76"/>
                  </a:cubicBezTo>
                  <a:cubicBezTo>
                    <a:pt x="105" y="77"/>
                    <a:pt x="105" y="78"/>
                    <a:pt x="105" y="79"/>
                  </a:cubicBezTo>
                  <a:cubicBezTo>
                    <a:pt x="105" y="80"/>
                    <a:pt x="106" y="81"/>
                    <a:pt x="107" y="82"/>
                  </a:cubicBezTo>
                  <a:cubicBezTo>
                    <a:pt x="106" y="82"/>
                    <a:pt x="106" y="82"/>
                    <a:pt x="105" y="82"/>
                  </a:cubicBezTo>
                  <a:cubicBezTo>
                    <a:pt x="104" y="82"/>
                    <a:pt x="103" y="81"/>
                    <a:pt x="102" y="81"/>
                  </a:cubicBezTo>
                  <a:cubicBezTo>
                    <a:pt x="100" y="80"/>
                    <a:pt x="97" y="81"/>
                    <a:pt x="95" y="82"/>
                  </a:cubicBezTo>
                  <a:cubicBezTo>
                    <a:pt x="94" y="82"/>
                    <a:pt x="93" y="83"/>
                    <a:pt x="91" y="83"/>
                  </a:cubicBezTo>
                  <a:cubicBezTo>
                    <a:pt x="90" y="84"/>
                    <a:pt x="88" y="85"/>
                    <a:pt x="88" y="88"/>
                  </a:cubicBezTo>
                  <a:cubicBezTo>
                    <a:pt x="88" y="89"/>
                    <a:pt x="88" y="91"/>
                    <a:pt x="89" y="92"/>
                  </a:cubicBezTo>
                  <a:cubicBezTo>
                    <a:pt x="87" y="92"/>
                    <a:pt x="86" y="94"/>
                    <a:pt x="84" y="95"/>
                  </a:cubicBezTo>
                  <a:cubicBezTo>
                    <a:pt x="84" y="95"/>
                    <a:pt x="83" y="96"/>
                    <a:pt x="83" y="97"/>
                  </a:cubicBezTo>
                  <a:cubicBezTo>
                    <a:pt x="83" y="97"/>
                    <a:pt x="83" y="97"/>
                    <a:pt x="83" y="97"/>
                  </a:cubicBezTo>
                  <a:cubicBezTo>
                    <a:pt x="83" y="97"/>
                    <a:pt x="83" y="97"/>
                    <a:pt x="83" y="97"/>
                  </a:cubicBezTo>
                  <a:cubicBezTo>
                    <a:pt x="82" y="97"/>
                    <a:pt x="83" y="97"/>
                    <a:pt x="82" y="97"/>
                  </a:cubicBezTo>
                  <a:cubicBezTo>
                    <a:pt x="82" y="98"/>
                    <a:pt x="82" y="98"/>
                    <a:pt x="82" y="98"/>
                  </a:cubicBezTo>
                  <a:cubicBezTo>
                    <a:pt x="82" y="98"/>
                    <a:pt x="82" y="98"/>
                    <a:pt x="82" y="98"/>
                  </a:cubicBezTo>
                  <a:cubicBezTo>
                    <a:pt x="81" y="100"/>
                    <a:pt x="81" y="101"/>
                    <a:pt x="81" y="102"/>
                  </a:cubicBezTo>
                  <a:cubicBezTo>
                    <a:pt x="81" y="103"/>
                    <a:pt x="81" y="104"/>
                    <a:pt x="81" y="104"/>
                  </a:cubicBezTo>
                  <a:cubicBezTo>
                    <a:pt x="78" y="102"/>
                    <a:pt x="76" y="99"/>
                    <a:pt x="73" y="96"/>
                  </a:cubicBezTo>
                  <a:cubicBezTo>
                    <a:pt x="75" y="101"/>
                    <a:pt x="78" y="105"/>
                    <a:pt x="82" y="109"/>
                  </a:cubicBezTo>
                  <a:cubicBezTo>
                    <a:pt x="83" y="111"/>
                    <a:pt x="83" y="113"/>
                    <a:pt x="84" y="114"/>
                  </a:cubicBezTo>
                  <a:cubicBezTo>
                    <a:pt x="83" y="115"/>
                    <a:pt x="83" y="116"/>
                    <a:pt x="82" y="117"/>
                  </a:cubicBezTo>
                  <a:cubicBezTo>
                    <a:pt x="81" y="118"/>
                    <a:pt x="79" y="118"/>
                    <a:pt x="78" y="118"/>
                  </a:cubicBezTo>
                  <a:cubicBezTo>
                    <a:pt x="79" y="118"/>
                    <a:pt x="81" y="118"/>
                    <a:pt x="83" y="118"/>
                  </a:cubicBezTo>
                  <a:cubicBezTo>
                    <a:pt x="83" y="118"/>
                    <a:pt x="83" y="118"/>
                    <a:pt x="83" y="118"/>
                  </a:cubicBezTo>
                  <a:cubicBezTo>
                    <a:pt x="82" y="120"/>
                    <a:pt x="79" y="122"/>
                    <a:pt x="76" y="123"/>
                  </a:cubicBezTo>
                  <a:cubicBezTo>
                    <a:pt x="72" y="123"/>
                    <a:pt x="69" y="123"/>
                    <a:pt x="65" y="123"/>
                  </a:cubicBezTo>
                  <a:cubicBezTo>
                    <a:pt x="68" y="124"/>
                    <a:pt x="72" y="125"/>
                    <a:pt x="76" y="125"/>
                  </a:cubicBezTo>
                  <a:cubicBezTo>
                    <a:pt x="80" y="125"/>
                    <a:pt x="84" y="123"/>
                    <a:pt x="87" y="120"/>
                  </a:cubicBezTo>
                  <a:cubicBezTo>
                    <a:pt x="88" y="119"/>
                    <a:pt x="88" y="118"/>
                    <a:pt x="88" y="116"/>
                  </a:cubicBezTo>
                  <a:cubicBezTo>
                    <a:pt x="89" y="117"/>
                    <a:pt x="89" y="115"/>
                    <a:pt x="89" y="114"/>
                  </a:cubicBezTo>
                  <a:cubicBezTo>
                    <a:pt x="90" y="115"/>
                    <a:pt x="92" y="115"/>
                    <a:pt x="93" y="116"/>
                  </a:cubicBezTo>
                  <a:cubicBezTo>
                    <a:pt x="93" y="117"/>
                    <a:pt x="95" y="118"/>
                    <a:pt x="95" y="119"/>
                  </a:cubicBezTo>
                  <a:cubicBezTo>
                    <a:pt x="95" y="120"/>
                    <a:pt x="95" y="120"/>
                    <a:pt x="95" y="121"/>
                  </a:cubicBezTo>
                  <a:cubicBezTo>
                    <a:pt x="94" y="121"/>
                    <a:pt x="93" y="121"/>
                    <a:pt x="93" y="121"/>
                  </a:cubicBezTo>
                  <a:cubicBezTo>
                    <a:pt x="89" y="123"/>
                    <a:pt x="87" y="126"/>
                    <a:pt x="85" y="129"/>
                  </a:cubicBezTo>
                  <a:cubicBezTo>
                    <a:pt x="83" y="128"/>
                    <a:pt x="82" y="127"/>
                    <a:pt x="80" y="126"/>
                  </a:cubicBezTo>
                  <a:cubicBezTo>
                    <a:pt x="81" y="127"/>
                    <a:pt x="83" y="129"/>
                    <a:pt x="84" y="130"/>
                  </a:cubicBezTo>
                  <a:cubicBezTo>
                    <a:pt x="84" y="130"/>
                    <a:pt x="84" y="130"/>
                    <a:pt x="83" y="131"/>
                  </a:cubicBezTo>
                  <a:cubicBezTo>
                    <a:pt x="81" y="134"/>
                    <a:pt x="80" y="138"/>
                    <a:pt x="78" y="141"/>
                  </a:cubicBezTo>
                  <a:cubicBezTo>
                    <a:pt x="77" y="146"/>
                    <a:pt x="75" y="152"/>
                    <a:pt x="75" y="157"/>
                  </a:cubicBezTo>
                  <a:cubicBezTo>
                    <a:pt x="71" y="158"/>
                    <a:pt x="67" y="159"/>
                    <a:pt x="64" y="158"/>
                  </a:cubicBezTo>
                  <a:cubicBezTo>
                    <a:pt x="67" y="160"/>
                    <a:pt x="71" y="160"/>
                    <a:pt x="74" y="160"/>
                  </a:cubicBezTo>
                  <a:cubicBezTo>
                    <a:pt x="74" y="161"/>
                    <a:pt x="74" y="162"/>
                    <a:pt x="74" y="163"/>
                  </a:cubicBezTo>
                  <a:cubicBezTo>
                    <a:pt x="74" y="163"/>
                    <a:pt x="74" y="164"/>
                    <a:pt x="74" y="164"/>
                  </a:cubicBezTo>
                  <a:cubicBezTo>
                    <a:pt x="73" y="164"/>
                    <a:pt x="71" y="164"/>
                    <a:pt x="70" y="164"/>
                  </a:cubicBezTo>
                  <a:cubicBezTo>
                    <a:pt x="68" y="165"/>
                    <a:pt x="66" y="166"/>
                    <a:pt x="65" y="168"/>
                  </a:cubicBezTo>
                  <a:cubicBezTo>
                    <a:pt x="63" y="169"/>
                    <a:pt x="63" y="172"/>
                    <a:pt x="64" y="173"/>
                  </a:cubicBezTo>
                  <a:cubicBezTo>
                    <a:pt x="62" y="173"/>
                    <a:pt x="60" y="174"/>
                    <a:pt x="58" y="174"/>
                  </a:cubicBezTo>
                  <a:cubicBezTo>
                    <a:pt x="57" y="175"/>
                    <a:pt x="55" y="175"/>
                    <a:pt x="55" y="177"/>
                  </a:cubicBezTo>
                  <a:cubicBezTo>
                    <a:pt x="53" y="178"/>
                    <a:pt x="54" y="180"/>
                    <a:pt x="54" y="182"/>
                  </a:cubicBezTo>
                  <a:cubicBezTo>
                    <a:pt x="55" y="184"/>
                    <a:pt x="57" y="185"/>
                    <a:pt x="58" y="187"/>
                  </a:cubicBezTo>
                  <a:cubicBezTo>
                    <a:pt x="60" y="188"/>
                    <a:pt x="61" y="189"/>
                    <a:pt x="62" y="189"/>
                  </a:cubicBezTo>
                  <a:cubicBezTo>
                    <a:pt x="61" y="192"/>
                    <a:pt x="60" y="194"/>
                    <a:pt x="59" y="197"/>
                  </a:cubicBezTo>
                  <a:cubicBezTo>
                    <a:pt x="58" y="199"/>
                    <a:pt x="58" y="201"/>
                    <a:pt x="58" y="205"/>
                  </a:cubicBezTo>
                  <a:cubicBezTo>
                    <a:pt x="58" y="208"/>
                    <a:pt x="60" y="212"/>
                    <a:pt x="61" y="213"/>
                  </a:cubicBezTo>
                  <a:cubicBezTo>
                    <a:pt x="62" y="215"/>
                    <a:pt x="63" y="216"/>
                    <a:pt x="63" y="216"/>
                  </a:cubicBezTo>
                  <a:cubicBezTo>
                    <a:pt x="62" y="216"/>
                    <a:pt x="60" y="215"/>
                    <a:pt x="59" y="213"/>
                  </a:cubicBezTo>
                  <a:cubicBezTo>
                    <a:pt x="57" y="211"/>
                    <a:pt x="56" y="207"/>
                    <a:pt x="55" y="204"/>
                  </a:cubicBezTo>
                  <a:cubicBezTo>
                    <a:pt x="55" y="207"/>
                    <a:pt x="56" y="211"/>
                    <a:pt x="57" y="214"/>
                  </a:cubicBezTo>
                  <a:cubicBezTo>
                    <a:pt x="59" y="217"/>
                    <a:pt x="61" y="219"/>
                    <a:pt x="63" y="220"/>
                  </a:cubicBezTo>
                  <a:cubicBezTo>
                    <a:pt x="62" y="221"/>
                    <a:pt x="61" y="221"/>
                    <a:pt x="60" y="220"/>
                  </a:cubicBezTo>
                  <a:cubicBezTo>
                    <a:pt x="58" y="219"/>
                    <a:pt x="56" y="217"/>
                    <a:pt x="54" y="215"/>
                  </a:cubicBezTo>
                  <a:cubicBezTo>
                    <a:pt x="55" y="218"/>
                    <a:pt x="56" y="220"/>
                    <a:pt x="59" y="222"/>
                  </a:cubicBezTo>
                  <a:cubicBezTo>
                    <a:pt x="60" y="223"/>
                    <a:pt x="62" y="223"/>
                    <a:pt x="64" y="223"/>
                  </a:cubicBezTo>
                  <a:cubicBezTo>
                    <a:pt x="64" y="223"/>
                    <a:pt x="65" y="222"/>
                    <a:pt x="65" y="222"/>
                  </a:cubicBezTo>
                  <a:cubicBezTo>
                    <a:pt x="65" y="223"/>
                    <a:pt x="66" y="223"/>
                    <a:pt x="66" y="223"/>
                  </a:cubicBezTo>
                  <a:cubicBezTo>
                    <a:pt x="66" y="224"/>
                    <a:pt x="66" y="225"/>
                    <a:pt x="65" y="226"/>
                  </a:cubicBezTo>
                  <a:cubicBezTo>
                    <a:pt x="64" y="228"/>
                    <a:pt x="61" y="231"/>
                    <a:pt x="58" y="236"/>
                  </a:cubicBezTo>
                  <a:cubicBezTo>
                    <a:pt x="57" y="237"/>
                    <a:pt x="57" y="239"/>
                    <a:pt x="56" y="240"/>
                  </a:cubicBezTo>
                  <a:cubicBezTo>
                    <a:pt x="51" y="239"/>
                    <a:pt x="46" y="236"/>
                    <a:pt x="42" y="233"/>
                  </a:cubicBezTo>
                  <a:cubicBezTo>
                    <a:pt x="45" y="237"/>
                    <a:pt x="50" y="242"/>
                    <a:pt x="56" y="244"/>
                  </a:cubicBezTo>
                  <a:cubicBezTo>
                    <a:pt x="56" y="246"/>
                    <a:pt x="56" y="248"/>
                    <a:pt x="56" y="250"/>
                  </a:cubicBezTo>
                  <a:cubicBezTo>
                    <a:pt x="57" y="251"/>
                    <a:pt x="57" y="252"/>
                    <a:pt x="57" y="254"/>
                  </a:cubicBezTo>
                  <a:cubicBezTo>
                    <a:pt x="55" y="255"/>
                    <a:pt x="52" y="254"/>
                    <a:pt x="49" y="252"/>
                  </a:cubicBezTo>
                  <a:cubicBezTo>
                    <a:pt x="46" y="250"/>
                    <a:pt x="43" y="246"/>
                    <a:pt x="46" y="245"/>
                  </a:cubicBezTo>
                  <a:cubicBezTo>
                    <a:pt x="47" y="244"/>
                    <a:pt x="49" y="243"/>
                    <a:pt x="51" y="244"/>
                  </a:cubicBezTo>
                  <a:cubicBezTo>
                    <a:pt x="52" y="244"/>
                    <a:pt x="52" y="244"/>
                    <a:pt x="52" y="245"/>
                  </a:cubicBezTo>
                  <a:cubicBezTo>
                    <a:pt x="52" y="246"/>
                    <a:pt x="52" y="247"/>
                    <a:pt x="51" y="248"/>
                  </a:cubicBezTo>
                  <a:cubicBezTo>
                    <a:pt x="52" y="247"/>
                    <a:pt x="53" y="247"/>
                    <a:pt x="53" y="245"/>
                  </a:cubicBezTo>
                  <a:cubicBezTo>
                    <a:pt x="53" y="244"/>
                    <a:pt x="52" y="243"/>
                    <a:pt x="51" y="242"/>
                  </a:cubicBezTo>
                  <a:cubicBezTo>
                    <a:pt x="49" y="241"/>
                    <a:pt x="47" y="241"/>
                    <a:pt x="44" y="242"/>
                  </a:cubicBezTo>
                  <a:cubicBezTo>
                    <a:pt x="43" y="243"/>
                    <a:pt x="42" y="244"/>
                    <a:pt x="42" y="245"/>
                  </a:cubicBezTo>
                  <a:cubicBezTo>
                    <a:pt x="41" y="247"/>
                    <a:pt x="42" y="248"/>
                    <a:pt x="42" y="250"/>
                  </a:cubicBezTo>
                  <a:cubicBezTo>
                    <a:pt x="43" y="252"/>
                    <a:pt x="44" y="254"/>
                    <a:pt x="46" y="256"/>
                  </a:cubicBezTo>
                  <a:cubicBezTo>
                    <a:pt x="47" y="257"/>
                    <a:pt x="49" y="259"/>
                    <a:pt x="52" y="260"/>
                  </a:cubicBezTo>
                  <a:cubicBezTo>
                    <a:pt x="54" y="260"/>
                    <a:pt x="55" y="261"/>
                    <a:pt x="57" y="261"/>
                  </a:cubicBezTo>
                  <a:cubicBezTo>
                    <a:pt x="57" y="261"/>
                    <a:pt x="57" y="261"/>
                    <a:pt x="57" y="262"/>
                  </a:cubicBezTo>
                  <a:cubicBezTo>
                    <a:pt x="56" y="263"/>
                    <a:pt x="56" y="264"/>
                    <a:pt x="54" y="265"/>
                  </a:cubicBezTo>
                  <a:cubicBezTo>
                    <a:pt x="53" y="264"/>
                    <a:pt x="52" y="264"/>
                    <a:pt x="50" y="264"/>
                  </a:cubicBezTo>
                  <a:cubicBezTo>
                    <a:pt x="49" y="264"/>
                    <a:pt x="48" y="265"/>
                    <a:pt x="47" y="265"/>
                  </a:cubicBezTo>
                  <a:cubicBezTo>
                    <a:pt x="47" y="265"/>
                    <a:pt x="47" y="265"/>
                    <a:pt x="47" y="265"/>
                  </a:cubicBezTo>
                  <a:cubicBezTo>
                    <a:pt x="47" y="265"/>
                    <a:pt x="47" y="265"/>
                    <a:pt x="47" y="265"/>
                  </a:cubicBezTo>
                  <a:cubicBezTo>
                    <a:pt x="47" y="266"/>
                    <a:pt x="46" y="267"/>
                    <a:pt x="46" y="268"/>
                  </a:cubicBezTo>
                  <a:cubicBezTo>
                    <a:pt x="46" y="270"/>
                    <a:pt x="47" y="271"/>
                    <a:pt x="48" y="272"/>
                  </a:cubicBezTo>
                  <a:cubicBezTo>
                    <a:pt x="47" y="271"/>
                    <a:pt x="46" y="270"/>
                    <a:pt x="45" y="268"/>
                  </a:cubicBezTo>
                  <a:cubicBezTo>
                    <a:pt x="46" y="271"/>
                    <a:pt x="47" y="274"/>
                    <a:pt x="50" y="276"/>
                  </a:cubicBezTo>
                  <a:cubicBezTo>
                    <a:pt x="48" y="278"/>
                    <a:pt x="46" y="281"/>
                    <a:pt x="45" y="284"/>
                  </a:cubicBezTo>
                  <a:cubicBezTo>
                    <a:pt x="44" y="287"/>
                    <a:pt x="43" y="290"/>
                    <a:pt x="43" y="294"/>
                  </a:cubicBezTo>
                  <a:cubicBezTo>
                    <a:pt x="41" y="294"/>
                    <a:pt x="38" y="292"/>
                    <a:pt x="37" y="288"/>
                  </a:cubicBezTo>
                  <a:cubicBezTo>
                    <a:pt x="36" y="287"/>
                    <a:pt x="36" y="287"/>
                    <a:pt x="36" y="287"/>
                  </a:cubicBezTo>
                  <a:cubicBezTo>
                    <a:pt x="36" y="286"/>
                    <a:pt x="36" y="286"/>
                    <a:pt x="36" y="286"/>
                  </a:cubicBezTo>
                  <a:cubicBezTo>
                    <a:pt x="37" y="286"/>
                    <a:pt x="37" y="286"/>
                    <a:pt x="38" y="286"/>
                  </a:cubicBezTo>
                  <a:cubicBezTo>
                    <a:pt x="40" y="286"/>
                    <a:pt x="41" y="287"/>
                    <a:pt x="42" y="289"/>
                  </a:cubicBezTo>
                  <a:cubicBezTo>
                    <a:pt x="42" y="287"/>
                    <a:pt x="40" y="285"/>
                    <a:pt x="38" y="285"/>
                  </a:cubicBezTo>
                  <a:cubicBezTo>
                    <a:pt x="37" y="284"/>
                    <a:pt x="36" y="285"/>
                    <a:pt x="35" y="285"/>
                  </a:cubicBezTo>
                  <a:cubicBezTo>
                    <a:pt x="34" y="285"/>
                    <a:pt x="34" y="285"/>
                    <a:pt x="34" y="285"/>
                  </a:cubicBezTo>
                  <a:cubicBezTo>
                    <a:pt x="34" y="285"/>
                    <a:pt x="34" y="285"/>
                    <a:pt x="34" y="285"/>
                  </a:cubicBezTo>
                  <a:cubicBezTo>
                    <a:pt x="34" y="286"/>
                    <a:pt x="35" y="284"/>
                    <a:pt x="34" y="286"/>
                  </a:cubicBezTo>
                  <a:cubicBezTo>
                    <a:pt x="34" y="286"/>
                    <a:pt x="34" y="286"/>
                    <a:pt x="34" y="286"/>
                  </a:cubicBezTo>
                  <a:cubicBezTo>
                    <a:pt x="34" y="286"/>
                    <a:pt x="34" y="286"/>
                    <a:pt x="34" y="286"/>
                  </a:cubicBezTo>
                  <a:cubicBezTo>
                    <a:pt x="34" y="287"/>
                    <a:pt x="34" y="287"/>
                    <a:pt x="34" y="287"/>
                  </a:cubicBezTo>
                  <a:cubicBezTo>
                    <a:pt x="34" y="287"/>
                    <a:pt x="34" y="287"/>
                    <a:pt x="34" y="287"/>
                  </a:cubicBezTo>
                  <a:cubicBezTo>
                    <a:pt x="34" y="288"/>
                    <a:pt x="34" y="288"/>
                    <a:pt x="34" y="289"/>
                  </a:cubicBezTo>
                  <a:cubicBezTo>
                    <a:pt x="35" y="291"/>
                    <a:pt x="35" y="293"/>
                    <a:pt x="37" y="295"/>
                  </a:cubicBezTo>
                  <a:cubicBezTo>
                    <a:pt x="38" y="297"/>
                    <a:pt x="41" y="298"/>
                    <a:pt x="43" y="298"/>
                  </a:cubicBezTo>
                  <a:cubicBezTo>
                    <a:pt x="43" y="299"/>
                    <a:pt x="44" y="299"/>
                    <a:pt x="44" y="299"/>
                  </a:cubicBezTo>
                  <a:cubicBezTo>
                    <a:pt x="41" y="301"/>
                    <a:pt x="39" y="302"/>
                    <a:pt x="36" y="301"/>
                  </a:cubicBezTo>
                  <a:cubicBezTo>
                    <a:pt x="35" y="301"/>
                    <a:pt x="33" y="301"/>
                    <a:pt x="32" y="299"/>
                  </a:cubicBezTo>
                  <a:cubicBezTo>
                    <a:pt x="30" y="298"/>
                    <a:pt x="29" y="297"/>
                    <a:pt x="28" y="295"/>
                  </a:cubicBezTo>
                  <a:cubicBezTo>
                    <a:pt x="28" y="294"/>
                    <a:pt x="28" y="292"/>
                    <a:pt x="30" y="291"/>
                  </a:cubicBezTo>
                  <a:cubicBezTo>
                    <a:pt x="31" y="291"/>
                    <a:pt x="32" y="291"/>
                    <a:pt x="32" y="292"/>
                  </a:cubicBezTo>
                  <a:cubicBezTo>
                    <a:pt x="33" y="293"/>
                    <a:pt x="33" y="294"/>
                    <a:pt x="33" y="295"/>
                  </a:cubicBezTo>
                  <a:cubicBezTo>
                    <a:pt x="33" y="294"/>
                    <a:pt x="33" y="293"/>
                    <a:pt x="33" y="292"/>
                  </a:cubicBezTo>
                  <a:cubicBezTo>
                    <a:pt x="33" y="290"/>
                    <a:pt x="31" y="289"/>
                    <a:pt x="30" y="290"/>
                  </a:cubicBezTo>
                  <a:cubicBezTo>
                    <a:pt x="27" y="290"/>
                    <a:pt x="25" y="293"/>
                    <a:pt x="25" y="296"/>
                  </a:cubicBezTo>
                  <a:cubicBezTo>
                    <a:pt x="26" y="299"/>
                    <a:pt x="27" y="301"/>
                    <a:pt x="29" y="303"/>
                  </a:cubicBezTo>
                  <a:cubicBezTo>
                    <a:pt x="30" y="304"/>
                    <a:pt x="33" y="306"/>
                    <a:pt x="35" y="307"/>
                  </a:cubicBezTo>
                  <a:cubicBezTo>
                    <a:pt x="39" y="308"/>
                    <a:pt x="42" y="307"/>
                    <a:pt x="45" y="306"/>
                  </a:cubicBezTo>
                  <a:cubicBezTo>
                    <a:pt x="46" y="309"/>
                    <a:pt x="47" y="311"/>
                    <a:pt x="48" y="313"/>
                  </a:cubicBezTo>
                  <a:cubicBezTo>
                    <a:pt x="48" y="316"/>
                    <a:pt x="49" y="318"/>
                    <a:pt x="48" y="320"/>
                  </a:cubicBezTo>
                  <a:cubicBezTo>
                    <a:pt x="48" y="320"/>
                    <a:pt x="48" y="320"/>
                    <a:pt x="47" y="321"/>
                  </a:cubicBezTo>
                  <a:cubicBezTo>
                    <a:pt x="42" y="324"/>
                    <a:pt x="34" y="323"/>
                    <a:pt x="29" y="319"/>
                  </a:cubicBezTo>
                  <a:cubicBezTo>
                    <a:pt x="31" y="321"/>
                    <a:pt x="34" y="323"/>
                    <a:pt x="38" y="325"/>
                  </a:cubicBezTo>
                  <a:cubicBezTo>
                    <a:pt x="40" y="326"/>
                    <a:pt x="44" y="326"/>
                    <a:pt x="47" y="325"/>
                  </a:cubicBezTo>
                  <a:cubicBezTo>
                    <a:pt x="46" y="327"/>
                    <a:pt x="45" y="328"/>
                    <a:pt x="43" y="330"/>
                  </a:cubicBezTo>
                  <a:cubicBezTo>
                    <a:pt x="45" y="329"/>
                    <a:pt x="48" y="327"/>
                    <a:pt x="49" y="324"/>
                  </a:cubicBezTo>
                  <a:cubicBezTo>
                    <a:pt x="50" y="324"/>
                    <a:pt x="52" y="323"/>
                    <a:pt x="53" y="323"/>
                  </a:cubicBezTo>
                  <a:cubicBezTo>
                    <a:pt x="53" y="323"/>
                    <a:pt x="53" y="323"/>
                    <a:pt x="53" y="324"/>
                  </a:cubicBezTo>
                  <a:cubicBezTo>
                    <a:pt x="53" y="324"/>
                    <a:pt x="52" y="324"/>
                    <a:pt x="52" y="325"/>
                  </a:cubicBezTo>
                  <a:cubicBezTo>
                    <a:pt x="49" y="330"/>
                    <a:pt x="44" y="338"/>
                    <a:pt x="43" y="345"/>
                  </a:cubicBezTo>
                  <a:cubicBezTo>
                    <a:pt x="41" y="358"/>
                    <a:pt x="44" y="371"/>
                    <a:pt x="48" y="379"/>
                  </a:cubicBezTo>
                  <a:cubicBezTo>
                    <a:pt x="50" y="383"/>
                    <a:pt x="51" y="385"/>
                    <a:pt x="52" y="389"/>
                  </a:cubicBezTo>
                  <a:cubicBezTo>
                    <a:pt x="54" y="393"/>
                    <a:pt x="55" y="395"/>
                    <a:pt x="56" y="397"/>
                  </a:cubicBezTo>
                  <a:cubicBezTo>
                    <a:pt x="59" y="401"/>
                    <a:pt x="62" y="404"/>
                    <a:pt x="64" y="407"/>
                  </a:cubicBezTo>
                  <a:cubicBezTo>
                    <a:pt x="67" y="412"/>
                    <a:pt x="67" y="419"/>
                    <a:pt x="69" y="424"/>
                  </a:cubicBezTo>
                  <a:cubicBezTo>
                    <a:pt x="70" y="428"/>
                    <a:pt x="71" y="432"/>
                    <a:pt x="72" y="434"/>
                  </a:cubicBezTo>
                  <a:cubicBezTo>
                    <a:pt x="75" y="441"/>
                    <a:pt x="78" y="445"/>
                    <a:pt x="81" y="450"/>
                  </a:cubicBezTo>
                  <a:cubicBezTo>
                    <a:pt x="83" y="453"/>
                    <a:pt x="85" y="456"/>
                    <a:pt x="87" y="459"/>
                  </a:cubicBezTo>
                  <a:cubicBezTo>
                    <a:pt x="105" y="485"/>
                    <a:pt x="120" y="515"/>
                    <a:pt x="133" y="546"/>
                  </a:cubicBezTo>
                  <a:cubicBezTo>
                    <a:pt x="138" y="559"/>
                    <a:pt x="144" y="570"/>
                    <a:pt x="149" y="582"/>
                  </a:cubicBezTo>
                  <a:cubicBezTo>
                    <a:pt x="153" y="594"/>
                    <a:pt x="153" y="602"/>
                    <a:pt x="151" y="616"/>
                  </a:cubicBezTo>
                  <a:cubicBezTo>
                    <a:pt x="150" y="622"/>
                    <a:pt x="151" y="628"/>
                    <a:pt x="149" y="633"/>
                  </a:cubicBezTo>
                  <a:cubicBezTo>
                    <a:pt x="148" y="638"/>
                    <a:pt x="146" y="642"/>
                    <a:pt x="144" y="647"/>
                  </a:cubicBezTo>
                  <a:cubicBezTo>
                    <a:pt x="139" y="656"/>
                    <a:pt x="136" y="666"/>
                    <a:pt x="132" y="675"/>
                  </a:cubicBezTo>
                  <a:cubicBezTo>
                    <a:pt x="129" y="679"/>
                    <a:pt x="128" y="684"/>
                    <a:pt x="126" y="689"/>
                  </a:cubicBezTo>
                  <a:cubicBezTo>
                    <a:pt x="120" y="703"/>
                    <a:pt x="112" y="717"/>
                    <a:pt x="107" y="730"/>
                  </a:cubicBezTo>
                  <a:cubicBezTo>
                    <a:pt x="105" y="736"/>
                    <a:pt x="104" y="741"/>
                    <a:pt x="102" y="746"/>
                  </a:cubicBezTo>
                  <a:cubicBezTo>
                    <a:pt x="100" y="751"/>
                    <a:pt x="98" y="755"/>
                    <a:pt x="97" y="760"/>
                  </a:cubicBezTo>
                  <a:cubicBezTo>
                    <a:pt x="92" y="780"/>
                    <a:pt x="90" y="810"/>
                    <a:pt x="91" y="832"/>
                  </a:cubicBezTo>
                  <a:cubicBezTo>
                    <a:pt x="92" y="850"/>
                    <a:pt x="95" y="871"/>
                    <a:pt x="94" y="890"/>
                  </a:cubicBezTo>
                  <a:cubicBezTo>
                    <a:pt x="92" y="909"/>
                    <a:pt x="88" y="931"/>
                    <a:pt x="84" y="946"/>
                  </a:cubicBezTo>
                  <a:cubicBezTo>
                    <a:pt x="83" y="953"/>
                    <a:pt x="82" y="959"/>
                    <a:pt x="80" y="965"/>
                  </a:cubicBezTo>
                  <a:cubicBezTo>
                    <a:pt x="78" y="973"/>
                    <a:pt x="76" y="981"/>
                    <a:pt x="74" y="988"/>
                  </a:cubicBezTo>
                  <a:cubicBezTo>
                    <a:pt x="70" y="1001"/>
                    <a:pt x="65" y="1017"/>
                    <a:pt x="60" y="1032"/>
                  </a:cubicBezTo>
                  <a:cubicBezTo>
                    <a:pt x="58" y="1039"/>
                    <a:pt x="56" y="1047"/>
                    <a:pt x="53" y="1055"/>
                  </a:cubicBezTo>
                  <a:cubicBezTo>
                    <a:pt x="50" y="1064"/>
                    <a:pt x="46" y="1073"/>
                    <a:pt x="46" y="1078"/>
                  </a:cubicBezTo>
                  <a:cubicBezTo>
                    <a:pt x="47" y="1081"/>
                    <a:pt x="50" y="1084"/>
                    <a:pt x="53" y="1087"/>
                  </a:cubicBezTo>
                  <a:cubicBezTo>
                    <a:pt x="59" y="1093"/>
                    <a:pt x="63" y="1096"/>
                    <a:pt x="72" y="1094"/>
                  </a:cubicBezTo>
                  <a:cubicBezTo>
                    <a:pt x="74" y="1096"/>
                    <a:pt x="77" y="1096"/>
                    <a:pt x="80" y="1097"/>
                  </a:cubicBezTo>
                  <a:cubicBezTo>
                    <a:pt x="84" y="1097"/>
                    <a:pt x="81" y="1104"/>
                    <a:pt x="85" y="1103"/>
                  </a:cubicBezTo>
                  <a:cubicBezTo>
                    <a:pt x="91" y="1105"/>
                    <a:pt x="98" y="1105"/>
                    <a:pt x="104" y="1107"/>
                  </a:cubicBezTo>
                  <a:cubicBezTo>
                    <a:pt x="102" y="1128"/>
                    <a:pt x="104" y="1151"/>
                    <a:pt x="101" y="1170"/>
                  </a:cubicBezTo>
                  <a:cubicBezTo>
                    <a:pt x="99" y="1184"/>
                    <a:pt x="94" y="1195"/>
                    <a:pt x="89" y="1206"/>
                  </a:cubicBezTo>
                  <a:cubicBezTo>
                    <a:pt x="88" y="1209"/>
                    <a:pt x="86" y="1213"/>
                    <a:pt x="85" y="1215"/>
                  </a:cubicBezTo>
                  <a:cubicBezTo>
                    <a:pt x="85" y="1215"/>
                    <a:pt x="84" y="1216"/>
                    <a:pt x="83" y="1216"/>
                  </a:cubicBezTo>
                  <a:cubicBezTo>
                    <a:pt x="82" y="1219"/>
                    <a:pt x="80" y="1223"/>
                    <a:pt x="78" y="1227"/>
                  </a:cubicBezTo>
                  <a:cubicBezTo>
                    <a:pt x="77" y="1230"/>
                    <a:pt x="74" y="1233"/>
                    <a:pt x="72" y="1236"/>
                  </a:cubicBezTo>
                  <a:cubicBezTo>
                    <a:pt x="57" y="1267"/>
                    <a:pt x="42" y="1304"/>
                    <a:pt x="40" y="1347"/>
                  </a:cubicBezTo>
                  <a:cubicBezTo>
                    <a:pt x="40" y="1357"/>
                    <a:pt x="39" y="1368"/>
                    <a:pt x="39" y="1378"/>
                  </a:cubicBezTo>
                  <a:cubicBezTo>
                    <a:pt x="40" y="1388"/>
                    <a:pt x="41" y="1398"/>
                    <a:pt x="41" y="1408"/>
                  </a:cubicBezTo>
                  <a:cubicBezTo>
                    <a:pt x="42" y="1440"/>
                    <a:pt x="42" y="1474"/>
                    <a:pt x="41" y="1504"/>
                  </a:cubicBezTo>
                  <a:cubicBezTo>
                    <a:pt x="41" y="1513"/>
                    <a:pt x="40" y="1523"/>
                    <a:pt x="38" y="1532"/>
                  </a:cubicBezTo>
                  <a:cubicBezTo>
                    <a:pt x="37" y="1534"/>
                    <a:pt x="36" y="1536"/>
                    <a:pt x="35" y="1537"/>
                  </a:cubicBezTo>
                  <a:cubicBezTo>
                    <a:pt x="33" y="1543"/>
                    <a:pt x="32" y="1549"/>
                    <a:pt x="31" y="1553"/>
                  </a:cubicBezTo>
                  <a:cubicBezTo>
                    <a:pt x="30" y="1557"/>
                    <a:pt x="28" y="1559"/>
                    <a:pt x="27" y="1561"/>
                  </a:cubicBezTo>
                  <a:cubicBezTo>
                    <a:pt x="26" y="1563"/>
                    <a:pt x="25" y="1565"/>
                    <a:pt x="24" y="1566"/>
                  </a:cubicBezTo>
                  <a:cubicBezTo>
                    <a:pt x="22" y="1570"/>
                    <a:pt x="22" y="1574"/>
                    <a:pt x="20" y="1578"/>
                  </a:cubicBezTo>
                  <a:cubicBezTo>
                    <a:pt x="19" y="1580"/>
                    <a:pt x="18" y="1581"/>
                    <a:pt x="17" y="1582"/>
                  </a:cubicBezTo>
                  <a:cubicBezTo>
                    <a:pt x="11" y="1591"/>
                    <a:pt x="8" y="1600"/>
                    <a:pt x="7" y="1613"/>
                  </a:cubicBezTo>
                  <a:cubicBezTo>
                    <a:pt x="4" y="1617"/>
                    <a:pt x="3" y="1623"/>
                    <a:pt x="2" y="1629"/>
                  </a:cubicBezTo>
                  <a:cubicBezTo>
                    <a:pt x="2" y="1631"/>
                    <a:pt x="2" y="1635"/>
                    <a:pt x="1" y="1638"/>
                  </a:cubicBezTo>
                  <a:cubicBezTo>
                    <a:pt x="1" y="1646"/>
                    <a:pt x="0" y="1648"/>
                    <a:pt x="3" y="1652"/>
                  </a:cubicBezTo>
                  <a:cubicBezTo>
                    <a:pt x="7" y="1657"/>
                    <a:pt x="11" y="1660"/>
                    <a:pt x="13" y="1664"/>
                  </a:cubicBezTo>
                  <a:cubicBezTo>
                    <a:pt x="16" y="1669"/>
                    <a:pt x="17" y="1674"/>
                    <a:pt x="19" y="1679"/>
                  </a:cubicBezTo>
                  <a:cubicBezTo>
                    <a:pt x="20" y="1680"/>
                    <a:pt x="21" y="1681"/>
                    <a:pt x="22" y="1682"/>
                  </a:cubicBezTo>
                  <a:cubicBezTo>
                    <a:pt x="25" y="1688"/>
                    <a:pt x="26" y="1693"/>
                    <a:pt x="30" y="1696"/>
                  </a:cubicBezTo>
                  <a:cubicBezTo>
                    <a:pt x="33" y="1698"/>
                    <a:pt x="35" y="1701"/>
                    <a:pt x="37" y="1702"/>
                  </a:cubicBezTo>
                  <a:cubicBezTo>
                    <a:pt x="39" y="1704"/>
                    <a:pt x="44" y="1705"/>
                    <a:pt x="47" y="1706"/>
                  </a:cubicBezTo>
                  <a:cubicBezTo>
                    <a:pt x="50" y="1706"/>
                    <a:pt x="54" y="1707"/>
                    <a:pt x="57" y="1707"/>
                  </a:cubicBezTo>
                  <a:cubicBezTo>
                    <a:pt x="71" y="1710"/>
                    <a:pt x="86" y="1711"/>
                    <a:pt x="102" y="1710"/>
                  </a:cubicBezTo>
                  <a:cubicBezTo>
                    <a:pt x="106" y="1710"/>
                    <a:pt x="110" y="1710"/>
                    <a:pt x="113" y="1709"/>
                  </a:cubicBezTo>
                  <a:cubicBezTo>
                    <a:pt x="116" y="1708"/>
                    <a:pt x="118" y="1706"/>
                    <a:pt x="121" y="1705"/>
                  </a:cubicBezTo>
                  <a:cubicBezTo>
                    <a:pt x="123" y="1688"/>
                    <a:pt x="125" y="1675"/>
                    <a:pt x="123" y="1660"/>
                  </a:cubicBezTo>
                  <a:cubicBezTo>
                    <a:pt x="123" y="1656"/>
                    <a:pt x="122" y="1651"/>
                    <a:pt x="122" y="1647"/>
                  </a:cubicBezTo>
                  <a:cubicBezTo>
                    <a:pt x="121" y="1643"/>
                    <a:pt x="118" y="1639"/>
                    <a:pt x="116" y="1635"/>
                  </a:cubicBezTo>
                  <a:cubicBezTo>
                    <a:pt x="114" y="1630"/>
                    <a:pt x="112" y="1625"/>
                    <a:pt x="110" y="1621"/>
                  </a:cubicBezTo>
                  <a:cubicBezTo>
                    <a:pt x="107" y="1614"/>
                    <a:pt x="103" y="1607"/>
                    <a:pt x="101" y="1601"/>
                  </a:cubicBezTo>
                  <a:cubicBezTo>
                    <a:pt x="100" y="1598"/>
                    <a:pt x="100" y="1595"/>
                    <a:pt x="100" y="1592"/>
                  </a:cubicBezTo>
                  <a:cubicBezTo>
                    <a:pt x="98" y="1588"/>
                    <a:pt x="93" y="1584"/>
                    <a:pt x="92" y="1579"/>
                  </a:cubicBezTo>
                  <a:cubicBezTo>
                    <a:pt x="91" y="1572"/>
                    <a:pt x="93" y="1565"/>
                    <a:pt x="93" y="1557"/>
                  </a:cubicBezTo>
                  <a:cubicBezTo>
                    <a:pt x="93" y="1551"/>
                    <a:pt x="91" y="1546"/>
                    <a:pt x="90" y="1541"/>
                  </a:cubicBezTo>
                  <a:cubicBezTo>
                    <a:pt x="90" y="1537"/>
                    <a:pt x="90" y="1531"/>
                    <a:pt x="90" y="1526"/>
                  </a:cubicBezTo>
                  <a:cubicBezTo>
                    <a:pt x="91" y="1514"/>
                    <a:pt x="94" y="1502"/>
                    <a:pt x="96" y="1491"/>
                  </a:cubicBezTo>
                  <a:cubicBezTo>
                    <a:pt x="103" y="1457"/>
                    <a:pt x="114" y="1428"/>
                    <a:pt x="124" y="1396"/>
                  </a:cubicBezTo>
                  <a:cubicBezTo>
                    <a:pt x="130" y="1377"/>
                    <a:pt x="138" y="1357"/>
                    <a:pt x="143" y="1339"/>
                  </a:cubicBezTo>
                  <a:cubicBezTo>
                    <a:pt x="144" y="1335"/>
                    <a:pt x="145" y="1330"/>
                    <a:pt x="146" y="1326"/>
                  </a:cubicBezTo>
                  <a:cubicBezTo>
                    <a:pt x="148" y="1318"/>
                    <a:pt x="151" y="1310"/>
                    <a:pt x="153" y="1302"/>
                  </a:cubicBezTo>
                  <a:cubicBezTo>
                    <a:pt x="154" y="1297"/>
                    <a:pt x="156" y="1292"/>
                    <a:pt x="158" y="1287"/>
                  </a:cubicBezTo>
                  <a:cubicBezTo>
                    <a:pt x="160" y="1281"/>
                    <a:pt x="161" y="1276"/>
                    <a:pt x="163" y="1271"/>
                  </a:cubicBezTo>
                  <a:cubicBezTo>
                    <a:pt x="165" y="1266"/>
                    <a:pt x="169" y="1262"/>
                    <a:pt x="171" y="1257"/>
                  </a:cubicBezTo>
                  <a:cubicBezTo>
                    <a:pt x="177" y="1248"/>
                    <a:pt x="180" y="1236"/>
                    <a:pt x="184" y="1226"/>
                  </a:cubicBezTo>
                  <a:cubicBezTo>
                    <a:pt x="186" y="1222"/>
                    <a:pt x="189" y="1218"/>
                    <a:pt x="190" y="1215"/>
                  </a:cubicBezTo>
                  <a:cubicBezTo>
                    <a:pt x="190" y="1214"/>
                    <a:pt x="190" y="1213"/>
                    <a:pt x="190" y="1213"/>
                  </a:cubicBezTo>
                  <a:cubicBezTo>
                    <a:pt x="190" y="1212"/>
                    <a:pt x="192" y="1211"/>
                    <a:pt x="192" y="1211"/>
                  </a:cubicBezTo>
                  <a:cubicBezTo>
                    <a:pt x="192" y="1209"/>
                    <a:pt x="192" y="1206"/>
                    <a:pt x="193" y="1204"/>
                  </a:cubicBezTo>
                  <a:cubicBezTo>
                    <a:pt x="194" y="1196"/>
                    <a:pt x="195" y="1191"/>
                    <a:pt x="197" y="1185"/>
                  </a:cubicBezTo>
                  <a:cubicBezTo>
                    <a:pt x="204" y="1160"/>
                    <a:pt x="214" y="1139"/>
                    <a:pt x="221" y="1115"/>
                  </a:cubicBezTo>
                  <a:cubicBezTo>
                    <a:pt x="236" y="1115"/>
                    <a:pt x="251" y="1115"/>
                    <a:pt x="265" y="1115"/>
                  </a:cubicBezTo>
                  <a:cubicBezTo>
                    <a:pt x="267" y="1136"/>
                    <a:pt x="267" y="1154"/>
                    <a:pt x="269" y="1173"/>
                  </a:cubicBezTo>
                  <a:cubicBezTo>
                    <a:pt x="269" y="1179"/>
                    <a:pt x="271" y="1185"/>
                    <a:pt x="271" y="1191"/>
                  </a:cubicBezTo>
                  <a:cubicBezTo>
                    <a:pt x="272" y="1202"/>
                    <a:pt x="269" y="1210"/>
                    <a:pt x="268" y="1218"/>
                  </a:cubicBezTo>
                  <a:cubicBezTo>
                    <a:pt x="267" y="1224"/>
                    <a:pt x="266" y="1230"/>
                    <a:pt x="264" y="1236"/>
                  </a:cubicBezTo>
                  <a:cubicBezTo>
                    <a:pt x="258" y="1273"/>
                    <a:pt x="258" y="1314"/>
                    <a:pt x="265" y="1350"/>
                  </a:cubicBezTo>
                  <a:cubicBezTo>
                    <a:pt x="269" y="1367"/>
                    <a:pt x="274" y="1385"/>
                    <a:pt x="277" y="1401"/>
                  </a:cubicBezTo>
                  <a:cubicBezTo>
                    <a:pt x="278" y="1407"/>
                    <a:pt x="279" y="1414"/>
                    <a:pt x="280" y="1420"/>
                  </a:cubicBezTo>
                  <a:cubicBezTo>
                    <a:pt x="283" y="1438"/>
                    <a:pt x="286" y="1456"/>
                    <a:pt x="288" y="1474"/>
                  </a:cubicBezTo>
                  <a:cubicBezTo>
                    <a:pt x="290" y="1485"/>
                    <a:pt x="293" y="1506"/>
                    <a:pt x="289" y="1515"/>
                  </a:cubicBezTo>
                  <a:cubicBezTo>
                    <a:pt x="289" y="1516"/>
                    <a:pt x="287" y="1517"/>
                    <a:pt x="286" y="1519"/>
                  </a:cubicBezTo>
                  <a:cubicBezTo>
                    <a:pt x="287" y="1527"/>
                    <a:pt x="282" y="1534"/>
                    <a:pt x="281" y="1542"/>
                  </a:cubicBezTo>
                  <a:cubicBezTo>
                    <a:pt x="280" y="1547"/>
                    <a:pt x="279" y="1551"/>
                    <a:pt x="279" y="1555"/>
                  </a:cubicBezTo>
                  <a:cubicBezTo>
                    <a:pt x="278" y="1560"/>
                    <a:pt x="279" y="1565"/>
                    <a:pt x="278" y="1569"/>
                  </a:cubicBezTo>
                  <a:cubicBezTo>
                    <a:pt x="278" y="1571"/>
                    <a:pt x="277" y="1572"/>
                    <a:pt x="276" y="1574"/>
                  </a:cubicBezTo>
                  <a:cubicBezTo>
                    <a:pt x="273" y="1584"/>
                    <a:pt x="277" y="1597"/>
                    <a:pt x="277" y="1608"/>
                  </a:cubicBezTo>
                  <a:cubicBezTo>
                    <a:pt x="283" y="1613"/>
                    <a:pt x="290" y="1613"/>
                    <a:pt x="297" y="1613"/>
                  </a:cubicBezTo>
                  <a:cubicBezTo>
                    <a:pt x="321" y="1616"/>
                    <a:pt x="344" y="1616"/>
                    <a:pt x="368" y="1619"/>
                  </a:cubicBezTo>
                  <a:cubicBezTo>
                    <a:pt x="399" y="1623"/>
                    <a:pt x="432" y="1627"/>
                    <a:pt x="462" y="1624"/>
                  </a:cubicBezTo>
                  <a:cubicBezTo>
                    <a:pt x="471" y="1624"/>
                    <a:pt x="480" y="1621"/>
                    <a:pt x="488" y="1619"/>
                  </a:cubicBezTo>
                  <a:cubicBezTo>
                    <a:pt x="492" y="1617"/>
                    <a:pt x="496" y="1617"/>
                    <a:pt x="500" y="1614"/>
                  </a:cubicBezTo>
                  <a:cubicBezTo>
                    <a:pt x="503" y="1612"/>
                    <a:pt x="505" y="1609"/>
                    <a:pt x="508" y="1607"/>
                  </a:cubicBezTo>
                  <a:cubicBezTo>
                    <a:pt x="509" y="1595"/>
                    <a:pt x="510" y="1580"/>
                    <a:pt x="507" y="1569"/>
                  </a:cubicBezTo>
                  <a:cubicBezTo>
                    <a:pt x="497" y="1560"/>
                    <a:pt x="478" y="1563"/>
                    <a:pt x="464" y="1561"/>
                  </a:cubicBezTo>
                  <a:cubicBezTo>
                    <a:pt x="460" y="1561"/>
                    <a:pt x="455" y="1559"/>
                    <a:pt x="451" y="1558"/>
                  </a:cubicBezTo>
                  <a:cubicBezTo>
                    <a:pt x="447" y="1558"/>
                    <a:pt x="443" y="1556"/>
                    <a:pt x="440" y="1555"/>
                  </a:cubicBezTo>
                  <a:cubicBezTo>
                    <a:pt x="430" y="1553"/>
                    <a:pt x="418" y="1549"/>
                    <a:pt x="411" y="1546"/>
                  </a:cubicBezTo>
                  <a:cubicBezTo>
                    <a:pt x="405" y="1543"/>
                    <a:pt x="401" y="1540"/>
                    <a:pt x="396" y="1537"/>
                  </a:cubicBezTo>
                  <a:cubicBezTo>
                    <a:pt x="390" y="1533"/>
                    <a:pt x="383" y="1529"/>
                    <a:pt x="377" y="1526"/>
                  </a:cubicBezTo>
                  <a:cubicBezTo>
                    <a:pt x="376" y="1524"/>
                    <a:pt x="376" y="1521"/>
                    <a:pt x="374" y="1520"/>
                  </a:cubicBezTo>
                  <a:cubicBezTo>
                    <a:pt x="370" y="1519"/>
                    <a:pt x="369" y="1518"/>
                    <a:pt x="368" y="1517"/>
                  </a:cubicBezTo>
                  <a:cubicBezTo>
                    <a:pt x="367" y="1516"/>
                    <a:pt x="365" y="1514"/>
                    <a:pt x="364" y="1512"/>
                  </a:cubicBezTo>
                  <a:cubicBezTo>
                    <a:pt x="362" y="1508"/>
                    <a:pt x="360" y="1504"/>
                    <a:pt x="358" y="1501"/>
                  </a:cubicBezTo>
                  <a:cubicBezTo>
                    <a:pt x="355" y="1495"/>
                    <a:pt x="354" y="1489"/>
                    <a:pt x="352" y="1482"/>
                  </a:cubicBezTo>
                  <a:cubicBezTo>
                    <a:pt x="351" y="1477"/>
                    <a:pt x="350" y="1472"/>
                    <a:pt x="349" y="1468"/>
                  </a:cubicBezTo>
                  <a:cubicBezTo>
                    <a:pt x="346" y="1448"/>
                    <a:pt x="350" y="1425"/>
                    <a:pt x="352" y="1405"/>
                  </a:cubicBezTo>
                  <a:cubicBezTo>
                    <a:pt x="355" y="1385"/>
                    <a:pt x="357" y="1365"/>
                    <a:pt x="358" y="1344"/>
                  </a:cubicBezTo>
                  <a:cubicBezTo>
                    <a:pt x="361" y="1314"/>
                    <a:pt x="363" y="1282"/>
                    <a:pt x="360" y="1254"/>
                  </a:cubicBezTo>
                  <a:cubicBezTo>
                    <a:pt x="359" y="1245"/>
                    <a:pt x="357" y="1237"/>
                    <a:pt x="357" y="1229"/>
                  </a:cubicBezTo>
                  <a:cubicBezTo>
                    <a:pt x="357" y="1224"/>
                    <a:pt x="359" y="1219"/>
                    <a:pt x="360" y="1213"/>
                  </a:cubicBezTo>
                  <a:cubicBezTo>
                    <a:pt x="361" y="1208"/>
                    <a:pt x="362" y="1202"/>
                    <a:pt x="363" y="1197"/>
                  </a:cubicBezTo>
                  <a:cubicBezTo>
                    <a:pt x="366" y="1187"/>
                    <a:pt x="369" y="1176"/>
                    <a:pt x="369" y="1164"/>
                  </a:cubicBezTo>
                  <a:cubicBezTo>
                    <a:pt x="370" y="1159"/>
                    <a:pt x="369" y="1153"/>
                    <a:pt x="369" y="1147"/>
                  </a:cubicBezTo>
                  <a:cubicBezTo>
                    <a:pt x="370" y="1138"/>
                    <a:pt x="372" y="1129"/>
                    <a:pt x="374" y="1120"/>
                  </a:cubicBezTo>
                  <a:cubicBezTo>
                    <a:pt x="375" y="1110"/>
                    <a:pt x="377" y="1101"/>
                    <a:pt x="379" y="1092"/>
                  </a:cubicBezTo>
                  <a:cubicBezTo>
                    <a:pt x="383" y="1075"/>
                    <a:pt x="386" y="1058"/>
                    <a:pt x="390" y="1041"/>
                  </a:cubicBezTo>
                  <a:cubicBezTo>
                    <a:pt x="399" y="1006"/>
                    <a:pt x="409" y="971"/>
                    <a:pt x="411" y="934"/>
                  </a:cubicBezTo>
                  <a:cubicBezTo>
                    <a:pt x="412" y="915"/>
                    <a:pt x="410" y="896"/>
                    <a:pt x="409" y="878"/>
                  </a:cubicBezTo>
                  <a:cubicBezTo>
                    <a:pt x="408" y="864"/>
                    <a:pt x="407" y="850"/>
                    <a:pt x="406" y="838"/>
                  </a:cubicBezTo>
                  <a:cubicBezTo>
                    <a:pt x="405" y="834"/>
                    <a:pt x="405" y="829"/>
                    <a:pt x="404" y="824"/>
                  </a:cubicBezTo>
                  <a:cubicBezTo>
                    <a:pt x="403" y="818"/>
                    <a:pt x="398" y="811"/>
                    <a:pt x="398" y="804"/>
                  </a:cubicBezTo>
                  <a:cubicBezTo>
                    <a:pt x="398" y="801"/>
                    <a:pt x="399" y="797"/>
                    <a:pt x="400" y="793"/>
                  </a:cubicBezTo>
                  <a:cubicBezTo>
                    <a:pt x="400" y="789"/>
                    <a:pt x="400" y="785"/>
                    <a:pt x="401" y="781"/>
                  </a:cubicBezTo>
                  <a:cubicBezTo>
                    <a:pt x="401" y="773"/>
                    <a:pt x="400" y="763"/>
                    <a:pt x="401" y="757"/>
                  </a:cubicBezTo>
                  <a:cubicBezTo>
                    <a:pt x="402" y="753"/>
                    <a:pt x="406" y="750"/>
                    <a:pt x="407" y="746"/>
                  </a:cubicBezTo>
                  <a:cubicBezTo>
                    <a:pt x="409" y="734"/>
                    <a:pt x="405" y="719"/>
                    <a:pt x="410" y="712"/>
                  </a:cubicBezTo>
                  <a:cubicBezTo>
                    <a:pt x="412" y="711"/>
                    <a:pt x="410" y="707"/>
                    <a:pt x="411" y="704"/>
                  </a:cubicBezTo>
                  <a:cubicBezTo>
                    <a:pt x="411" y="702"/>
                    <a:pt x="412" y="706"/>
                    <a:pt x="413" y="705"/>
                  </a:cubicBezTo>
                  <a:cubicBezTo>
                    <a:pt x="416" y="706"/>
                    <a:pt x="414" y="702"/>
                    <a:pt x="417" y="703"/>
                  </a:cubicBezTo>
                  <a:cubicBezTo>
                    <a:pt x="419" y="698"/>
                    <a:pt x="419" y="688"/>
                    <a:pt x="417" y="684"/>
                  </a:cubicBezTo>
                  <a:cubicBezTo>
                    <a:pt x="414" y="680"/>
                    <a:pt x="412" y="687"/>
                    <a:pt x="411" y="686"/>
                  </a:cubicBezTo>
                  <a:cubicBezTo>
                    <a:pt x="410" y="681"/>
                    <a:pt x="411" y="676"/>
                    <a:pt x="411" y="671"/>
                  </a:cubicBezTo>
                  <a:cubicBezTo>
                    <a:pt x="410" y="668"/>
                    <a:pt x="409" y="665"/>
                    <a:pt x="408" y="661"/>
                  </a:cubicBezTo>
                  <a:cubicBezTo>
                    <a:pt x="408" y="656"/>
                    <a:pt x="408" y="651"/>
                    <a:pt x="407" y="646"/>
                  </a:cubicBezTo>
                  <a:cubicBezTo>
                    <a:pt x="407" y="641"/>
                    <a:pt x="406" y="636"/>
                    <a:pt x="406" y="631"/>
                  </a:cubicBezTo>
                  <a:cubicBezTo>
                    <a:pt x="403" y="610"/>
                    <a:pt x="401" y="590"/>
                    <a:pt x="400" y="570"/>
                  </a:cubicBezTo>
                  <a:cubicBezTo>
                    <a:pt x="399" y="565"/>
                    <a:pt x="400" y="559"/>
                    <a:pt x="399" y="554"/>
                  </a:cubicBezTo>
                  <a:cubicBezTo>
                    <a:pt x="398" y="549"/>
                    <a:pt x="397" y="544"/>
                    <a:pt x="396" y="539"/>
                  </a:cubicBezTo>
                  <a:cubicBezTo>
                    <a:pt x="396" y="536"/>
                    <a:pt x="397" y="532"/>
                    <a:pt x="397" y="528"/>
                  </a:cubicBezTo>
                  <a:cubicBezTo>
                    <a:pt x="398" y="525"/>
                    <a:pt x="398" y="521"/>
                    <a:pt x="399" y="518"/>
                  </a:cubicBezTo>
                  <a:close/>
                  <a:moveTo>
                    <a:pt x="332" y="217"/>
                  </a:moveTo>
                  <a:cubicBezTo>
                    <a:pt x="332" y="218"/>
                    <a:pt x="332" y="218"/>
                    <a:pt x="332" y="218"/>
                  </a:cubicBezTo>
                  <a:cubicBezTo>
                    <a:pt x="332" y="218"/>
                    <a:pt x="332" y="218"/>
                    <a:pt x="332" y="217"/>
                  </a:cubicBezTo>
                  <a:cubicBezTo>
                    <a:pt x="331" y="217"/>
                    <a:pt x="331" y="217"/>
                    <a:pt x="331" y="217"/>
                  </a:cubicBezTo>
                  <a:cubicBezTo>
                    <a:pt x="332" y="217"/>
                    <a:pt x="332" y="217"/>
                    <a:pt x="332" y="217"/>
                  </a:cubicBezTo>
                  <a:close/>
                  <a:moveTo>
                    <a:pt x="325" y="232"/>
                  </a:moveTo>
                  <a:cubicBezTo>
                    <a:pt x="325" y="231"/>
                    <a:pt x="324" y="229"/>
                    <a:pt x="324" y="227"/>
                  </a:cubicBezTo>
                  <a:cubicBezTo>
                    <a:pt x="324" y="225"/>
                    <a:pt x="324" y="223"/>
                    <a:pt x="323" y="221"/>
                  </a:cubicBezTo>
                  <a:cubicBezTo>
                    <a:pt x="323" y="222"/>
                    <a:pt x="323" y="222"/>
                    <a:pt x="323" y="222"/>
                  </a:cubicBezTo>
                  <a:cubicBezTo>
                    <a:pt x="324" y="224"/>
                    <a:pt x="324" y="227"/>
                    <a:pt x="325" y="230"/>
                  </a:cubicBezTo>
                  <a:cubicBezTo>
                    <a:pt x="325" y="231"/>
                    <a:pt x="325" y="231"/>
                    <a:pt x="325" y="232"/>
                  </a:cubicBezTo>
                  <a:close/>
                  <a:moveTo>
                    <a:pt x="324" y="223"/>
                  </a:moveTo>
                  <a:cubicBezTo>
                    <a:pt x="324" y="221"/>
                    <a:pt x="323" y="218"/>
                    <a:pt x="323" y="216"/>
                  </a:cubicBezTo>
                  <a:cubicBezTo>
                    <a:pt x="323" y="216"/>
                    <a:pt x="323" y="216"/>
                    <a:pt x="323" y="216"/>
                  </a:cubicBezTo>
                  <a:cubicBezTo>
                    <a:pt x="324" y="217"/>
                    <a:pt x="325" y="219"/>
                    <a:pt x="326" y="220"/>
                  </a:cubicBezTo>
                  <a:cubicBezTo>
                    <a:pt x="326" y="220"/>
                    <a:pt x="326" y="220"/>
                    <a:pt x="326" y="221"/>
                  </a:cubicBezTo>
                  <a:cubicBezTo>
                    <a:pt x="326" y="221"/>
                    <a:pt x="326" y="221"/>
                    <a:pt x="326" y="221"/>
                  </a:cubicBezTo>
                  <a:cubicBezTo>
                    <a:pt x="326" y="221"/>
                    <a:pt x="326" y="222"/>
                    <a:pt x="326" y="223"/>
                  </a:cubicBezTo>
                  <a:cubicBezTo>
                    <a:pt x="326" y="223"/>
                    <a:pt x="325" y="223"/>
                    <a:pt x="324" y="223"/>
                  </a:cubicBezTo>
                  <a:close/>
                  <a:moveTo>
                    <a:pt x="328" y="200"/>
                  </a:moveTo>
                  <a:cubicBezTo>
                    <a:pt x="328" y="200"/>
                    <a:pt x="328" y="200"/>
                    <a:pt x="328" y="200"/>
                  </a:cubicBezTo>
                  <a:cubicBezTo>
                    <a:pt x="328" y="199"/>
                    <a:pt x="328" y="199"/>
                    <a:pt x="327" y="198"/>
                  </a:cubicBezTo>
                  <a:cubicBezTo>
                    <a:pt x="328" y="198"/>
                    <a:pt x="328" y="198"/>
                    <a:pt x="328" y="198"/>
                  </a:cubicBezTo>
                  <a:cubicBezTo>
                    <a:pt x="328" y="199"/>
                    <a:pt x="328" y="199"/>
                    <a:pt x="328" y="200"/>
                  </a:cubicBezTo>
                  <a:close/>
                  <a:moveTo>
                    <a:pt x="327" y="99"/>
                  </a:moveTo>
                  <a:cubicBezTo>
                    <a:pt x="326" y="93"/>
                    <a:pt x="330" y="98"/>
                    <a:pt x="327" y="99"/>
                  </a:cubicBezTo>
                  <a:close/>
                  <a:moveTo>
                    <a:pt x="333" y="195"/>
                  </a:moveTo>
                  <a:cubicBezTo>
                    <a:pt x="334" y="194"/>
                    <a:pt x="334" y="193"/>
                    <a:pt x="334" y="193"/>
                  </a:cubicBezTo>
                  <a:cubicBezTo>
                    <a:pt x="334" y="193"/>
                    <a:pt x="334" y="193"/>
                    <a:pt x="334" y="193"/>
                  </a:cubicBezTo>
                  <a:cubicBezTo>
                    <a:pt x="334" y="193"/>
                    <a:pt x="334" y="194"/>
                    <a:pt x="333" y="195"/>
                  </a:cubicBezTo>
                  <a:close/>
                  <a:moveTo>
                    <a:pt x="333" y="170"/>
                  </a:moveTo>
                  <a:cubicBezTo>
                    <a:pt x="333" y="170"/>
                    <a:pt x="333" y="170"/>
                    <a:pt x="333" y="170"/>
                  </a:cubicBezTo>
                  <a:cubicBezTo>
                    <a:pt x="334" y="171"/>
                    <a:pt x="334" y="171"/>
                    <a:pt x="335" y="172"/>
                  </a:cubicBezTo>
                  <a:cubicBezTo>
                    <a:pt x="335" y="173"/>
                    <a:pt x="335" y="173"/>
                    <a:pt x="335" y="174"/>
                  </a:cubicBezTo>
                  <a:cubicBezTo>
                    <a:pt x="334" y="173"/>
                    <a:pt x="333" y="172"/>
                    <a:pt x="333" y="170"/>
                  </a:cubicBezTo>
                  <a:close/>
                  <a:moveTo>
                    <a:pt x="338" y="149"/>
                  </a:moveTo>
                  <a:cubicBezTo>
                    <a:pt x="337" y="149"/>
                    <a:pt x="338" y="151"/>
                    <a:pt x="337" y="151"/>
                  </a:cubicBezTo>
                  <a:cubicBezTo>
                    <a:pt x="336" y="151"/>
                    <a:pt x="335" y="149"/>
                    <a:pt x="338" y="149"/>
                  </a:cubicBezTo>
                  <a:close/>
                  <a:moveTo>
                    <a:pt x="337" y="156"/>
                  </a:moveTo>
                  <a:cubicBezTo>
                    <a:pt x="337" y="156"/>
                    <a:pt x="336" y="157"/>
                    <a:pt x="336" y="157"/>
                  </a:cubicBezTo>
                  <a:cubicBezTo>
                    <a:pt x="336" y="158"/>
                    <a:pt x="335" y="159"/>
                    <a:pt x="334" y="160"/>
                  </a:cubicBezTo>
                  <a:cubicBezTo>
                    <a:pt x="334" y="158"/>
                    <a:pt x="332" y="153"/>
                    <a:pt x="334" y="154"/>
                  </a:cubicBezTo>
                  <a:cubicBezTo>
                    <a:pt x="335" y="154"/>
                    <a:pt x="336" y="155"/>
                    <a:pt x="337" y="156"/>
                  </a:cubicBezTo>
                  <a:close/>
                  <a:moveTo>
                    <a:pt x="335" y="141"/>
                  </a:moveTo>
                  <a:cubicBezTo>
                    <a:pt x="334" y="141"/>
                    <a:pt x="334" y="141"/>
                    <a:pt x="334" y="140"/>
                  </a:cubicBezTo>
                  <a:cubicBezTo>
                    <a:pt x="334" y="140"/>
                    <a:pt x="334" y="141"/>
                    <a:pt x="335" y="141"/>
                  </a:cubicBezTo>
                  <a:close/>
                  <a:moveTo>
                    <a:pt x="333" y="154"/>
                  </a:moveTo>
                  <a:cubicBezTo>
                    <a:pt x="332" y="154"/>
                    <a:pt x="332" y="154"/>
                    <a:pt x="331" y="154"/>
                  </a:cubicBezTo>
                  <a:cubicBezTo>
                    <a:pt x="329" y="145"/>
                    <a:pt x="335" y="151"/>
                    <a:pt x="333" y="154"/>
                  </a:cubicBezTo>
                  <a:close/>
                  <a:moveTo>
                    <a:pt x="331" y="101"/>
                  </a:moveTo>
                  <a:cubicBezTo>
                    <a:pt x="332" y="102"/>
                    <a:pt x="332" y="108"/>
                    <a:pt x="331" y="110"/>
                  </a:cubicBezTo>
                  <a:cubicBezTo>
                    <a:pt x="327" y="108"/>
                    <a:pt x="330" y="100"/>
                    <a:pt x="331" y="101"/>
                  </a:cubicBezTo>
                  <a:close/>
                  <a:moveTo>
                    <a:pt x="322" y="72"/>
                  </a:moveTo>
                  <a:cubicBezTo>
                    <a:pt x="323" y="72"/>
                    <a:pt x="323" y="72"/>
                    <a:pt x="323" y="72"/>
                  </a:cubicBezTo>
                  <a:cubicBezTo>
                    <a:pt x="327" y="74"/>
                    <a:pt x="329" y="76"/>
                    <a:pt x="328" y="78"/>
                  </a:cubicBezTo>
                  <a:cubicBezTo>
                    <a:pt x="328" y="79"/>
                    <a:pt x="328" y="80"/>
                    <a:pt x="328" y="81"/>
                  </a:cubicBezTo>
                  <a:cubicBezTo>
                    <a:pt x="324" y="79"/>
                    <a:pt x="320" y="75"/>
                    <a:pt x="320" y="73"/>
                  </a:cubicBezTo>
                  <a:cubicBezTo>
                    <a:pt x="322" y="72"/>
                    <a:pt x="316" y="70"/>
                    <a:pt x="322" y="72"/>
                  </a:cubicBezTo>
                  <a:close/>
                  <a:moveTo>
                    <a:pt x="320" y="233"/>
                  </a:moveTo>
                  <a:cubicBezTo>
                    <a:pt x="320" y="234"/>
                    <a:pt x="320" y="234"/>
                    <a:pt x="320" y="235"/>
                  </a:cubicBezTo>
                  <a:cubicBezTo>
                    <a:pt x="320" y="236"/>
                    <a:pt x="321" y="237"/>
                    <a:pt x="321" y="238"/>
                  </a:cubicBezTo>
                  <a:cubicBezTo>
                    <a:pt x="321" y="238"/>
                    <a:pt x="320" y="238"/>
                    <a:pt x="320" y="237"/>
                  </a:cubicBezTo>
                  <a:cubicBezTo>
                    <a:pt x="320" y="237"/>
                    <a:pt x="319" y="237"/>
                    <a:pt x="319" y="236"/>
                  </a:cubicBezTo>
                  <a:cubicBezTo>
                    <a:pt x="319" y="235"/>
                    <a:pt x="319" y="234"/>
                    <a:pt x="320" y="233"/>
                  </a:cubicBezTo>
                  <a:close/>
                  <a:moveTo>
                    <a:pt x="313" y="250"/>
                  </a:moveTo>
                  <a:cubicBezTo>
                    <a:pt x="313" y="249"/>
                    <a:pt x="313" y="249"/>
                    <a:pt x="314" y="249"/>
                  </a:cubicBezTo>
                  <a:cubicBezTo>
                    <a:pt x="314" y="249"/>
                    <a:pt x="314" y="250"/>
                    <a:pt x="314" y="250"/>
                  </a:cubicBezTo>
                  <a:cubicBezTo>
                    <a:pt x="313" y="250"/>
                    <a:pt x="313" y="250"/>
                    <a:pt x="313" y="250"/>
                  </a:cubicBezTo>
                  <a:cubicBezTo>
                    <a:pt x="313" y="250"/>
                    <a:pt x="313" y="250"/>
                    <a:pt x="313" y="250"/>
                  </a:cubicBezTo>
                  <a:close/>
                  <a:moveTo>
                    <a:pt x="314" y="252"/>
                  </a:moveTo>
                  <a:cubicBezTo>
                    <a:pt x="314" y="252"/>
                    <a:pt x="314" y="252"/>
                    <a:pt x="314" y="253"/>
                  </a:cubicBezTo>
                  <a:cubicBezTo>
                    <a:pt x="314" y="253"/>
                    <a:pt x="313" y="253"/>
                    <a:pt x="313" y="254"/>
                  </a:cubicBezTo>
                  <a:cubicBezTo>
                    <a:pt x="313" y="254"/>
                    <a:pt x="313" y="254"/>
                    <a:pt x="313" y="254"/>
                  </a:cubicBezTo>
                  <a:cubicBezTo>
                    <a:pt x="313" y="253"/>
                    <a:pt x="313" y="252"/>
                    <a:pt x="314" y="252"/>
                  </a:cubicBezTo>
                  <a:close/>
                  <a:moveTo>
                    <a:pt x="308" y="237"/>
                  </a:moveTo>
                  <a:cubicBezTo>
                    <a:pt x="308" y="237"/>
                    <a:pt x="308" y="238"/>
                    <a:pt x="308" y="238"/>
                  </a:cubicBezTo>
                  <a:cubicBezTo>
                    <a:pt x="308" y="237"/>
                    <a:pt x="308" y="237"/>
                    <a:pt x="308" y="237"/>
                  </a:cubicBezTo>
                  <a:close/>
                  <a:moveTo>
                    <a:pt x="153" y="22"/>
                  </a:moveTo>
                  <a:cubicBezTo>
                    <a:pt x="154" y="22"/>
                    <a:pt x="154" y="23"/>
                    <a:pt x="155" y="23"/>
                  </a:cubicBezTo>
                  <a:cubicBezTo>
                    <a:pt x="154" y="23"/>
                    <a:pt x="154" y="22"/>
                    <a:pt x="153" y="22"/>
                  </a:cubicBezTo>
                  <a:close/>
                  <a:moveTo>
                    <a:pt x="306" y="261"/>
                  </a:moveTo>
                  <a:cubicBezTo>
                    <a:pt x="307" y="262"/>
                    <a:pt x="307" y="262"/>
                    <a:pt x="307" y="262"/>
                  </a:cubicBezTo>
                  <a:cubicBezTo>
                    <a:pt x="307" y="262"/>
                    <a:pt x="307" y="262"/>
                    <a:pt x="307" y="262"/>
                  </a:cubicBezTo>
                  <a:cubicBezTo>
                    <a:pt x="306" y="263"/>
                    <a:pt x="306" y="263"/>
                    <a:pt x="306" y="264"/>
                  </a:cubicBezTo>
                  <a:cubicBezTo>
                    <a:pt x="305" y="264"/>
                    <a:pt x="305" y="264"/>
                    <a:pt x="305" y="264"/>
                  </a:cubicBezTo>
                  <a:cubicBezTo>
                    <a:pt x="305" y="263"/>
                    <a:pt x="306" y="262"/>
                    <a:pt x="306" y="261"/>
                  </a:cubicBezTo>
                  <a:close/>
                  <a:moveTo>
                    <a:pt x="303" y="268"/>
                  </a:moveTo>
                  <a:cubicBezTo>
                    <a:pt x="303" y="268"/>
                    <a:pt x="303" y="267"/>
                    <a:pt x="303" y="267"/>
                  </a:cubicBezTo>
                  <a:cubicBezTo>
                    <a:pt x="303" y="267"/>
                    <a:pt x="303" y="267"/>
                    <a:pt x="303" y="267"/>
                  </a:cubicBezTo>
                  <a:cubicBezTo>
                    <a:pt x="303" y="268"/>
                    <a:pt x="303" y="269"/>
                    <a:pt x="303" y="270"/>
                  </a:cubicBezTo>
                  <a:cubicBezTo>
                    <a:pt x="303" y="270"/>
                    <a:pt x="302" y="270"/>
                    <a:pt x="302" y="270"/>
                  </a:cubicBezTo>
                  <a:cubicBezTo>
                    <a:pt x="303" y="269"/>
                    <a:pt x="303" y="268"/>
                    <a:pt x="303" y="268"/>
                  </a:cubicBezTo>
                  <a:close/>
                  <a:moveTo>
                    <a:pt x="301" y="274"/>
                  </a:moveTo>
                  <a:cubicBezTo>
                    <a:pt x="302" y="274"/>
                    <a:pt x="303" y="275"/>
                    <a:pt x="303" y="275"/>
                  </a:cubicBezTo>
                  <a:cubicBezTo>
                    <a:pt x="303" y="276"/>
                    <a:pt x="304" y="277"/>
                    <a:pt x="305" y="278"/>
                  </a:cubicBezTo>
                  <a:cubicBezTo>
                    <a:pt x="307" y="282"/>
                    <a:pt x="311" y="284"/>
                    <a:pt x="315" y="285"/>
                  </a:cubicBezTo>
                  <a:cubicBezTo>
                    <a:pt x="315" y="285"/>
                    <a:pt x="315" y="286"/>
                    <a:pt x="315" y="286"/>
                  </a:cubicBezTo>
                  <a:cubicBezTo>
                    <a:pt x="312" y="286"/>
                    <a:pt x="310" y="286"/>
                    <a:pt x="307" y="286"/>
                  </a:cubicBezTo>
                  <a:cubicBezTo>
                    <a:pt x="306" y="286"/>
                    <a:pt x="305" y="285"/>
                    <a:pt x="304" y="285"/>
                  </a:cubicBezTo>
                  <a:cubicBezTo>
                    <a:pt x="304" y="285"/>
                    <a:pt x="304" y="285"/>
                    <a:pt x="304" y="285"/>
                  </a:cubicBezTo>
                  <a:cubicBezTo>
                    <a:pt x="301" y="282"/>
                    <a:pt x="301" y="278"/>
                    <a:pt x="301" y="274"/>
                  </a:cubicBezTo>
                  <a:close/>
                  <a:moveTo>
                    <a:pt x="252" y="271"/>
                  </a:moveTo>
                  <a:cubicBezTo>
                    <a:pt x="252" y="271"/>
                    <a:pt x="252" y="271"/>
                    <a:pt x="252" y="271"/>
                  </a:cubicBezTo>
                  <a:cubicBezTo>
                    <a:pt x="252" y="271"/>
                    <a:pt x="252" y="271"/>
                    <a:pt x="252" y="271"/>
                  </a:cubicBezTo>
                  <a:cubicBezTo>
                    <a:pt x="252" y="271"/>
                    <a:pt x="252" y="271"/>
                    <a:pt x="252" y="271"/>
                  </a:cubicBezTo>
                  <a:close/>
                  <a:moveTo>
                    <a:pt x="262" y="288"/>
                  </a:moveTo>
                  <a:cubicBezTo>
                    <a:pt x="262" y="287"/>
                    <a:pt x="262" y="287"/>
                    <a:pt x="262" y="287"/>
                  </a:cubicBezTo>
                  <a:cubicBezTo>
                    <a:pt x="263" y="287"/>
                    <a:pt x="263" y="287"/>
                    <a:pt x="263" y="287"/>
                  </a:cubicBezTo>
                  <a:cubicBezTo>
                    <a:pt x="263" y="287"/>
                    <a:pt x="263" y="287"/>
                    <a:pt x="263" y="287"/>
                  </a:cubicBezTo>
                  <a:cubicBezTo>
                    <a:pt x="263" y="287"/>
                    <a:pt x="263" y="287"/>
                    <a:pt x="263" y="288"/>
                  </a:cubicBezTo>
                  <a:cubicBezTo>
                    <a:pt x="262" y="288"/>
                    <a:pt x="262" y="288"/>
                    <a:pt x="262" y="288"/>
                  </a:cubicBezTo>
                  <a:close/>
                  <a:moveTo>
                    <a:pt x="265" y="280"/>
                  </a:moveTo>
                  <a:cubicBezTo>
                    <a:pt x="266" y="280"/>
                    <a:pt x="266" y="279"/>
                    <a:pt x="266" y="278"/>
                  </a:cubicBezTo>
                  <a:cubicBezTo>
                    <a:pt x="266" y="278"/>
                    <a:pt x="266" y="278"/>
                    <a:pt x="266" y="278"/>
                  </a:cubicBezTo>
                  <a:cubicBezTo>
                    <a:pt x="266" y="279"/>
                    <a:pt x="266" y="280"/>
                    <a:pt x="265" y="280"/>
                  </a:cubicBezTo>
                  <a:close/>
                  <a:moveTo>
                    <a:pt x="272" y="275"/>
                  </a:moveTo>
                  <a:cubicBezTo>
                    <a:pt x="272" y="275"/>
                    <a:pt x="272" y="275"/>
                    <a:pt x="272" y="275"/>
                  </a:cubicBezTo>
                  <a:cubicBezTo>
                    <a:pt x="272" y="275"/>
                    <a:pt x="272" y="275"/>
                    <a:pt x="272" y="275"/>
                  </a:cubicBezTo>
                  <a:cubicBezTo>
                    <a:pt x="272" y="275"/>
                    <a:pt x="272" y="275"/>
                    <a:pt x="272" y="275"/>
                  </a:cubicBezTo>
                  <a:close/>
                  <a:moveTo>
                    <a:pt x="277" y="282"/>
                  </a:moveTo>
                  <a:cubicBezTo>
                    <a:pt x="278" y="282"/>
                    <a:pt x="278" y="281"/>
                    <a:pt x="278" y="280"/>
                  </a:cubicBezTo>
                  <a:cubicBezTo>
                    <a:pt x="279" y="279"/>
                    <a:pt x="279" y="279"/>
                    <a:pt x="279" y="278"/>
                  </a:cubicBezTo>
                  <a:cubicBezTo>
                    <a:pt x="280" y="278"/>
                    <a:pt x="280" y="278"/>
                    <a:pt x="281" y="278"/>
                  </a:cubicBezTo>
                  <a:cubicBezTo>
                    <a:pt x="280" y="280"/>
                    <a:pt x="279" y="281"/>
                    <a:pt x="277" y="282"/>
                  </a:cubicBezTo>
                  <a:close/>
                  <a:moveTo>
                    <a:pt x="294" y="284"/>
                  </a:moveTo>
                  <a:cubicBezTo>
                    <a:pt x="294" y="283"/>
                    <a:pt x="295" y="283"/>
                    <a:pt x="295" y="282"/>
                  </a:cubicBezTo>
                  <a:cubicBezTo>
                    <a:pt x="295" y="283"/>
                    <a:pt x="295" y="283"/>
                    <a:pt x="295" y="284"/>
                  </a:cubicBezTo>
                  <a:cubicBezTo>
                    <a:pt x="295" y="284"/>
                    <a:pt x="295" y="284"/>
                    <a:pt x="295" y="284"/>
                  </a:cubicBezTo>
                  <a:cubicBezTo>
                    <a:pt x="294" y="284"/>
                    <a:pt x="294" y="284"/>
                    <a:pt x="294" y="284"/>
                  </a:cubicBezTo>
                  <a:close/>
                  <a:moveTo>
                    <a:pt x="295" y="267"/>
                  </a:moveTo>
                  <a:cubicBezTo>
                    <a:pt x="295" y="267"/>
                    <a:pt x="295" y="268"/>
                    <a:pt x="295" y="268"/>
                  </a:cubicBezTo>
                  <a:cubicBezTo>
                    <a:pt x="295" y="268"/>
                    <a:pt x="295" y="269"/>
                    <a:pt x="295" y="269"/>
                  </a:cubicBezTo>
                  <a:cubicBezTo>
                    <a:pt x="294" y="269"/>
                    <a:pt x="294" y="269"/>
                    <a:pt x="294" y="267"/>
                  </a:cubicBezTo>
                  <a:cubicBezTo>
                    <a:pt x="294" y="266"/>
                    <a:pt x="295" y="264"/>
                    <a:pt x="295" y="263"/>
                  </a:cubicBezTo>
                  <a:cubicBezTo>
                    <a:pt x="295" y="264"/>
                    <a:pt x="295" y="266"/>
                    <a:pt x="295" y="267"/>
                  </a:cubicBezTo>
                  <a:close/>
                  <a:moveTo>
                    <a:pt x="296" y="46"/>
                  </a:moveTo>
                  <a:cubicBezTo>
                    <a:pt x="295" y="46"/>
                    <a:pt x="295" y="46"/>
                    <a:pt x="294" y="45"/>
                  </a:cubicBezTo>
                  <a:cubicBezTo>
                    <a:pt x="294" y="44"/>
                    <a:pt x="296" y="44"/>
                    <a:pt x="296" y="46"/>
                  </a:cubicBezTo>
                  <a:close/>
                  <a:moveTo>
                    <a:pt x="250" y="15"/>
                  </a:moveTo>
                  <a:cubicBezTo>
                    <a:pt x="252" y="16"/>
                    <a:pt x="255" y="16"/>
                    <a:pt x="255" y="19"/>
                  </a:cubicBezTo>
                  <a:cubicBezTo>
                    <a:pt x="252" y="18"/>
                    <a:pt x="248" y="18"/>
                    <a:pt x="245" y="16"/>
                  </a:cubicBezTo>
                  <a:cubicBezTo>
                    <a:pt x="245" y="14"/>
                    <a:pt x="249" y="15"/>
                    <a:pt x="250" y="15"/>
                  </a:cubicBezTo>
                  <a:close/>
                  <a:moveTo>
                    <a:pt x="247" y="12"/>
                  </a:moveTo>
                  <a:cubicBezTo>
                    <a:pt x="248" y="12"/>
                    <a:pt x="248" y="12"/>
                    <a:pt x="248" y="12"/>
                  </a:cubicBezTo>
                  <a:cubicBezTo>
                    <a:pt x="247" y="13"/>
                    <a:pt x="245" y="14"/>
                    <a:pt x="244" y="14"/>
                  </a:cubicBezTo>
                  <a:cubicBezTo>
                    <a:pt x="244" y="13"/>
                    <a:pt x="244" y="13"/>
                    <a:pt x="243" y="12"/>
                  </a:cubicBezTo>
                  <a:cubicBezTo>
                    <a:pt x="245" y="12"/>
                    <a:pt x="246" y="12"/>
                    <a:pt x="247" y="12"/>
                  </a:cubicBezTo>
                  <a:close/>
                  <a:moveTo>
                    <a:pt x="222" y="6"/>
                  </a:moveTo>
                  <a:cubicBezTo>
                    <a:pt x="223" y="6"/>
                    <a:pt x="223" y="6"/>
                    <a:pt x="224" y="6"/>
                  </a:cubicBezTo>
                  <a:cubicBezTo>
                    <a:pt x="224" y="6"/>
                    <a:pt x="224" y="6"/>
                    <a:pt x="224" y="6"/>
                  </a:cubicBezTo>
                  <a:cubicBezTo>
                    <a:pt x="224" y="6"/>
                    <a:pt x="224" y="6"/>
                    <a:pt x="224" y="6"/>
                  </a:cubicBezTo>
                  <a:cubicBezTo>
                    <a:pt x="225" y="6"/>
                    <a:pt x="226" y="6"/>
                    <a:pt x="227" y="7"/>
                  </a:cubicBezTo>
                  <a:cubicBezTo>
                    <a:pt x="228" y="7"/>
                    <a:pt x="228" y="7"/>
                    <a:pt x="229" y="8"/>
                  </a:cubicBezTo>
                  <a:cubicBezTo>
                    <a:pt x="229" y="8"/>
                    <a:pt x="228" y="8"/>
                    <a:pt x="228" y="8"/>
                  </a:cubicBezTo>
                  <a:cubicBezTo>
                    <a:pt x="228" y="9"/>
                    <a:pt x="222" y="8"/>
                    <a:pt x="218" y="8"/>
                  </a:cubicBezTo>
                  <a:cubicBezTo>
                    <a:pt x="218" y="8"/>
                    <a:pt x="218" y="8"/>
                    <a:pt x="218" y="8"/>
                  </a:cubicBezTo>
                  <a:cubicBezTo>
                    <a:pt x="219" y="7"/>
                    <a:pt x="221" y="6"/>
                    <a:pt x="222" y="6"/>
                  </a:cubicBezTo>
                  <a:close/>
                  <a:moveTo>
                    <a:pt x="208" y="16"/>
                  </a:moveTo>
                  <a:cubicBezTo>
                    <a:pt x="208" y="15"/>
                    <a:pt x="207" y="15"/>
                    <a:pt x="207" y="15"/>
                  </a:cubicBezTo>
                  <a:cubicBezTo>
                    <a:pt x="207" y="15"/>
                    <a:pt x="208" y="15"/>
                    <a:pt x="208" y="15"/>
                  </a:cubicBezTo>
                  <a:cubicBezTo>
                    <a:pt x="208" y="15"/>
                    <a:pt x="208" y="16"/>
                    <a:pt x="208" y="16"/>
                  </a:cubicBezTo>
                  <a:close/>
                  <a:moveTo>
                    <a:pt x="208" y="10"/>
                  </a:moveTo>
                  <a:cubicBezTo>
                    <a:pt x="208" y="11"/>
                    <a:pt x="208" y="11"/>
                    <a:pt x="208" y="12"/>
                  </a:cubicBezTo>
                  <a:cubicBezTo>
                    <a:pt x="206" y="12"/>
                    <a:pt x="205" y="12"/>
                    <a:pt x="205" y="11"/>
                  </a:cubicBezTo>
                  <a:cubicBezTo>
                    <a:pt x="206" y="11"/>
                    <a:pt x="207" y="10"/>
                    <a:pt x="208" y="10"/>
                  </a:cubicBezTo>
                  <a:close/>
                  <a:moveTo>
                    <a:pt x="197" y="16"/>
                  </a:moveTo>
                  <a:cubicBezTo>
                    <a:pt x="197" y="16"/>
                    <a:pt x="198" y="16"/>
                    <a:pt x="198" y="17"/>
                  </a:cubicBezTo>
                  <a:cubicBezTo>
                    <a:pt x="198" y="17"/>
                    <a:pt x="197" y="17"/>
                    <a:pt x="197" y="17"/>
                  </a:cubicBezTo>
                  <a:cubicBezTo>
                    <a:pt x="197" y="16"/>
                    <a:pt x="197" y="16"/>
                    <a:pt x="197" y="16"/>
                  </a:cubicBezTo>
                  <a:close/>
                  <a:moveTo>
                    <a:pt x="192" y="13"/>
                  </a:moveTo>
                  <a:cubicBezTo>
                    <a:pt x="192" y="13"/>
                    <a:pt x="192" y="13"/>
                    <a:pt x="191" y="13"/>
                  </a:cubicBezTo>
                  <a:cubicBezTo>
                    <a:pt x="191" y="13"/>
                    <a:pt x="191" y="13"/>
                    <a:pt x="191" y="12"/>
                  </a:cubicBezTo>
                  <a:cubicBezTo>
                    <a:pt x="192" y="13"/>
                    <a:pt x="192" y="13"/>
                    <a:pt x="192" y="13"/>
                  </a:cubicBezTo>
                  <a:close/>
                  <a:moveTo>
                    <a:pt x="176" y="12"/>
                  </a:moveTo>
                  <a:cubicBezTo>
                    <a:pt x="174" y="12"/>
                    <a:pt x="174" y="11"/>
                    <a:pt x="173" y="11"/>
                  </a:cubicBezTo>
                  <a:cubicBezTo>
                    <a:pt x="175" y="10"/>
                    <a:pt x="177" y="10"/>
                    <a:pt x="178" y="10"/>
                  </a:cubicBezTo>
                  <a:cubicBezTo>
                    <a:pt x="179" y="10"/>
                    <a:pt x="180" y="10"/>
                    <a:pt x="181" y="10"/>
                  </a:cubicBezTo>
                  <a:cubicBezTo>
                    <a:pt x="181" y="11"/>
                    <a:pt x="177" y="12"/>
                    <a:pt x="176" y="12"/>
                  </a:cubicBezTo>
                  <a:close/>
                  <a:moveTo>
                    <a:pt x="179" y="5"/>
                  </a:moveTo>
                  <a:cubicBezTo>
                    <a:pt x="179" y="5"/>
                    <a:pt x="178" y="5"/>
                    <a:pt x="178" y="5"/>
                  </a:cubicBezTo>
                  <a:cubicBezTo>
                    <a:pt x="175" y="5"/>
                    <a:pt x="173" y="6"/>
                    <a:pt x="171" y="7"/>
                  </a:cubicBezTo>
                  <a:cubicBezTo>
                    <a:pt x="173" y="5"/>
                    <a:pt x="176" y="4"/>
                    <a:pt x="179" y="5"/>
                  </a:cubicBezTo>
                  <a:close/>
                  <a:moveTo>
                    <a:pt x="168" y="11"/>
                  </a:moveTo>
                  <a:cubicBezTo>
                    <a:pt x="168" y="11"/>
                    <a:pt x="169" y="11"/>
                    <a:pt x="170" y="11"/>
                  </a:cubicBezTo>
                  <a:cubicBezTo>
                    <a:pt x="170" y="11"/>
                    <a:pt x="170" y="11"/>
                    <a:pt x="170" y="12"/>
                  </a:cubicBezTo>
                  <a:cubicBezTo>
                    <a:pt x="169" y="15"/>
                    <a:pt x="168" y="13"/>
                    <a:pt x="166" y="15"/>
                  </a:cubicBezTo>
                  <a:cubicBezTo>
                    <a:pt x="165" y="16"/>
                    <a:pt x="165" y="17"/>
                    <a:pt x="163" y="18"/>
                  </a:cubicBezTo>
                  <a:cubicBezTo>
                    <a:pt x="162" y="19"/>
                    <a:pt x="162" y="20"/>
                    <a:pt x="162" y="21"/>
                  </a:cubicBezTo>
                  <a:cubicBezTo>
                    <a:pt x="161" y="21"/>
                    <a:pt x="161" y="21"/>
                    <a:pt x="161" y="21"/>
                  </a:cubicBezTo>
                  <a:cubicBezTo>
                    <a:pt x="164" y="18"/>
                    <a:pt x="166" y="15"/>
                    <a:pt x="168" y="11"/>
                  </a:cubicBezTo>
                  <a:close/>
                  <a:moveTo>
                    <a:pt x="80" y="194"/>
                  </a:moveTo>
                  <a:cubicBezTo>
                    <a:pt x="81" y="194"/>
                    <a:pt x="81" y="194"/>
                    <a:pt x="81" y="194"/>
                  </a:cubicBezTo>
                  <a:cubicBezTo>
                    <a:pt x="81" y="195"/>
                    <a:pt x="81" y="195"/>
                    <a:pt x="80" y="195"/>
                  </a:cubicBezTo>
                  <a:cubicBezTo>
                    <a:pt x="80" y="195"/>
                    <a:pt x="80" y="195"/>
                    <a:pt x="80" y="194"/>
                  </a:cubicBezTo>
                  <a:close/>
                  <a:moveTo>
                    <a:pt x="84" y="215"/>
                  </a:moveTo>
                  <a:cubicBezTo>
                    <a:pt x="84" y="215"/>
                    <a:pt x="84" y="215"/>
                    <a:pt x="84" y="215"/>
                  </a:cubicBezTo>
                  <a:cubicBezTo>
                    <a:pt x="85" y="214"/>
                    <a:pt x="85" y="214"/>
                    <a:pt x="85" y="213"/>
                  </a:cubicBezTo>
                  <a:cubicBezTo>
                    <a:pt x="86" y="214"/>
                    <a:pt x="87" y="215"/>
                    <a:pt x="84" y="215"/>
                  </a:cubicBezTo>
                  <a:close/>
                  <a:moveTo>
                    <a:pt x="96" y="144"/>
                  </a:moveTo>
                  <a:cubicBezTo>
                    <a:pt x="98" y="144"/>
                    <a:pt x="99" y="146"/>
                    <a:pt x="98" y="147"/>
                  </a:cubicBezTo>
                  <a:cubicBezTo>
                    <a:pt x="96" y="148"/>
                    <a:pt x="96" y="145"/>
                    <a:pt x="96" y="144"/>
                  </a:cubicBezTo>
                  <a:close/>
                  <a:moveTo>
                    <a:pt x="99" y="135"/>
                  </a:moveTo>
                  <a:cubicBezTo>
                    <a:pt x="101" y="135"/>
                    <a:pt x="102" y="137"/>
                    <a:pt x="101" y="139"/>
                  </a:cubicBezTo>
                  <a:cubicBezTo>
                    <a:pt x="99" y="138"/>
                    <a:pt x="99" y="136"/>
                    <a:pt x="99" y="135"/>
                  </a:cubicBezTo>
                  <a:close/>
                  <a:moveTo>
                    <a:pt x="109" y="71"/>
                  </a:moveTo>
                  <a:cubicBezTo>
                    <a:pt x="108" y="71"/>
                    <a:pt x="108" y="71"/>
                    <a:pt x="108" y="71"/>
                  </a:cubicBezTo>
                  <a:cubicBezTo>
                    <a:pt x="108" y="70"/>
                    <a:pt x="108" y="68"/>
                    <a:pt x="109" y="68"/>
                  </a:cubicBezTo>
                  <a:cubicBezTo>
                    <a:pt x="110" y="67"/>
                    <a:pt x="110" y="71"/>
                    <a:pt x="109" y="71"/>
                  </a:cubicBezTo>
                  <a:close/>
                  <a:moveTo>
                    <a:pt x="112" y="78"/>
                  </a:moveTo>
                  <a:cubicBezTo>
                    <a:pt x="112" y="79"/>
                    <a:pt x="112" y="79"/>
                    <a:pt x="113" y="80"/>
                  </a:cubicBezTo>
                  <a:cubicBezTo>
                    <a:pt x="114" y="82"/>
                    <a:pt x="112" y="81"/>
                    <a:pt x="111" y="81"/>
                  </a:cubicBezTo>
                  <a:cubicBezTo>
                    <a:pt x="110" y="79"/>
                    <a:pt x="109" y="78"/>
                    <a:pt x="109" y="77"/>
                  </a:cubicBezTo>
                  <a:cubicBezTo>
                    <a:pt x="110" y="77"/>
                    <a:pt x="111" y="78"/>
                    <a:pt x="112" y="78"/>
                  </a:cubicBezTo>
                  <a:close/>
                  <a:moveTo>
                    <a:pt x="110" y="103"/>
                  </a:moveTo>
                  <a:cubicBezTo>
                    <a:pt x="110" y="103"/>
                    <a:pt x="109" y="104"/>
                    <a:pt x="108" y="104"/>
                  </a:cubicBezTo>
                  <a:cubicBezTo>
                    <a:pt x="108" y="104"/>
                    <a:pt x="108" y="104"/>
                    <a:pt x="108" y="104"/>
                  </a:cubicBezTo>
                  <a:cubicBezTo>
                    <a:pt x="108" y="104"/>
                    <a:pt x="108" y="104"/>
                    <a:pt x="108" y="104"/>
                  </a:cubicBezTo>
                  <a:cubicBezTo>
                    <a:pt x="108" y="103"/>
                    <a:pt x="109" y="103"/>
                    <a:pt x="110" y="103"/>
                  </a:cubicBezTo>
                  <a:close/>
                  <a:moveTo>
                    <a:pt x="140" y="37"/>
                  </a:moveTo>
                  <a:cubicBezTo>
                    <a:pt x="141" y="39"/>
                    <a:pt x="137" y="38"/>
                    <a:pt x="136" y="37"/>
                  </a:cubicBezTo>
                  <a:cubicBezTo>
                    <a:pt x="137" y="37"/>
                    <a:pt x="138" y="36"/>
                    <a:pt x="139" y="36"/>
                  </a:cubicBezTo>
                  <a:cubicBezTo>
                    <a:pt x="140" y="36"/>
                    <a:pt x="140" y="37"/>
                    <a:pt x="140" y="37"/>
                  </a:cubicBezTo>
                  <a:close/>
                  <a:moveTo>
                    <a:pt x="133" y="31"/>
                  </a:moveTo>
                  <a:cubicBezTo>
                    <a:pt x="134" y="30"/>
                    <a:pt x="135" y="29"/>
                    <a:pt x="136" y="28"/>
                  </a:cubicBezTo>
                  <a:cubicBezTo>
                    <a:pt x="136" y="28"/>
                    <a:pt x="137" y="28"/>
                    <a:pt x="137" y="28"/>
                  </a:cubicBezTo>
                  <a:cubicBezTo>
                    <a:pt x="136" y="29"/>
                    <a:pt x="136" y="29"/>
                    <a:pt x="136" y="30"/>
                  </a:cubicBezTo>
                  <a:cubicBezTo>
                    <a:pt x="136" y="31"/>
                    <a:pt x="136" y="32"/>
                    <a:pt x="136" y="32"/>
                  </a:cubicBezTo>
                  <a:cubicBezTo>
                    <a:pt x="135" y="32"/>
                    <a:pt x="134" y="33"/>
                    <a:pt x="134" y="33"/>
                  </a:cubicBezTo>
                  <a:cubicBezTo>
                    <a:pt x="133" y="33"/>
                    <a:pt x="132" y="33"/>
                    <a:pt x="131" y="33"/>
                  </a:cubicBezTo>
                  <a:cubicBezTo>
                    <a:pt x="132" y="32"/>
                    <a:pt x="133" y="32"/>
                    <a:pt x="133" y="31"/>
                  </a:cubicBezTo>
                  <a:close/>
                  <a:moveTo>
                    <a:pt x="134" y="45"/>
                  </a:moveTo>
                  <a:cubicBezTo>
                    <a:pt x="133" y="47"/>
                    <a:pt x="131" y="45"/>
                    <a:pt x="131" y="43"/>
                  </a:cubicBezTo>
                  <a:cubicBezTo>
                    <a:pt x="132" y="42"/>
                    <a:pt x="135" y="42"/>
                    <a:pt x="134" y="45"/>
                  </a:cubicBezTo>
                  <a:close/>
                  <a:moveTo>
                    <a:pt x="120" y="58"/>
                  </a:moveTo>
                  <a:cubicBezTo>
                    <a:pt x="120" y="57"/>
                    <a:pt x="123" y="57"/>
                    <a:pt x="125" y="57"/>
                  </a:cubicBezTo>
                  <a:cubicBezTo>
                    <a:pt x="125" y="59"/>
                    <a:pt x="121" y="59"/>
                    <a:pt x="120" y="58"/>
                  </a:cubicBezTo>
                  <a:close/>
                  <a:moveTo>
                    <a:pt x="121" y="51"/>
                  </a:moveTo>
                  <a:cubicBezTo>
                    <a:pt x="121" y="51"/>
                    <a:pt x="121" y="51"/>
                    <a:pt x="122" y="51"/>
                  </a:cubicBezTo>
                  <a:cubicBezTo>
                    <a:pt x="121" y="54"/>
                    <a:pt x="118" y="55"/>
                    <a:pt x="115" y="57"/>
                  </a:cubicBezTo>
                  <a:cubicBezTo>
                    <a:pt x="114" y="58"/>
                    <a:pt x="107" y="62"/>
                    <a:pt x="107" y="62"/>
                  </a:cubicBezTo>
                  <a:cubicBezTo>
                    <a:pt x="107" y="58"/>
                    <a:pt x="110" y="56"/>
                    <a:pt x="111" y="52"/>
                  </a:cubicBezTo>
                  <a:cubicBezTo>
                    <a:pt x="111" y="52"/>
                    <a:pt x="111" y="52"/>
                    <a:pt x="111" y="52"/>
                  </a:cubicBezTo>
                  <a:cubicBezTo>
                    <a:pt x="114" y="52"/>
                    <a:pt x="117" y="52"/>
                    <a:pt x="121" y="51"/>
                  </a:cubicBezTo>
                  <a:close/>
                  <a:moveTo>
                    <a:pt x="116" y="49"/>
                  </a:moveTo>
                  <a:cubicBezTo>
                    <a:pt x="117" y="49"/>
                    <a:pt x="118" y="49"/>
                    <a:pt x="118" y="49"/>
                  </a:cubicBezTo>
                  <a:cubicBezTo>
                    <a:pt x="119" y="49"/>
                    <a:pt x="119" y="49"/>
                    <a:pt x="120" y="49"/>
                  </a:cubicBezTo>
                  <a:cubicBezTo>
                    <a:pt x="120" y="49"/>
                    <a:pt x="120" y="49"/>
                    <a:pt x="120" y="49"/>
                  </a:cubicBezTo>
                  <a:cubicBezTo>
                    <a:pt x="117" y="51"/>
                    <a:pt x="114" y="51"/>
                    <a:pt x="111" y="52"/>
                  </a:cubicBezTo>
                  <a:cubicBezTo>
                    <a:pt x="113" y="50"/>
                    <a:pt x="114" y="49"/>
                    <a:pt x="116" y="49"/>
                  </a:cubicBezTo>
                  <a:close/>
                  <a:moveTo>
                    <a:pt x="105" y="66"/>
                  </a:moveTo>
                  <a:cubicBezTo>
                    <a:pt x="105" y="64"/>
                    <a:pt x="104" y="63"/>
                    <a:pt x="104" y="62"/>
                  </a:cubicBezTo>
                  <a:cubicBezTo>
                    <a:pt x="104" y="58"/>
                    <a:pt x="105" y="53"/>
                    <a:pt x="108" y="51"/>
                  </a:cubicBezTo>
                  <a:cubicBezTo>
                    <a:pt x="109" y="49"/>
                    <a:pt x="111" y="49"/>
                    <a:pt x="113" y="48"/>
                  </a:cubicBezTo>
                  <a:cubicBezTo>
                    <a:pt x="108" y="52"/>
                    <a:pt x="105" y="59"/>
                    <a:pt x="105" y="66"/>
                  </a:cubicBezTo>
                  <a:close/>
                  <a:moveTo>
                    <a:pt x="106" y="120"/>
                  </a:moveTo>
                  <a:cubicBezTo>
                    <a:pt x="106" y="120"/>
                    <a:pt x="106" y="120"/>
                    <a:pt x="106" y="120"/>
                  </a:cubicBezTo>
                  <a:cubicBezTo>
                    <a:pt x="106" y="120"/>
                    <a:pt x="106" y="120"/>
                    <a:pt x="106" y="120"/>
                  </a:cubicBezTo>
                  <a:cubicBezTo>
                    <a:pt x="106" y="120"/>
                    <a:pt x="106" y="120"/>
                    <a:pt x="106" y="120"/>
                  </a:cubicBezTo>
                  <a:close/>
                  <a:moveTo>
                    <a:pt x="104" y="110"/>
                  </a:moveTo>
                  <a:cubicBezTo>
                    <a:pt x="104" y="110"/>
                    <a:pt x="104" y="110"/>
                    <a:pt x="103" y="110"/>
                  </a:cubicBezTo>
                  <a:cubicBezTo>
                    <a:pt x="104" y="110"/>
                    <a:pt x="104" y="109"/>
                    <a:pt x="104" y="109"/>
                  </a:cubicBezTo>
                  <a:cubicBezTo>
                    <a:pt x="104" y="109"/>
                    <a:pt x="104" y="108"/>
                    <a:pt x="105" y="107"/>
                  </a:cubicBezTo>
                  <a:cubicBezTo>
                    <a:pt x="106" y="108"/>
                    <a:pt x="106" y="110"/>
                    <a:pt x="104" y="110"/>
                  </a:cubicBezTo>
                  <a:close/>
                  <a:moveTo>
                    <a:pt x="105" y="88"/>
                  </a:moveTo>
                  <a:cubicBezTo>
                    <a:pt x="105" y="88"/>
                    <a:pt x="105" y="88"/>
                    <a:pt x="105" y="88"/>
                  </a:cubicBezTo>
                  <a:cubicBezTo>
                    <a:pt x="105" y="88"/>
                    <a:pt x="105" y="89"/>
                    <a:pt x="105" y="89"/>
                  </a:cubicBezTo>
                  <a:cubicBezTo>
                    <a:pt x="103" y="89"/>
                    <a:pt x="100" y="89"/>
                    <a:pt x="98" y="89"/>
                  </a:cubicBezTo>
                  <a:cubicBezTo>
                    <a:pt x="97" y="89"/>
                    <a:pt x="96" y="88"/>
                    <a:pt x="96" y="88"/>
                  </a:cubicBezTo>
                  <a:cubicBezTo>
                    <a:pt x="98" y="87"/>
                    <a:pt x="102" y="88"/>
                    <a:pt x="105" y="88"/>
                  </a:cubicBezTo>
                  <a:close/>
                  <a:moveTo>
                    <a:pt x="89" y="110"/>
                  </a:moveTo>
                  <a:cubicBezTo>
                    <a:pt x="89" y="110"/>
                    <a:pt x="89" y="110"/>
                    <a:pt x="89" y="110"/>
                  </a:cubicBezTo>
                  <a:cubicBezTo>
                    <a:pt x="89" y="107"/>
                    <a:pt x="89" y="105"/>
                    <a:pt x="89" y="104"/>
                  </a:cubicBezTo>
                  <a:cubicBezTo>
                    <a:pt x="90" y="103"/>
                    <a:pt x="90" y="102"/>
                    <a:pt x="90" y="100"/>
                  </a:cubicBezTo>
                  <a:cubicBezTo>
                    <a:pt x="91" y="100"/>
                    <a:pt x="92" y="99"/>
                    <a:pt x="93" y="99"/>
                  </a:cubicBezTo>
                  <a:cubicBezTo>
                    <a:pt x="94" y="99"/>
                    <a:pt x="94" y="100"/>
                    <a:pt x="94" y="100"/>
                  </a:cubicBezTo>
                  <a:cubicBezTo>
                    <a:pt x="94" y="99"/>
                    <a:pt x="94" y="99"/>
                    <a:pt x="94" y="99"/>
                  </a:cubicBezTo>
                  <a:cubicBezTo>
                    <a:pt x="95" y="99"/>
                    <a:pt x="95" y="99"/>
                    <a:pt x="96" y="99"/>
                  </a:cubicBezTo>
                  <a:cubicBezTo>
                    <a:pt x="98" y="99"/>
                    <a:pt x="99" y="100"/>
                    <a:pt x="101" y="101"/>
                  </a:cubicBezTo>
                  <a:cubicBezTo>
                    <a:pt x="100" y="102"/>
                    <a:pt x="100" y="103"/>
                    <a:pt x="100" y="104"/>
                  </a:cubicBezTo>
                  <a:cubicBezTo>
                    <a:pt x="100" y="104"/>
                    <a:pt x="99" y="105"/>
                    <a:pt x="99" y="106"/>
                  </a:cubicBezTo>
                  <a:cubicBezTo>
                    <a:pt x="98" y="106"/>
                    <a:pt x="98" y="106"/>
                    <a:pt x="98" y="107"/>
                  </a:cubicBezTo>
                  <a:cubicBezTo>
                    <a:pt x="98" y="107"/>
                    <a:pt x="98" y="108"/>
                    <a:pt x="98" y="109"/>
                  </a:cubicBezTo>
                  <a:cubicBezTo>
                    <a:pt x="98" y="110"/>
                    <a:pt x="97" y="111"/>
                    <a:pt x="97" y="112"/>
                  </a:cubicBezTo>
                  <a:cubicBezTo>
                    <a:pt x="94" y="112"/>
                    <a:pt x="92" y="111"/>
                    <a:pt x="89" y="110"/>
                  </a:cubicBezTo>
                  <a:close/>
                  <a:moveTo>
                    <a:pt x="93" y="135"/>
                  </a:moveTo>
                  <a:cubicBezTo>
                    <a:pt x="94" y="135"/>
                    <a:pt x="94" y="135"/>
                    <a:pt x="94" y="135"/>
                  </a:cubicBezTo>
                  <a:cubicBezTo>
                    <a:pt x="94" y="135"/>
                    <a:pt x="94" y="135"/>
                    <a:pt x="93" y="136"/>
                  </a:cubicBezTo>
                  <a:cubicBezTo>
                    <a:pt x="93" y="136"/>
                    <a:pt x="93" y="136"/>
                    <a:pt x="93" y="136"/>
                  </a:cubicBezTo>
                  <a:cubicBezTo>
                    <a:pt x="93" y="135"/>
                    <a:pt x="93" y="135"/>
                    <a:pt x="93" y="135"/>
                  </a:cubicBezTo>
                  <a:close/>
                  <a:moveTo>
                    <a:pt x="92" y="137"/>
                  </a:moveTo>
                  <a:cubicBezTo>
                    <a:pt x="92" y="137"/>
                    <a:pt x="93" y="137"/>
                    <a:pt x="93" y="137"/>
                  </a:cubicBezTo>
                  <a:cubicBezTo>
                    <a:pt x="93" y="139"/>
                    <a:pt x="92" y="140"/>
                    <a:pt x="93" y="142"/>
                  </a:cubicBezTo>
                  <a:cubicBezTo>
                    <a:pt x="91" y="142"/>
                    <a:pt x="91" y="141"/>
                    <a:pt x="90" y="140"/>
                  </a:cubicBezTo>
                  <a:cubicBezTo>
                    <a:pt x="90" y="140"/>
                    <a:pt x="90" y="140"/>
                    <a:pt x="90" y="140"/>
                  </a:cubicBezTo>
                  <a:cubicBezTo>
                    <a:pt x="90" y="139"/>
                    <a:pt x="91" y="138"/>
                    <a:pt x="92" y="137"/>
                  </a:cubicBezTo>
                  <a:close/>
                  <a:moveTo>
                    <a:pt x="89" y="141"/>
                  </a:moveTo>
                  <a:cubicBezTo>
                    <a:pt x="90" y="144"/>
                    <a:pt x="92" y="146"/>
                    <a:pt x="93" y="149"/>
                  </a:cubicBezTo>
                  <a:cubicBezTo>
                    <a:pt x="94" y="149"/>
                    <a:pt x="97" y="150"/>
                    <a:pt x="95" y="151"/>
                  </a:cubicBezTo>
                  <a:cubicBezTo>
                    <a:pt x="95" y="152"/>
                    <a:pt x="94" y="152"/>
                    <a:pt x="93" y="151"/>
                  </a:cubicBezTo>
                  <a:cubicBezTo>
                    <a:pt x="93" y="150"/>
                    <a:pt x="92" y="150"/>
                    <a:pt x="92" y="149"/>
                  </a:cubicBezTo>
                  <a:cubicBezTo>
                    <a:pt x="91" y="146"/>
                    <a:pt x="89" y="144"/>
                    <a:pt x="89" y="143"/>
                  </a:cubicBezTo>
                  <a:cubicBezTo>
                    <a:pt x="89" y="143"/>
                    <a:pt x="89" y="142"/>
                    <a:pt x="89" y="142"/>
                  </a:cubicBezTo>
                  <a:cubicBezTo>
                    <a:pt x="89" y="142"/>
                    <a:pt x="89" y="142"/>
                    <a:pt x="89" y="141"/>
                  </a:cubicBezTo>
                  <a:close/>
                  <a:moveTo>
                    <a:pt x="88" y="157"/>
                  </a:moveTo>
                  <a:cubicBezTo>
                    <a:pt x="88" y="157"/>
                    <a:pt x="88" y="157"/>
                    <a:pt x="88" y="157"/>
                  </a:cubicBezTo>
                  <a:cubicBezTo>
                    <a:pt x="88" y="157"/>
                    <a:pt x="87" y="157"/>
                    <a:pt x="86" y="157"/>
                  </a:cubicBezTo>
                  <a:cubicBezTo>
                    <a:pt x="87" y="157"/>
                    <a:pt x="87" y="157"/>
                    <a:pt x="88" y="157"/>
                  </a:cubicBezTo>
                  <a:cubicBezTo>
                    <a:pt x="88" y="157"/>
                    <a:pt x="88" y="157"/>
                    <a:pt x="88" y="157"/>
                  </a:cubicBezTo>
                  <a:close/>
                  <a:moveTo>
                    <a:pt x="85" y="150"/>
                  </a:moveTo>
                  <a:cubicBezTo>
                    <a:pt x="86" y="150"/>
                    <a:pt x="86" y="151"/>
                    <a:pt x="87" y="152"/>
                  </a:cubicBezTo>
                  <a:cubicBezTo>
                    <a:pt x="87" y="152"/>
                    <a:pt x="88" y="153"/>
                    <a:pt x="88" y="154"/>
                  </a:cubicBezTo>
                  <a:cubicBezTo>
                    <a:pt x="88" y="154"/>
                    <a:pt x="88" y="154"/>
                    <a:pt x="88" y="154"/>
                  </a:cubicBezTo>
                  <a:cubicBezTo>
                    <a:pt x="87" y="154"/>
                    <a:pt x="85" y="154"/>
                    <a:pt x="84" y="154"/>
                  </a:cubicBezTo>
                  <a:cubicBezTo>
                    <a:pt x="84" y="153"/>
                    <a:pt x="85" y="151"/>
                    <a:pt x="85" y="150"/>
                  </a:cubicBezTo>
                  <a:close/>
                  <a:moveTo>
                    <a:pt x="75" y="178"/>
                  </a:moveTo>
                  <a:cubicBezTo>
                    <a:pt x="76" y="177"/>
                    <a:pt x="77" y="176"/>
                    <a:pt x="78" y="175"/>
                  </a:cubicBezTo>
                  <a:cubicBezTo>
                    <a:pt x="80" y="171"/>
                    <a:pt x="81" y="168"/>
                    <a:pt x="82" y="164"/>
                  </a:cubicBezTo>
                  <a:cubicBezTo>
                    <a:pt x="82" y="163"/>
                    <a:pt x="82" y="161"/>
                    <a:pt x="82" y="160"/>
                  </a:cubicBezTo>
                  <a:cubicBezTo>
                    <a:pt x="83" y="160"/>
                    <a:pt x="84" y="161"/>
                    <a:pt x="85" y="161"/>
                  </a:cubicBezTo>
                  <a:cubicBezTo>
                    <a:pt x="86" y="161"/>
                    <a:pt x="87" y="161"/>
                    <a:pt x="89" y="162"/>
                  </a:cubicBezTo>
                  <a:cubicBezTo>
                    <a:pt x="89" y="162"/>
                    <a:pt x="90" y="162"/>
                    <a:pt x="90" y="161"/>
                  </a:cubicBezTo>
                  <a:cubicBezTo>
                    <a:pt x="90" y="162"/>
                    <a:pt x="90" y="162"/>
                    <a:pt x="89" y="162"/>
                  </a:cubicBezTo>
                  <a:cubicBezTo>
                    <a:pt x="94" y="162"/>
                    <a:pt x="85" y="175"/>
                    <a:pt x="84" y="175"/>
                  </a:cubicBezTo>
                  <a:cubicBezTo>
                    <a:pt x="82" y="177"/>
                    <a:pt x="81" y="178"/>
                    <a:pt x="80" y="179"/>
                  </a:cubicBezTo>
                  <a:cubicBezTo>
                    <a:pt x="79" y="179"/>
                    <a:pt x="77" y="179"/>
                    <a:pt x="76" y="179"/>
                  </a:cubicBezTo>
                  <a:cubicBezTo>
                    <a:pt x="75" y="179"/>
                    <a:pt x="74" y="180"/>
                    <a:pt x="73" y="180"/>
                  </a:cubicBezTo>
                  <a:cubicBezTo>
                    <a:pt x="73" y="180"/>
                    <a:pt x="73" y="179"/>
                    <a:pt x="74" y="179"/>
                  </a:cubicBezTo>
                  <a:cubicBezTo>
                    <a:pt x="74" y="178"/>
                    <a:pt x="75" y="178"/>
                    <a:pt x="75" y="178"/>
                  </a:cubicBezTo>
                  <a:close/>
                  <a:moveTo>
                    <a:pt x="68" y="169"/>
                  </a:moveTo>
                  <a:cubicBezTo>
                    <a:pt x="68" y="168"/>
                    <a:pt x="69" y="167"/>
                    <a:pt x="71" y="167"/>
                  </a:cubicBezTo>
                  <a:cubicBezTo>
                    <a:pt x="72" y="166"/>
                    <a:pt x="73" y="166"/>
                    <a:pt x="74" y="166"/>
                  </a:cubicBezTo>
                  <a:cubicBezTo>
                    <a:pt x="74" y="168"/>
                    <a:pt x="73" y="170"/>
                    <a:pt x="73" y="172"/>
                  </a:cubicBezTo>
                  <a:cubicBezTo>
                    <a:pt x="72" y="173"/>
                    <a:pt x="72" y="174"/>
                    <a:pt x="71" y="174"/>
                  </a:cubicBezTo>
                  <a:cubicBezTo>
                    <a:pt x="71" y="174"/>
                    <a:pt x="69" y="173"/>
                    <a:pt x="68" y="172"/>
                  </a:cubicBezTo>
                  <a:cubicBezTo>
                    <a:pt x="67" y="171"/>
                    <a:pt x="67" y="171"/>
                    <a:pt x="68" y="169"/>
                  </a:cubicBezTo>
                  <a:close/>
                  <a:moveTo>
                    <a:pt x="62" y="182"/>
                  </a:moveTo>
                  <a:cubicBezTo>
                    <a:pt x="61" y="181"/>
                    <a:pt x="59" y="180"/>
                    <a:pt x="59" y="179"/>
                  </a:cubicBezTo>
                  <a:cubicBezTo>
                    <a:pt x="59" y="179"/>
                    <a:pt x="59" y="179"/>
                    <a:pt x="59" y="179"/>
                  </a:cubicBezTo>
                  <a:cubicBezTo>
                    <a:pt x="59" y="179"/>
                    <a:pt x="59" y="179"/>
                    <a:pt x="60" y="178"/>
                  </a:cubicBezTo>
                  <a:cubicBezTo>
                    <a:pt x="61" y="177"/>
                    <a:pt x="64" y="177"/>
                    <a:pt x="66" y="176"/>
                  </a:cubicBezTo>
                  <a:cubicBezTo>
                    <a:pt x="67" y="178"/>
                    <a:pt x="69" y="178"/>
                    <a:pt x="71" y="179"/>
                  </a:cubicBezTo>
                  <a:cubicBezTo>
                    <a:pt x="71" y="179"/>
                    <a:pt x="72" y="179"/>
                    <a:pt x="72" y="179"/>
                  </a:cubicBezTo>
                  <a:cubicBezTo>
                    <a:pt x="72" y="179"/>
                    <a:pt x="72" y="180"/>
                    <a:pt x="72" y="181"/>
                  </a:cubicBezTo>
                  <a:cubicBezTo>
                    <a:pt x="70" y="181"/>
                    <a:pt x="68" y="183"/>
                    <a:pt x="66" y="184"/>
                  </a:cubicBezTo>
                  <a:cubicBezTo>
                    <a:pt x="65" y="183"/>
                    <a:pt x="63" y="183"/>
                    <a:pt x="62" y="182"/>
                  </a:cubicBezTo>
                  <a:close/>
                  <a:moveTo>
                    <a:pt x="69" y="235"/>
                  </a:moveTo>
                  <a:cubicBezTo>
                    <a:pt x="68" y="236"/>
                    <a:pt x="68" y="237"/>
                    <a:pt x="68" y="238"/>
                  </a:cubicBezTo>
                  <a:cubicBezTo>
                    <a:pt x="67" y="239"/>
                    <a:pt x="66" y="239"/>
                    <a:pt x="64" y="240"/>
                  </a:cubicBezTo>
                  <a:cubicBezTo>
                    <a:pt x="66" y="238"/>
                    <a:pt x="67" y="237"/>
                    <a:pt x="69" y="235"/>
                  </a:cubicBezTo>
                  <a:close/>
                  <a:moveTo>
                    <a:pt x="62" y="250"/>
                  </a:moveTo>
                  <a:cubicBezTo>
                    <a:pt x="62" y="248"/>
                    <a:pt x="62" y="246"/>
                    <a:pt x="62" y="245"/>
                  </a:cubicBezTo>
                  <a:cubicBezTo>
                    <a:pt x="63" y="245"/>
                    <a:pt x="64" y="245"/>
                    <a:pt x="65" y="244"/>
                  </a:cubicBezTo>
                  <a:cubicBezTo>
                    <a:pt x="65" y="245"/>
                    <a:pt x="63" y="247"/>
                    <a:pt x="63" y="248"/>
                  </a:cubicBezTo>
                  <a:cubicBezTo>
                    <a:pt x="63" y="249"/>
                    <a:pt x="62" y="250"/>
                    <a:pt x="62" y="250"/>
                  </a:cubicBezTo>
                  <a:cubicBezTo>
                    <a:pt x="62" y="250"/>
                    <a:pt x="62" y="250"/>
                    <a:pt x="62" y="250"/>
                  </a:cubicBezTo>
                  <a:close/>
                  <a:moveTo>
                    <a:pt x="50" y="265"/>
                  </a:moveTo>
                  <a:cubicBezTo>
                    <a:pt x="51" y="265"/>
                    <a:pt x="53" y="265"/>
                    <a:pt x="54" y="265"/>
                  </a:cubicBezTo>
                  <a:cubicBezTo>
                    <a:pt x="53" y="265"/>
                    <a:pt x="51" y="266"/>
                    <a:pt x="49" y="266"/>
                  </a:cubicBezTo>
                  <a:cubicBezTo>
                    <a:pt x="50" y="265"/>
                    <a:pt x="50" y="265"/>
                    <a:pt x="50" y="265"/>
                  </a:cubicBezTo>
                  <a:close/>
                  <a:moveTo>
                    <a:pt x="48" y="268"/>
                  </a:moveTo>
                  <a:cubicBezTo>
                    <a:pt x="48" y="267"/>
                    <a:pt x="48" y="267"/>
                    <a:pt x="49" y="266"/>
                  </a:cubicBezTo>
                  <a:cubicBezTo>
                    <a:pt x="50" y="266"/>
                    <a:pt x="52" y="267"/>
                    <a:pt x="53" y="267"/>
                  </a:cubicBezTo>
                  <a:cubicBezTo>
                    <a:pt x="55" y="267"/>
                    <a:pt x="57" y="266"/>
                    <a:pt x="58" y="264"/>
                  </a:cubicBezTo>
                  <a:cubicBezTo>
                    <a:pt x="58" y="266"/>
                    <a:pt x="57" y="268"/>
                    <a:pt x="56" y="270"/>
                  </a:cubicBezTo>
                  <a:cubicBezTo>
                    <a:pt x="56" y="270"/>
                    <a:pt x="55" y="270"/>
                    <a:pt x="55" y="270"/>
                  </a:cubicBezTo>
                  <a:cubicBezTo>
                    <a:pt x="53" y="271"/>
                    <a:pt x="52" y="271"/>
                    <a:pt x="53" y="272"/>
                  </a:cubicBezTo>
                  <a:cubicBezTo>
                    <a:pt x="52" y="272"/>
                    <a:pt x="51" y="272"/>
                    <a:pt x="51" y="271"/>
                  </a:cubicBezTo>
                  <a:cubicBezTo>
                    <a:pt x="50" y="270"/>
                    <a:pt x="49" y="269"/>
                    <a:pt x="48" y="268"/>
                  </a:cubicBezTo>
                  <a:close/>
                  <a:moveTo>
                    <a:pt x="52" y="317"/>
                  </a:moveTo>
                  <a:cubicBezTo>
                    <a:pt x="52" y="316"/>
                    <a:pt x="52" y="314"/>
                    <a:pt x="52" y="313"/>
                  </a:cubicBezTo>
                  <a:cubicBezTo>
                    <a:pt x="51" y="310"/>
                    <a:pt x="51" y="307"/>
                    <a:pt x="50" y="304"/>
                  </a:cubicBezTo>
                  <a:cubicBezTo>
                    <a:pt x="51" y="303"/>
                    <a:pt x="52" y="303"/>
                    <a:pt x="53" y="302"/>
                  </a:cubicBezTo>
                  <a:cubicBezTo>
                    <a:pt x="53" y="302"/>
                    <a:pt x="53" y="303"/>
                    <a:pt x="53" y="303"/>
                  </a:cubicBezTo>
                  <a:cubicBezTo>
                    <a:pt x="53" y="308"/>
                    <a:pt x="53" y="312"/>
                    <a:pt x="53" y="316"/>
                  </a:cubicBezTo>
                  <a:cubicBezTo>
                    <a:pt x="52" y="316"/>
                    <a:pt x="52" y="317"/>
                    <a:pt x="52" y="3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5" name="Group 4">
            <a:extLst>
              <a:ext uri="{FF2B5EF4-FFF2-40B4-BE49-F238E27FC236}">
                <a16:creationId xmlns:a16="http://schemas.microsoft.com/office/drawing/2014/main" id="{C90E7142-E9A4-4C37-BDD1-D68E09D52FFD}"/>
              </a:ext>
            </a:extLst>
          </p:cNvPr>
          <p:cNvGrpSpPr>
            <a:grpSpLocks noChangeAspect="1"/>
          </p:cNvGrpSpPr>
          <p:nvPr/>
        </p:nvGrpSpPr>
        <p:grpSpPr>
          <a:xfrm>
            <a:off x="9287477" y="2431476"/>
            <a:ext cx="1005840" cy="934274"/>
            <a:chOff x="9235224" y="2318940"/>
            <a:chExt cx="868556" cy="806758"/>
          </a:xfrm>
        </p:grpSpPr>
        <p:sp>
          <p:nvSpPr>
            <p:cNvPr id="11" name="Freeform 9">
              <a:extLst>
                <a:ext uri="{FF2B5EF4-FFF2-40B4-BE49-F238E27FC236}">
                  <a16:creationId xmlns:a16="http://schemas.microsoft.com/office/drawing/2014/main" id="{64D34331-3A9F-4C1B-A6D8-70E73C9A88FB}"/>
                </a:ext>
              </a:extLst>
            </p:cNvPr>
            <p:cNvSpPr>
              <a:spLocks noChangeAspect="1" noEditPoints="1"/>
            </p:cNvSpPr>
            <p:nvPr/>
          </p:nvSpPr>
          <p:spPr bwMode="auto">
            <a:xfrm>
              <a:off x="9235224" y="2405698"/>
              <a:ext cx="645656" cy="720000"/>
            </a:xfrm>
            <a:custGeom>
              <a:avLst/>
              <a:gdLst/>
              <a:ahLst/>
              <a:cxnLst>
                <a:cxn ang="0">
                  <a:pos x="375" y="282"/>
                </a:cxn>
                <a:cxn ang="0">
                  <a:pos x="313" y="260"/>
                </a:cxn>
                <a:cxn ang="0">
                  <a:pos x="305" y="280"/>
                </a:cxn>
                <a:cxn ang="0">
                  <a:pos x="322" y="286"/>
                </a:cxn>
                <a:cxn ang="0">
                  <a:pos x="259" y="494"/>
                </a:cxn>
                <a:cxn ang="0">
                  <a:pos x="251" y="354"/>
                </a:cxn>
                <a:cxn ang="0">
                  <a:pos x="227" y="354"/>
                </a:cxn>
                <a:cxn ang="0">
                  <a:pos x="219" y="491"/>
                </a:cxn>
                <a:cxn ang="0">
                  <a:pos x="156" y="286"/>
                </a:cxn>
                <a:cxn ang="0">
                  <a:pos x="173" y="280"/>
                </a:cxn>
                <a:cxn ang="0">
                  <a:pos x="165" y="260"/>
                </a:cxn>
                <a:cxn ang="0">
                  <a:pos x="103" y="282"/>
                </a:cxn>
                <a:cxn ang="0">
                  <a:pos x="103" y="282"/>
                </a:cxn>
                <a:cxn ang="0">
                  <a:pos x="7" y="456"/>
                </a:cxn>
                <a:cxn ang="0">
                  <a:pos x="7" y="458"/>
                </a:cxn>
                <a:cxn ang="0">
                  <a:pos x="7" y="459"/>
                </a:cxn>
                <a:cxn ang="0">
                  <a:pos x="82" y="493"/>
                </a:cxn>
                <a:cxn ang="0">
                  <a:pos x="89" y="493"/>
                </a:cxn>
                <a:cxn ang="0">
                  <a:pos x="237" y="533"/>
                </a:cxn>
                <a:cxn ang="0">
                  <a:pos x="240" y="533"/>
                </a:cxn>
                <a:cxn ang="0">
                  <a:pos x="389" y="493"/>
                </a:cxn>
                <a:cxn ang="0">
                  <a:pos x="396" y="493"/>
                </a:cxn>
                <a:cxn ang="0">
                  <a:pos x="471" y="459"/>
                </a:cxn>
                <a:cxn ang="0">
                  <a:pos x="471" y="458"/>
                </a:cxn>
                <a:cxn ang="0">
                  <a:pos x="471" y="456"/>
                </a:cxn>
                <a:cxn ang="0">
                  <a:pos x="375" y="282"/>
                </a:cxn>
                <a:cxn ang="0">
                  <a:pos x="378" y="448"/>
                </a:cxn>
                <a:cxn ang="0">
                  <a:pos x="311" y="460"/>
                </a:cxn>
                <a:cxn ang="0">
                  <a:pos x="300" y="460"/>
                </a:cxn>
                <a:cxn ang="0">
                  <a:pos x="300" y="447"/>
                </a:cxn>
                <a:cxn ang="0">
                  <a:pos x="378" y="435"/>
                </a:cxn>
                <a:cxn ang="0">
                  <a:pos x="378" y="448"/>
                </a:cxn>
                <a:cxn ang="0">
                  <a:pos x="221" y="309"/>
                </a:cxn>
                <a:cxn ang="0">
                  <a:pos x="214" y="328"/>
                </a:cxn>
                <a:cxn ang="0">
                  <a:pos x="226" y="345"/>
                </a:cxn>
                <a:cxn ang="0">
                  <a:pos x="252" y="345"/>
                </a:cxn>
                <a:cxn ang="0">
                  <a:pos x="264" y="328"/>
                </a:cxn>
                <a:cxn ang="0">
                  <a:pos x="256" y="309"/>
                </a:cxn>
                <a:cxn ang="0">
                  <a:pos x="221" y="309"/>
                </a:cxn>
                <a:cxn ang="0">
                  <a:pos x="154" y="197"/>
                </a:cxn>
                <a:cxn ang="0">
                  <a:pos x="239" y="275"/>
                </a:cxn>
                <a:cxn ang="0">
                  <a:pos x="323" y="197"/>
                </a:cxn>
                <a:cxn ang="0">
                  <a:pos x="340" y="130"/>
                </a:cxn>
                <a:cxn ang="0">
                  <a:pos x="236" y="0"/>
                </a:cxn>
                <a:cxn ang="0">
                  <a:pos x="134" y="135"/>
                </a:cxn>
                <a:cxn ang="0">
                  <a:pos x="135" y="135"/>
                </a:cxn>
                <a:cxn ang="0">
                  <a:pos x="154" y="197"/>
                </a:cxn>
                <a:cxn ang="0">
                  <a:pos x="272" y="89"/>
                </a:cxn>
                <a:cxn ang="0">
                  <a:pos x="315" y="123"/>
                </a:cxn>
                <a:cxn ang="0">
                  <a:pos x="239" y="254"/>
                </a:cxn>
                <a:cxn ang="0">
                  <a:pos x="164" y="136"/>
                </a:cxn>
                <a:cxn ang="0">
                  <a:pos x="272" y="89"/>
                </a:cxn>
              </a:cxnLst>
              <a:rect l="0" t="0" r="r" b="b"/>
              <a:pathLst>
                <a:path w="478" h="533">
                  <a:moveTo>
                    <a:pt x="375" y="282"/>
                  </a:moveTo>
                  <a:cubicBezTo>
                    <a:pt x="313" y="260"/>
                    <a:pt x="313" y="260"/>
                    <a:pt x="313" y="260"/>
                  </a:cubicBezTo>
                  <a:cubicBezTo>
                    <a:pt x="305" y="280"/>
                    <a:pt x="305" y="280"/>
                    <a:pt x="305" y="280"/>
                  </a:cubicBezTo>
                  <a:cubicBezTo>
                    <a:pt x="322" y="286"/>
                    <a:pt x="322" y="286"/>
                    <a:pt x="322" y="286"/>
                  </a:cubicBezTo>
                  <a:cubicBezTo>
                    <a:pt x="259" y="494"/>
                    <a:pt x="259" y="494"/>
                    <a:pt x="259" y="494"/>
                  </a:cubicBezTo>
                  <a:cubicBezTo>
                    <a:pt x="251" y="354"/>
                    <a:pt x="251" y="354"/>
                    <a:pt x="251" y="354"/>
                  </a:cubicBezTo>
                  <a:cubicBezTo>
                    <a:pt x="227" y="354"/>
                    <a:pt x="227" y="354"/>
                    <a:pt x="227" y="354"/>
                  </a:cubicBezTo>
                  <a:cubicBezTo>
                    <a:pt x="219" y="491"/>
                    <a:pt x="219" y="491"/>
                    <a:pt x="219" y="491"/>
                  </a:cubicBezTo>
                  <a:cubicBezTo>
                    <a:pt x="156" y="286"/>
                    <a:pt x="156" y="286"/>
                    <a:pt x="156" y="286"/>
                  </a:cubicBezTo>
                  <a:cubicBezTo>
                    <a:pt x="173" y="280"/>
                    <a:pt x="173" y="280"/>
                    <a:pt x="173" y="280"/>
                  </a:cubicBezTo>
                  <a:cubicBezTo>
                    <a:pt x="165" y="260"/>
                    <a:pt x="165" y="260"/>
                    <a:pt x="165" y="260"/>
                  </a:cubicBezTo>
                  <a:cubicBezTo>
                    <a:pt x="103" y="282"/>
                    <a:pt x="103" y="282"/>
                    <a:pt x="103" y="282"/>
                  </a:cubicBezTo>
                  <a:cubicBezTo>
                    <a:pt x="103" y="282"/>
                    <a:pt x="103" y="282"/>
                    <a:pt x="103" y="282"/>
                  </a:cubicBezTo>
                  <a:cubicBezTo>
                    <a:pt x="102" y="283"/>
                    <a:pt x="0" y="331"/>
                    <a:pt x="7" y="456"/>
                  </a:cubicBezTo>
                  <a:cubicBezTo>
                    <a:pt x="7" y="458"/>
                    <a:pt x="7" y="458"/>
                    <a:pt x="7" y="458"/>
                  </a:cubicBezTo>
                  <a:cubicBezTo>
                    <a:pt x="7" y="459"/>
                    <a:pt x="7" y="459"/>
                    <a:pt x="7" y="459"/>
                  </a:cubicBezTo>
                  <a:cubicBezTo>
                    <a:pt x="8" y="461"/>
                    <a:pt x="20" y="493"/>
                    <a:pt x="82" y="493"/>
                  </a:cubicBezTo>
                  <a:cubicBezTo>
                    <a:pt x="84" y="493"/>
                    <a:pt x="86" y="493"/>
                    <a:pt x="89" y="493"/>
                  </a:cubicBezTo>
                  <a:cubicBezTo>
                    <a:pt x="118" y="518"/>
                    <a:pt x="172" y="533"/>
                    <a:pt x="237" y="533"/>
                  </a:cubicBezTo>
                  <a:cubicBezTo>
                    <a:pt x="238" y="533"/>
                    <a:pt x="239" y="533"/>
                    <a:pt x="240" y="533"/>
                  </a:cubicBezTo>
                  <a:cubicBezTo>
                    <a:pt x="291" y="533"/>
                    <a:pt x="356" y="522"/>
                    <a:pt x="389" y="493"/>
                  </a:cubicBezTo>
                  <a:cubicBezTo>
                    <a:pt x="392" y="493"/>
                    <a:pt x="394" y="493"/>
                    <a:pt x="396" y="493"/>
                  </a:cubicBezTo>
                  <a:cubicBezTo>
                    <a:pt x="457" y="493"/>
                    <a:pt x="470" y="461"/>
                    <a:pt x="471" y="459"/>
                  </a:cubicBezTo>
                  <a:cubicBezTo>
                    <a:pt x="471" y="458"/>
                    <a:pt x="471" y="458"/>
                    <a:pt x="471" y="458"/>
                  </a:cubicBezTo>
                  <a:cubicBezTo>
                    <a:pt x="471" y="456"/>
                    <a:pt x="471" y="456"/>
                    <a:pt x="471" y="456"/>
                  </a:cubicBezTo>
                  <a:cubicBezTo>
                    <a:pt x="478" y="331"/>
                    <a:pt x="376" y="283"/>
                    <a:pt x="375" y="282"/>
                  </a:cubicBezTo>
                  <a:close/>
                  <a:moveTo>
                    <a:pt x="378" y="448"/>
                  </a:moveTo>
                  <a:cubicBezTo>
                    <a:pt x="353" y="458"/>
                    <a:pt x="326" y="460"/>
                    <a:pt x="311" y="460"/>
                  </a:cubicBezTo>
                  <a:cubicBezTo>
                    <a:pt x="306" y="460"/>
                    <a:pt x="302" y="460"/>
                    <a:pt x="300" y="460"/>
                  </a:cubicBezTo>
                  <a:cubicBezTo>
                    <a:pt x="300" y="447"/>
                    <a:pt x="300" y="447"/>
                    <a:pt x="300" y="447"/>
                  </a:cubicBezTo>
                  <a:cubicBezTo>
                    <a:pt x="301" y="447"/>
                    <a:pt x="344" y="452"/>
                    <a:pt x="378" y="435"/>
                  </a:cubicBezTo>
                  <a:lnTo>
                    <a:pt x="378" y="448"/>
                  </a:lnTo>
                  <a:close/>
                  <a:moveTo>
                    <a:pt x="221" y="309"/>
                  </a:moveTo>
                  <a:cubicBezTo>
                    <a:pt x="221" y="309"/>
                    <a:pt x="214" y="328"/>
                    <a:pt x="214" y="328"/>
                  </a:cubicBezTo>
                  <a:cubicBezTo>
                    <a:pt x="226" y="345"/>
                    <a:pt x="226" y="345"/>
                    <a:pt x="226" y="345"/>
                  </a:cubicBezTo>
                  <a:cubicBezTo>
                    <a:pt x="252" y="345"/>
                    <a:pt x="252" y="345"/>
                    <a:pt x="252" y="345"/>
                  </a:cubicBezTo>
                  <a:cubicBezTo>
                    <a:pt x="264" y="328"/>
                    <a:pt x="264" y="328"/>
                    <a:pt x="264" y="328"/>
                  </a:cubicBezTo>
                  <a:cubicBezTo>
                    <a:pt x="264" y="327"/>
                    <a:pt x="256" y="309"/>
                    <a:pt x="256" y="309"/>
                  </a:cubicBezTo>
                  <a:cubicBezTo>
                    <a:pt x="256" y="309"/>
                    <a:pt x="222" y="309"/>
                    <a:pt x="221" y="309"/>
                  </a:cubicBezTo>
                  <a:close/>
                  <a:moveTo>
                    <a:pt x="154" y="197"/>
                  </a:moveTo>
                  <a:cubicBezTo>
                    <a:pt x="169" y="241"/>
                    <a:pt x="198" y="275"/>
                    <a:pt x="239" y="275"/>
                  </a:cubicBezTo>
                  <a:cubicBezTo>
                    <a:pt x="278" y="275"/>
                    <a:pt x="307" y="242"/>
                    <a:pt x="323" y="197"/>
                  </a:cubicBezTo>
                  <a:cubicBezTo>
                    <a:pt x="355" y="165"/>
                    <a:pt x="348" y="141"/>
                    <a:pt x="340" y="130"/>
                  </a:cubicBezTo>
                  <a:cubicBezTo>
                    <a:pt x="357" y="47"/>
                    <a:pt x="305" y="0"/>
                    <a:pt x="236" y="0"/>
                  </a:cubicBezTo>
                  <a:cubicBezTo>
                    <a:pt x="113" y="0"/>
                    <a:pt x="134" y="135"/>
                    <a:pt x="134" y="135"/>
                  </a:cubicBezTo>
                  <a:cubicBezTo>
                    <a:pt x="134" y="135"/>
                    <a:pt x="134" y="135"/>
                    <a:pt x="135" y="135"/>
                  </a:cubicBezTo>
                  <a:cubicBezTo>
                    <a:pt x="129" y="148"/>
                    <a:pt x="127" y="169"/>
                    <a:pt x="154" y="197"/>
                  </a:cubicBezTo>
                  <a:close/>
                  <a:moveTo>
                    <a:pt x="272" y="89"/>
                  </a:moveTo>
                  <a:cubicBezTo>
                    <a:pt x="281" y="105"/>
                    <a:pt x="299" y="116"/>
                    <a:pt x="315" y="123"/>
                  </a:cubicBezTo>
                  <a:cubicBezTo>
                    <a:pt x="313" y="187"/>
                    <a:pt x="285" y="254"/>
                    <a:pt x="239" y="254"/>
                  </a:cubicBezTo>
                  <a:cubicBezTo>
                    <a:pt x="196" y="254"/>
                    <a:pt x="169" y="196"/>
                    <a:pt x="164" y="136"/>
                  </a:cubicBezTo>
                  <a:cubicBezTo>
                    <a:pt x="217" y="133"/>
                    <a:pt x="252" y="107"/>
                    <a:pt x="272" y="89"/>
                  </a:cubicBezTo>
                  <a:close/>
                </a:path>
              </a:pathLst>
            </a:custGeom>
            <a:solidFill>
              <a:schemeClr val="accent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202">
              <a:extLst>
                <a:ext uri="{FF2B5EF4-FFF2-40B4-BE49-F238E27FC236}">
                  <a16:creationId xmlns:a16="http://schemas.microsoft.com/office/drawing/2014/main" id="{EBA301E0-B919-4A8C-B563-28F90B44E595}"/>
                </a:ext>
              </a:extLst>
            </p:cNvPr>
            <p:cNvSpPr>
              <a:spLocks/>
            </p:cNvSpPr>
            <p:nvPr/>
          </p:nvSpPr>
          <p:spPr bwMode="auto">
            <a:xfrm>
              <a:off x="9782991" y="2318940"/>
              <a:ext cx="320789" cy="440672"/>
            </a:xfrm>
            <a:custGeom>
              <a:avLst/>
              <a:gdLst/>
              <a:ahLst/>
              <a:cxnLst>
                <a:cxn ang="0">
                  <a:pos x="1296" y="595"/>
                </a:cxn>
                <a:cxn ang="0">
                  <a:pos x="753" y="595"/>
                </a:cxn>
                <a:cxn ang="0">
                  <a:pos x="753" y="530"/>
                </a:cxn>
                <a:cxn ang="0">
                  <a:pos x="735" y="394"/>
                </a:cxn>
                <a:cxn ang="0">
                  <a:pos x="654" y="361"/>
                </a:cxn>
                <a:cxn ang="0">
                  <a:pos x="580" y="389"/>
                </a:cxn>
                <a:cxn ang="0">
                  <a:pos x="555" y="472"/>
                </a:cxn>
                <a:cxn ang="0">
                  <a:pos x="606" y="602"/>
                </a:cxn>
                <a:cxn ang="0">
                  <a:pos x="898" y="746"/>
                </a:cxn>
                <a:cxn ang="0">
                  <a:pos x="1180" y="885"/>
                </a:cxn>
                <a:cxn ang="0">
                  <a:pos x="1307" y="1021"/>
                </a:cxn>
                <a:cxn ang="0">
                  <a:pos x="1359" y="1241"/>
                </a:cxn>
                <a:cxn ang="0">
                  <a:pos x="1219" y="1571"/>
                </a:cxn>
                <a:cxn ang="0">
                  <a:pos x="800" y="1719"/>
                </a:cxn>
                <a:cxn ang="0">
                  <a:pos x="800" y="1867"/>
                </a:cxn>
                <a:cxn ang="0">
                  <a:pos x="551" y="1867"/>
                </a:cxn>
                <a:cxn ang="0">
                  <a:pos x="551" y="1714"/>
                </a:cxn>
                <a:cxn ang="0">
                  <a:pos x="171" y="1593"/>
                </a:cxn>
                <a:cxn ang="0">
                  <a:pos x="8" y="1224"/>
                </a:cxn>
                <a:cxn ang="0">
                  <a:pos x="8" y="1147"/>
                </a:cxn>
                <a:cxn ang="0">
                  <a:pos x="551" y="1147"/>
                </a:cxn>
                <a:cxn ang="0">
                  <a:pos x="551" y="1244"/>
                </a:cxn>
                <a:cxn ang="0">
                  <a:pos x="568" y="1441"/>
                </a:cxn>
                <a:cxn ang="0">
                  <a:pos x="649" y="1480"/>
                </a:cxn>
                <a:cxn ang="0">
                  <a:pos x="731" y="1453"/>
                </a:cxn>
                <a:cxn ang="0">
                  <a:pos x="757" y="1373"/>
                </a:cxn>
                <a:cxn ang="0">
                  <a:pos x="732" y="1184"/>
                </a:cxn>
                <a:cxn ang="0">
                  <a:pos x="557" y="1060"/>
                </a:cxn>
                <a:cxn ang="0">
                  <a:pos x="220" y="894"/>
                </a:cxn>
                <a:cxn ang="0">
                  <a:pos x="65" y="744"/>
                </a:cxn>
                <a:cxn ang="0">
                  <a:pos x="0" y="526"/>
                </a:cxn>
                <a:cxn ang="0">
                  <a:pos x="138" y="249"/>
                </a:cxn>
                <a:cxn ang="0">
                  <a:pos x="551" y="126"/>
                </a:cxn>
                <a:cxn ang="0">
                  <a:pos x="551" y="0"/>
                </a:cxn>
                <a:cxn ang="0">
                  <a:pos x="800" y="0"/>
                </a:cxn>
                <a:cxn ang="0">
                  <a:pos x="800" y="126"/>
                </a:cxn>
                <a:cxn ang="0">
                  <a:pos x="1176" y="248"/>
                </a:cxn>
                <a:cxn ang="0">
                  <a:pos x="1301" y="521"/>
                </a:cxn>
                <a:cxn ang="0">
                  <a:pos x="1296" y="595"/>
                </a:cxn>
              </a:cxnLst>
              <a:rect l="0" t="0" r="r" b="b"/>
              <a:pathLst>
                <a:path w="1359" h="1867">
                  <a:moveTo>
                    <a:pt x="1296" y="595"/>
                  </a:moveTo>
                  <a:cubicBezTo>
                    <a:pt x="753" y="595"/>
                    <a:pt x="753" y="595"/>
                    <a:pt x="753" y="595"/>
                  </a:cubicBezTo>
                  <a:cubicBezTo>
                    <a:pt x="753" y="530"/>
                    <a:pt x="753" y="530"/>
                    <a:pt x="753" y="530"/>
                  </a:cubicBezTo>
                  <a:cubicBezTo>
                    <a:pt x="753" y="460"/>
                    <a:pt x="747" y="415"/>
                    <a:pt x="735" y="394"/>
                  </a:cubicBezTo>
                  <a:cubicBezTo>
                    <a:pt x="722" y="372"/>
                    <a:pt x="695" y="361"/>
                    <a:pt x="654" y="361"/>
                  </a:cubicBezTo>
                  <a:cubicBezTo>
                    <a:pt x="621" y="361"/>
                    <a:pt x="596" y="371"/>
                    <a:pt x="580" y="389"/>
                  </a:cubicBezTo>
                  <a:cubicBezTo>
                    <a:pt x="563" y="408"/>
                    <a:pt x="555" y="435"/>
                    <a:pt x="555" y="472"/>
                  </a:cubicBezTo>
                  <a:cubicBezTo>
                    <a:pt x="555" y="534"/>
                    <a:pt x="572" y="577"/>
                    <a:pt x="606" y="602"/>
                  </a:cubicBezTo>
                  <a:cubicBezTo>
                    <a:pt x="639" y="627"/>
                    <a:pt x="736" y="675"/>
                    <a:pt x="898" y="746"/>
                  </a:cubicBezTo>
                  <a:cubicBezTo>
                    <a:pt x="1036" y="807"/>
                    <a:pt x="1130" y="853"/>
                    <a:pt x="1180" y="885"/>
                  </a:cubicBezTo>
                  <a:cubicBezTo>
                    <a:pt x="1230" y="917"/>
                    <a:pt x="1273" y="963"/>
                    <a:pt x="1307" y="1021"/>
                  </a:cubicBezTo>
                  <a:cubicBezTo>
                    <a:pt x="1342" y="1080"/>
                    <a:pt x="1359" y="1153"/>
                    <a:pt x="1359" y="1241"/>
                  </a:cubicBezTo>
                  <a:cubicBezTo>
                    <a:pt x="1359" y="1381"/>
                    <a:pt x="1312" y="1491"/>
                    <a:pt x="1219" y="1571"/>
                  </a:cubicBezTo>
                  <a:cubicBezTo>
                    <a:pt x="1126" y="1651"/>
                    <a:pt x="987" y="1700"/>
                    <a:pt x="800" y="1719"/>
                  </a:cubicBezTo>
                  <a:cubicBezTo>
                    <a:pt x="800" y="1867"/>
                    <a:pt x="800" y="1867"/>
                    <a:pt x="800" y="1867"/>
                  </a:cubicBezTo>
                  <a:cubicBezTo>
                    <a:pt x="551" y="1867"/>
                    <a:pt x="551" y="1867"/>
                    <a:pt x="551" y="1867"/>
                  </a:cubicBezTo>
                  <a:cubicBezTo>
                    <a:pt x="551" y="1714"/>
                    <a:pt x="551" y="1714"/>
                    <a:pt x="551" y="1714"/>
                  </a:cubicBezTo>
                  <a:cubicBezTo>
                    <a:pt x="406" y="1704"/>
                    <a:pt x="279" y="1663"/>
                    <a:pt x="171" y="1593"/>
                  </a:cubicBezTo>
                  <a:cubicBezTo>
                    <a:pt x="63" y="1523"/>
                    <a:pt x="8" y="1400"/>
                    <a:pt x="8" y="1224"/>
                  </a:cubicBezTo>
                  <a:cubicBezTo>
                    <a:pt x="8" y="1147"/>
                    <a:pt x="8" y="1147"/>
                    <a:pt x="8" y="1147"/>
                  </a:cubicBezTo>
                  <a:cubicBezTo>
                    <a:pt x="551" y="1147"/>
                    <a:pt x="551" y="1147"/>
                    <a:pt x="551" y="1147"/>
                  </a:cubicBezTo>
                  <a:cubicBezTo>
                    <a:pt x="551" y="1244"/>
                    <a:pt x="551" y="1244"/>
                    <a:pt x="551" y="1244"/>
                  </a:cubicBezTo>
                  <a:cubicBezTo>
                    <a:pt x="551" y="1350"/>
                    <a:pt x="556" y="1415"/>
                    <a:pt x="568" y="1441"/>
                  </a:cubicBezTo>
                  <a:cubicBezTo>
                    <a:pt x="579" y="1467"/>
                    <a:pt x="606" y="1480"/>
                    <a:pt x="649" y="1480"/>
                  </a:cubicBezTo>
                  <a:cubicBezTo>
                    <a:pt x="685" y="1480"/>
                    <a:pt x="713" y="1471"/>
                    <a:pt x="731" y="1453"/>
                  </a:cubicBezTo>
                  <a:cubicBezTo>
                    <a:pt x="748" y="1435"/>
                    <a:pt x="757" y="1408"/>
                    <a:pt x="757" y="1373"/>
                  </a:cubicBezTo>
                  <a:cubicBezTo>
                    <a:pt x="757" y="1285"/>
                    <a:pt x="749" y="1222"/>
                    <a:pt x="732" y="1184"/>
                  </a:cubicBezTo>
                  <a:cubicBezTo>
                    <a:pt x="715" y="1146"/>
                    <a:pt x="657" y="1105"/>
                    <a:pt x="557" y="1060"/>
                  </a:cubicBezTo>
                  <a:cubicBezTo>
                    <a:pt x="392" y="984"/>
                    <a:pt x="279" y="929"/>
                    <a:pt x="220" y="894"/>
                  </a:cubicBezTo>
                  <a:cubicBezTo>
                    <a:pt x="160" y="858"/>
                    <a:pt x="109" y="808"/>
                    <a:pt x="65" y="744"/>
                  </a:cubicBezTo>
                  <a:cubicBezTo>
                    <a:pt x="22" y="680"/>
                    <a:pt x="0" y="607"/>
                    <a:pt x="0" y="526"/>
                  </a:cubicBezTo>
                  <a:cubicBezTo>
                    <a:pt x="0" y="409"/>
                    <a:pt x="46" y="316"/>
                    <a:pt x="138" y="249"/>
                  </a:cubicBezTo>
                  <a:cubicBezTo>
                    <a:pt x="230" y="183"/>
                    <a:pt x="367" y="141"/>
                    <a:pt x="551" y="126"/>
                  </a:cubicBezTo>
                  <a:cubicBezTo>
                    <a:pt x="551" y="0"/>
                    <a:pt x="551" y="0"/>
                    <a:pt x="551" y="0"/>
                  </a:cubicBezTo>
                  <a:cubicBezTo>
                    <a:pt x="800" y="0"/>
                    <a:pt x="800" y="0"/>
                    <a:pt x="800" y="0"/>
                  </a:cubicBezTo>
                  <a:cubicBezTo>
                    <a:pt x="800" y="126"/>
                    <a:pt x="800" y="126"/>
                    <a:pt x="800" y="126"/>
                  </a:cubicBezTo>
                  <a:cubicBezTo>
                    <a:pt x="968" y="141"/>
                    <a:pt x="1093" y="182"/>
                    <a:pt x="1176" y="248"/>
                  </a:cubicBezTo>
                  <a:cubicBezTo>
                    <a:pt x="1260" y="314"/>
                    <a:pt x="1301" y="405"/>
                    <a:pt x="1301" y="521"/>
                  </a:cubicBezTo>
                  <a:cubicBezTo>
                    <a:pt x="1301" y="537"/>
                    <a:pt x="1299" y="562"/>
                    <a:pt x="1296" y="595"/>
                  </a:cubicBezTo>
                  <a:close/>
                </a:path>
              </a:pathLst>
            </a:custGeom>
            <a:solidFill>
              <a:schemeClr val="accent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15" name="Freeform 15">
            <a:extLst>
              <a:ext uri="{FF2B5EF4-FFF2-40B4-BE49-F238E27FC236}">
                <a16:creationId xmlns:a16="http://schemas.microsoft.com/office/drawing/2014/main" id="{69670495-244A-443C-96B3-C6E242A89748}"/>
              </a:ext>
            </a:extLst>
          </p:cNvPr>
          <p:cNvSpPr>
            <a:spLocks noChangeAspect="1" noEditPoints="1"/>
          </p:cNvSpPr>
          <p:nvPr/>
        </p:nvSpPr>
        <p:spPr bwMode="auto">
          <a:xfrm>
            <a:off x="9278919" y="4094950"/>
            <a:ext cx="1005840" cy="668832"/>
          </a:xfrm>
          <a:custGeom>
            <a:avLst/>
            <a:gdLst>
              <a:gd name="T0" fmla="*/ 700 w 1861"/>
              <a:gd name="T1" fmla="*/ 0 h 1233"/>
              <a:gd name="T2" fmla="*/ 548 w 1861"/>
              <a:gd name="T3" fmla="*/ 152 h 1233"/>
              <a:gd name="T4" fmla="*/ 523 w 1861"/>
              <a:gd name="T5" fmla="*/ 168 h 1233"/>
              <a:gd name="T6" fmla="*/ 0 w 1861"/>
              <a:gd name="T7" fmla="*/ 513 h 1233"/>
              <a:gd name="T8" fmla="*/ 37 w 1861"/>
              <a:gd name="T9" fmla="*/ 1137 h 1233"/>
              <a:gd name="T10" fmla="*/ 458 w 1861"/>
              <a:gd name="T11" fmla="*/ 1090 h 1233"/>
              <a:gd name="T12" fmla="*/ 604 w 1861"/>
              <a:gd name="T13" fmla="*/ 1190 h 1233"/>
              <a:gd name="T14" fmla="*/ 765 w 1861"/>
              <a:gd name="T15" fmla="*/ 1217 h 1233"/>
              <a:gd name="T16" fmla="*/ 882 w 1861"/>
              <a:gd name="T17" fmla="*/ 1224 h 1233"/>
              <a:gd name="T18" fmla="*/ 977 w 1861"/>
              <a:gd name="T19" fmla="*/ 1131 h 1233"/>
              <a:gd name="T20" fmla="*/ 1086 w 1861"/>
              <a:gd name="T21" fmla="*/ 1181 h 1233"/>
              <a:gd name="T22" fmla="*/ 1226 w 1861"/>
              <a:gd name="T23" fmla="*/ 1089 h 1233"/>
              <a:gd name="T24" fmla="*/ 1317 w 1861"/>
              <a:gd name="T25" fmla="*/ 887 h 1233"/>
              <a:gd name="T26" fmla="*/ 1861 w 1861"/>
              <a:gd name="T27" fmla="*/ 735 h 1233"/>
              <a:gd name="T28" fmla="*/ 1709 w 1861"/>
              <a:gd name="T29" fmla="*/ 0 h 1233"/>
              <a:gd name="T30" fmla="*/ 88 w 1861"/>
              <a:gd name="T31" fmla="*/ 557 h 1233"/>
              <a:gd name="T32" fmla="*/ 523 w 1861"/>
              <a:gd name="T33" fmla="*/ 256 h 1233"/>
              <a:gd name="T34" fmla="*/ 548 w 1861"/>
              <a:gd name="T35" fmla="*/ 580 h 1233"/>
              <a:gd name="T36" fmla="*/ 435 w 1861"/>
              <a:gd name="T37" fmla="*/ 686 h 1233"/>
              <a:gd name="T38" fmla="*/ 548 w 1861"/>
              <a:gd name="T39" fmla="*/ 677 h 1233"/>
              <a:gd name="T40" fmla="*/ 859 w 1861"/>
              <a:gd name="T41" fmla="*/ 570 h 1233"/>
              <a:gd name="T42" fmla="*/ 924 w 1861"/>
              <a:gd name="T43" fmla="*/ 685 h 1233"/>
              <a:gd name="T44" fmla="*/ 762 w 1861"/>
              <a:gd name="T45" fmla="*/ 758 h 1233"/>
              <a:gd name="T46" fmla="*/ 608 w 1861"/>
              <a:gd name="T47" fmla="*/ 856 h 1233"/>
              <a:gd name="T48" fmla="*/ 88 w 1861"/>
              <a:gd name="T49" fmla="*/ 1056 h 1233"/>
              <a:gd name="T50" fmla="*/ 575 w 1861"/>
              <a:gd name="T51" fmla="*/ 1095 h 1233"/>
              <a:gd name="T52" fmla="*/ 598 w 1861"/>
              <a:gd name="T53" fmla="*/ 981 h 1233"/>
              <a:gd name="T54" fmla="*/ 749 w 1861"/>
              <a:gd name="T55" fmla="*/ 887 h 1233"/>
              <a:gd name="T56" fmla="*/ 893 w 1861"/>
              <a:gd name="T57" fmla="*/ 1104 h 1233"/>
              <a:gd name="T58" fmla="*/ 803 w 1861"/>
              <a:gd name="T59" fmla="*/ 1138 h 1233"/>
              <a:gd name="T60" fmla="*/ 773 w 1861"/>
              <a:gd name="T61" fmla="*/ 1046 h 1233"/>
              <a:gd name="T62" fmla="*/ 848 w 1861"/>
              <a:gd name="T63" fmla="*/ 887 h 1233"/>
              <a:gd name="T64" fmla="*/ 990 w 1861"/>
              <a:gd name="T65" fmla="*/ 898 h 1233"/>
              <a:gd name="T66" fmla="*/ 1146 w 1861"/>
              <a:gd name="T67" fmla="*/ 1052 h 1233"/>
              <a:gd name="T68" fmla="*/ 1062 w 1861"/>
              <a:gd name="T69" fmla="*/ 1087 h 1233"/>
              <a:gd name="T70" fmla="*/ 1040 w 1861"/>
              <a:gd name="T71" fmla="*/ 1000 h 1233"/>
              <a:gd name="T72" fmla="*/ 1070 w 1861"/>
              <a:gd name="T73" fmla="*/ 935 h 1233"/>
              <a:gd name="T74" fmla="*/ 1092 w 1861"/>
              <a:gd name="T75" fmla="*/ 887 h 1233"/>
              <a:gd name="T76" fmla="*/ 1220 w 1861"/>
              <a:gd name="T77" fmla="*/ 887 h 1233"/>
              <a:gd name="T78" fmla="*/ 1756 w 1861"/>
              <a:gd name="T79" fmla="*/ 735 h 1233"/>
              <a:gd name="T80" fmla="*/ 920 w 1861"/>
              <a:gd name="T81" fmla="*/ 782 h 1233"/>
              <a:gd name="T82" fmla="*/ 1056 w 1861"/>
              <a:gd name="T83" fmla="*/ 578 h 1233"/>
              <a:gd name="T84" fmla="*/ 653 w 1861"/>
              <a:gd name="T85" fmla="*/ 539 h 1233"/>
              <a:gd name="T86" fmla="*/ 1756 w 1861"/>
              <a:gd name="T87" fmla="*/ 406 h 1233"/>
              <a:gd name="T88" fmla="*/ 1756 w 1861"/>
              <a:gd name="T89" fmla="*/ 220 h 1233"/>
              <a:gd name="T90" fmla="*/ 653 w 1861"/>
              <a:gd name="T91" fmla="*/ 152 h 1233"/>
              <a:gd name="T92" fmla="*/ 1709 w 1861"/>
              <a:gd name="T93" fmla="*/ 105 h 1233"/>
              <a:gd name="T94" fmla="*/ 1756 w 1861"/>
              <a:gd name="T95" fmla="*/ 220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61" h="1233">
                <a:moveTo>
                  <a:pt x="1709" y="0"/>
                </a:moveTo>
                <a:cubicBezTo>
                  <a:pt x="700" y="0"/>
                  <a:pt x="700" y="0"/>
                  <a:pt x="700" y="0"/>
                </a:cubicBezTo>
                <a:cubicBezTo>
                  <a:pt x="616" y="0"/>
                  <a:pt x="548" y="68"/>
                  <a:pt x="548" y="152"/>
                </a:cubicBezTo>
                <a:cubicBezTo>
                  <a:pt x="548" y="152"/>
                  <a:pt x="548" y="152"/>
                  <a:pt x="548" y="152"/>
                </a:cubicBezTo>
                <a:cubicBezTo>
                  <a:pt x="548" y="168"/>
                  <a:pt x="548" y="168"/>
                  <a:pt x="548" y="168"/>
                </a:cubicBezTo>
                <a:cubicBezTo>
                  <a:pt x="523" y="168"/>
                  <a:pt x="523" y="168"/>
                  <a:pt x="523" y="168"/>
                </a:cubicBezTo>
                <a:cubicBezTo>
                  <a:pt x="486" y="168"/>
                  <a:pt x="451" y="180"/>
                  <a:pt x="417" y="203"/>
                </a:cubicBezTo>
                <a:cubicBezTo>
                  <a:pt x="395" y="219"/>
                  <a:pt x="0" y="513"/>
                  <a:pt x="0" y="513"/>
                </a:cubicBezTo>
                <a:cubicBezTo>
                  <a:pt x="0" y="1131"/>
                  <a:pt x="0" y="1131"/>
                  <a:pt x="0" y="1131"/>
                </a:cubicBezTo>
                <a:cubicBezTo>
                  <a:pt x="37" y="1137"/>
                  <a:pt x="37" y="1137"/>
                  <a:pt x="37" y="1137"/>
                </a:cubicBezTo>
                <a:cubicBezTo>
                  <a:pt x="100" y="1148"/>
                  <a:pt x="155" y="1153"/>
                  <a:pt x="203" y="1153"/>
                </a:cubicBezTo>
                <a:cubicBezTo>
                  <a:pt x="315" y="1153"/>
                  <a:pt x="393" y="1128"/>
                  <a:pt x="458" y="1090"/>
                </a:cubicBezTo>
                <a:cubicBezTo>
                  <a:pt x="472" y="1126"/>
                  <a:pt x="499" y="1157"/>
                  <a:pt x="537" y="1175"/>
                </a:cubicBezTo>
                <a:cubicBezTo>
                  <a:pt x="558" y="1185"/>
                  <a:pt x="581" y="1190"/>
                  <a:pt x="604" y="1190"/>
                </a:cubicBezTo>
                <a:cubicBezTo>
                  <a:pt x="638" y="1190"/>
                  <a:pt x="672" y="1179"/>
                  <a:pt x="699" y="1158"/>
                </a:cubicBezTo>
                <a:cubicBezTo>
                  <a:pt x="715" y="1183"/>
                  <a:pt x="737" y="1204"/>
                  <a:pt x="765" y="1217"/>
                </a:cubicBezTo>
                <a:cubicBezTo>
                  <a:pt x="787" y="1228"/>
                  <a:pt x="809" y="1233"/>
                  <a:pt x="832" y="1233"/>
                </a:cubicBezTo>
                <a:cubicBezTo>
                  <a:pt x="849" y="1233"/>
                  <a:pt x="866" y="1230"/>
                  <a:pt x="882" y="1224"/>
                </a:cubicBezTo>
                <a:cubicBezTo>
                  <a:pt x="922" y="1210"/>
                  <a:pt x="954" y="1181"/>
                  <a:pt x="973" y="1141"/>
                </a:cubicBezTo>
                <a:cubicBezTo>
                  <a:pt x="977" y="1131"/>
                  <a:pt x="977" y="1131"/>
                  <a:pt x="977" y="1131"/>
                </a:cubicBezTo>
                <a:cubicBezTo>
                  <a:pt x="990" y="1146"/>
                  <a:pt x="1005" y="1158"/>
                  <a:pt x="1023" y="1167"/>
                </a:cubicBezTo>
                <a:cubicBezTo>
                  <a:pt x="1043" y="1176"/>
                  <a:pt x="1064" y="1181"/>
                  <a:pt x="1086" y="1181"/>
                </a:cubicBezTo>
                <a:cubicBezTo>
                  <a:pt x="1102" y="1181"/>
                  <a:pt x="1119" y="1178"/>
                  <a:pt x="1135" y="1172"/>
                </a:cubicBezTo>
                <a:cubicBezTo>
                  <a:pt x="1175" y="1158"/>
                  <a:pt x="1208" y="1128"/>
                  <a:pt x="1226" y="1089"/>
                </a:cubicBezTo>
                <a:cubicBezTo>
                  <a:pt x="1227" y="1088"/>
                  <a:pt x="1227" y="1087"/>
                  <a:pt x="1227" y="1086"/>
                </a:cubicBezTo>
                <a:cubicBezTo>
                  <a:pt x="1228" y="1086"/>
                  <a:pt x="1252" y="1026"/>
                  <a:pt x="1317" y="887"/>
                </a:cubicBezTo>
                <a:cubicBezTo>
                  <a:pt x="1709" y="887"/>
                  <a:pt x="1709" y="887"/>
                  <a:pt x="1709" y="887"/>
                </a:cubicBezTo>
                <a:cubicBezTo>
                  <a:pt x="1793" y="887"/>
                  <a:pt x="1861" y="819"/>
                  <a:pt x="1861" y="735"/>
                </a:cubicBezTo>
                <a:cubicBezTo>
                  <a:pt x="1861" y="152"/>
                  <a:pt x="1861" y="152"/>
                  <a:pt x="1861" y="152"/>
                </a:cubicBezTo>
                <a:cubicBezTo>
                  <a:pt x="1861" y="68"/>
                  <a:pt x="1793" y="0"/>
                  <a:pt x="1709" y="0"/>
                </a:cubicBezTo>
                <a:close/>
                <a:moveTo>
                  <a:pt x="88" y="1056"/>
                </a:moveTo>
                <a:cubicBezTo>
                  <a:pt x="88" y="557"/>
                  <a:pt x="88" y="557"/>
                  <a:pt x="88" y="557"/>
                </a:cubicBezTo>
                <a:cubicBezTo>
                  <a:pt x="203" y="472"/>
                  <a:pt x="451" y="287"/>
                  <a:pt x="468" y="276"/>
                </a:cubicBezTo>
                <a:cubicBezTo>
                  <a:pt x="487" y="262"/>
                  <a:pt x="504" y="256"/>
                  <a:pt x="523" y="256"/>
                </a:cubicBezTo>
                <a:cubicBezTo>
                  <a:pt x="548" y="256"/>
                  <a:pt x="548" y="256"/>
                  <a:pt x="548" y="256"/>
                </a:cubicBezTo>
                <a:cubicBezTo>
                  <a:pt x="548" y="580"/>
                  <a:pt x="548" y="580"/>
                  <a:pt x="548" y="580"/>
                </a:cubicBezTo>
                <a:cubicBezTo>
                  <a:pt x="515" y="595"/>
                  <a:pt x="483" y="610"/>
                  <a:pt x="453" y="626"/>
                </a:cubicBezTo>
                <a:cubicBezTo>
                  <a:pt x="431" y="638"/>
                  <a:pt x="423" y="665"/>
                  <a:pt x="435" y="686"/>
                </a:cubicBezTo>
                <a:cubicBezTo>
                  <a:pt x="446" y="707"/>
                  <a:pt x="473" y="715"/>
                  <a:pt x="494" y="704"/>
                </a:cubicBezTo>
                <a:cubicBezTo>
                  <a:pt x="512" y="695"/>
                  <a:pt x="530" y="686"/>
                  <a:pt x="548" y="677"/>
                </a:cubicBezTo>
                <a:cubicBezTo>
                  <a:pt x="582" y="661"/>
                  <a:pt x="618" y="646"/>
                  <a:pt x="653" y="633"/>
                </a:cubicBezTo>
                <a:cubicBezTo>
                  <a:pt x="730" y="604"/>
                  <a:pt x="805" y="582"/>
                  <a:pt x="859" y="570"/>
                </a:cubicBezTo>
                <a:cubicBezTo>
                  <a:pt x="923" y="557"/>
                  <a:pt x="964" y="576"/>
                  <a:pt x="971" y="602"/>
                </a:cubicBezTo>
                <a:cubicBezTo>
                  <a:pt x="981" y="637"/>
                  <a:pt x="977" y="664"/>
                  <a:pt x="924" y="685"/>
                </a:cubicBezTo>
                <a:cubicBezTo>
                  <a:pt x="878" y="703"/>
                  <a:pt x="838" y="722"/>
                  <a:pt x="800" y="740"/>
                </a:cubicBezTo>
                <a:cubicBezTo>
                  <a:pt x="788" y="746"/>
                  <a:pt x="775" y="752"/>
                  <a:pt x="762" y="758"/>
                </a:cubicBezTo>
                <a:cubicBezTo>
                  <a:pt x="746" y="766"/>
                  <a:pt x="730" y="774"/>
                  <a:pt x="716" y="782"/>
                </a:cubicBezTo>
                <a:cubicBezTo>
                  <a:pt x="675" y="805"/>
                  <a:pt x="640" y="830"/>
                  <a:pt x="608" y="856"/>
                </a:cubicBezTo>
                <a:cubicBezTo>
                  <a:pt x="584" y="876"/>
                  <a:pt x="561" y="896"/>
                  <a:pt x="539" y="915"/>
                </a:cubicBezTo>
                <a:cubicBezTo>
                  <a:pt x="429" y="1014"/>
                  <a:pt x="341" y="1092"/>
                  <a:pt x="88" y="1056"/>
                </a:cubicBezTo>
                <a:close/>
                <a:moveTo>
                  <a:pt x="667" y="1062"/>
                </a:moveTo>
                <a:cubicBezTo>
                  <a:pt x="651" y="1097"/>
                  <a:pt x="609" y="1112"/>
                  <a:pt x="575" y="1095"/>
                </a:cubicBezTo>
                <a:cubicBezTo>
                  <a:pt x="551" y="1084"/>
                  <a:pt x="536" y="1060"/>
                  <a:pt x="535" y="1036"/>
                </a:cubicBezTo>
                <a:cubicBezTo>
                  <a:pt x="556" y="1018"/>
                  <a:pt x="577" y="1000"/>
                  <a:pt x="598" y="981"/>
                </a:cubicBezTo>
                <a:cubicBezTo>
                  <a:pt x="634" y="949"/>
                  <a:pt x="671" y="916"/>
                  <a:pt x="714" y="887"/>
                </a:cubicBezTo>
                <a:cubicBezTo>
                  <a:pt x="749" y="887"/>
                  <a:pt x="749" y="887"/>
                  <a:pt x="749" y="887"/>
                </a:cubicBezTo>
                <a:lnTo>
                  <a:pt x="667" y="1062"/>
                </a:lnTo>
                <a:close/>
                <a:moveTo>
                  <a:pt x="893" y="1104"/>
                </a:moveTo>
                <a:cubicBezTo>
                  <a:pt x="885" y="1122"/>
                  <a:pt x="870" y="1135"/>
                  <a:pt x="853" y="1141"/>
                </a:cubicBezTo>
                <a:cubicBezTo>
                  <a:pt x="842" y="1145"/>
                  <a:pt x="824" y="1148"/>
                  <a:pt x="803" y="1138"/>
                </a:cubicBezTo>
                <a:cubicBezTo>
                  <a:pt x="786" y="1130"/>
                  <a:pt x="774" y="1117"/>
                  <a:pt x="769" y="1100"/>
                </a:cubicBezTo>
                <a:cubicBezTo>
                  <a:pt x="763" y="1083"/>
                  <a:pt x="765" y="1064"/>
                  <a:pt x="773" y="1046"/>
                </a:cubicBezTo>
                <a:cubicBezTo>
                  <a:pt x="773" y="1046"/>
                  <a:pt x="773" y="1046"/>
                  <a:pt x="773" y="1046"/>
                </a:cubicBezTo>
                <a:cubicBezTo>
                  <a:pt x="848" y="887"/>
                  <a:pt x="848" y="887"/>
                  <a:pt x="848" y="887"/>
                </a:cubicBezTo>
                <a:cubicBezTo>
                  <a:pt x="995" y="887"/>
                  <a:pt x="995" y="887"/>
                  <a:pt x="995" y="887"/>
                </a:cubicBezTo>
                <a:cubicBezTo>
                  <a:pt x="990" y="898"/>
                  <a:pt x="990" y="898"/>
                  <a:pt x="990" y="898"/>
                </a:cubicBezTo>
                <a:lnTo>
                  <a:pt x="893" y="1104"/>
                </a:lnTo>
                <a:close/>
                <a:moveTo>
                  <a:pt x="1146" y="1052"/>
                </a:moveTo>
                <a:cubicBezTo>
                  <a:pt x="1138" y="1070"/>
                  <a:pt x="1123" y="1083"/>
                  <a:pt x="1106" y="1089"/>
                </a:cubicBezTo>
                <a:cubicBezTo>
                  <a:pt x="1095" y="1093"/>
                  <a:pt x="1079" y="1096"/>
                  <a:pt x="1062" y="1087"/>
                </a:cubicBezTo>
                <a:cubicBezTo>
                  <a:pt x="1044" y="1079"/>
                  <a:pt x="1036" y="1064"/>
                  <a:pt x="1033" y="1054"/>
                </a:cubicBezTo>
                <a:cubicBezTo>
                  <a:pt x="1029" y="1037"/>
                  <a:pt x="1031" y="1018"/>
                  <a:pt x="1040" y="1000"/>
                </a:cubicBezTo>
                <a:cubicBezTo>
                  <a:pt x="1040" y="1000"/>
                  <a:pt x="1040" y="1000"/>
                  <a:pt x="1040" y="999"/>
                </a:cubicBezTo>
                <a:cubicBezTo>
                  <a:pt x="1070" y="935"/>
                  <a:pt x="1070" y="935"/>
                  <a:pt x="1070" y="935"/>
                </a:cubicBezTo>
                <a:cubicBezTo>
                  <a:pt x="1090" y="891"/>
                  <a:pt x="1090" y="891"/>
                  <a:pt x="1090" y="891"/>
                </a:cubicBezTo>
                <a:cubicBezTo>
                  <a:pt x="1091" y="890"/>
                  <a:pt x="1092" y="888"/>
                  <a:pt x="1092" y="887"/>
                </a:cubicBezTo>
                <a:cubicBezTo>
                  <a:pt x="1092" y="887"/>
                  <a:pt x="1092" y="887"/>
                  <a:pt x="1092" y="887"/>
                </a:cubicBezTo>
                <a:cubicBezTo>
                  <a:pt x="1220" y="887"/>
                  <a:pt x="1220" y="887"/>
                  <a:pt x="1220" y="887"/>
                </a:cubicBezTo>
                <a:cubicBezTo>
                  <a:pt x="1171" y="993"/>
                  <a:pt x="1150" y="1043"/>
                  <a:pt x="1146" y="1052"/>
                </a:cubicBezTo>
                <a:close/>
                <a:moveTo>
                  <a:pt x="1756" y="735"/>
                </a:moveTo>
                <a:cubicBezTo>
                  <a:pt x="1756" y="761"/>
                  <a:pt x="1735" y="782"/>
                  <a:pt x="1709" y="782"/>
                </a:cubicBezTo>
                <a:cubicBezTo>
                  <a:pt x="920" y="782"/>
                  <a:pt x="920" y="782"/>
                  <a:pt x="920" y="782"/>
                </a:cubicBezTo>
                <a:cubicBezTo>
                  <a:pt x="932" y="777"/>
                  <a:pt x="944" y="772"/>
                  <a:pt x="957" y="767"/>
                </a:cubicBezTo>
                <a:cubicBezTo>
                  <a:pt x="1044" y="732"/>
                  <a:pt x="1081" y="663"/>
                  <a:pt x="1056" y="578"/>
                </a:cubicBezTo>
                <a:cubicBezTo>
                  <a:pt x="1038" y="515"/>
                  <a:pt x="963" y="458"/>
                  <a:pt x="841" y="484"/>
                </a:cubicBezTo>
                <a:cubicBezTo>
                  <a:pt x="789" y="495"/>
                  <a:pt x="723" y="514"/>
                  <a:pt x="653" y="539"/>
                </a:cubicBezTo>
                <a:cubicBezTo>
                  <a:pt x="653" y="406"/>
                  <a:pt x="653" y="406"/>
                  <a:pt x="653" y="406"/>
                </a:cubicBezTo>
                <a:cubicBezTo>
                  <a:pt x="1756" y="406"/>
                  <a:pt x="1756" y="406"/>
                  <a:pt x="1756" y="406"/>
                </a:cubicBezTo>
                <a:lnTo>
                  <a:pt x="1756" y="735"/>
                </a:lnTo>
                <a:close/>
                <a:moveTo>
                  <a:pt x="1756" y="220"/>
                </a:moveTo>
                <a:cubicBezTo>
                  <a:pt x="653" y="220"/>
                  <a:pt x="653" y="220"/>
                  <a:pt x="653" y="220"/>
                </a:cubicBezTo>
                <a:cubicBezTo>
                  <a:pt x="653" y="152"/>
                  <a:pt x="653" y="152"/>
                  <a:pt x="653" y="152"/>
                </a:cubicBezTo>
                <a:cubicBezTo>
                  <a:pt x="653" y="126"/>
                  <a:pt x="674" y="105"/>
                  <a:pt x="700" y="105"/>
                </a:cubicBezTo>
                <a:cubicBezTo>
                  <a:pt x="1709" y="105"/>
                  <a:pt x="1709" y="105"/>
                  <a:pt x="1709" y="105"/>
                </a:cubicBezTo>
                <a:cubicBezTo>
                  <a:pt x="1735" y="105"/>
                  <a:pt x="1756" y="126"/>
                  <a:pt x="1756" y="152"/>
                </a:cubicBezTo>
                <a:lnTo>
                  <a:pt x="1756" y="22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6" name="Group 125">
            <a:extLst>
              <a:ext uri="{FF2B5EF4-FFF2-40B4-BE49-F238E27FC236}">
                <a16:creationId xmlns:a16="http://schemas.microsoft.com/office/drawing/2014/main" id="{C311728E-1D3C-4340-9E04-FBCC4B9D4DFB}"/>
              </a:ext>
            </a:extLst>
          </p:cNvPr>
          <p:cNvGrpSpPr>
            <a:grpSpLocks noChangeAspect="1"/>
          </p:cNvGrpSpPr>
          <p:nvPr/>
        </p:nvGrpSpPr>
        <p:grpSpPr>
          <a:xfrm>
            <a:off x="9291168" y="5273788"/>
            <a:ext cx="1005840" cy="1026105"/>
            <a:chOff x="7908925" y="0"/>
            <a:chExt cx="1235075" cy="1259959"/>
          </a:xfrm>
        </p:grpSpPr>
        <p:sp>
          <p:nvSpPr>
            <p:cNvPr id="17" name="Freeform 69">
              <a:extLst>
                <a:ext uri="{FF2B5EF4-FFF2-40B4-BE49-F238E27FC236}">
                  <a16:creationId xmlns:a16="http://schemas.microsoft.com/office/drawing/2014/main" id="{C9605494-1022-4A87-813D-0CF3B777BBFF}"/>
                </a:ext>
              </a:extLst>
            </p:cNvPr>
            <p:cNvSpPr>
              <a:spLocks/>
            </p:cNvSpPr>
            <p:nvPr/>
          </p:nvSpPr>
          <p:spPr bwMode="auto">
            <a:xfrm>
              <a:off x="7908925" y="0"/>
              <a:ext cx="1235075" cy="1235075"/>
            </a:xfrm>
            <a:custGeom>
              <a:avLst/>
              <a:gdLst/>
              <a:ahLst/>
              <a:cxnLst>
                <a:cxn ang="0">
                  <a:pos x="1283" y="641"/>
                </a:cxn>
                <a:cxn ang="0">
                  <a:pos x="1283" y="641"/>
                </a:cxn>
                <a:cxn ang="0">
                  <a:pos x="641" y="1283"/>
                </a:cxn>
                <a:cxn ang="0">
                  <a:pos x="0" y="641"/>
                </a:cxn>
                <a:cxn ang="0">
                  <a:pos x="641" y="0"/>
                </a:cxn>
                <a:cxn ang="0">
                  <a:pos x="1283" y="641"/>
                </a:cxn>
              </a:cxnLst>
              <a:rect l="0" t="0" r="r" b="b"/>
              <a:pathLst>
                <a:path w="1283" h="1283">
                  <a:moveTo>
                    <a:pt x="1283" y="641"/>
                  </a:moveTo>
                  <a:lnTo>
                    <a:pt x="1283" y="641"/>
                  </a:lnTo>
                  <a:cubicBezTo>
                    <a:pt x="1283" y="995"/>
                    <a:pt x="996" y="1283"/>
                    <a:pt x="641" y="1283"/>
                  </a:cubicBezTo>
                  <a:cubicBezTo>
                    <a:pt x="287" y="1283"/>
                    <a:pt x="0" y="995"/>
                    <a:pt x="0" y="641"/>
                  </a:cubicBezTo>
                  <a:cubicBezTo>
                    <a:pt x="0" y="286"/>
                    <a:pt x="287" y="0"/>
                    <a:pt x="641" y="0"/>
                  </a:cubicBezTo>
                  <a:cubicBezTo>
                    <a:pt x="996" y="0"/>
                    <a:pt x="1283" y="286"/>
                    <a:pt x="1283" y="641"/>
                  </a:cubicBezTo>
                  <a:close/>
                </a:path>
              </a:pathLst>
            </a:custGeom>
            <a:solidFill>
              <a:schemeClr val="accent4"/>
            </a:solidFill>
            <a:ln w="0">
              <a:noFill/>
              <a:prstDash val="solid"/>
              <a:round/>
              <a:headEnd/>
              <a:tailEnd/>
            </a:ln>
          </p:spPr>
          <p:txBody>
            <a:bodyPr/>
            <a:lstStyle/>
            <a:p>
              <a:endParaRPr lang="en-US" dirty="0"/>
            </a:p>
          </p:txBody>
        </p:sp>
        <p:sp>
          <p:nvSpPr>
            <p:cNvPr id="18" name="Freeform 70">
              <a:extLst>
                <a:ext uri="{FF2B5EF4-FFF2-40B4-BE49-F238E27FC236}">
                  <a16:creationId xmlns:a16="http://schemas.microsoft.com/office/drawing/2014/main" id="{6A94F15D-7D57-455C-9A6A-B62FB41128FB}"/>
                </a:ext>
              </a:extLst>
            </p:cNvPr>
            <p:cNvSpPr>
              <a:spLocks/>
            </p:cNvSpPr>
            <p:nvPr/>
          </p:nvSpPr>
          <p:spPr bwMode="auto">
            <a:xfrm>
              <a:off x="8147050" y="140771"/>
              <a:ext cx="819150" cy="1119188"/>
            </a:xfrm>
            <a:custGeom>
              <a:avLst/>
              <a:gdLst/>
              <a:ahLst/>
              <a:cxnLst>
                <a:cxn ang="0">
                  <a:pos x="820" y="600"/>
                </a:cxn>
                <a:cxn ang="0">
                  <a:pos x="820" y="600"/>
                </a:cxn>
                <a:cxn ang="0">
                  <a:pos x="761" y="510"/>
                </a:cxn>
                <a:cxn ang="0">
                  <a:pos x="738" y="426"/>
                </a:cxn>
                <a:cxn ang="0">
                  <a:pos x="476" y="75"/>
                </a:cxn>
                <a:cxn ang="0">
                  <a:pos x="30" y="298"/>
                </a:cxn>
                <a:cxn ang="0">
                  <a:pos x="44" y="560"/>
                </a:cxn>
                <a:cxn ang="0">
                  <a:pos x="114" y="849"/>
                </a:cxn>
                <a:cxn ang="0">
                  <a:pos x="13" y="1038"/>
                </a:cxn>
                <a:cxn ang="0">
                  <a:pos x="393" y="1163"/>
                </a:cxn>
                <a:cxn ang="0">
                  <a:pos x="503" y="1153"/>
                </a:cxn>
                <a:cxn ang="0">
                  <a:pos x="510" y="944"/>
                </a:cxn>
                <a:cxn ang="0">
                  <a:pos x="561" y="914"/>
                </a:cxn>
                <a:cxn ang="0">
                  <a:pos x="679" y="922"/>
                </a:cxn>
                <a:cxn ang="0">
                  <a:pos x="749" y="859"/>
                </a:cxn>
                <a:cxn ang="0">
                  <a:pos x="739" y="821"/>
                </a:cxn>
                <a:cxn ang="0">
                  <a:pos x="747" y="786"/>
                </a:cxn>
                <a:cxn ang="0">
                  <a:pos x="755" y="752"/>
                </a:cxn>
                <a:cxn ang="0">
                  <a:pos x="762" y="708"/>
                </a:cxn>
                <a:cxn ang="0">
                  <a:pos x="772" y="661"/>
                </a:cxn>
                <a:cxn ang="0">
                  <a:pos x="820" y="600"/>
                </a:cxn>
              </a:cxnLst>
              <a:rect l="0" t="0" r="r" b="b"/>
              <a:pathLst>
                <a:path w="850" h="1163">
                  <a:moveTo>
                    <a:pt x="820" y="600"/>
                  </a:moveTo>
                  <a:lnTo>
                    <a:pt x="820" y="600"/>
                  </a:lnTo>
                  <a:cubicBezTo>
                    <a:pt x="790" y="550"/>
                    <a:pt x="771" y="521"/>
                    <a:pt x="761" y="510"/>
                  </a:cubicBezTo>
                  <a:cubicBezTo>
                    <a:pt x="751" y="498"/>
                    <a:pt x="731" y="464"/>
                    <a:pt x="738" y="426"/>
                  </a:cubicBezTo>
                  <a:cubicBezTo>
                    <a:pt x="744" y="389"/>
                    <a:pt x="737" y="149"/>
                    <a:pt x="476" y="75"/>
                  </a:cubicBezTo>
                  <a:cubicBezTo>
                    <a:pt x="215" y="0"/>
                    <a:pt x="59" y="207"/>
                    <a:pt x="30" y="298"/>
                  </a:cubicBezTo>
                  <a:cubicBezTo>
                    <a:pt x="0" y="389"/>
                    <a:pt x="24" y="505"/>
                    <a:pt x="44" y="560"/>
                  </a:cubicBezTo>
                  <a:cubicBezTo>
                    <a:pt x="64" y="615"/>
                    <a:pt x="157" y="727"/>
                    <a:pt x="114" y="849"/>
                  </a:cubicBezTo>
                  <a:cubicBezTo>
                    <a:pt x="93" y="909"/>
                    <a:pt x="52" y="979"/>
                    <a:pt x="13" y="1038"/>
                  </a:cubicBezTo>
                  <a:cubicBezTo>
                    <a:pt x="120" y="1116"/>
                    <a:pt x="251" y="1163"/>
                    <a:pt x="393" y="1163"/>
                  </a:cubicBezTo>
                  <a:cubicBezTo>
                    <a:pt x="431" y="1163"/>
                    <a:pt x="468" y="1159"/>
                    <a:pt x="503" y="1153"/>
                  </a:cubicBezTo>
                  <a:cubicBezTo>
                    <a:pt x="497" y="1111"/>
                    <a:pt x="486" y="1010"/>
                    <a:pt x="510" y="944"/>
                  </a:cubicBezTo>
                  <a:cubicBezTo>
                    <a:pt x="521" y="917"/>
                    <a:pt x="539" y="912"/>
                    <a:pt x="561" y="914"/>
                  </a:cubicBezTo>
                  <a:cubicBezTo>
                    <a:pt x="582" y="915"/>
                    <a:pt x="661" y="922"/>
                    <a:pt x="679" y="922"/>
                  </a:cubicBezTo>
                  <a:cubicBezTo>
                    <a:pt x="696" y="922"/>
                    <a:pt x="750" y="910"/>
                    <a:pt x="749" y="859"/>
                  </a:cubicBezTo>
                  <a:cubicBezTo>
                    <a:pt x="746" y="836"/>
                    <a:pt x="741" y="829"/>
                    <a:pt x="739" y="821"/>
                  </a:cubicBezTo>
                  <a:cubicBezTo>
                    <a:pt x="738" y="813"/>
                    <a:pt x="741" y="793"/>
                    <a:pt x="747" y="786"/>
                  </a:cubicBezTo>
                  <a:cubicBezTo>
                    <a:pt x="754" y="778"/>
                    <a:pt x="759" y="764"/>
                    <a:pt x="755" y="752"/>
                  </a:cubicBezTo>
                  <a:cubicBezTo>
                    <a:pt x="755" y="752"/>
                    <a:pt x="771" y="730"/>
                    <a:pt x="762" y="708"/>
                  </a:cubicBezTo>
                  <a:cubicBezTo>
                    <a:pt x="753" y="687"/>
                    <a:pt x="749" y="664"/>
                    <a:pt x="772" y="661"/>
                  </a:cubicBezTo>
                  <a:cubicBezTo>
                    <a:pt x="794" y="658"/>
                    <a:pt x="850" y="650"/>
                    <a:pt x="820" y="600"/>
                  </a:cubicBezTo>
                  <a:close/>
                </a:path>
              </a:pathLst>
            </a:custGeom>
            <a:solidFill>
              <a:srgbClr val="EADDF3"/>
            </a:solidFill>
            <a:ln w="0">
              <a:noFill/>
              <a:prstDash val="solid"/>
              <a:round/>
              <a:headEnd/>
              <a:tailEnd/>
            </a:ln>
          </p:spPr>
          <p:txBody>
            <a:bodyPr/>
            <a:lstStyle/>
            <a:p>
              <a:endParaRPr lang="en-US" dirty="0"/>
            </a:p>
          </p:txBody>
        </p:sp>
        <p:sp>
          <p:nvSpPr>
            <p:cNvPr id="19" name="Freeform 71">
              <a:extLst>
                <a:ext uri="{FF2B5EF4-FFF2-40B4-BE49-F238E27FC236}">
                  <a16:creationId xmlns:a16="http://schemas.microsoft.com/office/drawing/2014/main" id="{9768BD4F-915A-4C07-B0F0-B5E25E1C50C5}"/>
                </a:ext>
              </a:extLst>
            </p:cNvPr>
            <p:cNvSpPr>
              <a:spLocks/>
            </p:cNvSpPr>
            <p:nvPr/>
          </p:nvSpPr>
          <p:spPr bwMode="auto">
            <a:xfrm>
              <a:off x="8256588" y="115371"/>
              <a:ext cx="409575" cy="517525"/>
            </a:xfrm>
            <a:custGeom>
              <a:avLst/>
              <a:gdLst/>
              <a:ahLst/>
              <a:cxnLst>
                <a:cxn ang="0">
                  <a:pos x="398" y="252"/>
                </a:cxn>
                <a:cxn ang="0">
                  <a:pos x="398" y="252"/>
                </a:cxn>
                <a:cxn ang="0">
                  <a:pos x="306" y="286"/>
                </a:cxn>
                <a:cxn ang="0">
                  <a:pos x="201" y="0"/>
                </a:cxn>
                <a:cxn ang="0">
                  <a:pos x="6" y="72"/>
                </a:cxn>
                <a:cxn ang="0">
                  <a:pos x="111" y="358"/>
                </a:cxn>
                <a:cxn ang="0">
                  <a:pos x="20" y="391"/>
                </a:cxn>
                <a:cxn ang="0">
                  <a:pos x="19" y="420"/>
                </a:cxn>
                <a:cxn ang="0">
                  <a:pos x="258" y="530"/>
                </a:cxn>
                <a:cxn ang="0">
                  <a:pos x="307" y="512"/>
                </a:cxn>
                <a:cxn ang="0">
                  <a:pos x="417" y="273"/>
                </a:cxn>
                <a:cxn ang="0">
                  <a:pos x="398" y="252"/>
                </a:cxn>
              </a:cxnLst>
              <a:rect l="0" t="0" r="r" b="b"/>
              <a:pathLst>
                <a:path w="426" h="538">
                  <a:moveTo>
                    <a:pt x="398" y="252"/>
                  </a:moveTo>
                  <a:lnTo>
                    <a:pt x="398" y="252"/>
                  </a:lnTo>
                  <a:lnTo>
                    <a:pt x="306" y="286"/>
                  </a:lnTo>
                  <a:lnTo>
                    <a:pt x="201" y="0"/>
                  </a:lnTo>
                  <a:lnTo>
                    <a:pt x="6" y="72"/>
                  </a:lnTo>
                  <a:lnTo>
                    <a:pt x="111" y="358"/>
                  </a:lnTo>
                  <a:lnTo>
                    <a:pt x="20" y="391"/>
                  </a:lnTo>
                  <a:cubicBezTo>
                    <a:pt x="1" y="398"/>
                    <a:pt x="0" y="411"/>
                    <a:pt x="19" y="420"/>
                  </a:cubicBezTo>
                  <a:lnTo>
                    <a:pt x="258" y="530"/>
                  </a:lnTo>
                  <a:cubicBezTo>
                    <a:pt x="276" y="538"/>
                    <a:pt x="298" y="530"/>
                    <a:pt x="307" y="512"/>
                  </a:cubicBezTo>
                  <a:lnTo>
                    <a:pt x="417" y="273"/>
                  </a:lnTo>
                  <a:cubicBezTo>
                    <a:pt x="426" y="255"/>
                    <a:pt x="417" y="245"/>
                    <a:pt x="398" y="252"/>
                  </a:cubicBezTo>
                  <a:close/>
                </a:path>
              </a:pathLst>
            </a:custGeom>
            <a:solidFill>
              <a:schemeClr val="accent4"/>
            </a:solidFill>
            <a:ln w="0">
              <a:noFill/>
              <a:prstDash val="solid"/>
              <a:round/>
              <a:headEnd/>
              <a:tailEnd/>
            </a:ln>
          </p:spPr>
          <p:txBody>
            <a:bodyPr/>
            <a:lstStyle/>
            <a:p>
              <a:endParaRPr lang="en-US" dirty="0"/>
            </a:p>
          </p:txBody>
        </p:sp>
      </p:grpSp>
    </p:spTree>
    <p:extLst>
      <p:ext uri="{BB962C8B-B14F-4D97-AF65-F5344CB8AC3E}">
        <p14:creationId xmlns:p14="http://schemas.microsoft.com/office/powerpoint/2010/main" val="1135642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86B581EF-708B-4CB4-8E4F-EBD3405FF7B9}"/>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6577" b="6577"/>
          <a:stretch>
            <a:fillRect/>
          </a:stretch>
        </p:blipFill>
        <p:spPr/>
      </p:pic>
      <p:sp>
        <p:nvSpPr>
          <p:cNvPr id="5" name="Rectangle 4">
            <a:extLst>
              <a:ext uri="{FF2B5EF4-FFF2-40B4-BE49-F238E27FC236}">
                <a16:creationId xmlns:a16="http://schemas.microsoft.com/office/drawing/2014/main" id="{A00BF51F-A3CF-4E9A-B56E-4A095C11E26E}"/>
              </a:ext>
            </a:extLst>
          </p:cNvPr>
          <p:cNvSpPr/>
          <p:nvPr/>
        </p:nvSpPr>
        <p:spPr>
          <a:xfrm>
            <a:off x="-1" y="4418028"/>
            <a:ext cx="12192001" cy="1075688"/>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763" algn="ctr"/>
            <a:r>
              <a:rPr lang="en-US" sz="4000" b="1" cap="all" dirty="0">
                <a:solidFill>
                  <a:schemeClr val="tx1"/>
                </a:solidFill>
              </a:rPr>
              <a:t>Methodology</a:t>
            </a:r>
          </a:p>
        </p:txBody>
      </p:sp>
      <p:pic>
        <p:nvPicPr>
          <p:cNvPr id="4" name="Picture 3" descr="IPSOS_GAMECHANGERS_blue.png">
            <a:extLst>
              <a:ext uri="{FF2B5EF4-FFF2-40B4-BE49-F238E27FC236}">
                <a16:creationId xmlns:a16="http://schemas.microsoft.com/office/drawing/2014/main" id="{6808DEA6-8AE7-4801-AE8C-95E3E471563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9671" b="-1"/>
          <a:stretch/>
        </p:blipFill>
        <p:spPr>
          <a:xfrm>
            <a:off x="11184805" y="6181585"/>
            <a:ext cx="503103" cy="474643"/>
          </a:xfrm>
          <a:prstGeom prst="rect">
            <a:avLst/>
          </a:prstGeom>
        </p:spPr>
      </p:pic>
      <p:sp>
        <p:nvSpPr>
          <p:cNvPr id="6" name="TextBox 5">
            <a:extLst>
              <a:ext uri="{FF2B5EF4-FFF2-40B4-BE49-F238E27FC236}">
                <a16:creationId xmlns:a16="http://schemas.microsoft.com/office/drawing/2014/main" id="{C727E976-4D05-40EA-BF27-5A7B0A387FD9}"/>
              </a:ext>
            </a:extLst>
          </p:cNvPr>
          <p:cNvSpPr txBox="1"/>
          <p:nvPr/>
        </p:nvSpPr>
        <p:spPr>
          <a:xfrm>
            <a:off x="330200" y="6396586"/>
            <a:ext cx="921563" cy="225209"/>
          </a:xfrm>
          <a:prstGeom prst="rect">
            <a:avLst/>
          </a:prstGeom>
        </p:spPr>
        <p:txBody>
          <a:bodyPr vert="horz" wrap="none" lIns="0" tIns="0" rIns="0" bIns="0" rtlCol="0" anchor="b">
            <a:normAutofit/>
          </a:bodyPr>
          <a:lstStyle/>
          <a:p>
            <a:pPr marL="0" marR="0" indent="0" algn="l" defTabSz="1232345" rtl="0" eaLnBrk="1" fontAlgn="auto" latinLnBrk="0" hangingPunct="1">
              <a:lnSpc>
                <a:spcPct val="85000"/>
              </a:lnSpc>
              <a:spcBef>
                <a:spcPts val="272"/>
              </a:spcBef>
              <a:spcAft>
                <a:spcPts val="0"/>
              </a:spcAft>
              <a:buClrTx/>
              <a:buSzTx/>
              <a:buFontTx/>
              <a:buNone/>
              <a:tabLst/>
              <a:defRPr/>
            </a:pPr>
            <a:r>
              <a:rPr lang="en-GB" sz="1067" kern="1200" dirty="0">
                <a:solidFill>
                  <a:schemeClr val="bg1"/>
                </a:solidFill>
              </a:rPr>
              <a:t>© 2019 Ipsos</a:t>
            </a:r>
            <a:endParaRPr lang="en-GB" sz="1600" dirty="0">
              <a:solidFill>
                <a:schemeClr val="bg1"/>
              </a:solidFill>
            </a:endParaRPr>
          </a:p>
        </p:txBody>
      </p:sp>
      <p:sp>
        <p:nvSpPr>
          <p:cNvPr id="8" name="TextBox 7">
            <a:extLst>
              <a:ext uri="{FF2B5EF4-FFF2-40B4-BE49-F238E27FC236}">
                <a16:creationId xmlns:a16="http://schemas.microsoft.com/office/drawing/2014/main" id="{75484E71-7726-4F4E-B95B-5E95CDC45705}"/>
              </a:ext>
            </a:extLst>
          </p:cNvPr>
          <p:cNvSpPr txBox="1"/>
          <p:nvPr/>
        </p:nvSpPr>
        <p:spPr>
          <a:xfrm>
            <a:off x="11734994" y="6463125"/>
            <a:ext cx="342705" cy="158671"/>
          </a:xfrm>
          <a:prstGeom prst="rect">
            <a:avLst/>
          </a:prstGeom>
        </p:spPr>
        <p:txBody>
          <a:bodyPr vert="horz" wrap="none" lIns="0" tIns="0" rIns="0" bIns="0" rtlCol="0" anchor="b">
            <a:normAutofit/>
          </a:bodyPr>
          <a:lstStyle/>
          <a:p>
            <a:pPr marL="0" algn="ctr" defTabSz="1232345" rtl="0" eaLnBrk="1" latinLnBrk="0" hangingPunct="1">
              <a:lnSpc>
                <a:spcPct val="85000"/>
              </a:lnSpc>
              <a:spcBef>
                <a:spcPts val="272"/>
              </a:spcBef>
            </a:pPr>
            <a:fld id="{01990C03-C3A3-48FE-AF6D-3AE397C89625}" type="slidenum">
              <a:rPr lang="en-GB" sz="1200" kern="1200" smtClean="0">
                <a:solidFill>
                  <a:schemeClr val="bg1"/>
                </a:solidFill>
                <a:latin typeface="+mn-lt"/>
                <a:ea typeface="+mn-ea"/>
                <a:cs typeface="+mn-cs"/>
              </a:rPr>
              <a:pPr marL="0" algn="ctr" defTabSz="1232345" rtl="0" eaLnBrk="1" latinLnBrk="0" hangingPunct="1">
                <a:lnSpc>
                  <a:spcPct val="85000"/>
                </a:lnSpc>
                <a:spcBef>
                  <a:spcPts val="272"/>
                </a:spcBef>
              </a:pPr>
              <a:t>4</a:t>
            </a:fld>
            <a:endParaRPr lang="en-GB" sz="1200" kern="1200" dirty="0">
              <a:solidFill>
                <a:schemeClr val="bg1"/>
              </a:solidFill>
              <a:latin typeface="+mn-lt"/>
              <a:ea typeface="+mn-ea"/>
              <a:cs typeface="+mn-cs"/>
            </a:endParaRPr>
          </a:p>
        </p:txBody>
      </p:sp>
    </p:spTree>
    <p:extLst>
      <p:ext uri="{BB962C8B-B14F-4D97-AF65-F5344CB8AC3E}">
        <p14:creationId xmlns:p14="http://schemas.microsoft.com/office/powerpoint/2010/main" val="3012719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5738F-F1AD-4D3B-8AD5-A82FBB49132F}"/>
              </a:ext>
            </a:extLst>
          </p:cNvPr>
          <p:cNvSpPr>
            <a:spLocks noGrp="1"/>
          </p:cNvSpPr>
          <p:nvPr>
            <p:ph type="title"/>
          </p:nvPr>
        </p:nvSpPr>
        <p:spPr/>
        <p:txBody>
          <a:bodyPr/>
          <a:lstStyle/>
          <a:p>
            <a:r>
              <a:rPr lang="en-US" dirty="0"/>
              <a:t>Who We Spoke To</a:t>
            </a:r>
          </a:p>
        </p:txBody>
      </p:sp>
      <p:sp>
        <p:nvSpPr>
          <p:cNvPr id="101" name="Rectangle 100">
            <a:extLst>
              <a:ext uri="{FF2B5EF4-FFF2-40B4-BE49-F238E27FC236}">
                <a16:creationId xmlns:a16="http://schemas.microsoft.com/office/drawing/2014/main" id="{94FE2D9A-30F5-4720-A0A9-3A45FFEBE8EF}"/>
              </a:ext>
            </a:extLst>
          </p:cNvPr>
          <p:cNvSpPr/>
          <p:nvPr/>
        </p:nvSpPr>
        <p:spPr>
          <a:xfrm>
            <a:off x="0" y="922280"/>
            <a:ext cx="12191999" cy="822960"/>
          </a:xfrm>
          <a:prstGeom prst="rect">
            <a:avLst/>
          </a:prstGeom>
          <a:solidFill>
            <a:schemeClr val="tx1">
              <a:lumMod val="10000"/>
              <a:lumOff val="90000"/>
            </a:schemeClr>
          </a:solidFill>
        </p:spPr>
        <p:txBody>
          <a:bodyPr wrap="square" lIns="182880" rIns="182880" anchor="ctr" anchorCtr="0">
            <a:noAutofit/>
          </a:bodyPr>
          <a:lstStyle/>
          <a:p>
            <a:pPr algn="ctr" defTabSz="913755" fontAlgn="auto">
              <a:lnSpc>
                <a:spcPct val="80000"/>
              </a:lnSpc>
              <a:spcBef>
                <a:spcPts val="0"/>
              </a:spcBef>
              <a:spcAft>
                <a:spcPts val="0"/>
              </a:spcAft>
            </a:pPr>
            <a:r>
              <a:rPr lang="en-US" sz="1800" b="1" kern="0" dirty="0">
                <a:cs typeface="Calibri" pitchFamily="34" charset="0"/>
              </a:rPr>
              <a:t>A total of 3 ticket concepts were tested among 12 focus groups</a:t>
            </a:r>
            <a:br>
              <a:rPr lang="en-US" sz="1800" b="1" kern="0" dirty="0">
                <a:cs typeface="Calibri" pitchFamily="34" charset="0"/>
              </a:rPr>
            </a:br>
            <a:r>
              <a:rPr lang="en-US" sz="1800" b="1" kern="0" dirty="0">
                <a:cs typeface="Calibri" pitchFamily="34" charset="0"/>
              </a:rPr>
              <a:t>(3 per region) from Monday, September 30</a:t>
            </a:r>
            <a:r>
              <a:rPr lang="en-US" sz="1800" b="1" kern="0" baseline="30000" dirty="0">
                <a:cs typeface="Calibri" pitchFamily="34" charset="0"/>
              </a:rPr>
              <a:t>th</a:t>
            </a:r>
            <a:r>
              <a:rPr lang="en-US" sz="1800" b="1" kern="0" dirty="0">
                <a:cs typeface="Calibri" pitchFamily="34" charset="0"/>
              </a:rPr>
              <a:t> to Thursday, October 3</a:t>
            </a:r>
            <a:r>
              <a:rPr lang="en-US" sz="1800" b="1" kern="0" baseline="30000" dirty="0">
                <a:cs typeface="Calibri" pitchFamily="34" charset="0"/>
              </a:rPr>
              <a:t>rd</a:t>
            </a:r>
            <a:r>
              <a:rPr lang="en-US" sz="1800" b="1" kern="0" dirty="0">
                <a:cs typeface="Calibri" pitchFamily="34" charset="0"/>
              </a:rPr>
              <a:t>, 2019.</a:t>
            </a:r>
          </a:p>
        </p:txBody>
      </p:sp>
      <p:sp>
        <p:nvSpPr>
          <p:cNvPr id="5" name="TextBox 4">
            <a:extLst>
              <a:ext uri="{FF2B5EF4-FFF2-40B4-BE49-F238E27FC236}">
                <a16:creationId xmlns:a16="http://schemas.microsoft.com/office/drawing/2014/main" id="{126FBAC3-5EE6-428E-A4A5-67E677B00CDD}"/>
              </a:ext>
            </a:extLst>
          </p:cNvPr>
          <p:cNvSpPr txBox="1"/>
          <p:nvPr/>
        </p:nvSpPr>
        <p:spPr>
          <a:xfrm>
            <a:off x="581530" y="1995935"/>
            <a:ext cx="4937760" cy="3199017"/>
          </a:xfrm>
          <a:prstGeom prst="rect">
            <a:avLst/>
          </a:prstGeom>
        </p:spPr>
        <p:txBody>
          <a:bodyPr vert="horz" wrap="square" lIns="0" tIns="0" rIns="0" bIns="0" rtlCol="0" anchor="t" anchorCtr="0">
            <a:spAutoFit/>
          </a:bodyPr>
          <a:lstStyle/>
          <a:p>
            <a:pPr marL="4763" algn="ctr">
              <a:spcAft>
                <a:spcPts val="1200"/>
              </a:spcAft>
            </a:pPr>
            <a:r>
              <a:rPr lang="en-US" sz="4800" b="1" cap="all" dirty="0">
                <a:solidFill>
                  <a:schemeClr val="accent1"/>
                </a:solidFill>
              </a:rPr>
              <a:t>Methodology</a:t>
            </a:r>
          </a:p>
          <a:p>
            <a:pPr marL="274320" indent="-171450">
              <a:lnSpc>
                <a:spcPct val="80000"/>
              </a:lnSpc>
              <a:spcAft>
                <a:spcPts val="1200"/>
              </a:spcAft>
              <a:buFont typeface="Arial" panose="020B0604020202020204" pitchFamily="34" charset="0"/>
              <a:buChar char="•"/>
            </a:pPr>
            <a:r>
              <a:rPr lang="en-US" sz="1400" dirty="0"/>
              <a:t>120-minute focus groups – moderated by Jason Allsopp of Ipsos. </a:t>
            </a:r>
          </a:p>
          <a:p>
            <a:pPr marL="274320" indent="-171450">
              <a:lnSpc>
                <a:spcPct val="80000"/>
              </a:lnSpc>
              <a:spcAft>
                <a:spcPts val="1200"/>
              </a:spcAft>
              <a:buFont typeface="Arial" panose="020B0604020202020204" pitchFamily="34" charset="0"/>
              <a:buChar char="•"/>
            </a:pPr>
            <a:r>
              <a:rPr lang="en-US" sz="1400" dirty="0"/>
              <a:t>Groups were designed to consist of:</a:t>
            </a:r>
          </a:p>
          <a:p>
            <a:pPr marL="890494" lvl="2" indent="-171450">
              <a:lnSpc>
                <a:spcPct val="80000"/>
              </a:lnSpc>
              <a:spcAft>
                <a:spcPts val="1200"/>
              </a:spcAft>
              <a:buFont typeface="Courier New" panose="02070309020205020404" pitchFamily="49" charset="0"/>
              <a:buChar char="o"/>
            </a:pPr>
            <a:r>
              <a:rPr lang="en-US" sz="1400" dirty="0"/>
              <a:t>Non-Players/Considerers</a:t>
            </a:r>
          </a:p>
          <a:p>
            <a:pPr marL="890494" lvl="2" indent="-171450">
              <a:lnSpc>
                <a:spcPct val="80000"/>
              </a:lnSpc>
              <a:spcAft>
                <a:spcPts val="1200"/>
              </a:spcAft>
              <a:buFont typeface="Courier New" panose="02070309020205020404" pitchFamily="49" charset="0"/>
              <a:buChar char="o"/>
            </a:pPr>
            <a:r>
              <a:rPr lang="en-US" sz="1400" dirty="0"/>
              <a:t>Infrequent Players</a:t>
            </a:r>
          </a:p>
          <a:p>
            <a:pPr marL="890494" lvl="2" indent="-171450">
              <a:lnSpc>
                <a:spcPct val="80000"/>
              </a:lnSpc>
              <a:spcAft>
                <a:spcPts val="1200"/>
              </a:spcAft>
              <a:buFont typeface="Courier New" panose="02070309020205020404" pitchFamily="49" charset="0"/>
              <a:buChar char="o"/>
            </a:pPr>
            <a:r>
              <a:rPr lang="en-US" sz="1400" dirty="0"/>
              <a:t>Core Players – Low Price Point</a:t>
            </a:r>
          </a:p>
          <a:p>
            <a:pPr marL="890494" lvl="2" indent="-171450">
              <a:lnSpc>
                <a:spcPct val="80000"/>
              </a:lnSpc>
              <a:spcAft>
                <a:spcPts val="1200"/>
              </a:spcAft>
              <a:buFont typeface="Courier New" panose="02070309020205020404" pitchFamily="49" charset="0"/>
              <a:buChar char="o"/>
            </a:pPr>
            <a:r>
              <a:rPr lang="en-US" sz="1400" dirty="0"/>
              <a:t>Core Players – High Price Point</a:t>
            </a:r>
          </a:p>
          <a:p>
            <a:pPr marL="274320" indent="-171450">
              <a:lnSpc>
                <a:spcPct val="80000"/>
              </a:lnSpc>
              <a:spcAft>
                <a:spcPts val="1200"/>
              </a:spcAft>
              <a:buFont typeface="Arial" panose="020B0604020202020204" pitchFamily="34" charset="0"/>
              <a:buChar char="•"/>
            </a:pPr>
            <a:r>
              <a:rPr lang="en-US" sz="1400" dirty="0"/>
              <a:t>Note: Player definitions are described in more detail on the </a:t>
            </a:r>
            <a:br>
              <a:rPr lang="en-US" sz="1400" dirty="0"/>
            </a:br>
            <a:r>
              <a:rPr lang="en-US" sz="1400" dirty="0"/>
              <a:t>following slide.</a:t>
            </a:r>
            <a:endParaRPr lang="en-US" sz="1600" dirty="0"/>
          </a:p>
        </p:txBody>
      </p:sp>
      <p:sp>
        <p:nvSpPr>
          <p:cNvPr id="104" name="TextBox 103">
            <a:extLst>
              <a:ext uri="{FF2B5EF4-FFF2-40B4-BE49-F238E27FC236}">
                <a16:creationId xmlns:a16="http://schemas.microsoft.com/office/drawing/2014/main" id="{A83F0B50-D70D-4398-B41D-430796E06616}"/>
              </a:ext>
            </a:extLst>
          </p:cNvPr>
          <p:cNvSpPr txBox="1"/>
          <p:nvPr/>
        </p:nvSpPr>
        <p:spPr>
          <a:xfrm>
            <a:off x="6357256" y="1995935"/>
            <a:ext cx="5577840" cy="1894045"/>
          </a:xfrm>
          <a:prstGeom prst="rect">
            <a:avLst/>
          </a:prstGeom>
        </p:spPr>
        <p:txBody>
          <a:bodyPr vert="horz" wrap="square" lIns="0" tIns="0" rIns="0" bIns="0" rtlCol="0" anchor="t" anchorCtr="0">
            <a:spAutoFit/>
          </a:bodyPr>
          <a:lstStyle/>
          <a:p>
            <a:pPr marL="4763">
              <a:spcAft>
                <a:spcPts val="1200"/>
              </a:spcAft>
            </a:pPr>
            <a:r>
              <a:rPr lang="en-US" sz="4800" b="1" cap="all" dirty="0">
                <a:solidFill>
                  <a:schemeClr val="accent2">
                    <a:lumMod val="75000"/>
                  </a:schemeClr>
                </a:solidFill>
              </a:rPr>
              <a:t>Recruiting Criteria</a:t>
            </a:r>
          </a:p>
          <a:p>
            <a:pPr marL="274320" indent="-171450">
              <a:lnSpc>
                <a:spcPct val="80000"/>
              </a:lnSpc>
              <a:spcAft>
                <a:spcPts val="1200"/>
              </a:spcAft>
              <a:buFont typeface="Arial" panose="020B0604020202020204" pitchFamily="34" charset="0"/>
              <a:buChar char="•"/>
            </a:pPr>
            <a:r>
              <a:rPr lang="en-US" sz="1400" dirty="0"/>
              <a:t>11 participants for 8 to show per group in the various regions.</a:t>
            </a:r>
          </a:p>
          <a:p>
            <a:pPr marL="274320" indent="-171450">
              <a:lnSpc>
                <a:spcPct val="80000"/>
              </a:lnSpc>
              <a:spcAft>
                <a:spcPts val="1200"/>
              </a:spcAft>
              <a:buFont typeface="Arial" panose="020B0604020202020204" pitchFamily="34" charset="0"/>
              <a:buChar char="•"/>
            </a:pPr>
            <a:r>
              <a:rPr lang="en-US" sz="1400" dirty="0"/>
              <a:t>Over 18 years of age.</a:t>
            </a:r>
          </a:p>
          <a:p>
            <a:pPr marL="274320" indent="-171450">
              <a:lnSpc>
                <a:spcPct val="80000"/>
              </a:lnSpc>
              <a:spcAft>
                <a:spcPts val="1200"/>
              </a:spcAft>
              <a:buFont typeface="Arial" panose="020B0604020202020204" pitchFamily="34" charset="0"/>
              <a:buChar char="•"/>
            </a:pPr>
            <a:r>
              <a:rPr lang="en-US" sz="1400" dirty="0"/>
              <a:t>Have played Instant Scratch tickets in the past year or past month (depending on player type).</a:t>
            </a:r>
          </a:p>
        </p:txBody>
      </p:sp>
      <p:cxnSp>
        <p:nvCxnSpPr>
          <p:cNvPr id="7" name="Straight Connector 6">
            <a:extLst>
              <a:ext uri="{FF2B5EF4-FFF2-40B4-BE49-F238E27FC236}">
                <a16:creationId xmlns:a16="http://schemas.microsoft.com/office/drawing/2014/main" id="{2DADF248-4686-45CA-B474-35636AAF7DF9}"/>
              </a:ext>
            </a:extLst>
          </p:cNvPr>
          <p:cNvCxnSpPr/>
          <p:nvPr/>
        </p:nvCxnSpPr>
        <p:spPr>
          <a:xfrm>
            <a:off x="6096000" y="1987225"/>
            <a:ext cx="0" cy="41148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Lst>
        </p:spPr>
      </p:cxnSp>
      <p:grpSp>
        <p:nvGrpSpPr>
          <p:cNvPr id="105" name="Group 104">
            <a:extLst>
              <a:ext uri="{FF2B5EF4-FFF2-40B4-BE49-F238E27FC236}">
                <a16:creationId xmlns:a16="http://schemas.microsoft.com/office/drawing/2014/main" id="{D5C2F147-8C5E-49D2-A464-D0CCCCD3A245}"/>
              </a:ext>
            </a:extLst>
          </p:cNvPr>
          <p:cNvGrpSpPr>
            <a:grpSpLocks noChangeAspect="1"/>
          </p:cNvGrpSpPr>
          <p:nvPr/>
        </p:nvGrpSpPr>
        <p:grpSpPr>
          <a:xfrm>
            <a:off x="2053750" y="5423391"/>
            <a:ext cx="1988966" cy="645796"/>
            <a:chOff x="2225198" y="1458000"/>
            <a:chExt cx="4635564" cy="1505119"/>
          </a:xfrm>
          <a:solidFill>
            <a:schemeClr val="accent1"/>
          </a:solidFill>
        </p:grpSpPr>
        <p:sp>
          <p:nvSpPr>
            <p:cNvPr id="106" name="Freeform 6">
              <a:extLst>
                <a:ext uri="{FF2B5EF4-FFF2-40B4-BE49-F238E27FC236}">
                  <a16:creationId xmlns:a16="http://schemas.microsoft.com/office/drawing/2014/main" id="{09E9F2B3-AB30-49BB-AA37-3677D2506D42}"/>
                </a:ext>
              </a:extLst>
            </p:cNvPr>
            <p:cNvSpPr>
              <a:spLocks/>
            </p:cNvSpPr>
            <p:nvPr/>
          </p:nvSpPr>
          <p:spPr bwMode="auto">
            <a:xfrm>
              <a:off x="2225198" y="2058320"/>
              <a:ext cx="567929" cy="904799"/>
            </a:xfrm>
            <a:custGeom>
              <a:avLst/>
              <a:gdLst/>
              <a:ahLst/>
              <a:cxnLst>
                <a:cxn ang="0">
                  <a:pos x="32" y="532"/>
                </a:cxn>
                <a:cxn ang="0">
                  <a:pos x="65" y="500"/>
                </a:cxn>
                <a:cxn ang="0">
                  <a:pos x="47" y="471"/>
                </a:cxn>
                <a:cxn ang="0">
                  <a:pos x="47" y="459"/>
                </a:cxn>
                <a:cxn ang="0">
                  <a:pos x="150" y="425"/>
                </a:cxn>
                <a:cxn ang="0">
                  <a:pos x="154" y="469"/>
                </a:cxn>
                <a:cxn ang="0">
                  <a:pos x="133" y="500"/>
                </a:cxn>
                <a:cxn ang="0">
                  <a:pos x="165" y="532"/>
                </a:cxn>
                <a:cxn ang="0">
                  <a:pos x="198" y="500"/>
                </a:cxn>
                <a:cxn ang="0">
                  <a:pos x="180" y="471"/>
                </a:cxn>
                <a:cxn ang="0">
                  <a:pos x="184" y="425"/>
                </a:cxn>
                <a:cxn ang="0">
                  <a:pos x="269" y="444"/>
                </a:cxn>
                <a:cxn ang="0">
                  <a:pos x="286" y="456"/>
                </a:cxn>
                <a:cxn ang="0">
                  <a:pos x="288" y="459"/>
                </a:cxn>
                <a:cxn ang="0">
                  <a:pos x="288" y="470"/>
                </a:cxn>
                <a:cxn ang="0">
                  <a:pos x="269" y="500"/>
                </a:cxn>
                <a:cxn ang="0">
                  <a:pos x="301" y="532"/>
                </a:cxn>
                <a:cxn ang="0">
                  <a:pos x="334" y="500"/>
                </a:cxn>
                <a:cxn ang="0">
                  <a:pos x="312" y="470"/>
                </a:cxn>
                <a:cxn ang="0">
                  <a:pos x="312" y="451"/>
                </a:cxn>
                <a:cxn ang="0">
                  <a:pos x="310" y="448"/>
                </a:cxn>
                <a:cxn ang="0">
                  <a:pos x="186" y="401"/>
                </a:cxn>
                <a:cxn ang="0">
                  <a:pos x="193" y="326"/>
                </a:cxn>
                <a:cxn ang="0">
                  <a:pos x="306" y="326"/>
                </a:cxn>
                <a:cxn ang="0">
                  <a:pos x="318" y="314"/>
                </a:cxn>
                <a:cxn ang="0">
                  <a:pos x="318" y="269"/>
                </a:cxn>
                <a:cxn ang="0">
                  <a:pos x="306" y="257"/>
                </a:cxn>
                <a:cxn ang="0">
                  <a:pos x="165" y="268"/>
                </a:cxn>
                <a:cxn ang="0">
                  <a:pos x="73" y="263"/>
                </a:cxn>
                <a:cxn ang="0">
                  <a:pos x="64" y="209"/>
                </a:cxn>
                <a:cxn ang="0">
                  <a:pos x="87" y="12"/>
                </a:cxn>
                <a:cxn ang="0">
                  <a:pos x="75" y="0"/>
                </a:cxn>
                <a:cxn ang="0">
                  <a:pos x="22" y="0"/>
                </a:cxn>
                <a:cxn ang="0">
                  <a:pos x="10" y="12"/>
                </a:cxn>
                <a:cxn ang="0">
                  <a:pos x="10" y="314"/>
                </a:cxn>
                <a:cxn ang="0">
                  <a:pos x="22" y="326"/>
                </a:cxn>
                <a:cxn ang="0">
                  <a:pos x="46" y="326"/>
                </a:cxn>
                <a:cxn ang="0">
                  <a:pos x="75" y="326"/>
                </a:cxn>
                <a:cxn ang="0">
                  <a:pos x="142" y="326"/>
                </a:cxn>
                <a:cxn ang="0">
                  <a:pos x="148" y="401"/>
                </a:cxn>
                <a:cxn ang="0">
                  <a:pos x="24" y="448"/>
                </a:cxn>
                <a:cxn ang="0">
                  <a:pos x="23" y="451"/>
                </a:cxn>
                <a:cxn ang="0">
                  <a:pos x="23" y="469"/>
                </a:cxn>
                <a:cxn ang="0">
                  <a:pos x="0" y="500"/>
                </a:cxn>
                <a:cxn ang="0">
                  <a:pos x="32" y="532"/>
                </a:cxn>
              </a:cxnLst>
              <a:rect l="0" t="0" r="r" b="b"/>
              <a:pathLst>
                <a:path w="334" h="532">
                  <a:moveTo>
                    <a:pt x="32" y="532"/>
                  </a:moveTo>
                  <a:cubicBezTo>
                    <a:pt x="50" y="532"/>
                    <a:pt x="65" y="518"/>
                    <a:pt x="65" y="500"/>
                  </a:cubicBezTo>
                  <a:cubicBezTo>
                    <a:pt x="65" y="487"/>
                    <a:pt x="57" y="476"/>
                    <a:pt x="47" y="471"/>
                  </a:cubicBezTo>
                  <a:cubicBezTo>
                    <a:pt x="47" y="459"/>
                    <a:pt x="47" y="459"/>
                    <a:pt x="47" y="459"/>
                  </a:cubicBezTo>
                  <a:cubicBezTo>
                    <a:pt x="53" y="451"/>
                    <a:pt x="78" y="428"/>
                    <a:pt x="150" y="425"/>
                  </a:cubicBezTo>
                  <a:cubicBezTo>
                    <a:pt x="154" y="469"/>
                    <a:pt x="154" y="469"/>
                    <a:pt x="154" y="469"/>
                  </a:cubicBezTo>
                  <a:cubicBezTo>
                    <a:pt x="142" y="474"/>
                    <a:pt x="133" y="486"/>
                    <a:pt x="133" y="500"/>
                  </a:cubicBezTo>
                  <a:cubicBezTo>
                    <a:pt x="133" y="518"/>
                    <a:pt x="147" y="532"/>
                    <a:pt x="165" y="532"/>
                  </a:cubicBezTo>
                  <a:cubicBezTo>
                    <a:pt x="183" y="532"/>
                    <a:pt x="198" y="518"/>
                    <a:pt x="198" y="500"/>
                  </a:cubicBezTo>
                  <a:cubicBezTo>
                    <a:pt x="198" y="487"/>
                    <a:pt x="191" y="477"/>
                    <a:pt x="180" y="471"/>
                  </a:cubicBezTo>
                  <a:cubicBezTo>
                    <a:pt x="184" y="425"/>
                    <a:pt x="184" y="425"/>
                    <a:pt x="184" y="425"/>
                  </a:cubicBezTo>
                  <a:cubicBezTo>
                    <a:pt x="227" y="427"/>
                    <a:pt x="253" y="436"/>
                    <a:pt x="269" y="444"/>
                  </a:cubicBezTo>
                  <a:cubicBezTo>
                    <a:pt x="277" y="449"/>
                    <a:pt x="283" y="453"/>
                    <a:pt x="286" y="456"/>
                  </a:cubicBezTo>
                  <a:cubicBezTo>
                    <a:pt x="287" y="457"/>
                    <a:pt x="288" y="458"/>
                    <a:pt x="288" y="459"/>
                  </a:cubicBezTo>
                  <a:cubicBezTo>
                    <a:pt x="288" y="470"/>
                    <a:pt x="288" y="470"/>
                    <a:pt x="288" y="470"/>
                  </a:cubicBezTo>
                  <a:cubicBezTo>
                    <a:pt x="277" y="475"/>
                    <a:pt x="269" y="487"/>
                    <a:pt x="269" y="500"/>
                  </a:cubicBezTo>
                  <a:cubicBezTo>
                    <a:pt x="269" y="518"/>
                    <a:pt x="283" y="532"/>
                    <a:pt x="301" y="532"/>
                  </a:cubicBezTo>
                  <a:cubicBezTo>
                    <a:pt x="319" y="532"/>
                    <a:pt x="334" y="518"/>
                    <a:pt x="334" y="500"/>
                  </a:cubicBezTo>
                  <a:cubicBezTo>
                    <a:pt x="334" y="486"/>
                    <a:pt x="325" y="474"/>
                    <a:pt x="312" y="470"/>
                  </a:cubicBezTo>
                  <a:cubicBezTo>
                    <a:pt x="312" y="451"/>
                    <a:pt x="312" y="451"/>
                    <a:pt x="312" y="451"/>
                  </a:cubicBezTo>
                  <a:cubicBezTo>
                    <a:pt x="310" y="448"/>
                    <a:pt x="310" y="448"/>
                    <a:pt x="310" y="448"/>
                  </a:cubicBezTo>
                  <a:cubicBezTo>
                    <a:pt x="309" y="445"/>
                    <a:pt x="282" y="405"/>
                    <a:pt x="186" y="401"/>
                  </a:cubicBezTo>
                  <a:cubicBezTo>
                    <a:pt x="193" y="326"/>
                    <a:pt x="193" y="326"/>
                    <a:pt x="193" y="326"/>
                  </a:cubicBezTo>
                  <a:cubicBezTo>
                    <a:pt x="306" y="326"/>
                    <a:pt x="306" y="326"/>
                    <a:pt x="306" y="326"/>
                  </a:cubicBezTo>
                  <a:cubicBezTo>
                    <a:pt x="313" y="326"/>
                    <a:pt x="318" y="320"/>
                    <a:pt x="318" y="314"/>
                  </a:cubicBezTo>
                  <a:cubicBezTo>
                    <a:pt x="318" y="269"/>
                    <a:pt x="318" y="269"/>
                    <a:pt x="318" y="269"/>
                  </a:cubicBezTo>
                  <a:cubicBezTo>
                    <a:pt x="318" y="263"/>
                    <a:pt x="313" y="257"/>
                    <a:pt x="306" y="257"/>
                  </a:cubicBezTo>
                  <a:cubicBezTo>
                    <a:pt x="306" y="257"/>
                    <a:pt x="258" y="268"/>
                    <a:pt x="165" y="268"/>
                  </a:cubicBezTo>
                  <a:cubicBezTo>
                    <a:pt x="120" y="268"/>
                    <a:pt x="91" y="265"/>
                    <a:pt x="73" y="263"/>
                  </a:cubicBezTo>
                  <a:cubicBezTo>
                    <a:pt x="69" y="246"/>
                    <a:pt x="66" y="227"/>
                    <a:pt x="64" y="209"/>
                  </a:cubicBezTo>
                  <a:cubicBezTo>
                    <a:pt x="59" y="157"/>
                    <a:pt x="87" y="12"/>
                    <a:pt x="87" y="12"/>
                  </a:cubicBezTo>
                  <a:cubicBezTo>
                    <a:pt x="87" y="5"/>
                    <a:pt x="81" y="0"/>
                    <a:pt x="75" y="0"/>
                  </a:cubicBezTo>
                  <a:cubicBezTo>
                    <a:pt x="22" y="0"/>
                    <a:pt x="22" y="0"/>
                    <a:pt x="22" y="0"/>
                  </a:cubicBezTo>
                  <a:cubicBezTo>
                    <a:pt x="16" y="0"/>
                    <a:pt x="10" y="5"/>
                    <a:pt x="10" y="12"/>
                  </a:cubicBezTo>
                  <a:cubicBezTo>
                    <a:pt x="10" y="314"/>
                    <a:pt x="10" y="314"/>
                    <a:pt x="10" y="314"/>
                  </a:cubicBezTo>
                  <a:cubicBezTo>
                    <a:pt x="10" y="320"/>
                    <a:pt x="16" y="326"/>
                    <a:pt x="22" y="326"/>
                  </a:cubicBezTo>
                  <a:cubicBezTo>
                    <a:pt x="46" y="326"/>
                    <a:pt x="46" y="326"/>
                    <a:pt x="46" y="326"/>
                  </a:cubicBezTo>
                  <a:cubicBezTo>
                    <a:pt x="75" y="326"/>
                    <a:pt x="75" y="326"/>
                    <a:pt x="75" y="326"/>
                  </a:cubicBezTo>
                  <a:cubicBezTo>
                    <a:pt x="142" y="326"/>
                    <a:pt x="142" y="326"/>
                    <a:pt x="142" y="326"/>
                  </a:cubicBezTo>
                  <a:cubicBezTo>
                    <a:pt x="148" y="401"/>
                    <a:pt x="148" y="401"/>
                    <a:pt x="148" y="401"/>
                  </a:cubicBezTo>
                  <a:cubicBezTo>
                    <a:pt x="53" y="405"/>
                    <a:pt x="26" y="445"/>
                    <a:pt x="24" y="448"/>
                  </a:cubicBezTo>
                  <a:cubicBezTo>
                    <a:pt x="23" y="451"/>
                    <a:pt x="23" y="451"/>
                    <a:pt x="23" y="451"/>
                  </a:cubicBezTo>
                  <a:cubicBezTo>
                    <a:pt x="23" y="469"/>
                    <a:pt x="23" y="469"/>
                    <a:pt x="23" y="469"/>
                  </a:cubicBezTo>
                  <a:cubicBezTo>
                    <a:pt x="9" y="473"/>
                    <a:pt x="0" y="486"/>
                    <a:pt x="0" y="500"/>
                  </a:cubicBezTo>
                  <a:cubicBezTo>
                    <a:pt x="0" y="518"/>
                    <a:pt x="15" y="532"/>
                    <a:pt x="32" y="5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7" name="Freeform 7">
              <a:extLst>
                <a:ext uri="{FF2B5EF4-FFF2-40B4-BE49-F238E27FC236}">
                  <a16:creationId xmlns:a16="http://schemas.microsoft.com/office/drawing/2014/main" id="{43724E82-0956-46A0-A81B-4EA8604D39FE}"/>
                </a:ext>
              </a:extLst>
            </p:cNvPr>
            <p:cNvSpPr>
              <a:spLocks/>
            </p:cNvSpPr>
            <p:nvPr/>
          </p:nvSpPr>
          <p:spPr bwMode="auto">
            <a:xfrm>
              <a:off x="2439700" y="1776155"/>
              <a:ext cx="556412" cy="1120741"/>
            </a:xfrm>
            <a:custGeom>
              <a:avLst/>
              <a:gdLst/>
              <a:ahLst/>
              <a:cxnLst>
                <a:cxn ang="0">
                  <a:pos x="86" y="412"/>
                </a:cxn>
                <a:cxn ang="0">
                  <a:pos x="93" y="412"/>
                </a:cxn>
                <a:cxn ang="0">
                  <a:pos x="228" y="414"/>
                </a:cxn>
                <a:cxn ang="0">
                  <a:pos x="264" y="633"/>
                </a:cxn>
                <a:cxn ang="0">
                  <a:pos x="276" y="659"/>
                </a:cxn>
                <a:cxn ang="0">
                  <a:pos x="327" y="400"/>
                </a:cxn>
                <a:cxn ang="0">
                  <a:pos x="320" y="356"/>
                </a:cxn>
                <a:cxn ang="0">
                  <a:pos x="294" y="319"/>
                </a:cxn>
                <a:cxn ang="0">
                  <a:pos x="276" y="319"/>
                </a:cxn>
                <a:cxn ang="0">
                  <a:pos x="261" y="314"/>
                </a:cxn>
                <a:cxn ang="0">
                  <a:pos x="161" y="313"/>
                </a:cxn>
                <a:cxn ang="0">
                  <a:pos x="187" y="178"/>
                </a:cxn>
                <a:cxn ang="0">
                  <a:pos x="153" y="154"/>
                </a:cxn>
                <a:cxn ang="0">
                  <a:pos x="110" y="103"/>
                </a:cxn>
                <a:cxn ang="0">
                  <a:pos x="107" y="72"/>
                </a:cxn>
                <a:cxn ang="0">
                  <a:pos x="126" y="49"/>
                </a:cxn>
                <a:cxn ang="0">
                  <a:pos x="145" y="44"/>
                </a:cxn>
                <a:cxn ang="0">
                  <a:pos x="181" y="65"/>
                </a:cxn>
                <a:cxn ang="0">
                  <a:pos x="181" y="66"/>
                </a:cxn>
                <a:cxn ang="0">
                  <a:pos x="186" y="73"/>
                </a:cxn>
                <a:cxn ang="0">
                  <a:pos x="186" y="73"/>
                </a:cxn>
                <a:cxn ang="0">
                  <a:pos x="205" y="94"/>
                </a:cxn>
                <a:cxn ang="0">
                  <a:pos x="211" y="98"/>
                </a:cxn>
                <a:cxn ang="0">
                  <a:pos x="213" y="100"/>
                </a:cxn>
                <a:cxn ang="0">
                  <a:pos x="210" y="85"/>
                </a:cxn>
                <a:cxn ang="0">
                  <a:pos x="178" y="27"/>
                </a:cxn>
                <a:cxn ang="0">
                  <a:pos x="55" y="78"/>
                </a:cxn>
                <a:cxn ang="0">
                  <a:pos x="1" y="312"/>
                </a:cxn>
                <a:cxn ang="0">
                  <a:pos x="86" y="412"/>
                </a:cxn>
              </a:cxnLst>
              <a:rect l="0" t="0" r="r" b="b"/>
              <a:pathLst>
                <a:path w="327" h="659">
                  <a:moveTo>
                    <a:pt x="86" y="412"/>
                  </a:moveTo>
                  <a:cubicBezTo>
                    <a:pt x="88" y="412"/>
                    <a:pt x="91" y="412"/>
                    <a:pt x="93" y="412"/>
                  </a:cubicBezTo>
                  <a:cubicBezTo>
                    <a:pt x="228" y="414"/>
                    <a:pt x="228" y="414"/>
                    <a:pt x="228" y="414"/>
                  </a:cubicBezTo>
                  <a:cubicBezTo>
                    <a:pt x="264" y="633"/>
                    <a:pt x="264" y="633"/>
                    <a:pt x="264" y="633"/>
                  </a:cubicBezTo>
                  <a:cubicBezTo>
                    <a:pt x="266" y="643"/>
                    <a:pt x="270" y="652"/>
                    <a:pt x="276" y="659"/>
                  </a:cubicBezTo>
                  <a:cubicBezTo>
                    <a:pt x="282" y="573"/>
                    <a:pt x="306" y="473"/>
                    <a:pt x="327" y="400"/>
                  </a:cubicBezTo>
                  <a:cubicBezTo>
                    <a:pt x="320" y="356"/>
                    <a:pt x="320" y="356"/>
                    <a:pt x="320" y="356"/>
                  </a:cubicBezTo>
                  <a:cubicBezTo>
                    <a:pt x="318" y="340"/>
                    <a:pt x="307" y="327"/>
                    <a:pt x="294" y="319"/>
                  </a:cubicBezTo>
                  <a:cubicBezTo>
                    <a:pt x="276" y="319"/>
                    <a:pt x="276" y="319"/>
                    <a:pt x="276" y="319"/>
                  </a:cubicBezTo>
                  <a:cubicBezTo>
                    <a:pt x="270" y="319"/>
                    <a:pt x="265" y="317"/>
                    <a:pt x="261" y="314"/>
                  </a:cubicBezTo>
                  <a:cubicBezTo>
                    <a:pt x="161" y="313"/>
                    <a:pt x="161" y="313"/>
                    <a:pt x="161" y="313"/>
                  </a:cubicBezTo>
                  <a:cubicBezTo>
                    <a:pt x="162" y="267"/>
                    <a:pt x="171" y="221"/>
                    <a:pt x="187" y="178"/>
                  </a:cubicBezTo>
                  <a:cubicBezTo>
                    <a:pt x="173" y="170"/>
                    <a:pt x="161" y="161"/>
                    <a:pt x="153" y="154"/>
                  </a:cubicBezTo>
                  <a:cubicBezTo>
                    <a:pt x="128" y="132"/>
                    <a:pt x="115" y="111"/>
                    <a:pt x="110" y="103"/>
                  </a:cubicBezTo>
                  <a:cubicBezTo>
                    <a:pt x="105" y="93"/>
                    <a:pt x="104" y="82"/>
                    <a:pt x="107" y="72"/>
                  </a:cubicBezTo>
                  <a:cubicBezTo>
                    <a:pt x="110" y="62"/>
                    <a:pt x="117" y="54"/>
                    <a:pt x="126" y="49"/>
                  </a:cubicBezTo>
                  <a:cubicBezTo>
                    <a:pt x="132" y="45"/>
                    <a:pt x="139" y="44"/>
                    <a:pt x="145" y="44"/>
                  </a:cubicBezTo>
                  <a:cubicBezTo>
                    <a:pt x="160" y="44"/>
                    <a:pt x="174" y="52"/>
                    <a:pt x="181" y="65"/>
                  </a:cubicBezTo>
                  <a:cubicBezTo>
                    <a:pt x="181" y="65"/>
                    <a:pt x="181" y="66"/>
                    <a:pt x="181" y="66"/>
                  </a:cubicBezTo>
                  <a:cubicBezTo>
                    <a:pt x="182" y="67"/>
                    <a:pt x="183" y="70"/>
                    <a:pt x="186" y="73"/>
                  </a:cubicBezTo>
                  <a:cubicBezTo>
                    <a:pt x="186" y="73"/>
                    <a:pt x="186" y="73"/>
                    <a:pt x="186" y="73"/>
                  </a:cubicBezTo>
                  <a:cubicBezTo>
                    <a:pt x="190" y="78"/>
                    <a:pt x="196" y="86"/>
                    <a:pt x="205" y="94"/>
                  </a:cubicBezTo>
                  <a:cubicBezTo>
                    <a:pt x="207" y="95"/>
                    <a:pt x="209" y="96"/>
                    <a:pt x="211" y="98"/>
                  </a:cubicBezTo>
                  <a:cubicBezTo>
                    <a:pt x="211" y="98"/>
                    <a:pt x="212" y="99"/>
                    <a:pt x="213" y="100"/>
                  </a:cubicBezTo>
                  <a:cubicBezTo>
                    <a:pt x="212" y="94"/>
                    <a:pt x="211" y="89"/>
                    <a:pt x="210" y="85"/>
                  </a:cubicBezTo>
                  <a:cubicBezTo>
                    <a:pt x="207" y="63"/>
                    <a:pt x="196" y="42"/>
                    <a:pt x="178" y="27"/>
                  </a:cubicBezTo>
                  <a:cubicBezTo>
                    <a:pt x="144" y="0"/>
                    <a:pt x="83" y="19"/>
                    <a:pt x="55" y="78"/>
                  </a:cubicBezTo>
                  <a:cubicBezTo>
                    <a:pt x="21" y="151"/>
                    <a:pt x="3" y="231"/>
                    <a:pt x="1" y="312"/>
                  </a:cubicBezTo>
                  <a:cubicBezTo>
                    <a:pt x="0" y="375"/>
                    <a:pt x="44" y="419"/>
                    <a:pt x="86" y="4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8" name="Freeform 8">
              <a:extLst>
                <a:ext uri="{FF2B5EF4-FFF2-40B4-BE49-F238E27FC236}">
                  <a16:creationId xmlns:a16="http://schemas.microsoft.com/office/drawing/2014/main" id="{4E264520-8BE6-4657-93CC-DB47D2B942BB}"/>
                </a:ext>
              </a:extLst>
            </p:cNvPr>
            <p:cNvSpPr>
              <a:spLocks/>
            </p:cNvSpPr>
            <p:nvPr/>
          </p:nvSpPr>
          <p:spPr bwMode="auto">
            <a:xfrm>
              <a:off x="2654203" y="1497589"/>
              <a:ext cx="336151" cy="334711"/>
            </a:xfrm>
            <a:custGeom>
              <a:avLst/>
              <a:gdLst/>
              <a:ahLst/>
              <a:cxnLst>
                <a:cxn ang="0">
                  <a:pos x="79" y="186"/>
                </a:cxn>
                <a:cxn ang="0">
                  <a:pos x="187" y="119"/>
                </a:cxn>
                <a:cxn ang="0">
                  <a:pos x="120" y="11"/>
                </a:cxn>
                <a:cxn ang="0">
                  <a:pos x="12" y="78"/>
                </a:cxn>
                <a:cxn ang="0">
                  <a:pos x="79" y="186"/>
                </a:cxn>
              </a:cxnLst>
              <a:rect l="0" t="0" r="r" b="b"/>
              <a:pathLst>
                <a:path w="198" h="197">
                  <a:moveTo>
                    <a:pt x="79" y="186"/>
                  </a:moveTo>
                  <a:cubicBezTo>
                    <a:pt x="127" y="197"/>
                    <a:pt x="176" y="167"/>
                    <a:pt x="187" y="119"/>
                  </a:cubicBezTo>
                  <a:cubicBezTo>
                    <a:pt x="198" y="71"/>
                    <a:pt x="168" y="22"/>
                    <a:pt x="120" y="11"/>
                  </a:cubicBezTo>
                  <a:cubicBezTo>
                    <a:pt x="71" y="0"/>
                    <a:pt x="23" y="30"/>
                    <a:pt x="12" y="78"/>
                  </a:cubicBezTo>
                  <a:cubicBezTo>
                    <a:pt x="0" y="126"/>
                    <a:pt x="30" y="175"/>
                    <a:pt x="79" y="18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9" name="Freeform 9">
              <a:extLst>
                <a:ext uri="{FF2B5EF4-FFF2-40B4-BE49-F238E27FC236}">
                  <a16:creationId xmlns:a16="http://schemas.microsoft.com/office/drawing/2014/main" id="{26716BE3-EE97-4970-A32D-DC50056E8D29}"/>
                </a:ext>
              </a:extLst>
            </p:cNvPr>
            <p:cNvSpPr>
              <a:spLocks/>
            </p:cNvSpPr>
            <p:nvPr/>
          </p:nvSpPr>
          <p:spPr bwMode="auto">
            <a:xfrm>
              <a:off x="2764334" y="2087112"/>
              <a:ext cx="66222" cy="166995"/>
            </a:xfrm>
            <a:custGeom>
              <a:avLst/>
              <a:gdLst/>
              <a:ahLst/>
              <a:cxnLst>
                <a:cxn ang="0">
                  <a:pos x="0" y="54"/>
                </a:cxn>
                <a:cxn ang="0">
                  <a:pos x="14" y="98"/>
                </a:cxn>
                <a:cxn ang="0">
                  <a:pos x="38" y="57"/>
                </a:cxn>
                <a:cxn ang="0">
                  <a:pos x="36" y="12"/>
                </a:cxn>
                <a:cxn ang="0">
                  <a:pos x="6" y="0"/>
                </a:cxn>
                <a:cxn ang="0">
                  <a:pos x="0" y="54"/>
                </a:cxn>
              </a:cxnLst>
              <a:rect l="0" t="0" r="r" b="b"/>
              <a:pathLst>
                <a:path w="39" h="98">
                  <a:moveTo>
                    <a:pt x="0" y="54"/>
                  </a:moveTo>
                  <a:cubicBezTo>
                    <a:pt x="5" y="68"/>
                    <a:pt x="10" y="83"/>
                    <a:pt x="14" y="98"/>
                  </a:cubicBezTo>
                  <a:cubicBezTo>
                    <a:pt x="22" y="85"/>
                    <a:pt x="31" y="71"/>
                    <a:pt x="38" y="57"/>
                  </a:cubicBezTo>
                  <a:cubicBezTo>
                    <a:pt x="39" y="45"/>
                    <a:pt x="38" y="29"/>
                    <a:pt x="36" y="12"/>
                  </a:cubicBezTo>
                  <a:cubicBezTo>
                    <a:pt x="25" y="8"/>
                    <a:pt x="15" y="4"/>
                    <a:pt x="6" y="0"/>
                  </a:cubicBezTo>
                  <a:cubicBezTo>
                    <a:pt x="5" y="18"/>
                    <a:pt x="3" y="36"/>
                    <a:pt x="0" y="5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0" name="Freeform 10">
              <a:extLst>
                <a:ext uri="{FF2B5EF4-FFF2-40B4-BE49-F238E27FC236}">
                  <a16:creationId xmlns:a16="http://schemas.microsoft.com/office/drawing/2014/main" id="{42B75F86-E235-4196-A0E8-5836A3C98122}"/>
                </a:ext>
              </a:extLst>
            </p:cNvPr>
            <p:cNvSpPr>
              <a:spLocks/>
            </p:cNvSpPr>
            <p:nvPr/>
          </p:nvSpPr>
          <p:spPr bwMode="auto">
            <a:xfrm>
              <a:off x="2625411" y="1856054"/>
              <a:ext cx="494508" cy="253372"/>
            </a:xfrm>
            <a:custGeom>
              <a:avLst/>
              <a:gdLst/>
              <a:ahLst/>
              <a:cxnLst>
                <a:cxn ang="0">
                  <a:pos x="91" y="53"/>
                </a:cxn>
                <a:cxn ang="0">
                  <a:pos x="84" y="46"/>
                </a:cxn>
                <a:cxn ang="0">
                  <a:pos x="70" y="30"/>
                </a:cxn>
                <a:cxn ang="0">
                  <a:pos x="65" y="23"/>
                </a:cxn>
                <a:cxn ang="0">
                  <a:pos x="64" y="22"/>
                </a:cxn>
                <a:cxn ang="0">
                  <a:pos x="64" y="22"/>
                </a:cxn>
                <a:cxn ang="0">
                  <a:pos x="21" y="9"/>
                </a:cxn>
                <a:cxn ang="0">
                  <a:pos x="8" y="52"/>
                </a:cxn>
                <a:cxn ang="0">
                  <a:pos x="50" y="101"/>
                </a:cxn>
                <a:cxn ang="0">
                  <a:pos x="81" y="123"/>
                </a:cxn>
                <a:cxn ang="0">
                  <a:pos x="88" y="127"/>
                </a:cxn>
                <a:cxn ang="0">
                  <a:pos x="117" y="139"/>
                </a:cxn>
                <a:cxn ang="0">
                  <a:pos x="181" y="149"/>
                </a:cxn>
                <a:cxn ang="0">
                  <a:pos x="181" y="149"/>
                </a:cxn>
                <a:cxn ang="0">
                  <a:pos x="265" y="135"/>
                </a:cxn>
                <a:cxn ang="0">
                  <a:pos x="285" y="95"/>
                </a:cxn>
                <a:cxn ang="0">
                  <a:pos x="245" y="74"/>
                </a:cxn>
                <a:cxn ang="0">
                  <a:pos x="181" y="85"/>
                </a:cxn>
                <a:cxn ang="0">
                  <a:pos x="106" y="64"/>
                </a:cxn>
                <a:cxn ang="0">
                  <a:pos x="101" y="60"/>
                </a:cxn>
                <a:cxn ang="0">
                  <a:pos x="91" y="53"/>
                </a:cxn>
              </a:cxnLst>
              <a:rect l="0" t="0" r="r" b="b"/>
              <a:pathLst>
                <a:path w="291" h="149">
                  <a:moveTo>
                    <a:pt x="91" y="53"/>
                  </a:moveTo>
                  <a:cubicBezTo>
                    <a:pt x="89" y="50"/>
                    <a:pt x="86" y="48"/>
                    <a:pt x="84" y="46"/>
                  </a:cubicBezTo>
                  <a:cubicBezTo>
                    <a:pt x="78" y="40"/>
                    <a:pt x="73" y="35"/>
                    <a:pt x="70" y="30"/>
                  </a:cubicBezTo>
                  <a:cubicBezTo>
                    <a:pt x="68" y="27"/>
                    <a:pt x="66" y="25"/>
                    <a:pt x="65" y="23"/>
                  </a:cubicBezTo>
                  <a:cubicBezTo>
                    <a:pt x="65" y="23"/>
                    <a:pt x="65" y="22"/>
                    <a:pt x="64" y="22"/>
                  </a:cubicBezTo>
                  <a:cubicBezTo>
                    <a:pt x="64" y="22"/>
                    <a:pt x="64" y="22"/>
                    <a:pt x="64" y="22"/>
                  </a:cubicBezTo>
                  <a:cubicBezTo>
                    <a:pt x="56" y="6"/>
                    <a:pt x="37" y="0"/>
                    <a:pt x="21" y="9"/>
                  </a:cubicBezTo>
                  <a:cubicBezTo>
                    <a:pt x="6" y="17"/>
                    <a:pt x="0" y="36"/>
                    <a:pt x="8" y="52"/>
                  </a:cubicBezTo>
                  <a:cubicBezTo>
                    <a:pt x="9" y="54"/>
                    <a:pt x="22" y="77"/>
                    <a:pt x="50" y="101"/>
                  </a:cubicBezTo>
                  <a:cubicBezTo>
                    <a:pt x="58" y="109"/>
                    <a:pt x="69" y="116"/>
                    <a:pt x="81" y="123"/>
                  </a:cubicBezTo>
                  <a:cubicBezTo>
                    <a:pt x="83" y="125"/>
                    <a:pt x="86" y="126"/>
                    <a:pt x="88" y="127"/>
                  </a:cubicBezTo>
                  <a:cubicBezTo>
                    <a:pt x="97" y="132"/>
                    <a:pt x="107" y="136"/>
                    <a:pt x="117" y="139"/>
                  </a:cubicBezTo>
                  <a:cubicBezTo>
                    <a:pt x="136" y="145"/>
                    <a:pt x="157" y="149"/>
                    <a:pt x="181" y="149"/>
                  </a:cubicBezTo>
                  <a:cubicBezTo>
                    <a:pt x="181" y="149"/>
                    <a:pt x="181" y="149"/>
                    <a:pt x="181" y="149"/>
                  </a:cubicBezTo>
                  <a:cubicBezTo>
                    <a:pt x="207" y="149"/>
                    <a:pt x="235" y="145"/>
                    <a:pt x="265" y="135"/>
                  </a:cubicBezTo>
                  <a:cubicBezTo>
                    <a:pt x="281" y="130"/>
                    <a:pt x="291" y="112"/>
                    <a:pt x="285" y="95"/>
                  </a:cubicBezTo>
                  <a:cubicBezTo>
                    <a:pt x="280" y="78"/>
                    <a:pt x="262" y="69"/>
                    <a:pt x="245" y="74"/>
                  </a:cubicBezTo>
                  <a:cubicBezTo>
                    <a:pt x="221" y="82"/>
                    <a:pt x="200" y="85"/>
                    <a:pt x="181" y="85"/>
                  </a:cubicBezTo>
                  <a:cubicBezTo>
                    <a:pt x="149" y="85"/>
                    <a:pt x="125" y="76"/>
                    <a:pt x="106" y="64"/>
                  </a:cubicBezTo>
                  <a:cubicBezTo>
                    <a:pt x="105" y="63"/>
                    <a:pt x="103" y="62"/>
                    <a:pt x="101" y="60"/>
                  </a:cubicBezTo>
                  <a:cubicBezTo>
                    <a:pt x="98" y="58"/>
                    <a:pt x="94" y="55"/>
                    <a:pt x="91" y="5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1" name="Freeform 11">
              <a:extLst>
                <a:ext uri="{FF2B5EF4-FFF2-40B4-BE49-F238E27FC236}">
                  <a16:creationId xmlns:a16="http://schemas.microsoft.com/office/drawing/2014/main" id="{594CCE47-A8EF-432C-96AC-BFDC1A82C200}"/>
                </a:ext>
              </a:extLst>
            </p:cNvPr>
            <p:cNvSpPr>
              <a:spLocks/>
            </p:cNvSpPr>
            <p:nvPr/>
          </p:nvSpPr>
          <p:spPr bwMode="auto">
            <a:xfrm>
              <a:off x="6292833" y="2058320"/>
              <a:ext cx="567929" cy="904799"/>
            </a:xfrm>
            <a:custGeom>
              <a:avLst/>
              <a:gdLst/>
              <a:ahLst/>
              <a:cxnLst>
                <a:cxn ang="0">
                  <a:pos x="270" y="209"/>
                </a:cxn>
                <a:cxn ang="0">
                  <a:pos x="261" y="263"/>
                </a:cxn>
                <a:cxn ang="0">
                  <a:pos x="169" y="268"/>
                </a:cxn>
                <a:cxn ang="0">
                  <a:pos x="28" y="257"/>
                </a:cxn>
                <a:cxn ang="0">
                  <a:pos x="16" y="269"/>
                </a:cxn>
                <a:cxn ang="0">
                  <a:pos x="16" y="314"/>
                </a:cxn>
                <a:cxn ang="0">
                  <a:pos x="28" y="326"/>
                </a:cxn>
                <a:cxn ang="0">
                  <a:pos x="141" y="326"/>
                </a:cxn>
                <a:cxn ang="0">
                  <a:pos x="147" y="401"/>
                </a:cxn>
                <a:cxn ang="0">
                  <a:pos x="23" y="448"/>
                </a:cxn>
                <a:cxn ang="0">
                  <a:pos x="22" y="451"/>
                </a:cxn>
                <a:cxn ang="0">
                  <a:pos x="22" y="470"/>
                </a:cxn>
                <a:cxn ang="0">
                  <a:pos x="0" y="500"/>
                </a:cxn>
                <a:cxn ang="0">
                  <a:pos x="33" y="532"/>
                </a:cxn>
                <a:cxn ang="0">
                  <a:pos x="65" y="500"/>
                </a:cxn>
                <a:cxn ang="0">
                  <a:pos x="46" y="470"/>
                </a:cxn>
                <a:cxn ang="0">
                  <a:pos x="46" y="459"/>
                </a:cxn>
                <a:cxn ang="0">
                  <a:pos x="150" y="425"/>
                </a:cxn>
                <a:cxn ang="0">
                  <a:pos x="154" y="471"/>
                </a:cxn>
                <a:cxn ang="0">
                  <a:pos x="136" y="500"/>
                </a:cxn>
                <a:cxn ang="0">
                  <a:pos x="168" y="532"/>
                </a:cxn>
                <a:cxn ang="0">
                  <a:pos x="201" y="500"/>
                </a:cxn>
                <a:cxn ang="0">
                  <a:pos x="179" y="469"/>
                </a:cxn>
                <a:cxn ang="0">
                  <a:pos x="183" y="425"/>
                </a:cxn>
                <a:cxn ang="0">
                  <a:pos x="268" y="444"/>
                </a:cxn>
                <a:cxn ang="0">
                  <a:pos x="285" y="456"/>
                </a:cxn>
                <a:cxn ang="0">
                  <a:pos x="287" y="459"/>
                </a:cxn>
                <a:cxn ang="0">
                  <a:pos x="287" y="471"/>
                </a:cxn>
                <a:cxn ang="0">
                  <a:pos x="269" y="500"/>
                </a:cxn>
                <a:cxn ang="0">
                  <a:pos x="301" y="532"/>
                </a:cxn>
                <a:cxn ang="0">
                  <a:pos x="334" y="500"/>
                </a:cxn>
                <a:cxn ang="0">
                  <a:pos x="311" y="469"/>
                </a:cxn>
                <a:cxn ang="0">
                  <a:pos x="311" y="451"/>
                </a:cxn>
                <a:cxn ang="0">
                  <a:pos x="310" y="448"/>
                </a:cxn>
                <a:cxn ang="0">
                  <a:pos x="185" y="401"/>
                </a:cxn>
                <a:cxn ang="0">
                  <a:pos x="192" y="326"/>
                </a:cxn>
                <a:cxn ang="0">
                  <a:pos x="259" y="326"/>
                </a:cxn>
                <a:cxn ang="0">
                  <a:pos x="287" y="326"/>
                </a:cxn>
                <a:cxn ang="0">
                  <a:pos x="312" y="326"/>
                </a:cxn>
                <a:cxn ang="0">
                  <a:pos x="324" y="314"/>
                </a:cxn>
                <a:cxn ang="0">
                  <a:pos x="324" y="12"/>
                </a:cxn>
                <a:cxn ang="0">
                  <a:pos x="312" y="0"/>
                </a:cxn>
                <a:cxn ang="0">
                  <a:pos x="259" y="0"/>
                </a:cxn>
                <a:cxn ang="0">
                  <a:pos x="247" y="12"/>
                </a:cxn>
                <a:cxn ang="0">
                  <a:pos x="270" y="209"/>
                </a:cxn>
              </a:cxnLst>
              <a:rect l="0" t="0" r="r" b="b"/>
              <a:pathLst>
                <a:path w="334" h="532">
                  <a:moveTo>
                    <a:pt x="270" y="209"/>
                  </a:moveTo>
                  <a:cubicBezTo>
                    <a:pt x="268" y="227"/>
                    <a:pt x="265" y="246"/>
                    <a:pt x="261" y="263"/>
                  </a:cubicBezTo>
                  <a:cubicBezTo>
                    <a:pt x="243" y="265"/>
                    <a:pt x="214" y="268"/>
                    <a:pt x="169" y="268"/>
                  </a:cubicBezTo>
                  <a:cubicBezTo>
                    <a:pt x="76" y="268"/>
                    <a:pt x="28" y="257"/>
                    <a:pt x="28" y="257"/>
                  </a:cubicBezTo>
                  <a:cubicBezTo>
                    <a:pt x="21" y="257"/>
                    <a:pt x="16" y="263"/>
                    <a:pt x="16" y="269"/>
                  </a:cubicBezTo>
                  <a:cubicBezTo>
                    <a:pt x="16" y="314"/>
                    <a:pt x="16" y="314"/>
                    <a:pt x="16" y="314"/>
                  </a:cubicBezTo>
                  <a:cubicBezTo>
                    <a:pt x="16" y="320"/>
                    <a:pt x="21" y="326"/>
                    <a:pt x="28" y="326"/>
                  </a:cubicBezTo>
                  <a:cubicBezTo>
                    <a:pt x="141" y="326"/>
                    <a:pt x="141" y="326"/>
                    <a:pt x="141" y="326"/>
                  </a:cubicBezTo>
                  <a:cubicBezTo>
                    <a:pt x="147" y="401"/>
                    <a:pt x="147" y="401"/>
                    <a:pt x="147" y="401"/>
                  </a:cubicBezTo>
                  <a:cubicBezTo>
                    <a:pt x="52" y="405"/>
                    <a:pt x="25" y="445"/>
                    <a:pt x="23" y="448"/>
                  </a:cubicBezTo>
                  <a:cubicBezTo>
                    <a:pt x="22" y="451"/>
                    <a:pt x="22" y="451"/>
                    <a:pt x="22" y="451"/>
                  </a:cubicBezTo>
                  <a:cubicBezTo>
                    <a:pt x="22" y="470"/>
                    <a:pt x="22" y="470"/>
                    <a:pt x="22" y="470"/>
                  </a:cubicBezTo>
                  <a:cubicBezTo>
                    <a:pt x="9" y="474"/>
                    <a:pt x="0" y="486"/>
                    <a:pt x="0" y="500"/>
                  </a:cubicBezTo>
                  <a:cubicBezTo>
                    <a:pt x="0" y="518"/>
                    <a:pt x="15" y="532"/>
                    <a:pt x="33" y="532"/>
                  </a:cubicBezTo>
                  <a:cubicBezTo>
                    <a:pt x="51" y="532"/>
                    <a:pt x="65" y="518"/>
                    <a:pt x="65" y="500"/>
                  </a:cubicBezTo>
                  <a:cubicBezTo>
                    <a:pt x="65" y="487"/>
                    <a:pt x="57" y="475"/>
                    <a:pt x="46" y="470"/>
                  </a:cubicBezTo>
                  <a:cubicBezTo>
                    <a:pt x="46" y="459"/>
                    <a:pt x="46" y="459"/>
                    <a:pt x="46" y="459"/>
                  </a:cubicBezTo>
                  <a:cubicBezTo>
                    <a:pt x="52" y="451"/>
                    <a:pt x="77" y="428"/>
                    <a:pt x="150" y="425"/>
                  </a:cubicBezTo>
                  <a:cubicBezTo>
                    <a:pt x="154" y="471"/>
                    <a:pt x="154" y="471"/>
                    <a:pt x="154" y="471"/>
                  </a:cubicBezTo>
                  <a:cubicBezTo>
                    <a:pt x="143" y="477"/>
                    <a:pt x="136" y="487"/>
                    <a:pt x="136" y="500"/>
                  </a:cubicBezTo>
                  <a:cubicBezTo>
                    <a:pt x="136" y="518"/>
                    <a:pt x="151" y="532"/>
                    <a:pt x="168" y="532"/>
                  </a:cubicBezTo>
                  <a:cubicBezTo>
                    <a:pt x="186" y="532"/>
                    <a:pt x="201" y="518"/>
                    <a:pt x="201" y="500"/>
                  </a:cubicBezTo>
                  <a:cubicBezTo>
                    <a:pt x="201" y="486"/>
                    <a:pt x="192" y="474"/>
                    <a:pt x="179" y="469"/>
                  </a:cubicBezTo>
                  <a:cubicBezTo>
                    <a:pt x="183" y="425"/>
                    <a:pt x="183" y="425"/>
                    <a:pt x="183" y="425"/>
                  </a:cubicBezTo>
                  <a:cubicBezTo>
                    <a:pt x="226" y="427"/>
                    <a:pt x="252" y="436"/>
                    <a:pt x="268" y="444"/>
                  </a:cubicBezTo>
                  <a:cubicBezTo>
                    <a:pt x="276" y="449"/>
                    <a:pt x="282" y="453"/>
                    <a:pt x="285" y="456"/>
                  </a:cubicBezTo>
                  <a:cubicBezTo>
                    <a:pt x="286" y="457"/>
                    <a:pt x="287" y="458"/>
                    <a:pt x="287" y="459"/>
                  </a:cubicBezTo>
                  <a:cubicBezTo>
                    <a:pt x="287" y="471"/>
                    <a:pt x="287" y="471"/>
                    <a:pt x="287" y="471"/>
                  </a:cubicBezTo>
                  <a:cubicBezTo>
                    <a:pt x="276" y="476"/>
                    <a:pt x="269" y="487"/>
                    <a:pt x="269" y="500"/>
                  </a:cubicBezTo>
                  <a:cubicBezTo>
                    <a:pt x="269" y="518"/>
                    <a:pt x="283" y="532"/>
                    <a:pt x="301" y="532"/>
                  </a:cubicBezTo>
                  <a:cubicBezTo>
                    <a:pt x="319" y="532"/>
                    <a:pt x="334" y="518"/>
                    <a:pt x="334" y="500"/>
                  </a:cubicBezTo>
                  <a:cubicBezTo>
                    <a:pt x="334" y="486"/>
                    <a:pt x="324" y="473"/>
                    <a:pt x="311" y="469"/>
                  </a:cubicBezTo>
                  <a:cubicBezTo>
                    <a:pt x="311" y="451"/>
                    <a:pt x="311" y="451"/>
                    <a:pt x="311" y="451"/>
                  </a:cubicBezTo>
                  <a:cubicBezTo>
                    <a:pt x="310" y="448"/>
                    <a:pt x="310" y="448"/>
                    <a:pt x="310" y="448"/>
                  </a:cubicBezTo>
                  <a:cubicBezTo>
                    <a:pt x="308" y="445"/>
                    <a:pt x="281" y="405"/>
                    <a:pt x="185" y="401"/>
                  </a:cubicBezTo>
                  <a:cubicBezTo>
                    <a:pt x="192" y="326"/>
                    <a:pt x="192" y="326"/>
                    <a:pt x="192" y="326"/>
                  </a:cubicBezTo>
                  <a:cubicBezTo>
                    <a:pt x="259" y="326"/>
                    <a:pt x="259" y="326"/>
                    <a:pt x="259" y="326"/>
                  </a:cubicBezTo>
                  <a:cubicBezTo>
                    <a:pt x="287" y="326"/>
                    <a:pt x="287" y="326"/>
                    <a:pt x="287" y="326"/>
                  </a:cubicBezTo>
                  <a:cubicBezTo>
                    <a:pt x="312" y="326"/>
                    <a:pt x="312" y="326"/>
                    <a:pt x="312" y="326"/>
                  </a:cubicBezTo>
                  <a:cubicBezTo>
                    <a:pt x="318" y="326"/>
                    <a:pt x="324" y="320"/>
                    <a:pt x="324" y="314"/>
                  </a:cubicBezTo>
                  <a:cubicBezTo>
                    <a:pt x="324" y="12"/>
                    <a:pt x="324" y="12"/>
                    <a:pt x="324" y="12"/>
                  </a:cubicBezTo>
                  <a:cubicBezTo>
                    <a:pt x="324" y="5"/>
                    <a:pt x="318" y="0"/>
                    <a:pt x="312" y="0"/>
                  </a:cubicBezTo>
                  <a:cubicBezTo>
                    <a:pt x="259" y="0"/>
                    <a:pt x="259" y="0"/>
                    <a:pt x="259" y="0"/>
                  </a:cubicBezTo>
                  <a:cubicBezTo>
                    <a:pt x="252" y="0"/>
                    <a:pt x="247" y="5"/>
                    <a:pt x="247" y="12"/>
                  </a:cubicBezTo>
                  <a:cubicBezTo>
                    <a:pt x="247" y="12"/>
                    <a:pt x="275" y="157"/>
                    <a:pt x="270" y="20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2" name="Freeform 12">
              <a:extLst>
                <a:ext uri="{FF2B5EF4-FFF2-40B4-BE49-F238E27FC236}">
                  <a16:creationId xmlns:a16="http://schemas.microsoft.com/office/drawing/2014/main" id="{13F9A75C-054B-4E94-A67E-5D8932BD3BD5}"/>
                </a:ext>
              </a:extLst>
            </p:cNvPr>
            <p:cNvSpPr>
              <a:spLocks/>
            </p:cNvSpPr>
            <p:nvPr/>
          </p:nvSpPr>
          <p:spPr bwMode="auto">
            <a:xfrm>
              <a:off x="6095605" y="1497589"/>
              <a:ext cx="334711" cy="334711"/>
            </a:xfrm>
            <a:custGeom>
              <a:avLst/>
              <a:gdLst/>
              <a:ahLst/>
              <a:cxnLst>
                <a:cxn ang="0">
                  <a:pos x="119" y="186"/>
                </a:cxn>
                <a:cxn ang="0">
                  <a:pos x="186" y="78"/>
                </a:cxn>
                <a:cxn ang="0">
                  <a:pos x="78" y="11"/>
                </a:cxn>
                <a:cxn ang="0">
                  <a:pos x="11" y="119"/>
                </a:cxn>
                <a:cxn ang="0">
                  <a:pos x="119" y="186"/>
                </a:cxn>
              </a:cxnLst>
              <a:rect l="0" t="0" r="r" b="b"/>
              <a:pathLst>
                <a:path w="197" h="197">
                  <a:moveTo>
                    <a:pt x="119" y="186"/>
                  </a:moveTo>
                  <a:cubicBezTo>
                    <a:pt x="167" y="175"/>
                    <a:pt x="197" y="126"/>
                    <a:pt x="186" y="78"/>
                  </a:cubicBezTo>
                  <a:cubicBezTo>
                    <a:pt x="175" y="30"/>
                    <a:pt x="127" y="0"/>
                    <a:pt x="78" y="11"/>
                  </a:cubicBezTo>
                  <a:cubicBezTo>
                    <a:pt x="30" y="22"/>
                    <a:pt x="0" y="71"/>
                    <a:pt x="11" y="119"/>
                  </a:cubicBezTo>
                  <a:cubicBezTo>
                    <a:pt x="22" y="167"/>
                    <a:pt x="71" y="197"/>
                    <a:pt x="119" y="18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3" name="Freeform 13">
              <a:extLst>
                <a:ext uri="{FF2B5EF4-FFF2-40B4-BE49-F238E27FC236}">
                  <a16:creationId xmlns:a16="http://schemas.microsoft.com/office/drawing/2014/main" id="{2168EF94-02D7-4C70-9B99-62FEBC52B65B}"/>
                </a:ext>
              </a:extLst>
            </p:cNvPr>
            <p:cNvSpPr>
              <a:spLocks/>
            </p:cNvSpPr>
            <p:nvPr/>
          </p:nvSpPr>
          <p:spPr bwMode="auto">
            <a:xfrm>
              <a:off x="6088407" y="1776155"/>
              <a:ext cx="557851" cy="1120741"/>
            </a:xfrm>
            <a:custGeom>
              <a:avLst/>
              <a:gdLst/>
              <a:ahLst/>
              <a:cxnLst>
                <a:cxn ang="0">
                  <a:pos x="34" y="319"/>
                </a:cxn>
                <a:cxn ang="0">
                  <a:pos x="8" y="356"/>
                </a:cxn>
                <a:cxn ang="0">
                  <a:pos x="0" y="400"/>
                </a:cxn>
                <a:cxn ang="0">
                  <a:pos x="51" y="659"/>
                </a:cxn>
                <a:cxn ang="0">
                  <a:pos x="64" y="633"/>
                </a:cxn>
                <a:cxn ang="0">
                  <a:pos x="100" y="414"/>
                </a:cxn>
                <a:cxn ang="0">
                  <a:pos x="235" y="413"/>
                </a:cxn>
                <a:cxn ang="0">
                  <a:pos x="242" y="412"/>
                </a:cxn>
                <a:cxn ang="0">
                  <a:pos x="327" y="312"/>
                </a:cxn>
                <a:cxn ang="0">
                  <a:pos x="272" y="78"/>
                </a:cxn>
                <a:cxn ang="0">
                  <a:pos x="149" y="27"/>
                </a:cxn>
                <a:cxn ang="0">
                  <a:pos x="118" y="85"/>
                </a:cxn>
                <a:cxn ang="0">
                  <a:pos x="115" y="100"/>
                </a:cxn>
                <a:cxn ang="0">
                  <a:pos x="117" y="98"/>
                </a:cxn>
                <a:cxn ang="0">
                  <a:pos x="119" y="96"/>
                </a:cxn>
                <a:cxn ang="0">
                  <a:pos x="142" y="73"/>
                </a:cxn>
                <a:cxn ang="0">
                  <a:pos x="147" y="65"/>
                </a:cxn>
                <a:cxn ang="0">
                  <a:pos x="183" y="44"/>
                </a:cxn>
                <a:cxn ang="0">
                  <a:pos x="201" y="49"/>
                </a:cxn>
                <a:cxn ang="0">
                  <a:pos x="218" y="103"/>
                </a:cxn>
                <a:cxn ang="0">
                  <a:pos x="174" y="154"/>
                </a:cxn>
                <a:cxn ang="0">
                  <a:pos x="141" y="178"/>
                </a:cxn>
                <a:cxn ang="0">
                  <a:pos x="166" y="313"/>
                </a:cxn>
                <a:cxn ang="0">
                  <a:pos x="67" y="314"/>
                </a:cxn>
                <a:cxn ang="0">
                  <a:pos x="52" y="319"/>
                </a:cxn>
                <a:cxn ang="0">
                  <a:pos x="34" y="319"/>
                </a:cxn>
              </a:cxnLst>
              <a:rect l="0" t="0" r="r" b="b"/>
              <a:pathLst>
                <a:path w="328" h="659">
                  <a:moveTo>
                    <a:pt x="34" y="319"/>
                  </a:moveTo>
                  <a:cubicBezTo>
                    <a:pt x="20" y="327"/>
                    <a:pt x="10" y="340"/>
                    <a:pt x="8" y="356"/>
                  </a:cubicBezTo>
                  <a:cubicBezTo>
                    <a:pt x="0" y="400"/>
                    <a:pt x="0" y="400"/>
                    <a:pt x="0" y="400"/>
                  </a:cubicBezTo>
                  <a:cubicBezTo>
                    <a:pt x="21" y="473"/>
                    <a:pt x="46" y="573"/>
                    <a:pt x="51" y="659"/>
                  </a:cubicBezTo>
                  <a:cubicBezTo>
                    <a:pt x="58" y="652"/>
                    <a:pt x="62" y="643"/>
                    <a:pt x="64" y="633"/>
                  </a:cubicBezTo>
                  <a:cubicBezTo>
                    <a:pt x="100" y="414"/>
                    <a:pt x="100" y="414"/>
                    <a:pt x="100" y="414"/>
                  </a:cubicBezTo>
                  <a:cubicBezTo>
                    <a:pt x="235" y="413"/>
                    <a:pt x="235" y="413"/>
                    <a:pt x="235" y="413"/>
                  </a:cubicBezTo>
                  <a:cubicBezTo>
                    <a:pt x="237" y="412"/>
                    <a:pt x="239" y="412"/>
                    <a:pt x="242" y="412"/>
                  </a:cubicBezTo>
                  <a:cubicBezTo>
                    <a:pt x="284" y="419"/>
                    <a:pt x="328" y="375"/>
                    <a:pt x="327" y="312"/>
                  </a:cubicBezTo>
                  <a:cubicBezTo>
                    <a:pt x="325" y="231"/>
                    <a:pt x="307" y="151"/>
                    <a:pt x="272" y="78"/>
                  </a:cubicBezTo>
                  <a:cubicBezTo>
                    <a:pt x="245" y="19"/>
                    <a:pt x="184" y="0"/>
                    <a:pt x="149" y="27"/>
                  </a:cubicBezTo>
                  <a:cubicBezTo>
                    <a:pt x="131" y="42"/>
                    <a:pt x="121" y="63"/>
                    <a:pt x="118" y="85"/>
                  </a:cubicBezTo>
                  <a:cubicBezTo>
                    <a:pt x="117" y="89"/>
                    <a:pt x="116" y="94"/>
                    <a:pt x="115" y="100"/>
                  </a:cubicBezTo>
                  <a:cubicBezTo>
                    <a:pt x="116" y="99"/>
                    <a:pt x="116" y="98"/>
                    <a:pt x="117" y="98"/>
                  </a:cubicBezTo>
                  <a:cubicBezTo>
                    <a:pt x="118" y="97"/>
                    <a:pt x="118" y="97"/>
                    <a:pt x="119" y="96"/>
                  </a:cubicBezTo>
                  <a:cubicBezTo>
                    <a:pt x="130" y="88"/>
                    <a:pt x="137" y="79"/>
                    <a:pt x="142" y="73"/>
                  </a:cubicBezTo>
                  <a:cubicBezTo>
                    <a:pt x="146" y="68"/>
                    <a:pt x="147" y="65"/>
                    <a:pt x="147" y="65"/>
                  </a:cubicBezTo>
                  <a:cubicBezTo>
                    <a:pt x="154" y="52"/>
                    <a:pt x="168" y="44"/>
                    <a:pt x="183" y="44"/>
                  </a:cubicBezTo>
                  <a:cubicBezTo>
                    <a:pt x="189" y="44"/>
                    <a:pt x="196" y="45"/>
                    <a:pt x="201" y="49"/>
                  </a:cubicBezTo>
                  <a:cubicBezTo>
                    <a:pt x="221" y="59"/>
                    <a:pt x="228" y="83"/>
                    <a:pt x="218" y="103"/>
                  </a:cubicBezTo>
                  <a:cubicBezTo>
                    <a:pt x="213" y="111"/>
                    <a:pt x="200" y="132"/>
                    <a:pt x="174" y="154"/>
                  </a:cubicBezTo>
                  <a:cubicBezTo>
                    <a:pt x="166" y="161"/>
                    <a:pt x="155" y="170"/>
                    <a:pt x="141" y="178"/>
                  </a:cubicBezTo>
                  <a:cubicBezTo>
                    <a:pt x="157" y="221"/>
                    <a:pt x="165" y="267"/>
                    <a:pt x="166" y="313"/>
                  </a:cubicBezTo>
                  <a:cubicBezTo>
                    <a:pt x="67" y="314"/>
                    <a:pt x="67" y="314"/>
                    <a:pt x="67" y="314"/>
                  </a:cubicBezTo>
                  <a:cubicBezTo>
                    <a:pt x="63" y="317"/>
                    <a:pt x="57" y="319"/>
                    <a:pt x="52" y="319"/>
                  </a:cubicBezTo>
                  <a:lnTo>
                    <a:pt x="34" y="3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4" name="Freeform 14">
              <a:extLst>
                <a:ext uri="{FF2B5EF4-FFF2-40B4-BE49-F238E27FC236}">
                  <a16:creationId xmlns:a16="http://schemas.microsoft.com/office/drawing/2014/main" id="{A34BEF43-E8D4-4275-8BBF-E97CFDCC47E0}"/>
                </a:ext>
              </a:extLst>
            </p:cNvPr>
            <p:cNvSpPr>
              <a:spLocks/>
            </p:cNvSpPr>
            <p:nvPr/>
          </p:nvSpPr>
          <p:spPr bwMode="auto">
            <a:xfrm>
              <a:off x="6255403" y="2087112"/>
              <a:ext cx="66222" cy="166995"/>
            </a:xfrm>
            <a:custGeom>
              <a:avLst/>
              <a:gdLst/>
              <a:ahLst/>
              <a:cxnLst>
                <a:cxn ang="0">
                  <a:pos x="0" y="57"/>
                </a:cxn>
                <a:cxn ang="0">
                  <a:pos x="25" y="98"/>
                </a:cxn>
                <a:cxn ang="0">
                  <a:pos x="39" y="54"/>
                </a:cxn>
                <a:cxn ang="0">
                  <a:pos x="33" y="0"/>
                </a:cxn>
                <a:cxn ang="0">
                  <a:pos x="3" y="12"/>
                </a:cxn>
                <a:cxn ang="0">
                  <a:pos x="0" y="57"/>
                </a:cxn>
              </a:cxnLst>
              <a:rect l="0" t="0" r="r" b="b"/>
              <a:pathLst>
                <a:path w="39" h="98">
                  <a:moveTo>
                    <a:pt x="0" y="57"/>
                  </a:moveTo>
                  <a:cubicBezTo>
                    <a:pt x="8" y="71"/>
                    <a:pt x="16" y="85"/>
                    <a:pt x="25" y="98"/>
                  </a:cubicBezTo>
                  <a:cubicBezTo>
                    <a:pt x="29" y="83"/>
                    <a:pt x="33" y="68"/>
                    <a:pt x="39" y="54"/>
                  </a:cubicBezTo>
                  <a:cubicBezTo>
                    <a:pt x="36" y="36"/>
                    <a:pt x="34" y="18"/>
                    <a:pt x="33" y="0"/>
                  </a:cubicBezTo>
                  <a:cubicBezTo>
                    <a:pt x="24" y="4"/>
                    <a:pt x="14" y="8"/>
                    <a:pt x="3" y="12"/>
                  </a:cubicBezTo>
                  <a:cubicBezTo>
                    <a:pt x="1" y="29"/>
                    <a:pt x="0" y="45"/>
                    <a:pt x="0"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5" name="Freeform 15">
              <a:extLst>
                <a:ext uri="{FF2B5EF4-FFF2-40B4-BE49-F238E27FC236}">
                  <a16:creationId xmlns:a16="http://schemas.microsoft.com/office/drawing/2014/main" id="{CB048390-6F02-4AA2-875C-6A6280C61CC8}"/>
                </a:ext>
              </a:extLst>
            </p:cNvPr>
            <p:cNvSpPr>
              <a:spLocks/>
            </p:cNvSpPr>
            <p:nvPr/>
          </p:nvSpPr>
          <p:spPr bwMode="auto">
            <a:xfrm>
              <a:off x="5966040" y="1856054"/>
              <a:ext cx="494508" cy="253372"/>
            </a:xfrm>
            <a:custGeom>
              <a:avLst/>
              <a:gdLst/>
              <a:ahLst/>
              <a:cxnLst>
                <a:cxn ang="0">
                  <a:pos x="283" y="52"/>
                </a:cxn>
                <a:cxn ang="0">
                  <a:pos x="270" y="9"/>
                </a:cxn>
                <a:cxn ang="0">
                  <a:pos x="226" y="22"/>
                </a:cxn>
                <a:cxn ang="0">
                  <a:pos x="226" y="22"/>
                </a:cxn>
                <a:cxn ang="0">
                  <a:pos x="207" y="46"/>
                </a:cxn>
                <a:cxn ang="0">
                  <a:pos x="196" y="56"/>
                </a:cxn>
                <a:cxn ang="0">
                  <a:pos x="190" y="60"/>
                </a:cxn>
                <a:cxn ang="0">
                  <a:pos x="184" y="64"/>
                </a:cxn>
                <a:cxn ang="0">
                  <a:pos x="109" y="85"/>
                </a:cxn>
                <a:cxn ang="0">
                  <a:pos x="46" y="74"/>
                </a:cxn>
                <a:cxn ang="0">
                  <a:pos x="5" y="95"/>
                </a:cxn>
                <a:cxn ang="0">
                  <a:pos x="26" y="135"/>
                </a:cxn>
                <a:cxn ang="0">
                  <a:pos x="109" y="149"/>
                </a:cxn>
                <a:cxn ang="0">
                  <a:pos x="110" y="149"/>
                </a:cxn>
                <a:cxn ang="0">
                  <a:pos x="173" y="139"/>
                </a:cxn>
                <a:cxn ang="0">
                  <a:pos x="202" y="127"/>
                </a:cxn>
                <a:cxn ang="0">
                  <a:pos x="210" y="123"/>
                </a:cxn>
                <a:cxn ang="0">
                  <a:pos x="241" y="101"/>
                </a:cxn>
                <a:cxn ang="0">
                  <a:pos x="283" y="52"/>
                </a:cxn>
              </a:cxnLst>
              <a:rect l="0" t="0" r="r" b="b"/>
              <a:pathLst>
                <a:path w="291" h="149">
                  <a:moveTo>
                    <a:pt x="283" y="52"/>
                  </a:moveTo>
                  <a:cubicBezTo>
                    <a:pt x="291" y="36"/>
                    <a:pt x="285" y="17"/>
                    <a:pt x="270" y="9"/>
                  </a:cubicBezTo>
                  <a:cubicBezTo>
                    <a:pt x="254" y="0"/>
                    <a:pt x="235" y="6"/>
                    <a:pt x="226" y="22"/>
                  </a:cubicBezTo>
                  <a:cubicBezTo>
                    <a:pt x="226" y="22"/>
                    <a:pt x="226" y="22"/>
                    <a:pt x="226" y="22"/>
                  </a:cubicBezTo>
                  <a:cubicBezTo>
                    <a:pt x="225" y="23"/>
                    <a:pt x="219" y="34"/>
                    <a:pt x="207" y="46"/>
                  </a:cubicBezTo>
                  <a:cubicBezTo>
                    <a:pt x="204" y="49"/>
                    <a:pt x="200" y="53"/>
                    <a:pt x="196" y="56"/>
                  </a:cubicBezTo>
                  <a:cubicBezTo>
                    <a:pt x="194" y="57"/>
                    <a:pt x="192" y="59"/>
                    <a:pt x="190" y="60"/>
                  </a:cubicBezTo>
                  <a:cubicBezTo>
                    <a:pt x="188" y="62"/>
                    <a:pt x="186" y="63"/>
                    <a:pt x="184" y="64"/>
                  </a:cubicBezTo>
                  <a:cubicBezTo>
                    <a:pt x="166" y="76"/>
                    <a:pt x="142" y="85"/>
                    <a:pt x="109" y="85"/>
                  </a:cubicBezTo>
                  <a:cubicBezTo>
                    <a:pt x="91" y="85"/>
                    <a:pt x="70" y="82"/>
                    <a:pt x="46" y="74"/>
                  </a:cubicBezTo>
                  <a:cubicBezTo>
                    <a:pt x="29" y="69"/>
                    <a:pt x="11" y="78"/>
                    <a:pt x="5" y="95"/>
                  </a:cubicBezTo>
                  <a:cubicBezTo>
                    <a:pt x="0" y="112"/>
                    <a:pt x="9" y="130"/>
                    <a:pt x="26" y="135"/>
                  </a:cubicBezTo>
                  <a:cubicBezTo>
                    <a:pt x="56" y="145"/>
                    <a:pt x="84" y="149"/>
                    <a:pt x="109" y="149"/>
                  </a:cubicBezTo>
                  <a:cubicBezTo>
                    <a:pt x="109" y="149"/>
                    <a:pt x="110" y="149"/>
                    <a:pt x="110" y="149"/>
                  </a:cubicBezTo>
                  <a:cubicBezTo>
                    <a:pt x="133" y="149"/>
                    <a:pt x="155" y="145"/>
                    <a:pt x="173" y="139"/>
                  </a:cubicBezTo>
                  <a:cubicBezTo>
                    <a:pt x="184" y="136"/>
                    <a:pt x="194" y="132"/>
                    <a:pt x="202" y="127"/>
                  </a:cubicBezTo>
                  <a:cubicBezTo>
                    <a:pt x="205" y="126"/>
                    <a:pt x="207" y="125"/>
                    <a:pt x="210" y="123"/>
                  </a:cubicBezTo>
                  <a:cubicBezTo>
                    <a:pt x="222" y="116"/>
                    <a:pt x="232" y="109"/>
                    <a:pt x="241" y="101"/>
                  </a:cubicBezTo>
                  <a:cubicBezTo>
                    <a:pt x="269" y="77"/>
                    <a:pt x="282" y="54"/>
                    <a:pt x="283"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6" name="Freeform 16">
              <a:extLst>
                <a:ext uri="{FF2B5EF4-FFF2-40B4-BE49-F238E27FC236}">
                  <a16:creationId xmlns:a16="http://schemas.microsoft.com/office/drawing/2014/main" id="{FB16DA31-8785-4A33-9940-B2103EA7B493}"/>
                </a:ext>
              </a:extLst>
            </p:cNvPr>
            <p:cNvSpPr>
              <a:spLocks/>
            </p:cNvSpPr>
            <p:nvPr/>
          </p:nvSpPr>
          <p:spPr bwMode="auto">
            <a:xfrm>
              <a:off x="3378330" y="2459973"/>
              <a:ext cx="299440" cy="503146"/>
            </a:xfrm>
            <a:custGeom>
              <a:avLst/>
              <a:gdLst/>
              <a:ahLst/>
              <a:cxnLst>
                <a:cxn ang="0">
                  <a:pos x="170" y="174"/>
                </a:cxn>
                <a:cxn ang="0">
                  <a:pos x="108" y="165"/>
                </a:cxn>
                <a:cxn ang="0">
                  <a:pos x="115" y="79"/>
                </a:cxn>
                <a:cxn ang="0">
                  <a:pos x="164" y="79"/>
                </a:cxn>
                <a:cxn ang="0">
                  <a:pos x="155" y="39"/>
                </a:cxn>
                <a:cxn ang="0">
                  <a:pos x="154" y="35"/>
                </a:cxn>
                <a:cxn ang="0">
                  <a:pos x="150" y="24"/>
                </a:cxn>
                <a:cxn ang="0">
                  <a:pos x="138" y="0"/>
                </a:cxn>
                <a:cxn ang="0">
                  <a:pos x="100" y="27"/>
                </a:cxn>
                <a:cxn ang="0">
                  <a:pos x="90" y="35"/>
                </a:cxn>
                <a:cxn ang="0">
                  <a:pos x="41" y="79"/>
                </a:cxn>
                <a:cxn ang="0">
                  <a:pos x="63" y="79"/>
                </a:cxn>
                <a:cxn ang="0">
                  <a:pos x="70" y="165"/>
                </a:cxn>
                <a:cxn ang="0">
                  <a:pos x="7" y="175"/>
                </a:cxn>
                <a:cxn ang="0">
                  <a:pos x="7" y="175"/>
                </a:cxn>
                <a:cxn ang="0">
                  <a:pos x="0" y="202"/>
                </a:cxn>
                <a:cxn ang="0">
                  <a:pos x="72" y="189"/>
                </a:cxn>
                <a:cxn ang="0">
                  <a:pos x="76" y="233"/>
                </a:cxn>
                <a:cxn ang="0">
                  <a:pos x="54" y="264"/>
                </a:cxn>
                <a:cxn ang="0">
                  <a:pos x="87" y="296"/>
                </a:cxn>
                <a:cxn ang="0">
                  <a:pos x="119" y="264"/>
                </a:cxn>
                <a:cxn ang="0">
                  <a:pos x="102" y="235"/>
                </a:cxn>
                <a:cxn ang="0">
                  <a:pos x="106" y="189"/>
                </a:cxn>
                <a:cxn ang="0">
                  <a:pos x="176" y="202"/>
                </a:cxn>
                <a:cxn ang="0">
                  <a:pos x="170" y="175"/>
                </a:cxn>
                <a:cxn ang="0">
                  <a:pos x="170" y="174"/>
                </a:cxn>
              </a:cxnLst>
              <a:rect l="0" t="0" r="r" b="b"/>
              <a:pathLst>
                <a:path w="176" h="296">
                  <a:moveTo>
                    <a:pt x="170" y="174"/>
                  </a:moveTo>
                  <a:cubicBezTo>
                    <a:pt x="153" y="169"/>
                    <a:pt x="133" y="166"/>
                    <a:pt x="108" y="165"/>
                  </a:cubicBezTo>
                  <a:cubicBezTo>
                    <a:pt x="115" y="79"/>
                    <a:pt x="115" y="79"/>
                    <a:pt x="115" y="79"/>
                  </a:cubicBezTo>
                  <a:cubicBezTo>
                    <a:pt x="164" y="79"/>
                    <a:pt x="164" y="79"/>
                    <a:pt x="164" y="79"/>
                  </a:cubicBezTo>
                  <a:cubicBezTo>
                    <a:pt x="161" y="62"/>
                    <a:pt x="158" y="48"/>
                    <a:pt x="155" y="39"/>
                  </a:cubicBezTo>
                  <a:cubicBezTo>
                    <a:pt x="155" y="37"/>
                    <a:pt x="155" y="36"/>
                    <a:pt x="154" y="35"/>
                  </a:cubicBezTo>
                  <a:cubicBezTo>
                    <a:pt x="153" y="31"/>
                    <a:pt x="152" y="27"/>
                    <a:pt x="150" y="24"/>
                  </a:cubicBezTo>
                  <a:cubicBezTo>
                    <a:pt x="146" y="14"/>
                    <a:pt x="142" y="6"/>
                    <a:pt x="138" y="0"/>
                  </a:cubicBezTo>
                  <a:cubicBezTo>
                    <a:pt x="124" y="9"/>
                    <a:pt x="112" y="18"/>
                    <a:pt x="100" y="27"/>
                  </a:cubicBezTo>
                  <a:cubicBezTo>
                    <a:pt x="96" y="30"/>
                    <a:pt x="93" y="32"/>
                    <a:pt x="90" y="35"/>
                  </a:cubicBezTo>
                  <a:cubicBezTo>
                    <a:pt x="72" y="50"/>
                    <a:pt x="56" y="64"/>
                    <a:pt x="41" y="79"/>
                  </a:cubicBezTo>
                  <a:cubicBezTo>
                    <a:pt x="63" y="79"/>
                    <a:pt x="63" y="79"/>
                    <a:pt x="63" y="79"/>
                  </a:cubicBezTo>
                  <a:cubicBezTo>
                    <a:pt x="70" y="165"/>
                    <a:pt x="70" y="165"/>
                    <a:pt x="70" y="165"/>
                  </a:cubicBezTo>
                  <a:cubicBezTo>
                    <a:pt x="44" y="166"/>
                    <a:pt x="24" y="170"/>
                    <a:pt x="7" y="175"/>
                  </a:cubicBezTo>
                  <a:cubicBezTo>
                    <a:pt x="7" y="175"/>
                    <a:pt x="7" y="175"/>
                    <a:pt x="7" y="175"/>
                  </a:cubicBezTo>
                  <a:cubicBezTo>
                    <a:pt x="7" y="185"/>
                    <a:pt x="4" y="194"/>
                    <a:pt x="0" y="202"/>
                  </a:cubicBezTo>
                  <a:cubicBezTo>
                    <a:pt x="16" y="196"/>
                    <a:pt x="39" y="190"/>
                    <a:pt x="72" y="189"/>
                  </a:cubicBezTo>
                  <a:cubicBezTo>
                    <a:pt x="76" y="233"/>
                    <a:pt x="76" y="233"/>
                    <a:pt x="76" y="233"/>
                  </a:cubicBezTo>
                  <a:cubicBezTo>
                    <a:pt x="63" y="238"/>
                    <a:pt x="54" y="250"/>
                    <a:pt x="54" y="264"/>
                  </a:cubicBezTo>
                  <a:cubicBezTo>
                    <a:pt x="54" y="282"/>
                    <a:pt x="69" y="296"/>
                    <a:pt x="87" y="296"/>
                  </a:cubicBezTo>
                  <a:cubicBezTo>
                    <a:pt x="105" y="296"/>
                    <a:pt x="119" y="282"/>
                    <a:pt x="119" y="264"/>
                  </a:cubicBezTo>
                  <a:cubicBezTo>
                    <a:pt x="119" y="251"/>
                    <a:pt x="112" y="241"/>
                    <a:pt x="102" y="235"/>
                  </a:cubicBezTo>
                  <a:cubicBezTo>
                    <a:pt x="106" y="189"/>
                    <a:pt x="106" y="189"/>
                    <a:pt x="106" y="189"/>
                  </a:cubicBezTo>
                  <a:cubicBezTo>
                    <a:pt x="138" y="190"/>
                    <a:pt x="160" y="196"/>
                    <a:pt x="176" y="202"/>
                  </a:cubicBezTo>
                  <a:cubicBezTo>
                    <a:pt x="172" y="194"/>
                    <a:pt x="170" y="185"/>
                    <a:pt x="170" y="175"/>
                  </a:cubicBezTo>
                  <a:cubicBezTo>
                    <a:pt x="170" y="175"/>
                    <a:pt x="170" y="175"/>
                    <a:pt x="170" y="1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7" name="Freeform 17">
              <a:extLst>
                <a:ext uri="{FF2B5EF4-FFF2-40B4-BE49-F238E27FC236}">
                  <a16:creationId xmlns:a16="http://schemas.microsoft.com/office/drawing/2014/main" id="{B45CF6A3-8BBD-4970-9729-85EDE45BBFCC}"/>
                </a:ext>
              </a:extLst>
            </p:cNvPr>
            <p:cNvSpPr>
              <a:spLocks/>
            </p:cNvSpPr>
            <p:nvPr/>
          </p:nvSpPr>
          <p:spPr bwMode="auto">
            <a:xfrm>
              <a:off x="3245885" y="2847229"/>
              <a:ext cx="108691" cy="115889"/>
            </a:xfrm>
            <a:custGeom>
              <a:avLst/>
              <a:gdLst/>
              <a:ahLst/>
              <a:cxnLst>
                <a:cxn ang="0">
                  <a:pos x="22" y="3"/>
                </a:cxn>
                <a:cxn ang="0">
                  <a:pos x="22" y="5"/>
                </a:cxn>
                <a:cxn ang="0">
                  <a:pos x="0" y="36"/>
                </a:cxn>
                <a:cxn ang="0">
                  <a:pos x="32" y="68"/>
                </a:cxn>
                <a:cxn ang="0">
                  <a:pos x="64" y="36"/>
                </a:cxn>
                <a:cxn ang="0">
                  <a:pos x="46" y="7"/>
                </a:cxn>
                <a:cxn ang="0">
                  <a:pos x="46" y="0"/>
                </a:cxn>
                <a:cxn ang="0">
                  <a:pos x="29" y="3"/>
                </a:cxn>
                <a:cxn ang="0">
                  <a:pos x="22" y="3"/>
                </a:cxn>
              </a:cxnLst>
              <a:rect l="0" t="0" r="r" b="b"/>
              <a:pathLst>
                <a:path w="64" h="68">
                  <a:moveTo>
                    <a:pt x="22" y="3"/>
                  </a:moveTo>
                  <a:cubicBezTo>
                    <a:pt x="22" y="5"/>
                    <a:pt x="22" y="5"/>
                    <a:pt x="22" y="5"/>
                  </a:cubicBezTo>
                  <a:cubicBezTo>
                    <a:pt x="9" y="9"/>
                    <a:pt x="0" y="22"/>
                    <a:pt x="0" y="36"/>
                  </a:cubicBezTo>
                  <a:cubicBezTo>
                    <a:pt x="0" y="54"/>
                    <a:pt x="14" y="68"/>
                    <a:pt x="32" y="68"/>
                  </a:cubicBezTo>
                  <a:cubicBezTo>
                    <a:pt x="50" y="68"/>
                    <a:pt x="64" y="54"/>
                    <a:pt x="64" y="36"/>
                  </a:cubicBezTo>
                  <a:cubicBezTo>
                    <a:pt x="64" y="23"/>
                    <a:pt x="57" y="12"/>
                    <a:pt x="46" y="7"/>
                  </a:cubicBezTo>
                  <a:cubicBezTo>
                    <a:pt x="46" y="0"/>
                    <a:pt x="46" y="0"/>
                    <a:pt x="46" y="0"/>
                  </a:cubicBezTo>
                  <a:cubicBezTo>
                    <a:pt x="41" y="2"/>
                    <a:pt x="35" y="3"/>
                    <a:pt x="29" y="3"/>
                  </a:cubicBezTo>
                  <a:cubicBezTo>
                    <a:pt x="27" y="3"/>
                    <a:pt x="24" y="3"/>
                    <a:pt x="22"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8" name="Freeform 18">
              <a:extLst>
                <a:ext uri="{FF2B5EF4-FFF2-40B4-BE49-F238E27FC236}">
                  <a16:creationId xmlns:a16="http://schemas.microsoft.com/office/drawing/2014/main" id="{1D428A06-AEA1-4371-A19E-F9B680C0D993}"/>
                </a:ext>
              </a:extLst>
            </p:cNvPr>
            <p:cNvSpPr>
              <a:spLocks/>
            </p:cNvSpPr>
            <p:nvPr/>
          </p:nvSpPr>
          <p:spPr bwMode="auto">
            <a:xfrm>
              <a:off x="3701524" y="2849389"/>
              <a:ext cx="52546" cy="113730"/>
            </a:xfrm>
            <a:custGeom>
              <a:avLst/>
              <a:gdLst/>
              <a:ahLst/>
              <a:cxnLst>
                <a:cxn ang="0">
                  <a:pos x="14" y="35"/>
                </a:cxn>
                <a:cxn ang="0">
                  <a:pos x="20" y="14"/>
                </a:cxn>
                <a:cxn ang="0">
                  <a:pos x="30" y="3"/>
                </a:cxn>
                <a:cxn ang="0">
                  <a:pos x="31" y="2"/>
                </a:cxn>
                <a:cxn ang="0">
                  <a:pos x="20" y="0"/>
                </a:cxn>
                <a:cxn ang="0">
                  <a:pos x="20" y="5"/>
                </a:cxn>
                <a:cxn ang="0">
                  <a:pos x="0" y="35"/>
                </a:cxn>
                <a:cxn ang="0">
                  <a:pos x="30" y="67"/>
                </a:cxn>
                <a:cxn ang="0">
                  <a:pos x="14" y="35"/>
                </a:cxn>
              </a:cxnLst>
              <a:rect l="0" t="0" r="r" b="b"/>
              <a:pathLst>
                <a:path w="31" h="67">
                  <a:moveTo>
                    <a:pt x="14" y="35"/>
                  </a:moveTo>
                  <a:cubicBezTo>
                    <a:pt x="14" y="27"/>
                    <a:pt x="16" y="20"/>
                    <a:pt x="20" y="14"/>
                  </a:cubicBezTo>
                  <a:cubicBezTo>
                    <a:pt x="22" y="10"/>
                    <a:pt x="26" y="6"/>
                    <a:pt x="30" y="3"/>
                  </a:cubicBezTo>
                  <a:cubicBezTo>
                    <a:pt x="31" y="2"/>
                    <a:pt x="31" y="2"/>
                    <a:pt x="31" y="2"/>
                  </a:cubicBezTo>
                  <a:cubicBezTo>
                    <a:pt x="27" y="2"/>
                    <a:pt x="23" y="1"/>
                    <a:pt x="20" y="0"/>
                  </a:cubicBezTo>
                  <a:cubicBezTo>
                    <a:pt x="20" y="5"/>
                    <a:pt x="20" y="5"/>
                    <a:pt x="20" y="5"/>
                  </a:cubicBezTo>
                  <a:cubicBezTo>
                    <a:pt x="8" y="10"/>
                    <a:pt x="0" y="22"/>
                    <a:pt x="0" y="35"/>
                  </a:cubicBezTo>
                  <a:cubicBezTo>
                    <a:pt x="0" y="52"/>
                    <a:pt x="13" y="66"/>
                    <a:pt x="30" y="67"/>
                  </a:cubicBezTo>
                  <a:cubicBezTo>
                    <a:pt x="20" y="60"/>
                    <a:pt x="14" y="48"/>
                    <a:pt x="14" y="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9" name="Freeform 19">
              <a:extLst>
                <a:ext uri="{FF2B5EF4-FFF2-40B4-BE49-F238E27FC236}">
                  <a16:creationId xmlns:a16="http://schemas.microsoft.com/office/drawing/2014/main" id="{5EABA67C-5995-4E72-8B5A-2AAA0A397950}"/>
                </a:ext>
              </a:extLst>
            </p:cNvPr>
            <p:cNvSpPr>
              <a:spLocks/>
            </p:cNvSpPr>
            <p:nvPr/>
          </p:nvSpPr>
          <p:spPr bwMode="auto">
            <a:xfrm>
              <a:off x="3353137" y="1458000"/>
              <a:ext cx="351266" cy="350547"/>
            </a:xfrm>
            <a:custGeom>
              <a:avLst/>
              <a:gdLst/>
              <a:ahLst/>
              <a:cxnLst>
                <a:cxn ang="0">
                  <a:pos x="125" y="194"/>
                </a:cxn>
                <a:cxn ang="0">
                  <a:pos x="195" y="82"/>
                </a:cxn>
                <a:cxn ang="0">
                  <a:pos x="82" y="11"/>
                </a:cxn>
                <a:cxn ang="0">
                  <a:pos x="12" y="124"/>
                </a:cxn>
                <a:cxn ang="0">
                  <a:pos x="125" y="194"/>
                </a:cxn>
              </a:cxnLst>
              <a:rect l="0" t="0" r="r" b="b"/>
              <a:pathLst>
                <a:path w="207" h="206">
                  <a:moveTo>
                    <a:pt x="125" y="194"/>
                  </a:moveTo>
                  <a:cubicBezTo>
                    <a:pt x="175" y="183"/>
                    <a:pt x="207" y="132"/>
                    <a:pt x="195" y="82"/>
                  </a:cubicBezTo>
                  <a:cubicBezTo>
                    <a:pt x="183" y="31"/>
                    <a:pt x="133" y="0"/>
                    <a:pt x="82" y="11"/>
                  </a:cubicBezTo>
                  <a:cubicBezTo>
                    <a:pt x="32" y="23"/>
                    <a:pt x="0" y="74"/>
                    <a:pt x="12" y="124"/>
                  </a:cubicBezTo>
                  <a:cubicBezTo>
                    <a:pt x="24" y="175"/>
                    <a:pt x="74" y="206"/>
                    <a:pt x="125" y="19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0" name="Freeform 20">
              <a:extLst>
                <a:ext uri="{FF2B5EF4-FFF2-40B4-BE49-F238E27FC236}">
                  <a16:creationId xmlns:a16="http://schemas.microsoft.com/office/drawing/2014/main" id="{3CAA8C70-95AC-4A88-AC2F-EA60B98D83B8}"/>
                </a:ext>
              </a:extLst>
            </p:cNvPr>
            <p:cNvSpPr>
              <a:spLocks/>
            </p:cNvSpPr>
            <p:nvPr/>
          </p:nvSpPr>
          <p:spPr bwMode="auto">
            <a:xfrm>
              <a:off x="3273238" y="2673756"/>
              <a:ext cx="105092" cy="164836"/>
            </a:xfrm>
            <a:custGeom>
              <a:avLst/>
              <a:gdLst/>
              <a:ahLst/>
              <a:cxnLst>
                <a:cxn ang="0">
                  <a:pos x="62" y="0"/>
                </a:cxn>
                <a:cxn ang="0">
                  <a:pos x="0" y="95"/>
                </a:cxn>
                <a:cxn ang="0">
                  <a:pos x="6" y="97"/>
                </a:cxn>
                <a:cxn ang="0">
                  <a:pos x="13" y="97"/>
                </a:cxn>
                <a:cxn ang="0">
                  <a:pos x="35" y="92"/>
                </a:cxn>
                <a:cxn ang="0">
                  <a:pos x="46" y="84"/>
                </a:cxn>
                <a:cxn ang="0">
                  <a:pos x="61" y="51"/>
                </a:cxn>
                <a:cxn ang="0">
                  <a:pos x="61" y="49"/>
                </a:cxn>
                <a:cxn ang="0">
                  <a:pos x="62" y="0"/>
                </a:cxn>
              </a:cxnLst>
              <a:rect l="0" t="0" r="r" b="b"/>
              <a:pathLst>
                <a:path w="62" h="97">
                  <a:moveTo>
                    <a:pt x="62" y="0"/>
                  </a:moveTo>
                  <a:cubicBezTo>
                    <a:pt x="35" y="34"/>
                    <a:pt x="15" y="68"/>
                    <a:pt x="0" y="95"/>
                  </a:cubicBezTo>
                  <a:cubicBezTo>
                    <a:pt x="2" y="96"/>
                    <a:pt x="4" y="96"/>
                    <a:pt x="6" y="97"/>
                  </a:cubicBezTo>
                  <a:cubicBezTo>
                    <a:pt x="8" y="97"/>
                    <a:pt x="11" y="97"/>
                    <a:pt x="13" y="97"/>
                  </a:cubicBezTo>
                  <a:cubicBezTo>
                    <a:pt x="21" y="97"/>
                    <a:pt x="28" y="95"/>
                    <a:pt x="35" y="92"/>
                  </a:cubicBezTo>
                  <a:cubicBezTo>
                    <a:pt x="39" y="90"/>
                    <a:pt x="43" y="87"/>
                    <a:pt x="46" y="84"/>
                  </a:cubicBezTo>
                  <a:cubicBezTo>
                    <a:pt x="55" y="76"/>
                    <a:pt x="60" y="64"/>
                    <a:pt x="61" y="51"/>
                  </a:cubicBezTo>
                  <a:cubicBezTo>
                    <a:pt x="61" y="50"/>
                    <a:pt x="61" y="50"/>
                    <a:pt x="61" y="49"/>
                  </a:cubicBezTo>
                  <a:cubicBezTo>
                    <a:pt x="61" y="31"/>
                    <a:pt x="61" y="15"/>
                    <a:pt x="6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1" name="Freeform 21">
              <a:extLst>
                <a:ext uri="{FF2B5EF4-FFF2-40B4-BE49-F238E27FC236}">
                  <a16:creationId xmlns:a16="http://schemas.microsoft.com/office/drawing/2014/main" id="{8933E048-30B3-4B57-86B5-F182F81678A2}"/>
                </a:ext>
              </a:extLst>
            </p:cNvPr>
            <p:cNvSpPr>
              <a:spLocks/>
            </p:cNvSpPr>
            <p:nvPr/>
          </p:nvSpPr>
          <p:spPr bwMode="auto">
            <a:xfrm>
              <a:off x="3623065" y="2381513"/>
              <a:ext cx="141082" cy="452039"/>
            </a:xfrm>
            <a:custGeom>
              <a:avLst/>
              <a:gdLst/>
              <a:ahLst/>
              <a:cxnLst>
                <a:cxn ang="0">
                  <a:pos x="42" y="226"/>
                </a:cxn>
                <a:cxn ang="0">
                  <a:pos x="42" y="221"/>
                </a:cxn>
                <a:cxn ang="0">
                  <a:pos x="47" y="125"/>
                </a:cxn>
                <a:cxn ang="0">
                  <a:pos x="54" y="81"/>
                </a:cxn>
                <a:cxn ang="0">
                  <a:pos x="58" y="64"/>
                </a:cxn>
                <a:cxn ang="0">
                  <a:pos x="61" y="53"/>
                </a:cxn>
                <a:cxn ang="0">
                  <a:pos x="73" y="20"/>
                </a:cxn>
                <a:cxn ang="0">
                  <a:pos x="83" y="0"/>
                </a:cxn>
                <a:cxn ang="0">
                  <a:pos x="73" y="4"/>
                </a:cxn>
                <a:cxn ang="0">
                  <a:pos x="0" y="42"/>
                </a:cxn>
                <a:cxn ang="0">
                  <a:pos x="14" y="69"/>
                </a:cxn>
                <a:cxn ang="0">
                  <a:pos x="19" y="81"/>
                </a:cxn>
                <a:cxn ang="0">
                  <a:pos x="19" y="82"/>
                </a:cxn>
                <a:cxn ang="0">
                  <a:pos x="28" y="125"/>
                </a:cxn>
                <a:cxn ang="0">
                  <a:pos x="34" y="221"/>
                </a:cxn>
                <a:cxn ang="0">
                  <a:pos x="34" y="223"/>
                </a:cxn>
                <a:cxn ang="0">
                  <a:pos x="47" y="255"/>
                </a:cxn>
                <a:cxn ang="0">
                  <a:pos x="62" y="265"/>
                </a:cxn>
                <a:cxn ang="0">
                  <a:pos x="64" y="266"/>
                </a:cxn>
                <a:cxn ang="0">
                  <a:pos x="42" y="226"/>
                </a:cxn>
              </a:cxnLst>
              <a:rect l="0" t="0" r="r" b="b"/>
              <a:pathLst>
                <a:path w="83" h="266">
                  <a:moveTo>
                    <a:pt x="42" y="226"/>
                  </a:moveTo>
                  <a:cubicBezTo>
                    <a:pt x="42" y="224"/>
                    <a:pt x="42" y="223"/>
                    <a:pt x="42" y="221"/>
                  </a:cubicBezTo>
                  <a:cubicBezTo>
                    <a:pt x="42" y="186"/>
                    <a:pt x="43" y="154"/>
                    <a:pt x="47" y="125"/>
                  </a:cubicBezTo>
                  <a:cubicBezTo>
                    <a:pt x="48" y="110"/>
                    <a:pt x="51" y="95"/>
                    <a:pt x="54" y="81"/>
                  </a:cubicBezTo>
                  <a:cubicBezTo>
                    <a:pt x="55" y="75"/>
                    <a:pt x="56" y="70"/>
                    <a:pt x="58" y="64"/>
                  </a:cubicBezTo>
                  <a:cubicBezTo>
                    <a:pt x="59" y="60"/>
                    <a:pt x="59" y="57"/>
                    <a:pt x="61" y="53"/>
                  </a:cubicBezTo>
                  <a:cubicBezTo>
                    <a:pt x="64" y="41"/>
                    <a:pt x="68" y="30"/>
                    <a:pt x="73" y="20"/>
                  </a:cubicBezTo>
                  <a:cubicBezTo>
                    <a:pt x="76" y="13"/>
                    <a:pt x="79" y="6"/>
                    <a:pt x="83" y="0"/>
                  </a:cubicBezTo>
                  <a:cubicBezTo>
                    <a:pt x="79" y="1"/>
                    <a:pt x="76" y="2"/>
                    <a:pt x="73" y="4"/>
                  </a:cubicBezTo>
                  <a:cubicBezTo>
                    <a:pt x="46" y="15"/>
                    <a:pt x="22" y="28"/>
                    <a:pt x="0" y="42"/>
                  </a:cubicBezTo>
                  <a:cubicBezTo>
                    <a:pt x="5" y="48"/>
                    <a:pt x="10" y="56"/>
                    <a:pt x="14" y="69"/>
                  </a:cubicBezTo>
                  <a:cubicBezTo>
                    <a:pt x="16" y="73"/>
                    <a:pt x="17" y="77"/>
                    <a:pt x="19" y="81"/>
                  </a:cubicBezTo>
                  <a:cubicBezTo>
                    <a:pt x="19" y="82"/>
                    <a:pt x="19" y="82"/>
                    <a:pt x="19" y="82"/>
                  </a:cubicBezTo>
                  <a:cubicBezTo>
                    <a:pt x="22" y="94"/>
                    <a:pt x="25" y="108"/>
                    <a:pt x="28" y="125"/>
                  </a:cubicBezTo>
                  <a:cubicBezTo>
                    <a:pt x="31" y="151"/>
                    <a:pt x="34" y="182"/>
                    <a:pt x="34" y="221"/>
                  </a:cubicBezTo>
                  <a:cubicBezTo>
                    <a:pt x="34" y="222"/>
                    <a:pt x="34" y="222"/>
                    <a:pt x="34" y="223"/>
                  </a:cubicBezTo>
                  <a:cubicBezTo>
                    <a:pt x="34" y="235"/>
                    <a:pt x="39" y="246"/>
                    <a:pt x="47" y="255"/>
                  </a:cubicBezTo>
                  <a:cubicBezTo>
                    <a:pt x="52" y="259"/>
                    <a:pt x="57" y="263"/>
                    <a:pt x="62" y="265"/>
                  </a:cubicBezTo>
                  <a:cubicBezTo>
                    <a:pt x="63" y="265"/>
                    <a:pt x="63" y="265"/>
                    <a:pt x="64" y="266"/>
                  </a:cubicBezTo>
                  <a:cubicBezTo>
                    <a:pt x="51" y="256"/>
                    <a:pt x="43" y="242"/>
                    <a:pt x="42" y="2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2" name="Freeform 22">
              <a:extLst>
                <a:ext uri="{FF2B5EF4-FFF2-40B4-BE49-F238E27FC236}">
                  <a16:creationId xmlns:a16="http://schemas.microsoft.com/office/drawing/2014/main" id="{BDB9F063-1B03-45AA-AF12-3D1D262239A8}"/>
                </a:ext>
              </a:extLst>
            </p:cNvPr>
            <p:cNvSpPr>
              <a:spLocks noEditPoints="1"/>
            </p:cNvSpPr>
            <p:nvPr/>
          </p:nvSpPr>
          <p:spPr bwMode="auto">
            <a:xfrm>
              <a:off x="3150151" y="1828701"/>
              <a:ext cx="610397" cy="303039"/>
            </a:xfrm>
            <a:custGeom>
              <a:avLst/>
              <a:gdLst/>
              <a:ahLst/>
              <a:cxnLst>
                <a:cxn ang="0">
                  <a:pos x="1" y="113"/>
                </a:cxn>
                <a:cxn ang="0">
                  <a:pos x="6" y="134"/>
                </a:cxn>
                <a:cxn ang="0">
                  <a:pos x="31" y="159"/>
                </a:cxn>
                <a:cxn ang="0">
                  <a:pos x="85" y="174"/>
                </a:cxn>
                <a:cxn ang="0">
                  <a:pos x="93" y="174"/>
                </a:cxn>
                <a:cxn ang="0">
                  <a:pos x="106" y="176"/>
                </a:cxn>
                <a:cxn ang="0">
                  <a:pos x="114" y="176"/>
                </a:cxn>
                <a:cxn ang="0">
                  <a:pos x="142" y="178"/>
                </a:cxn>
                <a:cxn ang="0">
                  <a:pos x="176" y="178"/>
                </a:cxn>
                <a:cxn ang="0">
                  <a:pos x="195" y="167"/>
                </a:cxn>
                <a:cxn ang="0">
                  <a:pos x="203" y="146"/>
                </a:cxn>
                <a:cxn ang="0">
                  <a:pos x="201" y="134"/>
                </a:cxn>
                <a:cxn ang="0">
                  <a:pos x="200" y="133"/>
                </a:cxn>
                <a:cxn ang="0">
                  <a:pos x="171" y="114"/>
                </a:cxn>
                <a:cxn ang="0">
                  <a:pos x="114" y="112"/>
                </a:cxn>
                <a:cxn ang="0">
                  <a:pos x="106" y="112"/>
                </a:cxn>
                <a:cxn ang="0">
                  <a:pos x="75" y="107"/>
                </a:cxn>
                <a:cxn ang="0">
                  <a:pos x="85" y="99"/>
                </a:cxn>
                <a:cxn ang="0">
                  <a:pos x="106" y="86"/>
                </a:cxn>
                <a:cxn ang="0">
                  <a:pos x="114" y="81"/>
                </a:cxn>
                <a:cxn ang="0">
                  <a:pos x="114" y="104"/>
                </a:cxn>
                <a:cxn ang="0">
                  <a:pos x="169" y="106"/>
                </a:cxn>
                <a:cxn ang="0">
                  <a:pos x="171" y="106"/>
                </a:cxn>
                <a:cxn ang="0">
                  <a:pos x="202" y="121"/>
                </a:cxn>
                <a:cxn ang="0">
                  <a:pos x="206" y="87"/>
                </a:cxn>
                <a:cxn ang="0">
                  <a:pos x="222" y="90"/>
                </a:cxn>
                <a:cxn ang="0">
                  <a:pos x="222" y="90"/>
                </a:cxn>
                <a:cxn ang="0">
                  <a:pos x="222" y="90"/>
                </a:cxn>
                <a:cxn ang="0">
                  <a:pos x="238" y="87"/>
                </a:cxn>
                <a:cxn ang="0">
                  <a:pos x="243" y="121"/>
                </a:cxn>
                <a:cxn ang="0">
                  <a:pos x="274" y="106"/>
                </a:cxn>
                <a:cxn ang="0">
                  <a:pos x="274" y="106"/>
                </a:cxn>
                <a:cxn ang="0">
                  <a:pos x="284" y="106"/>
                </a:cxn>
                <a:cxn ang="0">
                  <a:pos x="294" y="78"/>
                </a:cxn>
                <a:cxn ang="0">
                  <a:pos x="303" y="67"/>
                </a:cxn>
                <a:cxn ang="0">
                  <a:pos x="313" y="57"/>
                </a:cxn>
                <a:cxn ang="0">
                  <a:pos x="331" y="43"/>
                </a:cxn>
                <a:cxn ang="0">
                  <a:pos x="339" y="37"/>
                </a:cxn>
                <a:cxn ang="0">
                  <a:pos x="356" y="26"/>
                </a:cxn>
                <a:cxn ang="0">
                  <a:pos x="359" y="24"/>
                </a:cxn>
                <a:cxn ang="0">
                  <a:pos x="333" y="11"/>
                </a:cxn>
                <a:cxn ang="0">
                  <a:pos x="318" y="4"/>
                </a:cxn>
                <a:cxn ang="0">
                  <a:pos x="309" y="1"/>
                </a:cxn>
                <a:cxn ang="0">
                  <a:pos x="300" y="0"/>
                </a:cxn>
                <a:cxn ang="0">
                  <a:pos x="145" y="0"/>
                </a:cxn>
                <a:cxn ang="0">
                  <a:pos x="136" y="1"/>
                </a:cxn>
                <a:cxn ang="0">
                  <a:pos x="127" y="4"/>
                </a:cxn>
                <a:cxn ang="0">
                  <a:pos x="127" y="4"/>
                </a:cxn>
                <a:cxn ang="0">
                  <a:pos x="112" y="11"/>
                </a:cxn>
                <a:cxn ang="0">
                  <a:pos x="70" y="33"/>
                </a:cxn>
                <a:cxn ang="0">
                  <a:pos x="28" y="63"/>
                </a:cxn>
                <a:cxn ang="0">
                  <a:pos x="12" y="80"/>
                </a:cxn>
                <a:cxn ang="0">
                  <a:pos x="10" y="82"/>
                </a:cxn>
                <a:cxn ang="0">
                  <a:pos x="1" y="113"/>
                </a:cxn>
                <a:cxn ang="0">
                  <a:pos x="207" y="38"/>
                </a:cxn>
                <a:cxn ang="0">
                  <a:pos x="222" y="38"/>
                </a:cxn>
                <a:cxn ang="0">
                  <a:pos x="238" y="38"/>
                </a:cxn>
                <a:cxn ang="0">
                  <a:pos x="245" y="68"/>
                </a:cxn>
                <a:cxn ang="0">
                  <a:pos x="244" y="70"/>
                </a:cxn>
                <a:cxn ang="0">
                  <a:pos x="222" y="78"/>
                </a:cxn>
                <a:cxn ang="0">
                  <a:pos x="201" y="70"/>
                </a:cxn>
                <a:cxn ang="0">
                  <a:pos x="200" y="68"/>
                </a:cxn>
                <a:cxn ang="0">
                  <a:pos x="207" y="38"/>
                </a:cxn>
              </a:cxnLst>
              <a:rect l="0" t="0" r="r" b="b"/>
              <a:pathLst>
                <a:path w="359" h="178">
                  <a:moveTo>
                    <a:pt x="1" y="113"/>
                  </a:moveTo>
                  <a:cubicBezTo>
                    <a:pt x="0" y="120"/>
                    <a:pt x="2" y="128"/>
                    <a:pt x="6" y="134"/>
                  </a:cubicBezTo>
                  <a:cubicBezTo>
                    <a:pt x="12" y="146"/>
                    <a:pt x="21" y="153"/>
                    <a:pt x="31" y="159"/>
                  </a:cubicBezTo>
                  <a:cubicBezTo>
                    <a:pt x="46" y="166"/>
                    <a:pt x="63" y="170"/>
                    <a:pt x="85" y="174"/>
                  </a:cubicBezTo>
                  <a:cubicBezTo>
                    <a:pt x="88" y="174"/>
                    <a:pt x="90" y="174"/>
                    <a:pt x="93" y="174"/>
                  </a:cubicBezTo>
                  <a:cubicBezTo>
                    <a:pt x="97" y="175"/>
                    <a:pt x="101" y="175"/>
                    <a:pt x="106" y="176"/>
                  </a:cubicBezTo>
                  <a:cubicBezTo>
                    <a:pt x="109" y="176"/>
                    <a:pt x="111" y="176"/>
                    <a:pt x="114" y="176"/>
                  </a:cubicBezTo>
                  <a:cubicBezTo>
                    <a:pt x="123" y="177"/>
                    <a:pt x="132" y="177"/>
                    <a:pt x="142" y="178"/>
                  </a:cubicBezTo>
                  <a:cubicBezTo>
                    <a:pt x="176" y="178"/>
                    <a:pt x="176" y="178"/>
                    <a:pt x="176" y="178"/>
                  </a:cubicBezTo>
                  <a:cubicBezTo>
                    <a:pt x="184" y="177"/>
                    <a:pt x="191" y="172"/>
                    <a:pt x="195" y="167"/>
                  </a:cubicBezTo>
                  <a:cubicBezTo>
                    <a:pt x="200" y="161"/>
                    <a:pt x="203" y="154"/>
                    <a:pt x="203" y="146"/>
                  </a:cubicBezTo>
                  <a:cubicBezTo>
                    <a:pt x="203" y="142"/>
                    <a:pt x="202" y="138"/>
                    <a:pt x="201" y="134"/>
                  </a:cubicBezTo>
                  <a:cubicBezTo>
                    <a:pt x="200" y="134"/>
                    <a:pt x="200" y="133"/>
                    <a:pt x="200" y="133"/>
                  </a:cubicBezTo>
                  <a:cubicBezTo>
                    <a:pt x="195" y="122"/>
                    <a:pt x="184" y="114"/>
                    <a:pt x="171" y="114"/>
                  </a:cubicBezTo>
                  <a:cubicBezTo>
                    <a:pt x="149" y="114"/>
                    <a:pt x="130" y="113"/>
                    <a:pt x="114" y="112"/>
                  </a:cubicBezTo>
                  <a:cubicBezTo>
                    <a:pt x="111" y="112"/>
                    <a:pt x="109" y="112"/>
                    <a:pt x="106" y="112"/>
                  </a:cubicBezTo>
                  <a:cubicBezTo>
                    <a:pt x="93" y="110"/>
                    <a:pt x="82" y="109"/>
                    <a:pt x="75" y="107"/>
                  </a:cubicBezTo>
                  <a:cubicBezTo>
                    <a:pt x="78" y="104"/>
                    <a:pt x="81" y="102"/>
                    <a:pt x="85" y="99"/>
                  </a:cubicBezTo>
                  <a:cubicBezTo>
                    <a:pt x="91" y="95"/>
                    <a:pt x="99" y="90"/>
                    <a:pt x="106" y="86"/>
                  </a:cubicBezTo>
                  <a:cubicBezTo>
                    <a:pt x="109" y="84"/>
                    <a:pt x="112" y="83"/>
                    <a:pt x="114" y="81"/>
                  </a:cubicBezTo>
                  <a:cubicBezTo>
                    <a:pt x="114" y="104"/>
                    <a:pt x="114" y="104"/>
                    <a:pt x="114" y="104"/>
                  </a:cubicBezTo>
                  <a:cubicBezTo>
                    <a:pt x="128" y="105"/>
                    <a:pt x="146" y="106"/>
                    <a:pt x="169" y="106"/>
                  </a:cubicBezTo>
                  <a:cubicBezTo>
                    <a:pt x="171" y="106"/>
                    <a:pt x="171" y="106"/>
                    <a:pt x="171" y="106"/>
                  </a:cubicBezTo>
                  <a:cubicBezTo>
                    <a:pt x="183" y="106"/>
                    <a:pt x="194" y="112"/>
                    <a:pt x="202" y="121"/>
                  </a:cubicBezTo>
                  <a:cubicBezTo>
                    <a:pt x="206" y="87"/>
                    <a:pt x="206" y="87"/>
                    <a:pt x="206" y="87"/>
                  </a:cubicBezTo>
                  <a:cubicBezTo>
                    <a:pt x="211" y="89"/>
                    <a:pt x="217" y="90"/>
                    <a:pt x="222" y="90"/>
                  </a:cubicBezTo>
                  <a:cubicBezTo>
                    <a:pt x="222" y="90"/>
                    <a:pt x="222" y="90"/>
                    <a:pt x="222" y="90"/>
                  </a:cubicBezTo>
                  <a:cubicBezTo>
                    <a:pt x="222" y="90"/>
                    <a:pt x="222" y="90"/>
                    <a:pt x="222" y="90"/>
                  </a:cubicBezTo>
                  <a:cubicBezTo>
                    <a:pt x="228" y="90"/>
                    <a:pt x="233" y="89"/>
                    <a:pt x="238" y="87"/>
                  </a:cubicBezTo>
                  <a:cubicBezTo>
                    <a:pt x="243" y="121"/>
                    <a:pt x="243" y="121"/>
                    <a:pt x="243" y="121"/>
                  </a:cubicBezTo>
                  <a:cubicBezTo>
                    <a:pt x="250" y="112"/>
                    <a:pt x="261" y="106"/>
                    <a:pt x="274" y="106"/>
                  </a:cubicBezTo>
                  <a:cubicBezTo>
                    <a:pt x="274" y="106"/>
                    <a:pt x="274" y="106"/>
                    <a:pt x="274" y="106"/>
                  </a:cubicBezTo>
                  <a:cubicBezTo>
                    <a:pt x="277" y="106"/>
                    <a:pt x="281" y="106"/>
                    <a:pt x="284" y="106"/>
                  </a:cubicBezTo>
                  <a:cubicBezTo>
                    <a:pt x="285" y="94"/>
                    <a:pt x="290" y="84"/>
                    <a:pt x="294" y="78"/>
                  </a:cubicBezTo>
                  <a:cubicBezTo>
                    <a:pt x="297" y="74"/>
                    <a:pt x="299" y="71"/>
                    <a:pt x="303" y="67"/>
                  </a:cubicBezTo>
                  <a:cubicBezTo>
                    <a:pt x="306" y="64"/>
                    <a:pt x="309" y="60"/>
                    <a:pt x="313" y="57"/>
                  </a:cubicBezTo>
                  <a:cubicBezTo>
                    <a:pt x="319" y="52"/>
                    <a:pt x="325" y="47"/>
                    <a:pt x="331" y="43"/>
                  </a:cubicBezTo>
                  <a:cubicBezTo>
                    <a:pt x="333" y="41"/>
                    <a:pt x="336" y="39"/>
                    <a:pt x="339" y="37"/>
                  </a:cubicBezTo>
                  <a:cubicBezTo>
                    <a:pt x="345" y="33"/>
                    <a:pt x="351" y="29"/>
                    <a:pt x="356" y="26"/>
                  </a:cubicBezTo>
                  <a:cubicBezTo>
                    <a:pt x="357" y="26"/>
                    <a:pt x="358" y="25"/>
                    <a:pt x="359" y="24"/>
                  </a:cubicBezTo>
                  <a:cubicBezTo>
                    <a:pt x="349" y="19"/>
                    <a:pt x="340" y="14"/>
                    <a:pt x="333" y="11"/>
                  </a:cubicBezTo>
                  <a:cubicBezTo>
                    <a:pt x="324" y="7"/>
                    <a:pt x="318" y="4"/>
                    <a:pt x="318" y="4"/>
                  </a:cubicBezTo>
                  <a:cubicBezTo>
                    <a:pt x="315" y="3"/>
                    <a:pt x="312" y="2"/>
                    <a:pt x="309" y="1"/>
                  </a:cubicBezTo>
                  <a:cubicBezTo>
                    <a:pt x="306" y="1"/>
                    <a:pt x="303" y="0"/>
                    <a:pt x="300" y="0"/>
                  </a:cubicBezTo>
                  <a:cubicBezTo>
                    <a:pt x="145" y="0"/>
                    <a:pt x="145" y="0"/>
                    <a:pt x="145" y="0"/>
                  </a:cubicBezTo>
                  <a:cubicBezTo>
                    <a:pt x="142" y="0"/>
                    <a:pt x="139" y="1"/>
                    <a:pt x="136" y="1"/>
                  </a:cubicBezTo>
                  <a:cubicBezTo>
                    <a:pt x="133" y="2"/>
                    <a:pt x="130" y="3"/>
                    <a:pt x="127" y="4"/>
                  </a:cubicBezTo>
                  <a:cubicBezTo>
                    <a:pt x="127" y="4"/>
                    <a:pt x="127" y="4"/>
                    <a:pt x="127" y="4"/>
                  </a:cubicBezTo>
                  <a:cubicBezTo>
                    <a:pt x="127" y="4"/>
                    <a:pt x="121" y="7"/>
                    <a:pt x="112" y="11"/>
                  </a:cubicBezTo>
                  <a:cubicBezTo>
                    <a:pt x="101" y="16"/>
                    <a:pt x="86" y="24"/>
                    <a:pt x="70" y="33"/>
                  </a:cubicBezTo>
                  <a:cubicBezTo>
                    <a:pt x="55" y="42"/>
                    <a:pt x="41" y="51"/>
                    <a:pt x="28" y="63"/>
                  </a:cubicBezTo>
                  <a:cubicBezTo>
                    <a:pt x="22" y="68"/>
                    <a:pt x="17" y="73"/>
                    <a:pt x="12" y="80"/>
                  </a:cubicBezTo>
                  <a:cubicBezTo>
                    <a:pt x="11" y="81"/>
                    <a:pt x="11" y="82"/>
                    <a:pt x="10" y="82"/>
                  </a:cubicBezTo>
                  <a:cubicBezTo>
                    <a:pt x="5" y="90"/>
                    <a:pt x="1" y="100"/>
                    <a:pt x="1" y="113"/>
                  </a:cubicBezTo>
                  <a:close/>
                  <a:moveTo>
                    <a:pt x="207" y="38"/>
                  </a:moveTo>
                  <a:cubicBezTo>
                    <a:pt x="222" y="38"/>
                    <a:pt x="222" y="38"/>
                    <a:pt x="222" y="38"/>
                  </a:cubicBezTo>
                  <a:cubicBezTo>
                    <a:pt x="238" y="38"/>
                    <a:pt x="238" y="38"/>
                    <a:pt x="238" y="38"/>
                  </a:cubicBezTo>
                  <a:cubicBezTo>
                    <a:pt x="245" y="68"/>
                    <a:pt x="245" y="68"/>
                    <a:pt x="245" y="68"/>
                  </a:cubicBezTo>
                  <a:cubicBezTo>
                    <a:pt x="244" y="70"/>
                    <a:pt x="244" y="70"/>
                    <a:pt x="244" y="70"/>
                  </a:cubicBezTo>
                  <a:cubicBezTo>
                    <a:pt x="238" y="76"/>
                    <a:pt x="230" y="78"/>
                    <a:pt x="222" y="78"/>
                  </a:cubicBezTo>
                  <a:cubicBezTo>
                    <a:pt x="215" y="78"/>
                    <a:pt x="207" y="76"/>
                    <a:pt x="201" y="70"/>
                  </a:cubicBezTo>
                  <a:cubicBezTo>
                    <a:pt x="200" y="68"/>
                    <a:pt x="200" y="68"/>
                    <a:pt x="200" y="68"/>
                  </a:cubicBezTo>
                  <a:lnTo>
                    <a:pt x="207"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3" name="Freeform 23">
              <a:extLst>
                <a:ext uri="{FF2B5EF4-FFF2-40B4-BE49-F238E27FC236}">
                  <a16:creationId xmlns:a16="http://schemas.microsoft.com/office/drawing/2014/main" id="{EAD64413-CD29-48D7-9B15-D3B0FE93791E}"/>
                </a:ext>
              </a:extLst>
            </p:cNvPr>
            <p:cNvSpPr>
              <a:spLocks/>
            </p:cNvSpPr>
            <p:nvPr/>
          </p:nvSpPr>
          <p:spPr bwMode="auto">
            <a:xfrm>
              <a:off x="3561881" y="2023049"/>
              <a:ext cx="172034" cy="108691"/>
            </a:xfrm>
            <a:custGeom>
              <a:avLst/>
              <a:gdLst/>
              <a:ahLst/>
              <a:cxnLst>
                <a:cxn ang="0">
                  <a:pos x="0" y="32"/>
                </a:cxn>
                <a:cxn ang="0">
                  <a:pos x="7" y="53"/>
                </a:cxn>
                <a:cxn ang="0">
                  <a:pos x="27" y="64"/>
                </a:cxn>
                <a:cxn ang="0">
                  <a:pos x="61" y="64"/>
                </a:cxn>
                <a:cxn ang="0">
                  <a:pos x="89" y="62"/>
                </a:cxn>
                <a:cxn ang="0">
                  <a:pos x="97" y="62"/>
                </a:cxn>
                <a:cxn ang="0">
                  <a:pos x="101" y="61"/>
                </a:cxn>
                <a:cxn ang="0">
                  <a:pos x="97" y="60"/>
                </a:cxn>
                <a:cxn ang="0">
                  <a:pos x="89" y="57"/>
                </a:cxn>
                <a:cxn ang="0">
                  <a:pos x="76" y="52"/>
                </a:cxn>
                <a:cxn ang="0">
                  <a:pos x="47" y="24"/>
                </a:cxn>
                <a:cxn ang="0">
                  <a:pos x="45" y="20"/>
                </a:cxn>
                <a:cxn ang="0">
                  <a:pos x="41" y="0"/>
                </a:cxn>
                <a:cxn ang="0">
                  <a:pos x="32" y="0"/>
                </a:cxn>
                <a:cxn ang="0">
                  <a:pos x="3" y="19"/>
                </a:cxn>
                <a:cxn ang="0">
                  <a:pos x="2" y="20"/>
                </a:cxn>
                <a:cxn ang="0">
                  <a:pos x="0" y="32"/>
                </a:cxn>
              </a:cxnLst>
              <a:rect l="0" t="0" r="r" b="b"/>
              <a:pathLst>
                <a:path w="101" h="64">
                  <a:moveTo>
                    <a:pt x="0" y="32"/>
                  </a:moveTo>
                  <a:cubicBezTo>
                    <a:pt x="0" y="40"/>
                    <a:pt x="3" y="47"/>
                    <a:pt x="7" y="53"/>
                  </a:cubicBezTo>
                  <a:cubicBezTo>
                    <a:pt x="12" y="58"/>
                    <a:pt x="19" y="63"/>
                    <a:pt x="27" y="64"/>
                  </a:cubicBezTo>
                  <a:cubicBezTo>
                    <a:pt x="61" y="64"/>
                    <a:pt x="61" y="64"/>
                    <a:pt x="61" y="64"/>
                  </a:cubicBezTo>
                  <a:cubicBezTo>
                    <a:pt x="71" y="63"/>
                    <a:pt x="80" y="63"/>
                    <a:pt x="89" y="62"/>
                  </a:cubicBezTo>
                  <a:cubicBezTo>
                    <a:pt x="91" y="62"/>
                    <a:pt x="94" y="62"/>
                    <a:pt x="97" y="62"/>
                  </a:cubicBezTo>
                  <a:cubicBezTo>
                    <a:pt x="98" y="62"/>
                    <a:pt x="100" y="62"/>
                    <a:pt x="101" y="61"/>
                  </a:cubicBezTo>
                  <a:cubicBezTo>
                    <a:pt x="100" y="61"/>
                    <a:pt x="98" y="60"/>
                    <a:pt x="97" y="60"/>
                  </a:cubicBezTo>
                  <a:cubicBezTo>
                    <a:pt x="94" y="59"/>
                    <a:pt x="91" y="58"/>
                    <a:pt x="89" y="57"/>
                  </a:cubicBezTo>
                  <a:cubicBezTo>
                    <a:pt x="84" y="56"/>
                    <a:pt x="80" y="54"/>
                    <a:pt x="76" y="52"/>
                  </a:cubicBezTo>
                  <a:cubicBezTo>
                    <a:pt x="63" y="45"/>
                    <a:pt x="53" y="36"/>
                    <a:pt x="47" y="24"/>
                  </a:cubicBezTo>
                  <a:cubicBezTo>
                    <a:pt x="47" y="23"/>
                    <a:pt x="46" y="21"/>
                    <a:pt x="45" y="20"/>
                  </a:cubicBezTo>
                  <a:cubicBezTo>
                    <a:pt x="43" y="14"/>
                    <a:pt x="41" y="7"/>
                    <a:pt x="41" y="0"/>
                  </a:cubicBezTo>
                  <a:cubicBezTo>
                    <a:pt x="38" y="0"/>
                    <a:pt x="35" y="0"/>
                    <a:pt x="32" y="0"/>
                  </a:cubicBezTo>
                  <a:cubicBezTo>
                    <a:pt x="19" y="0"/>
                    <a:pt x="8" y="8"/>
                    <a:pt x="3" y="19"/>
                  </a:cubicBezTo>
                  <a:cubicBezTo>
                    <a:pt x="3" y="19"/>
                    <a:pt x="2" y="20"/>
                    <a:pt x="2" y="20"/>
                  </a:cubicBezTo>
                  <a:cubicBezTo>
                    <a:pt x="1" y="24"/>
                    <a:pt x="0" y="28"/>
                    <a:pt x="0"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4" name="Freeform 24">
              <a:extLst>
                <a:ext uri="{FF2B5EF4-FFF2-40B4-BE49-F238E27FC236}">
                  <a16:creationId xmlns:a16="http://schemas.microsoft.com/office/drawing/2014/main" id="{6E6424CB-7BC9-4BF2-887B-22CF3406C990}"/>
                </a:ext>
              </a:extLst>
            </p:cNvPr>
            <p:cNvSpPr>
              <a:spLocks/>
            </p:cNvSpPr>
            <p:nvPr/>
          </p:nvSpPr>
          <p:spPr bwMode="auto">
            <a:xfrm>
              <a:off x="4294646" y="2847229"/>
              <a:ext cx="74860" cy="115889"/>
            </a:xfrm>
            <a:custGeom>
              <a:avLst/>
              <a:gdLst/>
              <a:ahLst/>
              <a:cxnLst>
                <a:cxn ang="0">
                  <a:pos x="2" y="3"/>
                </a:cxn>
                <a:cxn ang="0">
                  <a:pos x="2" y="5"/>
                </a:cxn>
                <a:cxn ang="0">
                  <a:pos x="0" y="6"/>
                </a:cxn>
                <a:cxn ang="0">
                  <a:pos x="2" y="7"/>
                </a:cxn>
                <a:cxn ang="0">
                  <a:pos x="9" y="16"/>
                </a:cxn>
                <a:cxn ang="0">
                  <a:pos x="15" y="36"/>
                </a:cxn>
                <a:cxn ang="0">
                  <a:pos x="1" y="67"/>
                </a:cxn>
                <a:cxn ang="0">
                  <a:pos x="12" y="68"/>
                </a:cxn>
                <a:cxn ang="0">
                  <a:pos x="44" y="36"/>
                </a:cxn>
                <a:cxn ang="0">
                  <a:pos x="26" y="7"/>
                </a:cxn>
                <a:cxn ang="0">
                  <a:pos x="26" y="0"/>
                </a:cxn>
                <a:cxn ang="0">
                  <a:pos x="9" y="3"/>
                </a:cxn>
                <a:cxn ang="0">
                  <a:pos x="2" y="3"/>
                </a:cxn>
              </a:cxnLst>
              <a:rect l="0" t="0" r="r" b="b"/>
              <a:pathLst>
                <a:path w="44" h="68">
                  <a:moveTo>
                    <a:pt x="2" y="3"/>
                  </a:moveTo>
                  <a:cubicBezTo>
                    <a:pt x="2" y="5"/>
                    <a:pt x="2" y="5"/>
                    <a:pt x="2" y="5"/>
                  </a:cubicBezTo>
                  <a:cubicBezTo>
                    <a:pt x="1" y="5"/>
                    <a:pt x="1" y="5"/>
                    <a:pt x="0" y="6"/>
                  </a:cubicBezTo>
                  <a:cubicBezTo>
                    <a:pt x="1" y="6"/>
                    <a:pt x="1" y="6"/>
                    <a:pt x="2" y="7"/>
                  </a:cubicBezTo>
                  <a:cubicBezTo>
                    <a:pt x="5" y="9"/>
                    <a:pt x="7" y="12"/>
                    <a:pt x="9" y="16"/>
                  </a:cubicBezTo>
                  <a:cubicBezTo>
                    <a:pt x="12" y="22"/>
                    <a:pt x="15" y="29"/>
                    <a:pt x="15" y="36"/>
                  </a:cubicBezTo>
                  <a:cubicBezTo>
                    <a:pt x="15" y="48"/>
                    <a:pt x="9" y="59"/>
                    <a:pt x="1" y="67"/>
                  </a:cubicBezTo>
                  <a:cubicBezTo>
                    <a:pt x="4" y="68"/>
                    <a:pt x="8" y="68"/>
                    <a:pt x="12" y="68"/>
                  </a:cubicBezTo>
                  <a:cubicBezTo>
                    <a:pt x="29" y="68"/>
                    <a:pt x="44" y="54"/>
                    <a:pt x="44" y="36"/>
                  </a:cubicBezTo>
                  <a:cubicBezTo>
                    <a:pt x="44" y="23"/>
                    <a:pt x="37" y="12"/>
                    <a:pt x="26" y="7"/>
                  </a:cubicBezTo>
                  <a:cubicBezTo>
                    <a:pt x="26" y="0"/>
                    <a:pt x="26" y="0"/>
                    <a:pt x="26" y="0"/>
                  </a:cubicBezTo>
                  <a:cubicBezTo>
                    <a:pt x="20" y="2"/>
                    <a:pt x="15" y="3"/>
                    <a:pt x="9" y="3"/>
                  </a:cubicBezTo>
                  <a:cubicBezTo>
                    <a:pt x="6" y="3"/>
                    <a:pt x="4" y="3"/>
                    <a:pt x="2"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5" name="Freeform 25">
              <a:extLst>
                <a:ext uri="{FF2B5EF4-FFF2-40B4-BE49-F238E27FC236}">
                  <a16:creationId xmlns:a16="http://schemas.microsoft.com/office/drawing/2014/main" id="{B59D2BB1-9054-457D-B85B-CDCF3117F890}"/>
                </a:ext>
              </a:extLst>
            </p:cNvPr>
            <p:cNvSpPr>
              <a:spLocks/>
            </p:cNvSpPr>
            <p:nvPr/>
          </p:nvSpPr>
          <p:spPr bwMode="auto">
            <a:xfrm>
              <a:off x="4393259" y="2432620"/>
              <a:ext cx="299440" cy="530499"/>
            </a:xfrm>
            <a:custGeom>
              <a:avLst/>
              <a:gdLst/>
              <a:ahLst/>
              <a:cxnLst>
                <a:cxn ang="0">
                  <a:pos x="169" y="190"/>
                </a:cxn>
                <a:cxn ang="0">
                  <a:pos x="107" y="181"/>
                </a:cxn>
                <a:cxn ang="0">
                  <a:pos x="115" y="95"/>
                </a:cxn>
                <a:cxn ang="0">
                  <a:pos x="163" y="95"/>
                </a:cxn>
                <a:cxn ang="0">
                  <a:pos x="155" y="55"/>
                </a:cxn>
                <a:cxn ang="0">
                  <a:pos x="154" y="51"/>
                </a:cxn>
                <a:cxn ang="0">
                  <a:pos x="150" y="40"/>
                </a:cxn>
                <a:cxn ang="0">
                  <a:pos x="131" y="10"/>
                </a:cxn>
                <a:cxn ang="0">
                  <a:pos x="118" y="3"/>
                </a:cxn>
                <a:cxn ang="0">
                  <a:pos x="89" y="0"/>
                </a:cxn>
                <a:cxn ang="0">
                  <a:pos x="88" y="0"/>
                </a:cxn>
                <a:cxn ang="0">
                  <a:pos x="86" y="0"/>
                </a:cxn>
                <a:cxn ang="0">
                  <a:pos x="55" y="4"/>
                </a:cxn>
                <a:cxn ang="0">
                  <a:pos x="35" y="21"/>
                </a:cxn>
                <a:cxn ang="0">
                  <a:pos x="26" y="40"/>
                </a:cxn>
                <a:cxn ang="0">
                  <a:pos x="22" y="51"/>
                </a:cxn>
                <a:cxn ang="0">
                  <a:pos x="18" y="65"/>
                </a:cxn>
                <a:cxn ang="0">
                  <a:pos x="13" y="95"/>
                </a:cxn>
                <a:cxn ang="0">
                  <a:pos x="62" y="95"/>
                </a:cxn>
                <a:cxn ang="0">
                  <a:pos x="70" y="181"/>
                </a:cxn>
                <a:cxn ang="0">
                  <a:pos x="7" y="191"/>
                </a:cxn>
                <a:cxn ang="0">
                  <a:pos x="7" y="191"/>
                </a:cxn>
                <a:cxn ang="0">
                  <a:pos x="0" y="218"/>
                </a:cxn>
                <a:cxn ang="0">
                  <a:pos x="72" y="205"/>
                </a:cxn>
                <a:cxn ang="0">
                  <a:pos x="76" y="249"/>
                </a:cxn>
                <a:cxn ang="0">
                  <a:pos x="54" y="280"/>
                </a:cxn>
                <a:cxn ang="0">
                  <a:pos x="86" y="312"/>
                </a:cxn>
                <a:cxn ang="0">
                  <a:pos x="119" y="280"/>
                </a:cxn>
                <a:cxn ang="0">
                  <a:pos x="101" y="251"/>
                </a:cxn>
                <a:cxn ang="0">
                  <a:pos x="105" y="205"/>
                </a:cxn>
                <a:cxn ang="0">
                  <a:pos x="176" y="218"/>
                </a:cxn>
                <a:cxn ang="0">
                  <a:pos x="169" y="191"/>
                </a:cxn>
                <a:cxn ang="0">
                  <a:pos x="169" y="190"/>
                </a:cxn>
              </a:cxnLst>
              <a:rect l="0" t="0" r="r" b="b"/>
              <a:pathLst>
                <a:path w="176" h="312">
                  <a:moveTo>
                    <a:pt x="169" y="190"/>
                  </a:moveTo>
                  <a:cubicBezTo>
                    <a:pt x="153" y="185"/>
                    <a:pt x="132" y="182"/>
                    <a:pt x="107" y="181"/>
                  </a:cubicBezTo>
                  <a:cubicBezTo>
                    <a:pt x="115" y="95"/>
                    <a:pt x="115" y="95"/>
                    <a:pt x="115" y="95"/>
                  </a:cubicBezTo>
                  <a:cubicBezTo>
                    <a:pt x="163" y="95"/>
                    <a:pt x="163" y="95"/>
                    <a:pt x="163" y="95"/>
                  </a:cubicBezTo>
                  <a:cubicBezTo>
                    <a:pt x="161" y="78"/>
                    <a:pt x="158" y="64"/>
                    <a:pt x="155" y="55"/>
                  </a:cubicBezTo>
                  <a:cubicBezTo>
                    <a:pt x="154" y="53"/>
                    <a:pt x="154" y="52"/>
                    <a:pt x="154" y="51"/>
                  </a:cubicBezTo>
                  <a:cubicBezTo>
                    <a:pt x="152" y="47"/>
                    <a:pt x="151" y="43"/>
                    <a:pt x="150" y="40"/>
                  </a:cubicBezTo>
                  <a:cubicBezTo>
                    <a:pt x="144" y="26"/>
                    <a:pt x="138" y="16"/>
                    <a:pt x="131" y="10"/>
                  </a:cubicBezTo>
                  <a:cubicBezTo>
                    <a:pt x="127" y="7"/>
                    <a:pt x="124" y="5"/>
                    <a:pt x="118" y="3"/>
                  </a:cubicBezTo>
                  <a:cubicBezTo>
                    <a:pt x="112" y="1"/>
                    <a:pt x="103" y="0"/>
                    <a:pt x="89" y="0"/>
                  </a:cubicBezTo>
                  <a:cubicBezTo>
                    <a:pt x="88" y="0"/>
                    <a:pt x="88" y="0"/>
                    <a:pt x="88" y="0"/>
                  </a:cubicBezTo>
                  <a:cubicBezTo>
                    <a:pt x="86" y="0"/>
                    <a:pt x="86" y="0"/>
                    <a:pt x="86" y="0"/>
                  </a:cubicBezTo>
                  <a:cubicBezTo>
                    <a:pt x="71" y="0"/>
                    <a:pt x="62" y="2"/>
                    <a:pt x="55" y="4"/>
                  </a:cubicBezTo>
                  <a:cubicBezTo>
                    <a:pt x="48" y="7"/>
                    <a:pt x="43" y="9"/>
                    <a:pt x="35" y="21"/>
                  </a:cubicBezTo>
                  <a:cubicBezTo>
                    <a:pt x="33" y="25"/>
                    <a:pt x="29" y="31"/>
                    <a:pt x="26" y="40"/>
                  </a:cubicBezTo>
                  <a:cubicBezTo>
                    <a:pt x="25" y="43"/>
                    <a:pt x="23" y="47"/>
                    <a:pt x="22" y="51"/>
                  </a:cubicBezTo>
                  <a:cubicBezTo>
                    <a:pt x="21" y="55"/>
                    <a:pt x="20" y="60"/>
                    <a:pt x="18" y="65"/>
                  </a:cubicBezTo>
                  <a:cubicBezTo>
                    <a:pt x="16" y="74"/>
                    <a:pt x="14" y="84"/>
                    <a:pt x="13" y="95"/>
                  </a:cubicBezTo>
                  <a:cubicBezTo>
                    <a:pt x="62" y="95"/>
                    <a:pt x="62" y="95"/>
                    <a:pt x="62" y="95"/>
                  </a:cubicBezTo>
                  <a:cubicBezTo>
                    <a:pt x="70" y="181"/>
                    <a:pt x="70" y="181"/>
                    <a:pt x="70" y="181"/>
                  </a:cubicBezTo>
                  <a:cubicBezTo>
                    <a:pt x="44" y="182"/>
                    <a:pt x="23" y="186"/>
                    <a:pt x="7" y="191"/>
                  </a:cubicBezTo>
                  <a:cubicBezTo>
                    <a:pt x="7" y="191"/>
                    <a:pt x="7" y="191"/>
                    <a:pt x="7" y="191"/>
                  </a:cubicBezTo>
                  <a:cubicBezTo>
                    <a:pt x="7" y="201"/>
                    <a:pt x="4" y="210"/>
                    <a:pt x="0" y="218"/>
                  </a:cubicBezTo>
                  <a:cubicBezTo>
                    <a:pt x="16" y="212"/>
                    <a:pt x="39" y="206"/>
                    <a:pt x="72" y="205"/>
                  </a:cubicBezTo>
                  <a:cubicBezTo>
                    <a:pt x="76" y="249"/>
                    <a:pt x="76" y="249"/>
                    <a:pt x="76" y="249"/>
                  </a:cubicBezTo>
                  <a:cubicBezTo>
                    <a:pt x="63" y="254"/>
                    <a:pt x="54" y="266"/>
                    <a:pt x="54" y="280"/>
                  </a:cubicBezTo>
                  <a:cubicBezTo>
                    <a:pt x="54" y="298"/>
                    <a:pt x="68" y="312"/>
                    <a:pt x="86" y="312"/>
                  </a:cubicBezTo>
                  <a:cubicBezTo>
                    <a:pt x="104" y="312"/>
                    <a:pt x="119" y="298"/>
                    <a:pt x="119" y="280"/>
                  </a:cubicBezTo>
                  <a:cubicBezTo>
                    <a:pt x="119" y="267"/>
                    <a:pt x="112" y="257"/>
                    <a:pt x="101" y="251"/>
                  </a:cubicBezTo>
                  <a:cubicBezTo>
                    <a:pt x="105" y="205"/>
                    <a:pt x="105" y="205"/>
                    <a:pt x="105" y="205"/>
                  </a:cubicBezTo>
                  <a:cubicBezTo>
                    <a:pt x="137" y="206"/>
                    <a:pt x="160" y="212"/>
                    <a:pt x="176" y="218"/>
                  </a:cubicBezTo>
                  <a:cubicBezTo>
                    <a:pt x="172" y="210"/>
                    <a:pt x="169" y="201"/>
                    <a:pt x="169" y="191"/>
                  </a:cubicBezTo>
                  <a:cubicBezTo>
                    <a:pt x="169" y="191"/>
                    <a:pt x="169" y="191"/>
                    <a:pt x="169"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6" name="Freeform 26">
              <a:extLst>
                <a:ext uri="{FF2B5EF4-FFF2-40B4-BE49-F238E27FC236}">
                  <a16:creationId xmlns:a16="http://schemas.microsoft.com/office/drawing/2014/main" id="{385263F7-07BE-4C3F-B85F-C48F69460F2E}"/>
                </a:ext>
              </a:extLst>
            </p:cNvPr>
            <p:cNvSpPr>
              <a:spLocks/>
            </p:cNvSpPr>
            <p:nvPr/>
          </p:nvSpPr>
          <p:spPr bwMode="auto">
            <a:xfrm>
              <a:off x="4716453" y="2849389"/>
              <a:ext cx="73420" cy="113730"/>
            </a:xfrm>
            <a:custGeom>
              <a:avLst/>
              <a:gdLst/>
              <a:ahLst/>
              <a:cxnLst>
                <a:cxn ang="0">
                  <a:pos x="29" y="35"/>
                </a:cxn>
                <a:cxn ang="0">
                  <a:pos x="34" y="15"/>
                </a:cxn>
                <a:cxn ang="0">
                  <a:pos x="43" y="4"/>
                </a:cxn>
                <a:cxn ang="0">
                  <a:pos x="43" y="4"/>
                </a:cxn>
                <a:cxn ang="0">
                  <a:pos x="43" y="2"/>
                </a:cxn>
                <a:cxn ang="0">
                  <a:pos x="35" y="2"/>
                </a:cxn>
                <a:cxn ang="0">
                  <a:pos x="19" y="0"/>
                </a:cxn>
                <a:cxn ang="0">
                  <a:pos x="19" y="5"/>
                </a:cxn>
                <a:cxn ang="0">
                  <a:pos x="0" y="35"/>
                </a:cxn>
                <a:cxn ang="0">
                  <a:pos x="32" y="67"/>
                </a:cxn>
                <a:cxn ang="0">
                  <a:pos x="43" y="66"/>
                </a:cxn>
                <a:cxn ang="0">
                  <a:pos x="29" y="35"/>
                </a:cxn>
              </a:cxnLst>
              <a:rect l="0" t="0" r="r" b="b"/>
              <a:pathLst>
                <a:path w="43" h="67">
                  <a:moveTo>
                    <a:pt x="29" y="35"/>
                  </a:moveTo>
                  <a:cubicBezTo>
                    <a:pt x="29" y="28"/>
                    <a:pt x="31" y="21"/>
                    <a:pt x="34" y="15"/>
                  </a:cubicBezTo>
                  <a:cubicBezTo>
                    <a:pt x="37" y="11"/>
                    <a:pt x="40" y="7"/>
                    <a:pt x="43" y="4"/>
                  </a:cubicBezTo>
                  <a:cubicBezTo>
                    <a:pt x="43" y="4"/>
                    <a:pt x="43" y="4"/>
                    <a:pt x="43" y="4"/>
                  </a:cubicBezTo>
                  <a:cubicBezTo>
                    <a:pt x="43" y="2"/>
                    <a:pt x="43" y="2"/>
                    <a:pt x="43" y="2"/>
                  </a:cubicBezTo>
                  <a:cubicBezTo>
                    <a:pt x="41" y="2"/>
                    <a:pt x="38" y="2"/>
                    <a:pt x="35" y="2"/>
                  </a:cubicBezTo>
                  <a:cubicBezTo>
                    <a:pt x="30" y="2"/>
                    <a:pt x="24" y="1"/>
                    <a:pt x="19" y="0"/>
                  </a:cubicBezTo>
                  <a:cubicBezTo>
                    <a:pt x="19" y="5"/>
                    <a:pt x="19" y="5"/>
                    <a:pt x="19" y="5"/>
                  </a:cubicBezTo>
                  <a:cubicBezTo>
                    <a:pt x="8" y="10"/>
                    <a:pt x="0" y="22"/>
                    <a:pt x="0" y="35"/>
                  </a:cubicBezTo>
                  <a:cubicBezTo>
                    <a:pt x="0" y="53"/>
                    <a:pt x="14" y="67"/>
                    <a:pt x="32" y="67"/>
                  </a:cubicBezTo>
                  <a:cubicBezTo>
                    <a:pt x="36" y="67"/>
                    <a:pt x="40" y="67"/>
                    <a:pt x="43" y="66"/>
                  </a:cubicBezTo>
                  <a:cubicBezTo>
                    <a:pt x="34" y="58"/>
                    <a:pt x="29" y="47"/>
                    <a:pt x="29" y="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7" name="Freeform 27">
              <a:extLst>
                <a:ext uri="{FF2B5EF4-FFF2-40B4-BE49-F238E27FC236}">
                  <a16:creationId xmlns:a16="http://schemas.microsoft.com/office/drawing/2014/main" id="{F33879FC-36AF-41F3-9FF1-5F56ACC4C101}"/>
                </a:ext>
              </a:extLst>
            </p:cNvPr>
            <p:cNvSpPr>
              <a:spLocks/>
            </p:cNvSpPr>
            <p:nvPr/>
          </p:nvSpPr>
          <p:spPr bwMode="auto">
            <a:xfrm>
              <a:off x="4755323" y="2318890"/>
              <a:ext cx="5039" cy="6478"/>
            </a:xfrm>
            <a:custGeom>
              <a:avLst/>
              <a:gdLst/>
              <a:ahLst/>
              <a:cxnLst>
                <a:cxn ang="0">
                  <a:pos x="0" y="0"/>
                </a:cxn>
                <a:cxn ang="0">
                  <a:pos x="3" y="4"/>
                </a:cxn>
                <a:cxn ang="0">
                  <a:pos x="3" y="0"/>
                </a:cxn>
                <a:cxn ang="0">
                  <a:pos x="0" y="0"/>
                </a:cxn>
              </a:cxnLst>
              <a:rect l="0" t="0" r="r" b="b"/>
              <a:pathLst>
                <a:path w="3" h="4">
                  <a:moveTo>
                    <a:pt x="0" y="0"/>
                  </a:moveTo>
                  <a:cubicBezTo>
                    <a:pt x="1" y="1"/>
                    <a:pt x="2" y="3"/>
                    <a:pt x="3" y="4"/>
                  </a:cubicBezTo>
                  <a:cubicBezTo>
                    <a:pt x="3" y="0"/>
                    <a:pt x="3" y="0"/>
                    <a:pt x="3" y="0"/>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8" name="Freeform 28">
              <a:extLst>
                <a:ext uri="{FF2B5EF4-FFF2-40B4-BE49-F238E27FC236}">
                  <a16:creationId xmlns:a16="http://schemas.microsoft.com/office/drawing/2014/main" id="{8F16B38A-4745-47F0-92BC-31FE2B2E6B97}"/>
                </a:ext>
              </a:extLst>
            </p:cNvPr>
            <p:cNvSpPr>
              <a:spLocks/>
            </p:cNvSpPr>
            <p:nvPr/>
          </p:nvSpPr>
          <p:spPr bwMode="auto">
            <a:xfrm>
              <a:off x="4321999" y="2318890"/>
              <a:ext cx="8638" cy="7918"/>
            </a:xfrm>
            <a:custGeom>
              <a:avLst/>
              <a:gdLst/>
              <a:ahLst/>
              <a:cxnLst>
                <a:cxn ang="0">
                  <a:pos x="5" y="0"/>
                </a:cxn>
                <a:cxn ang="0">
                  <a:pos x="0" y="0"/>
                </a:cxn>
                <a:cxn ang="0">
                  <a:pos x="0" y="5"/>
                </a:cxn>
                <a:cxn ang="0">
                  <a:pos x="5" y="0"/>
                </a:cxn>
              </a:cxnLst>
              <a:rect l="0" t="0" r="r" b="b"/>
              <a:pathLst>
                <a:path w="5" h="5">
                  <a:moveTo>
                    <a:pt x="5" y="0"/>
                  </a:moveTo>
                  <a:cubicBezTo>
                    <a:pt x="0" y="0"/>
                    <a:pt x="0" y="0"/>
                    <a:pt x="0" y="0"/>
                  </a:cubicBezTo>
                  <a:cubicBezTo>
                    <a:pt x="0" y="5"/>
                    <a:pt x="0" y="5"/>
                    <a:pt x="0" y="5"/>
                  </a:cubicBezTo>
                  <a:cubicBezTo>
                    <a:pt x="2" y="3"/>
                    <a:pt x="3" y="2"/>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9" name="Freeform 29">
              <a:extLst>
                <a:ext uri="{FF2B5EF4-FFF2-40B4-BE49-F238E27FC236}">
                  <a16:creationId xmlns:a16="http://schemas.microsoft.com/office/drawing/2014/main" id="{FE69DCC8-0AE6-4E04-8C43-EEE5D772AEA2}"/>
                </a:ext>
              </a:extLst>
            </p:cNvPr>
            <p:cNvSpPr>
              <a:spLocks/>
            </p:cNvSpPr>
            <p:nvPr/>
          </p:nvSpPr>
          <p:spPr bwMode="auto">
            <a:xfrm>
              <a:off x="4368066" y="1458000"/>
              <a:ext cx="349827" cy="350547"/>
            </a:xfrm>
            <a:custGeom>
              <a:avLst/>
              <a:gdLst/>
              <a:ahLst/>
              <a:cxnLst>
                <a:cxn ang="0">
                  <a:pos x="124" y="194"/>
                </a:cxn>
                <a:cxn ang="0">
                  <a:pos x="194" y="82"/>
                </a:cxn>
                <a:cxn ang="0">
                  <a:pos x="82" y="11"/>
                </a:cxn>
                <a:cxn ang="0">
                  <a:pos x="11" y="124"/>
                </a:cxn>
                <a:cxn ang="0">
                  <a:pos x="124" y="194"/>
                </a:cxn>
              </a:cxnLst>
              <a:rect l="0" t="0" r="r" b="b"/>
              <a:pathLst>
                <a:path w="206" h="206">
                  <a:moveTo>
                    <a:pt x="124" y="194"/>
                  </a:moveTo>
                  <a:cubicBezTo>
                    <a:pt x="175" y="183"/>
                    <a:pt x="206" y="132"/>
                    <a:pt x="194" y="82"/>
                  </a:cubicBezTo>
                  <a:cubicBezTo>
                    <a:pt x="183" y="31"/>
                    <a:pt x="132" y="0"/>
                    <a:pt x="82" y="11"/>
                  </a:cubicBezTo>
                  <a:cubicBezTo>
                    <a:pt x="31" y="23"/>
                    <a:pt x="0" y="74"/>
                    <a:pt x="11" y="124"/>
                  </a:cubicBezTo>
                  <a:cubicBezTo>
                    <a:pt x="23" y="175"/>
                    <a:pt x="74" y="206"/>
                    <a:pt x="124" y="19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0" name="Freeform 30">
              <a:extLst>
                <a:ext uri="{FF2B5EF4-FFF2-40B4-BE49-F238E27FC236}">
                  <a16:creationId xmlns:a16="http://schemas.microsoft.com/office/drawing/2014/main" id="{754386D1-7495-4710-86EC-BBF59EC56B2C}"/>
                </a:ext>
              </a:extLst>
            </p:cNvPr>
            <p:cNvSpPr>
              <a:spLocks/>
            </p:cNvSpPr>
            <p:nvPr/>
          </p:nvSpPr>
          <p:spPr bwMode="auto">
            <a:xfrm>
              <a:off x="4289607" y="2318890"/>
              <a:ext cx="505305" cy="519701"/>
            </a:xfrm>
            <a:custGeom>
              <a:avLst/>
              <a:gdLst/>
              <a:ahLst/>
              <a:cxnLst>
                <a:cxn ang="0">
                  <a:pos x="263" y="270"/>
                </a:cxn>
                <a:cxn ang="0">
                  <a:pos x="262" y="258"/>
                </a:cxn>
                <a:cxn ang="0">
                  <a:pos x="267" y="162"/>
                </a:cxn>
                <a:cxn ang="0">
                  <a:pos x="276" y="109"/>
                </a:cxn>
                <a:cxn ang="0">
                  <a:pos x="277" y="103"/>
                </a:cxn>
                <a:cxn ang="0">
                  <a:pos x="278" y="99"/>
                </a:cxn>
                <a:cxn ang="0">
                  <a:pos x="280" y="90"/>
                </a:cxn>
                <a:cxn ang="0">
                  <a:pos x="297" y="46"/>
                </a:cxn>
                <a:cxn ang="0">
                  <a:pos x="289" y="32"/>
                </a:cxn>
                <a:cxn ang="0">
                  <a:pos x="277" y="16"/>
                </a:cxn>
                <a:cxn ang="0">
                  <a:pos x="263" y="0"/>
                </a:cxn>
                <a:cxn ang="0">
                  <a:pos x="155" y="0"/>
                </a:cxn>
                <a:cxn ang="0">
                  <a:pos x="149" y="8"/>
                </a:cxn>
                <a:cxn ang="0">
                  <a:pos x="143" y="0"/>
                </a:cxn>
                <a:cxn ang="0">
                  <a:pos x="35" y="0"/>
                </a:cxn>
                <a:cxn ang="0">
                  <a:pos x="19" y="17"/>
                </a:cxn>
                <a:cxn ang="0">
                  <a:pos x="0" y="46"/>
                </a:cxn>
                <a:cxn ang="0">
                  <a:pos x="19" y="97"/>
                </a:cxn>
                <a:cxn ang="0">
                  <a:pos x="20" y="99"/>
                </a:cxn>
                <a:cxn ang="0">
                  <a:pos x="21" y="105"/>
                </a:cxn>
                <a:cxn ang="0">
                  <a:pos x="23" y="112"/>
                </a:cxn>
                <a:cxn ang="0">
                  <a:pos x="31" y="162"/>
                </a:cxn>
                <a:cxn ang="0">
                  <a:pos x="36" y="258"/>
                </a:cxn>
                <a:cxn ang="0">
                  <a:pos x="35" y="271"/>
                </a:cxn>
                <a:cxn ang="0">
                  <a:pos x="9" y="306"/>
                </a:cxn>
                <a:cxn ang="0">
                  <a:pos x="12" y="306"/>
                </a:cxn>
                <a:cxn ang="0">
                  <a:pos x="34" y="301"/>
                </a:cxn>
                <a:cxn ang="0">
                  <a:pos x="44" y="293"/>
                </a:cxn>
                <a:cxn ang="0">
                  <a:pos x="59" y="260"/>
                </a:cxn>
                <a:cxn ang="0">
                  <a:pos x="60" y="258"/>
                </a:cxn>
                <a:cxn ang="0">
                  <a:pos x="65" y="162"/>
                </a:cxn>
                <a:cxn ang="0">
                  <a:pos x="72" y="130"/>
                </a:cxn>
                <a:cxn ang="0">
                  <a:pos x="75" y="118"/>
                </a:cxn>
                <a:cxn ang="0">
                  <a:pos x="79" y="106"/>
                </a:cxn>
                <a:cxn ang="0">
                  <a:pos x="89" y="84"/>
                </a:cxn>
                <a:cxn ang="0">
                  <a:pos x="113" y="63"/>
                </a:cxn>
                <a:cxn ang="0">
                  <a:pos x="149" y="59"/>
                </a:cxn>
                <a:cxn ang="0">
                  <a:pos x="182" y="63"/>
                </a:cxn>
                <a:cxn ang="0">
                  <a:pos x="197" y="71"/>
                </a:cxn>
                <a:cxn ang="0">
                  <a:pos x="219" y="106"/>
                </a:cxn>
                <a:cxn ang="0">
                  <a:pos x="223" y="118"/>
                </a:cxn>
                <a:cxn ang="0">
                  <a:pos x="223" y="119"/>
                </a:cxn>
                <a:cxn ang="0">
                  <a:pos x="232" y="162"/>
                </a:cxn>
                <a:cxn ang="0">
                  <a:pos x="238" y="258"/>
                </a:cxn>
                <a:cxn ang="0">
                  <a:pos x="238" y="260"/>
                </a:cxn>
                <a:cxn ang="0">
                  <a:pos x="252" y="292"/>
                </a:cxn>
                <a:cxn ang="0">
                  <a:pos x="267" y="302"/>
                </a:cxn>
                <a:cxn ang="0">
                  <a:pos x="286" y="306"/>
                </a:cxn>
                <a:cxn ang="0">
                  <a:pos x="289" y="306"/>
                </a:cxn>
                <a:cxn ang="0">
                  <a:pos x="263" y="270"/>
                </a:cxn>
              </a:cxnLst>
              <a:rect l="0" t="0" r="r" b="b"/>
              <a:pathLst>
                <a:path w="297" h="306">
                  <a:moveTo>
                    <a:pt x="263" y="270"/>
                  </a:moveTo>
                  <a:cubicBezTo>
                    <a:pt x="262" y="266"/>
                    <a:pt x="262" y="262"/>
                    <a:pt x="262" y="258"/>
                  </a:cubicBezTo>
                  <a:cubicBezTo>
                    <a:pt x="262" y="223"/>
                    <a:pt x="263" y="191"/>
                    <a:pt x="267" y="162"/>
                  </a:cubicBezTo>
                  <a:cubicBezTo>
                    <a:pt x="269" y="143"/>
                    <a:pt x="272" y="125"/>
                    <a:pt x="276" y="109"/>
                  </a:cubicBezTo>
                  <a:cubicBezTo>
                    <a:pt x="276" y="107"/>
                    <a:pt x="277" y="105"/>
                    <a:pt x="277" y="103"/>
                  </a:cubicBezTo>
                  <a:cubicBezTo>
                    <a:pt x="277" y="102"/>
                    <a:pt x="278" y="100"/>
                    <a:pt x="278" y="99"/>
                  </a:cubicBezTo>
                  <a:cubicBezTo>
                    <a:pt x="279" y="96"/>
                    <a:pt x="280" y="93"/>
                    <a:pt x="280" y="90"/>
                  </a:cubicBezTo>
                  <a:cubicBezTo>
                    <a:pt x="285" y="74"/>
                    <a:pt x="291" y="60"/>
                    <a:pt x="297" y="46"/>
                  </a:cubicBezTo>
                  <a:cubicBezTo>
                    <a:pt x="295" y="42"/>
                    <a:pt x="292" y="37"/>
                    <a:pt x="289" y="32"/>
                  </a:cubicBezTo>
                  <a:cubicBezTo>
                    <a:pt x="286" y="26"/>
                    <a:pt x="282" y="21"/>
                    <a:pt x="277" y="16"/>
                  </a:cubicBezTo>
                  <a:cubicBezTo>
                    <a:pt x="273" y="10"/>
                    <a:pt x="268" y="5"/>
                    <a:pt x="263" y="0"/>
                  </a:cubicBezTo>
                  <a:cubicBezTo>
                    <a:pt x="155" y="0"/>
                    <a:pt x="155" y="0"/>
                    <a:pt x="155" y="0"/>
                  </a:cubicBezTo>
                  <a:cubicBezTo>
                    <a:pt x="149" y="8"/>
                    <a:pt x="149" y="8"/>
                    <a:pt x="149" y="8"/>
                  </a:cubicBezTo>
                  <a:cubicBezTo>
                    <a:pt x="143" y="0"/>
                    <a:pt x="143" y="0"/>
                    <a:pt x="143" y="0"/>
                  </a:cubicBezTo>
                  <a:cubicBezTo>
                    <a:pt x="35" y="0"/>
                    <a:pt x="35" y="0"/>
                    <a:pt x="35" y="0"/>
                  </a:cubicBezTo>
                  <a:cubicBezTo>
                    <a:pt x="29" y="6"/>
                    <a:pt x="24" y="11"/>
                    <a:pt x="19" y="17"/>
                  </a:cubicBezTo>
                  <a:cubicBezTo>
                    <a:pt x="12" y="26"/>
                    <a:pt x="6" y="36"/>
                    <a:pt x="0" y="46"/>
                  </a:cubicBezTo>
                  <a:cubicBezTo>
                    <a:pt x="8" y="61"/>
                    <a:pt x="14" y="78"/>
                    <a:pt x="19" y="97"/>
                  </a:cubicBezTo>
                  <a:cubicBezTo>
                    <a:pt x="19" y="98"/>
                    <a:pt x="19" y="98"/>
                    <a:pt x="20" y="99"/>
                  </a:cubicBezTo>
                  <a:cubicBezTo>
                    <a:pt x="20" y="101"/>
                    <a:pt x="21" y="103"/>
                    <a:pt x="21" y="105"/>
                  </a:cubicBezTo>
                  <a:cubicBezTo>
                    <a:pt x="22" y="107"/>
                    <a:pt x="22" y="110"/>
                    <a:pt x="23" y="112"/>
                  </a:cubicBezTo>
                  <a:cubicBezTo>
                    <a:pt x="26" y="128"/>
                    <a:pt x="29" y="144"/>
                    <a:pt x="31" y="162"/>
                  </a:cubicBezTo>
                  <a:cubicBezTo>
                    <a:pt x="35" y="191"/>
                    <a:pt x="36" y="222"/>
                    <a:pt x="36" y="258"/>
                  </a:cubicBezTo>
                  <a:cubicBezTo>
                    <a:pt x="36" y="263"/>
                    <a:pt x="36" y="267"/>
                    <a:pt x="35" y="271"/>
                  </a:cubicBezTo>
                  <a:cubicBezTo>
                    <a:pt x="31" y="286"/>
                    <a:pt x="22" y="298"/>
                    <a:pt x="9" y="306"/>
                  </a:cubicBezTo>
                  <a:cubicBezTo>
                    <a:pt x="10" y="306"/>
                    <a:pt x="11" y="306"/>
                    <a:pt x="12" y="306"/>
                  </a:cubicBezTo>
                  <a:cubicBezTo>
                    <a:pt x="20" y="306"/>
                    <a:pt x="27" y="304"/>
                    <a:pt x="34" y="301"/>
                  </a:cubicBezTo>
                  <a:cubicBezTo>
                    <a:pt x="38" y="299"/>
                    <a:pt x="41" y="296"/>
                    <a:pt x="44" y="293"/>
                  </a:cubicBezTo>
                  <a:cubicBezTo>
                    <a:pt x="53" y="285"/>
                    <a:pt x="59" y="273"/>
                    <a:pt x="59" y="260"/>
                  </a:cubicBezTo>
                  <a:cubicBezTo>
                    <a:pt x="59" y="259"/>
                    <a:pt x="60" y="259"/>
                    <a:pt x="60" y="258"/>
                  </a:cubicBezTo>
                  <a:cubicBezTo>
                    <a:pt x="60" y="219"/>
                    <a:pt x="62" y="188"/>
                    <a:pt x="65" y="162"/>
                  </a:cubicBezTo>
                  <a:cubicBezTo>
                    <a:pt x="67" y="150"/>
                    <a:pt x="69" y="139"/>
                    <a:pt x="72" y="130"/>
                  </a:cubicBezTo>
                  <a:cubicBezTo>
                    <a:pt x="73" y="126"/>
                    <a:pt x="74" y="122"/>
                    <a:pt x="75" y="118"/>
                  </a:cubicBezTo>
                  <a:cubicBezTo>
                    <a:pt x="76" y="114"/>
                    <a:pt x="77" y="110"/>
                    <a:pt x="79" y="106"/>
                  </a:cubicBezTo>
                  <a:cubicBezTo>
                    <a:pt x="82" y="97"/>
                    <a:pt x="86" y="89"/>
                    <a:pt x="89" y="84"/>
                  </a:cubicBezTo>
                  <a:cubicBezTo>
                    <a:pt x="99" y="70"/>
                    <a:pt x="105" y="67"/>
                    <a:pt x="113" y="63"/>
                  </a:cubicBezTo>
                  <a:cubicBezTo>
                    <a:pt x="122" y="60"/>
                    <a:pt x="134" y="59"/>
                    <a:pt x="149" y="59"/>
                  </a:cubicBezTo>
                  <a:cubicBezTo>
                    <a:pt x="162" y="59"/>
                    <a:pt x="173" y="60"/>
                    <a:pt x="182" y="63"/>
                  </a:cubicBezTo>
                  <a:cubicBezTo>
                    <a:pt x="188" y="64"/>
                    <a:pt x="192" y="67"/>
                    <a:pt x="197" y="71"/>
                  </a:cubicBezTo>
                  <a:cubicBezTo>
                    <a:pt x="203" y="76"/>
                    <a:pt x="211" y="86"/>
                    <a:pt x="219" y="106"/>
                  </a:cubicBezTo>
                  <a:cubicBezTo>
                    <a:pt x="220" y="110"/>
                    <a:pt x="222" y="114"/>
                    <a:pt x="223" y="118"/>
                  </a:cubicBezTo>
                  <a:cubicBezTo>
                    <a:pt x="223" y="119"/>
                    <a:pt x="223" y="119"/>
                    <a:pt x="223" y="119"/>
                  </a:cubicBezTo>
                  <a:cubicBezTo>
                    <a:pt x="227" y="131"/>
                    <a:pt x="230" y="145"/>
                    <a:pt x="232" y="162"/>
                  </a:cubicBezTo>
                  <a:cubicBezTo>
                    <a:pt x="236" y="188"/>
                    <a:pt x="238" y="219"/>
                    <a:pt x="238" y="258"/>
                  </a:cubicBezTo>
                  <a:cubicBezTo>
                    <a:pt x="238" y="259"/>
                    <a:pt x="238" y="259"/>
                    <a:pt x="238" y="260"/>
                  </a:cubicBezTo>
                  <a:cubicBezTo>
                    <a:pt x="239" y="272"/>
                    <a:pt x="244" y="283"/>
                    <a:pt x="252" y="292"/>
                  </a:cubicBezTo>
                  <a:cubicBezTo>
                    <a:pt x="256" y="296"/>
                    <a:pt x="261" y="300"/>
                    <a:pt x="267" y="302"/>
                  </a:cubicBezTo>
                  <a:cubicBezTo>
                    <a:pt x="273" y="305"/>
                    <a:pt x="279" y="306"/>
                    <a:pt x="286" y="306"/>
                  </a:cubicBezTo>
                  <a:cubicBezTo>
                    <a:pt x="287" y="306"/>
                    <a:pt x="288" y="306"/>
                    <a:pt x="289" y="306"/>
                  </a:cubicBezTo>
                  <a:cubicBezTo>
                    <a:pt x="276" y="298"/>
                    <a:pt x="266" y="285"/>
                    <a:pt x="263" y="27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1" name="Freeform 31">
              <a:extLst>
                <a:ext uri="{FF2B5EF4-FFF2-40B4-BE49-F238E27FC236}">
                  <a16:creationId xmlns:a16="http://schemas.microsoft.com/office/drawing/2014/main" id="{41938EB1-BA6D-49D1-BFD8-C7A3C0CCA604}"/>
                </a:ext>
              </a:extLst>
            </p:cNvPr>
            <p:cNvSpPr>
              <a:spLocks noEditPoints="1"/>
            </p:cNvSpPr>
            <p:nvPr/>
          </p:nvSpPr>
          <p:spPr bwMode="auto">
            <a:xfrm>
              <a:off x="4296805" y="1828701"/>
              <a:ext cx="493069" cy="205865"/>
            </a:xfrm>
            <a:custGeom>
              <a:avLst/>
              <a:gdLst/>
              <a:ahLst/>
              <a:cxnLst>
                <a:cxn ang="0">
                  <a:pos x="29" y="48"/>
                </a:cxn>
                <a:cxn ang="0">
                  <a:pos x="37" y="55"/>
                </a:cxn>
                <a:cxn ang="0">
                  <a:pos x="54" y="73"/>
                </a:cxn>
                <a:cxn ang="0">
                  <a:pos x="57" y="78"/>
                </a:cxn>
                <a:cxn ang="0">
                  <a:pos x="68" y="106"/>
                </a:cxn>
                <a:cxn ang="0">
                  <a:pos x="92" y="106"/>
                </a:cxn>
                <a:cxn ang="0">
                  <a:pos x="93" y="106"/>
                </a:cxn>
                <a:cxn ang="0">
                  <a:pos x="124" y="121"/>
                </a:cxn>
                <a:cxn ang="0">
                  <a:pos x="129" y="87"/>
                </a:cxn>
                <a:cxn ang="0">
                  <a:pos x="145" y="90"/>
                </a:cxn>
                <a:cxn ang="0">
                  <a:pos x="145" y="90"/>
                </a:cxn>
                <a:cxn ang="0">
                  <a:pos x="145" y="90"/>
                </a:cxn>
                <a:cxn ang="0">
                  <a:pos x="161" y="87"/>
                </a:cxn>
                <a:cxn ang="0">
                  <a:pos x="166" y="121"/>
                </a:cxn>
                <a:cxn ang="0">
                  <a:pos x="196" y="106"/>
                </a:cxn>
                <a:cxn ang="0">
                  <a:pos x="197" y="106"/>
                </a:cxn>
                <a:cxn ang="0">
                  <a:pos x="222" y="106"/>
                </a:cxn>
                <a:cxn ang="0">
                  <a:pos x="232" y="78"/>
                </a:cxn>
                <a:cxn ang="0">
                  <a:pos x="236" y="73"/>
                </a:cxn>
                <a:cxn ang="0">
                  <a:pos x="251" y="57"/>
                </a:cxn>
                <a:cxn ang="0">
                  <a:pos x="253" y="55"/>
                </a:cxn>
                <a:cxn ang="0">
                  <a:pos x="261" y="48"/>
                </a:cxn>
                <a:cxn ang="0">
                  <a:pos x="290" y="29"/>
                </a:cxn>
                <a:cxn ang="0">
                  <a:pos x="255" y="11"/>
                </a:cxn>
                <a:cxn ang="0">
                  <a:pos x="240" y="4"/>
                </a:cxn>
                <a:cxn ang="0">
                  <a:pos x="231" y="1"/>
                </a:cxn>
                <a:cxn ang="0">
                  <a:pos x="222" y="0"/>
                </a:cxn>
                <a:cxn ang="0">
                  <a:pos x="68" y="0"/>
                </a:cxn>
                <a:cxn ang="0">
                  <a:pos x="58" y="1"/>
                </a:cxn>
                <a:cxn ang="0">
                  <a:pos x="50" y="4"/>
                </a:cxn>
                <a:cxn ang="0">
                  <a:pos x="50" y="4"/>
                </a:cxn>
                <a:cxn ang="0">
                  <a:pos x="34" y="11"/>
                </a:cxn>
                <a:cxn ang="0">
                  <a:pos x="0" y="29"/>
                </a:cxn>
                <a:cxn ang="0">
                  <a:pos x="23" y="44"/>
                </a:cxn>
                <a:cxn ang="0">
                  <a:pos x="29" y="48"/>
                </a:cxn>
                <a:cxn ang="0">
                  <a:pos x="130" y="38"/>
                </a:cxn>
                <a:cxn ang="0">
                  <a:pos x="145" y="38"/>
                </a:cxn>
                <a:cxn ang="0">
                  <a:pos x="160" y="38"/>
                </a:cxn>
                <a:cxn ang="0">
                  <a:pos x="168" y="68"/>
                </a:cxn>
                <a:cxn ang="0">
                  <a:pos x="167" y="70"/>
                </a:cxn>
                <a:cxn ang="0">
                  <a:pos x="145" y="78"/>
                </a:cxn>
                <a:cxn ang="0">
                  <a:pos x="123" y="70"/>
                </a:cxn>
                <a:cxn ang="0">
                  <a:pos x="122" y="68"/>
                </a:cxn>
                <a:cxn ang="0">
                  <a:pos x="130" y="38"/>
                </a:cxn>
              </a:cxnLst>
              <a:rect l="0" t="0" r="r" b="b"/>
              <a:pathLst>
                <a:path w="290" h="121">
                  <a:moveTo>
                    <a:pt x="29" y="48"/>
                  </a:moveTo>
                  <a:cubicBezTo>
                    <a:pt x="31" y="50"/>
                    <a:pt x="34" y="53"/>
                    <a:pt x="37" y="55"/>
                  </a:cubicBezTo>
                  <a:cubicBezTo>
                    <a:pt x="43" y="60"/>
                    <a:pt x="48" y="66"/>
                    <a:pt x="54" y="73"/>
                  </a:cubicBezTo>
                  <a:cubicBezTo>
                    <a:pt x="55" y="74"/>
                    <a:pt x="56" y="76"/>
                    <a:pt x="57" y="78"/>
                  </a:cubicBezTo>
                  <a:cubicBezTo>
                    <a:pt x="62" y="84"/>
                    <a:pt x="67" y="93"/>
                    <a:pt x="68" y="106"/>
                  </a:cubicBezTo>
                  <a:cubicBezTo>
                    <a:pt x="75" y="106"/>
                    <a:pt x="83" y="106"/>
                    <a:pt x="92" y="106"/>
                  </a:cubicBezTo>
                  <a:cubicBezTo>
                    <a:pt x="93" y="106"/>
                    <a:pt x="93" y="106"/>
                    <a:pt x="93" y="106"/>
                  </a:cubicBezTo>
                  <a:cubicBezTo>
                    <a:pt x="106" y="106"/>
                    <a:pt x="117" y="112"/>
                    <a:pt x="124" y="121"/>
                  </a:cubicBezTo>
                  <a:cubicBezTo>
                    <a:pt x="129" y="87"/>
                    <a:pt x="129" y="87"/>
                    <a:pt x="129" y="87"/>
                  </a:cubicBezTo>
                  <a:cubicBezTo>
                    <a:pt x="134" y="89"/>
                    <a:pt x="139" y="90"/>
                    <a:pt x="145" y="90"/>
                  </a:cubicBezTo>
                  <a:cubicBezTo>
                    <a:pt x="145" y="90"/>
                    <a:pt x="145" y="90"/>
                    <a:pt x="145" y="90"/>
                  </a:cubicBezTo>
                  <a:cubicBezTo>
                    <a:pt x="145" y="90"/>
                    <a:pt x="145" y="90"/>
                    <a:pt x="145" y="90"/>
                  </a:cubicBezTo>
                  <a:cubicBezTo>
                    <a:pt x="150" y="90"/>
                    <a:pt x="156" y="89"/>
                    <a:pt x="161" y="87"/>
                  </a:cubicBezTo>
                  <a:cubicBezTo>
                    <a:pt x="166" y="121"/>
                    <a:pt x="166" y="121"/>
                    <a:pt x="166" y="121"/>
                  </a:cubicBezTo>
                  <a:cubicBezTo>
                    <a:pt x="173" y="112"/>
                    <a:pt x="184" y="106"/>
                    <a:pt x="196" y="106"/>
                  </a:cubicBezTo>
                  <a:cubicBezTo>
                    <a:pt x="197" y="106"/>
                    <a:pt x="197" y="106"/>
                    <a:pt x="197" y="106"/>
                  </a:cubicBezTo>
                  <a:cubicBezTo>
                    <a:pt x="205" y="106"/>
                    <a:pt x="214" y="106"/>
                    <a:pt x="222" y="106"/>
                  </a:cubicBezTo>
                  <a:cubicBezTo>
                    <a:pt x="223" y="93"/>
                    <a:pt x="228" y="84"/>
                    <a:pt x="232" y="78"/>
                  </a:cubicBezTo>
                  <a:cubicBezTo>
                    <a:pt x="233" y="76"/>
                    <a:pt x="235" y="74"/>
                    <a:pt x="236" y="73"/>
                  </a:cubicBezTo>
                  <a:cubicBezTo>
                    <a:pt x="240" y="67"/>
                    <a:pt x="245" y="62"/>
                    <a:pt x="251" y="57"/>
                  </a:cubicBezTo>
                  <a:cubicBezTo>
                    <a:pt x="252" y="56"/>
                    <a:pt x="252" y="56"/>
                    <a:pt x="253" y="55"/>
                  </a:cubicBezTo>
                  <a:cubicBezTo>
                    <a:pt x="256" y="53"/>
                    <a:pt x="258" y="51"/>
                    <a:pt x="261" y="48"/>
                  </a:cubicBezTo>
                  <a:cubicBezTo>
                    <a:pt x="271" y="41"/>
                    <a:pt x="282" y="34"/>
                    <a:pt x="290" y="29"/>
                  </a:cubicBezTo>
                  <a:cubicBezTo>
                    <a:pt x="277" y="21"/>
                    <a:pt x="265" y="15"/>
                    <a:pt x="255" y="11"/>
                  </a:cubicBezTo>
                  <a:cubicBezTo>
                    <a:pt x="246" y="7"/>
                    <a:pt x="240" y="4"/>
                    <a:pt x="240" y="4"/>
                  </a:cubicBezTo>
                  <a:cubicBezTo>
                    <a:pt x="237" y="3"/>
                    <a:pt x="234" y="2"/>
                    <a:pt x="231" y="1"/>
                  </a:cubicBezTo>
                  <a:cubicBezTo>
                    <a:pt x="229" y="1"/>
                    <a:pt x="225" y="0"/>
                    <a:pt x="222" y="0"/>
                  </a:cubicBezTo>
                  <a:cubicBezTo>
                    <a:pt x="68" y="0"/>
                    <a:pt x="68" y="0"/>
                    <a:pt x="68" y="0"/>
                  </a:cubicBezTo>
                  <a:cubicBezTo>
                    <a:pt x="64" y="0"/>
                    <a:pt x="61" y="1"/>
                    <a:pt x="58" y="1"/>
                  </a:cubicBezTo>
                  <a:cubicBezTo>
                    <a:pt x="55" y="2"/>
                    <a:pt x="52" y="3"/>
                    <a:pt x="50" y="4"/>
                  </a:cubicBezTo>
                  <a:cubicBezTo>
                    <a:pt x="50" y="4"/>
                    <a:pt x="50" y="4"/>
                    <a:pt x="50" y="4"/>
                  </a:cubicBezTo>
                  <a:cubicBezTo>
                    <a:pt x="49" y="4"/>
                    <a:pt x="43" y="7"/>
                    <a:pt x="34" y="11"/>
                  </a:cubicBezTo>
                  <a:cubicBezTo>
                    <a:pt x="25" y="15"/>
                    <a:pt x="13" y="21"/>
                    <a:pt x="0" y="29"/>
                  </a:cubicBezTo>
                  <a:cubicBezTo>
                    <a:pt x="8" y="34"/>
                    <a:pt x="16" y="39"/>
                    <a:pt x="23" y="44"/>
                  </a:cubicBezTo>
                  <a:cubicBezTo>
                    <a:pt x="25" y="45"/>
                    <a:pt x="27" y="47"/>
                    <a:pt x="29" y="48"/>
                  </a:cubicBezTo>
                  <a:close/>
                  <a:moveTo>
                    <a:pt x="130" y="38"/>
                  </a:moveTo>
                  <a:cubicBezTo>
                    <a:pt x="145" y="38"/>
                    <a:pt x="145" y="38"/>
                    <a:pt x="145" y="38"/>
                  </a:cubicBezTo>
                  <a:cubicBezTo>
                    <a:pt x="160" y="38"/>
                    <a:pt x="160" y="38"/>
                    <a:pt x="160" y="38"/>
                  </a:cubicBezTo>
                  <a:cubicBezTo>
                    <a:pt x="168" y="68"/>
                    <a:pt x="168" y="68"/>
                    <a:pt x="168" y="68"/>
                  </a:cubicBezTo>
                  <a:cubicBezTo>
                    <a:pt x="167" y="70"/>
                    <a:pt x="167" y="70"/>
                    <a:pt x="167" y="70"/>
                  </a:cubicBezTo>
                  <a:cubicBezTo>
                    <a:pt x="160" y="76"/>
                    <a:pt x="153" y="78"/>
                    <a:pt x="145" y="78"/>
                  </a:cubicBezTo>
                  <a:cubicBezTo>
                    <a:pt x="137" y="78"/>
                    <a:pt x="130" y="76"/>
                    <a:pt x="123" y="70"/>
                  </a:cubicBezTo>
                  <a:cubicBezTo>
                    <a:pt x="122" y="68"/>
                    <a:pt x="122" y="68"/>
                    <a:pt x="122" y="68"/>
                  </a:cubicBezTo>
                  <a:lnTo>
                    <a:pt x="130"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2" name="Freeform 32">
              <a:extLst>
                <a:ext uri="{FF2B5EF4-FFF2-40B4-BE49-F238E27FC236}">
                  <a16:creationId xmlns:a16="http://schemas.microsoft.com/office/drawing/2014/main" id="{6A753692-02F3-4D5E-90BB-BA3D5B125ABB}"/>
                </a:ext>
              </a:extLst>
            </p:cNvPr>
            <p:cNvSpPr>
              <a:spLocks/>
            </p:cNvSpPr>
            <p:nvPr/>
          </p:nvSpPr>
          <p:spPr bwMode="auto">
            <a:xfrm>
              <a:off x="4318399" y="2023049"/>
              <a:ext cx="190749" cy="108691"/>
            </a:xfrm>
            <a:custGeom>
              <a:avLst/>
              <a:gdLst/>
              <a:ahLst/>
              <a:cxnLst>
                <a:cxn ang="0">
                  <a:pos x="51" y="20"/>
                </a:cxn>
                <a:cxn ang="0">
                  <a:pos x="50" y="24"/>
                </a:cxn>
                <a:cxn ang="0">
                  <a:pos x="34" y="43"/>
                </a:cxn>
                <a:cxn ang="0">
                  <a:pos x="24" y="50"/>
                </a:cxn>
                <a:cxn ang="0">
                  <a:pos x="16" y="54"/>
                </a:cxn>
                <a:cxn ang="0">
                  <a:pos x="2" y="59"/>
                </a:cxn>
                <a:cxn ang="0">
                  <a:pos x="0" y="60"/>
                </a:cxn>
                <a:cxn ang="0">
                  <a:pos x="2" y="60"/>
                </a:cxn>
                <a:cxn ang="0">
                  <a:pos x="16" y="62"/>
                </a:cxn>
                <a:cxn ang="0">
                  <a:pos x="24" y="62"/>
                </a:cxn>
                <a:cxn ang="0">
                  <a:pos x="52" y="64"/>
                </a:cxn>
                <a:cxn ang="0">
                  <a:pos x="85" y="64"/>
                </a:cxn>
                <a:cxn ang="0">
                  <a:pos x="105" y="53"/>
                </a:cxn>
                <a:cxn ang="0">
                  <a:pos x="112" y="32"/>
                </a:cxn>
                <a:cxn ang="0">
                  <a:pos x="110" y="20"/>
                </a:cxn>
                <a:cxn ang="0">
                  <a:pos x="110" y="19"/>
                </a:cxn>
                <a:cxn ang="0">
                  <a:pos x="80" y="0"/>
                </a:cxn>
                <a:cxn ang="0">
                  <a:pos x="56" y="0"/>
                </a:cxn>
                <a:cxn ang="0">
                  <a:pos x="51" y="20"/>
                </a:cxn>
              </a:cxnLst>
              <a:rect l="0" t="0" r="r" b="b"/>
              <a:pathLst>
                <a:path w="112" h="64">
                  <a:moveTo>
                    <a:pt x="51" y="20"/>
                  </a:moveTo>
                  <a:cubicBezTo>
                    <a:pt x="51" y="21"/>
                    <a:pt x="50" y="23"/>
                    <a:pt x="50" y="24"/>
                  </a:cubicBezTo>
                  <a:cubicBezTo>
                    <a:pt x="46" y="31"/>
                    <a:pt x="41" y="37"/>
                    <a:pt x="34" y="43"/>
                  </a:cubicBezTo>
                  <a:cubicBezTo>
                    <a:pt x="31" y="46"/>
                    <a:pt x="27" y="48"/>
                    <a:pt x="24" y="50"/>
                  </a:cubicBezTo>
                  <a:cubicBezTo>
                    <a:pt x="21" y="52"/>
                    <a:pt x="18" y="53"/>
                    <a:pt x="16" y="54"/>
                  </a:cubicBezTo>
                  <a:cubicBezTo>
                    <a:pt x="11" y="56"/>
                    <a:pt x="7" y="58"/>
                    <a:pt x="2" y="59"/>
                  </a:cubicBezTo>
                  <a:cubicBezTo>
                    <a:pt x="1" y="60"/>
                    <a:pt x="1" y="60"/>
                    <a:pt x="0" y="60"/>
                  </a:cubicBezTo>
                  <a:cubicBezTo>
                    <a:pt x="1" y="60"/>
                    <a:pt x="1" y="60"/>
                    <a:pt x="2" y="60"/>
                  </a:cubicBezTo>
                  <a:cubicBezTo>
                    <a:pt x="6" y="61"/>
                    <a:pt x="11" y="61"/>
                    <a:pt x="16" y="62"/>
                  </a:cubicBezTo>
                  <a:cubicBezTo>
                    <a:pt x="18" y="62"/>
                    <a:pt x="21" y="62"/>
                    <a:pt x="24" y="62"/>
                  </a:cubicBezTo>
                  <a:cubicBezTo>
                    <a:pt x="32" y="63"/>
                    <a:pt x="42" y="63"/>
                    <a:pt x="52" y="64"/>
                  </a:cubicBezTo>
                  <a:cubicBezTo>
                    <a:pt x="85" y="64"/>
                    <a:pt x="85" y="64"/>
                    <a:pt x="85" y="64"/>
                  </a:cubicBezTo>
                  <a:cubicBezTo>
                    <a:pt x="93" y="63"/>
                    <a:pt x="100" y="58"/>
                    <a:pt x="105" y="53"/>
                  </a:cubicBezTo>
                  <a:cubicBezTo>
                    <a:pt x="110" y="47"/>
                    <a:pt x="112" y="40"/>
                    <a:pt x="112" y="32"/>
                  </a:cubicBezTo>
                  <a:cubicBezTo>
                    <a:pt x="112" y="28"/>
                    <a:pt x="112" y="24"/>
                    <a:pt x="110" y="20"/>
                  </a:cubicBezTo>
                  <a:cubicBezTo>
                    <a:pt x="110" y="20"/>
                    <a:pt x="110" y="19"/>
                    <a:pt x="110" y="19"/>
                  </a:cubicBezTo>
                  <a:cubicBezTo>
                    <a:pt x="105" y="8"/>
                    <a:pt x="93" y="0"/>
                    <a:pt x="80" y="0"/>
                  </a:cubicBezTo>
                  <a:cubicBezTo>
                    <a:pt x="72" y="0"/>
                    <a:pt x="63" y="0"/>
                    <a:pt x="56" y="0"/>
                  </a:cubicBezTo>
                  <a:cubicBezTo>
                    <a:pt x="56" y="7"/>
                    <a:pt x="54" y="14"/>
                    <a:pt x="51"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3" name="Freeform 33">
              <a:extLst>
                <a:ext uri="{FF2B5EF4-FFF2-40B4-BE49-F238E27FC236}">
                  <a16:creationId xmlns:a16="http://schemas.microsoft.com/office/drawing/2014/main" id="{8637B230-D8FD-49F8-9F3D-E9F8296865D6}"/>
                </a:ext>
              </a:extLst>
            </p:cNvPr>
            <p:cNvSpPr>
              <a:spLocks/>
            </p:cNvSpPr>
            <p:nvPr/>
          </p:nvSpPr>
          <p:spPr bwMode="auto">
            <a:xfrm>
              <a:off x="4575371" y="2023049"/>
              <a:ext cx="192189" cy="108691"/>
            </a:xfrm>
            <a:custGeom>
              <a:avLst/>
              <a:gdLst/>
              <a:ahLst/>
              <a:cxnLst>
                <a:cxn ang="0">
                  <a:pos x="0" y="32"/>
                </a:cxn>
                <a:cxn ang="0">
                  <a:pos x="8" y="53"/>
                </a:cxn>
                <a:cxn ang="0">
                  <a:pos x="27" y="64"/>
                </a:cxn>
                <a:cxn ang="0">
                  <a:pos x="61" y="64"/>
                </a:cxn>
                <a:cxn ang="0">
                  <a:pos x="89" y="62"/>
                </a:cxn>
                <a:cxn ang="0">
                  <a:pos x="97" y="62"/>
                </a:cxn>
                <a:cxn ang="0">
                  <a:pos x="109" y="61"/>
                </a:cxn>
                <a:cxn ang="0">
                  <a:pos x="113" y="60"/>
                </a:cxn>
                <a:cxn ang="0">
                  <a:pos x="109" y="59"/>
                </a:cxn>
                <a:cxn ang="0">
                  <a:pos x="97" y="54"/>
                </a:cxn>
                <a:cxn ang="0">
                  <a:pos x="92" y="52"/>
                </a:cxn>
                <a:cxn ang="0">
                  <a:pos x="89" y="50"/>
                </a:cxn>
                <a:cxn ang="0">
                  <a:pos x="63" y="24"/>
                </a:cxn>
                <a:cxn ang="0">
                  <a:pos x="61" y="20"/>
                </a:cxn>
                <a:cxn ang="0">
                  <a:pos x="57" y="0"/>
                </a:cxn>
                <a:cxn ang="0">
                  <a:pos x="32" y="0"/>
                </a:cxn>
                <a:cxn ang="0">
                  <a:pos x="3" y="19"/>
                </a:cxn>
                <a:cxn ang="0">
                  <a:pos x="3" y="20"/>
                </a:cxn>
                <a:cxn ang="0">
                  <a:pos x="0" y="32"/>
                </a:cxn>
              </a:cxnLst>
              <a:rect l="0" t="0" r="r" b="b"/>
              <a:pathLst>
                <a:path w="113" h="64">
                  <a:moveTo>
                    <a:pt x="0" y="32"/>
                  </a:moveTo>
                  <a:cubicBezTo>
                    <a:pt x="0" y="40"/>
                    <a:pt x="3" y="47"/>
                    <a:pt x="8" y="53"/>
                  </a:cubicBezTo>
                  <a:cubicBezTo>
                    <a:pt x="13" y="58"/>
                    <a:pt x="20" y="63"/>
                    <a:pt x="27" y="64"/>
                  </a:cubicBezTo>
                  <a:cubicBezTo>
                    <a:pt x="61" y="64"/>
                    <a:pt x="61" y="64"/>
                    <a:pt x="61" y="64"/>
                  </a:cubicBezTo>
                  <a:cubicBezTo>
                    <a:pt x="71" y="63"/>
                    <a:pt x="80" y="63"/>
                    <a:pt x="89" y="62"/>
                  </a:cubicBezTo>
                  <a:cubicBezTo>
                    <a:pt x="92" y="62"/>
                    <a:pt x="94" y="62"/>
                    <a:pt x="97" y="62"/>
                  </a:cubicBezTo>
                  <a:cubicBezTo>
                    <a:pt x="101" y="61"/>
                    <a:pt x="105" y="61"/>
                    <a:pt x="109" y="61"/>
                  </a:cubicBezTo>
                  <a:cubicBezTo>
                    <a:pt x="111" y="61"/>
                    <a:pt x="112" y="60"/>
                    <a:pt x="113" y="60"/>
                  </a:cubicBezTo>
                  <a:cubicBezTo>
                    <a:pt x="112" y="60"/>
                    <a:pt x="110" y="59"/>
                    <a:pt x="109" y="59"/>
                  </a:cubicBezTo>
                  <a:cubicBezTo>
                    <a:pt x="105" y="58"/>
                    <a:pt x="101" y="56"/>
                    <a:pt x="97" y="54"/>
                  </a:cubicBezTo>
                  <a:cubicBezTo>
                    <a:pt x="95" y="53"/>
                    <a:pt x="94" y="53"/>
                    <a:pt x="92" y="52"/>
                  </a:cubicBezTo>
                  <a:cubicBezTo>
                    <a:pt x="91" y="51"/>
                    <a:pt x="90" y="51"/>
                    <a:pt x="89" y="50"/>
                  </a:cubicBezTo>
                  <a:cubicBezTo>
                    <a:pt x="77" y="43"/>
                    <a:pt x="69" y="35"/>
                    <a:pt x="63" y="24"/>
                  </a:cubicBezTo>
                  <a:cubicBezTo>
                    <a:pt x="62" y="23"/>
                    <a:pt x="62" y="21"/>
                    <a:pt x="61" y="20"/>
                  </a:cubicBezTo>
                  <a:cubicBezTo>
                    <a:pt x="59" y="14"/>
                    <a:pt x="57" y="7"/>
                    <a:pt x="57" y="0"/>
                  </a:cubicBezTo>
                  <a:cubicBezTo>
                    <a:pt x="49" y="0"/>
                    <a:pt x="41" y="0"/>
                    <a:pt x="32" y="0"/>
                  </a:cubicBezTo>
                  <a:cubicBezTo>
                    <a:pt x="19" y="0"/>
                    <a:pt x="8" y="8"/>
                    <a:pt x="3" y="19"/>
                  </a:cubicBezTo>
                  <a:cubicBezTo>
                    <a:pt x="3" y="19"/>
                    <a:pt x="3" y="20"/>
                    <a:pt x="3" y="20"/>
                  </a:cubicBezTo>
                  <a:cubicBezTo>
                    <a:pt x="1" y="24"/>
                    <a:pt x="0" y="28"/>
                    <a:pt x="0"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4" name="Freeform 34">
              <a:extLst>
                <a:ext uri="{FF2B5EF4-FFF2-40B4-BE49-F238E27FC236}">
                  <a16:creationId xmlns:a16="http://schemas.microsoft.com/office/drawing/2014/main" id="{311B4FAC-EFDE-44F5-A8A6-E681C1FF471A}"/>
                </a:ext>
              </a:extLst>
            </p:cNvPr>
            <p:cNvSpPr>
              <a:spLocks/>
            </p:cNvSpPr>
            <p:nvPr/>
          </p:nvSpPr>
          <p:spPr bwMode="auto">
            <a:xfrm>
              <a:off x="5729943" y="2849389"/>
              <a:ext cx="110131" cy="113730"/>
            </a:xfrm>
            <a:custGeom>
              <a:avLst/>
              <a:gdLst/>
              <a:ahLst/>
              <a:cxnLst>
                <a:cxn ang="0">
                  <a:pos x="20" y="0"/>
                </a:cxn>
                <a:cxn ang="0">
                  <a:pos x="20" y="5"/>
                </a:cxn>
                <a:cxn ang="0">
                  <a:pos x="0" y="35"/>
                </a:cxn>
                <a:cxn ang="0">
                  <a:pos x="33" y="67"/>
                </a:cxn>
                <a:cxn ang="0">
                  <a:pos x="65" y="35"/>
                </a:cxn>
                <a:cxn ang="0">
                  <a:pos x="44" y="5"/>
                </a:cxn>
                <a:cxn ang="0">
                  <a:pos x="44" y="2"/>
                </a:cxn>
                <a:cxn ang="0">
                  <a:pos x="36" y="2"/>
                </a:cxn>
                <a:cxn ang="0">
                  <a:pos x="20" y="0"/>
                </a:cxn>
              </a:cxnLst>
              <a:rect l="0" t="0" r="r" b="b"/>
              <a:pathLst>
                <a:path w="65" h="67">
                  <a:moveTo>
                    <a:pt x="20" y="0"/>
                  </a:moveTo>
                  <a:cubicBezTo>
                    <a:pt x="20" y="5"/>
                    <a:pt x="20" y="5"/>
                    <a:pt x="20" y="5"/>
                  </a:cubicBezTo>
                  <a:cubicBezTo>
                    <a:pt x="8" y="10"/>
                    <a:pt x="0" y="22"/>
                    <a:pt x="0" y="35"/>
                  </a:cubicBezTo>
                  <a:cubicBezTo>
                    <a:pt x="0" y="53"/>
                    <a:pt x="15" y="67"/>
                    <a:pt x="33" y="67"/>
                  </a:cubicBezTo>
                  <a:cubicBezTo>
                    <a:pt x="51" y="67"/>
                    <a:pt x="65" y="53"/>
                    <a:pt x="65" y="35"/>
                  </a:cubicBezTo>
                  <a:cubicBezTo>
                    <a:pt x="65" y="21"/>
                    <a:pt x="56" y="9"/>
                    <a:pt x="44" y="5"/>
                  </a:cubicBezTo>
                  <a:cubicBezTo>
                    <a:pt x="44" y="2"/>
                    <a:pt x="44" y="2"/>
                    <a:pt x="44" y="2"/>
                  </a:cubicBezTo>
                  <a:cubicBezTo>
                    <a:pt x="41" y="2"/>
                    <a:pt x="38" y="2"/>
                    <a:pt x="36" y="2"/>
                  </a:cubicBezTo>
                  <a:cubicBezTo>
                    <a:pt x="30" y="2"/>
                    <a:pt x="25" y="1"/>
                    <a:pt x="2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5" name="Freeform 35">
              <a:extLst>
                <a:ext uri="{FF2B5EF4-FFF2-40B4-BE49-F238E27FC236}">
                  <a16:creationId xmlns:a16="http://schemas.microsoft.com/office/drawing/2014/main" id="{0894EECA-B71A-4D44-96F4-D570A4F5D7CE}"/>
                </a:ext>
              </a:extLst>
            </p:cNvPr>
            <p:cNvSpPr>
              <a:spLocks/>
            </p:cNvSpPr>
            <p:nvPr/>
          </p:nvSpPr>
          <p:spPr bwMode="auto">
            <a:xfrm>
              <a:off x="5330449" y="2847229"/>
              <a:ext cx="53986" cy="115889"/>
            </a:xfrm>
            <a:custGeom>
              <a:avLst/>
              <a:gdLst/>
              <a:ahLst/>
              <a:cxnLst>
                <a:cxn ang="0">
                  <a:pos x="1" y="4"/>
                </a:cxn>
                <a:cxn ang="0">
                  <a:pos x="12" y="16"/>
                </a:cxn>
                <a:cxn ang="0">
                  <a:pos x="17" y="36"/>
                </a:cxn>
                <a:cxn ang="0">
                  <a:pos x="1" y="68"/>
                </a:cxn>
                <a:cxn ang="0">
                  <a:pos x="32" y="36"/>
                </a:cxn>
                <a:cxn ang="0">
                  <a:pos x="13" y="7"/>
                </a:cxn>
                <a:cxn ang="0">
                  <a:pos x="13" y="0"/>
                </a:cxn>
                <a:cxn ang="0">
                  <a:pos x="0" y="3"/>
                </a:cxn>
                <a:cxn ang="0">
                  <a:pos x="1" y="4"/>
                </a:cxn>
              </a:cxnLst>
              <a:rect l="0" t="0" r="r" b="b"/>
              <a:pathLst>
                <a:path w="32" h="68">
                  <a:moveTo>
                    <a:pt x="1" y="4"/>
                  </a:moveTo>
                  <a:cubicBezTo>
                    <a:pt x="6" y="7"/>
                    <a:pt x="9" y="11"/>
                    <a:pt x="12" y="16"/>
                  </a:cubicBezTo>
                  <a:cubicBezTo>
                    <a:pt x="15" y="22"/>
                    <a:pt x="17" y="29"/>
                    <a:pt x="17" y="36"/>
                  </a:cubicBezTo>
                  <a:cubicBezTo>
                    <a:pt x="17" y="49"/>
                    <a:pt x="11" y="61"/>
                    <a:pt x="1" y="68"/>
                  </a:cubicBezTo>
                  <a:cubicBezTo>
                    <a:pt x="18" y="67"/>
                    <a:pt x="32" y="53"/>
                    <a:pt x="32" y="36"/>
                  </a:cubicBezTo>
                  <a:cubicBezTo>
                    <a:pt x="32" y="23"/>
                    <a:pt x="24" y="12"/>
                    <a:pt x="13" y="7"/>
                  </a:cubicBezTo>
                  <a:cubicBezTo>
                    <a:pt x="13" y="0"/>
                    <a:pt x="13" y="0"/>
                    <a:pt x="13" y="0"/>
                  </a:cubicBezTo>
                  <a:cubicBezTo>
                    <a:pt x="9" y="2"/>
                    <a:pt x="5" y="3"/>
                    <a:pt x="0" y="3"/>
                  </a:cubicBezTo>
                  <a:cubicBezTo>
                    <a:pt x="1" y="3"/>
                    <a:pt x="1" y="3"/>
                    <a:pt x="1"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6" name="Freeform 36">
              <a:extLst>
                <a:ext uri="{FF2B5EF4-FFF2-40B4-BE49-F238E27FC236}">
                  <a16:creationId xmlns:a16="http://schemas.microsoft.com/office/drawing/2014/main" id="{9037C0AF-4118-4DAB-8792-E12C0E4B9C81}"/>
                </a:ext>
              </a:extLst>
            </p:cNvPr>
            <p:cNvSpPr>
              <a:spLocks/>
            </p:cNvSpPr>
            <p:nvPr/>
          </p:nvSpPr>
          <p:spPr bwMode="auto">
            <a:xfrm>
              <a:off x="5406749" y="2459973"/>
              <a:ext cx="299440" cy="503146"/>
            </a:xfrm>
            <a:custGeom>
              <a:avLst/>
              <a:gdLst/>
              <a:ahLst/>
              <a:cxnLst>
                <a:cxn ang="0">
                  <a:pos x="170" y="174"/>
                </a:cxn>
                <a:cxn ang="0">
                  <a:pos x="108" y="165"/>
                </a:cxn>
                <a:cxn ang="0">
                  <a:pos x="115" y="79"/>
                </a:cxn>
                <a:cxn ang="0">
                  <a:pos x="135" y="79"/>
                </a:cxn>
                <a:cxn ang="0">
                  <a:pos x="117" y="61"/>
                </a:cxn>
                <a:cxn ang="0">
                  <a:pos x="116" y="60"/>
                </a:cxn>
                <a:cxn ang="0">
                  <a:pos x="87" y="35"/>
                </a:cxn>
                <a:cxn ang="0">
                  <a:pos x="77" y="27"/>
                </a:cxn>
                <a:cxn ang="0">
                  <a:pos x="39" y="0"/>
                </a:cxn>
                <a:cxn ang="0">
                  <a:pos x="36" y="5"/>
                </a:cxn>
                <a:cxn ang="0">
                  <a:pos x="27" y="24"/>
                </a:cxn>
                <a:cxn ang="0">
                  <a:pos x="23" y="35"/>
                </a:cxn>
                <a:cxn ang="0">
                  <a:pos x="19" y="49"/>
                </a:cxn>
                <a:cxn ang="0">
                  <a:pos x="13" y="79"/>
                </a:cxn>
                <a:cxn ang="0">
                  <a:pos x="63" y="79"/>
                </a:cxn>
                <a:cxn ang="0">
                  <a:pos x="70" y="165"/>
                </a:cxn>
                <a:cxn ang="0">
                  <a:pos x="7" y="175"/>
                </a:cxn>
                <a:cxn ang="0">
                  <a:pos x="7" y="175"/>
                </a:cxn>
                <a:cxn ang="0">
                  <a:pos x="0" y="202"/>
                </a:cxn>
                <a:cxn ang="0">
                  <a:pos x="72" y="189"/>
                </a:cxn>
                <a:cxn ang="0">
                  <a:pos x="76" y="233"/>
                </a:cxn>
                <a:cxn ang="0">
                  <a:pos x="54" y="264"/>
                </a:cxn>
                <a:cxn ang="0">
                  <a:pos x="87" y="296"/>
                </a:cxn>
                <a:cxn ang="0">
                  <a:pos x="119" y="264"/>
                </a:cxn>
                <a:cxn ang="0">
                  <a:pos x="102" y="235"/>
                </a:cxn>
                <a:cxn ang="0">
                  <a:pos x="106" y="189"/>
                </a:cxn>
                <a:cxn ang="0">
                  <a:pos x="176" y="202"/>
                </a:cxn>
                <a:cxn ang="0">
                  <a:pos x="170" y="175"/>
                </a:cxn>
                <a:cxn ang="0">
                  <a:pos x="170" y="174"/>
                </a:cxn>
              </a:cxnLst>
              <a:rect l="0" t="0" r="r" b="b"/>
              <a:pathLst>
                <a:path w="176" h="296">
                  <a:moveTo>
                    <a:pt x="170" y="174"/>
                  </a:moveTo>
                  <a:cubicBezTo>
                    <a:pt x="153" y="169"/>
                    <a:pt x="133" y="166"/>
                    <a:pt x="108" y="165"/>
                  </a:cubicBezTo>
                  <a:cubicBezTo>
                    <a:pt x="115" y="79"/>
                    <a:pt x="115" y="79"/>
                    <a:pt x="115" y="79"/>
                  </a:cubicBezTo>
                  <a:cubicBezTo>
                    <a:pt x="135" y="79"/>
                    <a:pt x="135" y="79"/>
                    <a:pt x="135" y="79"/>
                  </a:cubicBezTo>
                  <a:cubicBezTo>
                    <a:pt x="130" y="73"/>
                    <a:pt x="123" y="67"/>
                    <a:pt x="117" y="61"/>
                  </a:cubicBezTo>
                  <a:cubicBezTo>
                    <a:pt x="117" y="61"/>
                    <a:pt x="117" y="61"/>
                    <a:pt x="116" y="60"/>
                  </a:cubicBezTo>
                  <a:cubicBezTo>
                    <a:pt x="107" y="52"/>
                    <a:pt x="97" y="44"/>
                    <a:pt x="87" y="35"/>
                  </a:cubicBezTo>
                  <a:cubicBezTo>
                    <a:pt x="84" y="32"/>
                    <a:pt x="80" y="30"/>
                    <a:pt x="77" y="27"/>
                  </a:cubicBezTo>
                  <a:cubicBezTo>
                    <a:pt x="65" y="18"/>
                    <a:pt x="53" y="9"/>
                    <a:pt x="39" y="0"/>
                  </a:cubicBezTo>
                  <a:cubicBezTo>
                    <a:pt x="38" y="2"/>
                    <a:pt x="37" y="3"/>
                    <a:pt x="36" y="5"/>
                  </a:cubicBezTo>
                  <a:cubicBezTo>
                    <a:pt x="33" y="9"/>
                    <a:pt x="30" y="15"/>
                    <a:pt x="27" y="24"/>
                  </a:cubicBezTo>
                  <a:cubicBezTo>
                    <a:pt x="25" y="27"/>
                    <a:pt x="24" y="31"/>
                    <a:pt x="23" y="35"/>
                  </a:cubicBezTo>
                  <a:cubicBezTo>
                    <a:pt x="21" y="39"/>
                    <a:pt x="20" y="44"/>
                    <a:pt x="19" y="49"/>
                  </a:cubicBezTo>
                  <a:cubicBezTo>
                    <a:pt x="17" y="58"/>
                    <a:pt x="15" y="68"/>
                    <a:pt x="13" y="79"/>
                  </a:cubicBezTo>
                  <a:cubicBezTo>
                    <a:pt x="63" y="79"/>
                    <a:pt x="63" y="79"/>
                    <a:pt x="63" y="79"/>
                  </a:cubicBezTo>
                  <a:cubicBezTo>
                    <a:pt x="70" y="165"/>
                    <a:pt x="70" y="165"/>
                    <a:pt x="70" y="165"/>
                  </a:cubicBezTo>
                  <a:cubicBezTo>
                    <a:pt x="44" y="166"/>
                    <a:pt x="24" y="170"/>
                    <a:pt x="7" y="175"/>
                  </a:cubicBezTo>
                  <a:cubicBezTo>
                    <a:pt x="7" y="175"/>
                    <a:pt x="7" y="175"/>
                    <a:pt x="7" y="175"/>
                  </a:cubicBezTo>
                  <a:cubicBezTo>
                    <a:pt x="7" y="185"/>
                    <a:pt x="5" y="194"/>
                    <a:pt x="0" y="202"/>
                  </a:cubicBezTo>
                  <a:cubicBezTo>
                    <a:pt x="16" y="196"/>
                    <a:pt x="39" y="190"/>
                    <a:pt x="72" y="189"/>
                  </a:cubicBezTo>
                  <a:cubicBezTo>
                    <a:pt x="76" y="233"/>
                    <a:pt x="76" y="233"/>
                    <a:pt x="76" y="233"/>
                  </a:cubicBezTo>
                  <a:cubicBezTo>
                    <a:pt x="63" y="238"/>
                    <a:pt x="54" y="250"/>
                    <a:pt x="54" y="264"/>
                  </a:cubicBezTo>
                  <a:cubicBezTo>
                    <a:pt x="54" y="282"/>
                    <a:pt x="69" y="296"/>
                    <a:pt x="87" y="296"/>
                  </a:cubicBezTo>
                  <a:cubicBezTo>
                    <a:pt x="105" y="296"/>
                    <a:pt x="119" y="282"/>
                    <a:pt x="119" y="264"/>
                  </a:cubicBezTo>
                  <a:cubicBezTo>
                    <a:pt x="119" y="251"/>
                    <a:pt x="112" y="241"/>
                    <a:pt x="102" y="235"/>
                  </a:cubicBezTo>
                  <a:cubicBezTo>
                    <a:pt x="106" y="189"/>
                    <a:pt x="106" y="189"/>
                    <a:pt x="106" y="189"/>
                  </a:cubicBezTo>
                  <a:cubicBezTo>
                    <a:pt x="138" y="190"/>
                    <a:pt x="160" y="196"/>
                    <a:pt x="176" y="202"/>
                  </a:cubicBezTo>
                  <a:cubicBezTo>
                    <a:pt x="172" y="194"/>
                    <a:pt x="170" y="185"/>
                    <a:pt x="170" y="175"/>
                  </a:cubicBezTo>
                  <a:cubicBezTo>
                    <a:pt x="170" y="175"/>
                    <a:pt x="170" y="175"/>
                    <a:pt x="170" y="1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7" name="Freeform 37">
              <a:extLst>
                <a:ext uri="{FF2B5EF4-FFF2-40B4-BE49-F238E27FC236}">
                  <a16:creationId xmlns:a16="http://schemas.microsoft.com/office/drawing/2014/main" id="{8C6D7B6A-919E-4572-9CDA-06F3EEB22234}"/>
                </a:ext>
              </a:extLst>
            </p:cNvPr>
            <p:cNvSpPr>
              <a:spLocks/>
            </p:cNvSpPr>
            <p:nvPr/>
          </p:nvSpPr>
          <p:spPr bwMode="auto">
            <a:xfrm>
              <a:off x="5381556" y="1458000"/>
              <a:ext cx="351266" cy="350547"/>
            </a:xfrm>
            <a:custGeom>
              <a:avLst/>
              <a:gdLst/>
              <a:ahLst/>
              <a:cxnLst>
                <a:cxn ang="0">
                  <a:pos x="125" y="194"/>
                </a:cxn>
                <a:cxn ang="0">
                  <a:pos x="195" y="82"/>
                </a:cxn>
                <a:cxn ang="0">
                  <a:pos x="82" y="11"/>
                </a:cxn>
                <a:cxn ang="0">
                  <a:pos x="12" y="124"/>
                </a:cxn>
                <a:cxn ang="0">
                  <a:pos x="125" y="194"/>
                </a:cxn>
              </a:cxnLst>
              <a:rect l="0" t="0" r="r" b="b"/>
              <a:pathLst>
                <a:path w="207" h="206">
                  <a:moveTo>
                    <a:pt x="125" y="194"/>
                  </a:moveTo>
                  <a:cubicBezTo>
                    <a:pt x="175" y="183"/>
                    <a:pt x="207" y="132"/>
                    <a:pt x="195" y="82"/>
                  </a:cubicBezTo>
                  <a:cubicBezTo>
                    <a:pt x="183" y="31"/>
                    <a:pt x="133" y="0"/>
                    <a:pt x="82" y="11"/>
                  </a:cubicBezTo>
                  <a:cubicBezTo>
                    <a:pt x="32" y="23"/>
                    <a:pt x="0" y="74"/>
                    <a:pt x="12" y="124"/>
                  </a:cubicBezTo>
                  <a:cubicBezTo>
                    <a:pt x="24" y="175"/>
                    <a:pt x="74" y="206"/>
                    <a:pt x="125" y="19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8" name="Freeform 38">
              <a:extLst>
                <a:ext uri="{FF2B5EF4-FFF2-40B4-BE49-F238E27FC236}">
                  <a16:creationId xmlns:a16="http://schemas.microsoft.com/office/drawing/2014/main" id="{EFBE2A8E-7B20-4FF7-ADB9-3E032B1C601E}"/>
                </a:ext>
              </a:extLst>
            </p:cNvPr>
            <p:cNvSpPr>
              <a:spLocks/>
            </p:cNvSpPr>
            <p:nvPr/>
          </p:nvSpPr>
          <p:spPr bwMode="auto">
            <a:xfrm>
              <a:off x="5321812" y="2381513"/>
              <a:ext cx="139643" cy="452039"/>
            </a:xfrm>
            <a:custGeom>
              <a:avLst/>
              <a:gdLst/>
              <a:ahLst/>
              <a:cxnLst>
                <a:cxn ang="0">
                  <a:pos x="0" y="0"/>
                </a:cxn>
                <a:cxn ang="0">
                  <a:pos x="9" y="16"/>
                </a:cxn>
                <a:cxn ang="0">
                  <a:pos x="25" y="64"/>
                </a:cxn>
                <a:cxn ang="0">
                  <a:pos x="26" y="68"/>
                </a:cxn>
                <a:cxn ang="0">
                  <a:pos x="29" y="81"/>
                </a:cxn>
                <a:cxn ang="0">
                  <a:pos x="36" y="125"/>
                </a:cxn>
                <a:cxn ang="0">
                  <a:pos x="41" y="221"/>
                </a:cxn>
                <a:cxn ang="0">
                  <a:pos x="41" y="226"/>
                </a:cxn>
                <a:cxn ang="0">
                  <a:pos x="19" y="266"/>
                </a:cxn>
                <a:cxn ang="0">
                  <a:pos x="23" y="264"/>
                </a:cxn>
                <a:cxn ang="0">
                  <a:pos x="34" y="256"/>
                </a:cxn>
                <a:cxn ang="0">
                  <a:pos x="49" y="223"/>
                </a:cxn>
                <a:cxn ang="0">
                  <a:pos x="49" y="221"/>
                </a:cxn>
                <a:cxn ang="0">
                  <a:pos x="55" y="125"/>
                </a:cxn>
                <a:cxn ang="0">
                  <a:pos x="61" y="93"/>
                </a:cxn>
                <a:cxn ang="0">
                  <a:pos x="64" y="81"/>
                </a:cxn>
                <a:cxn ang="0">
                  <a:pos x="68" y="69"/>
                </a:cxn>
                <a:cxn ang="0">
                  <a:pos x="79" y="47"/>
                </a:cxn>
                <a:cxn ang="0">
                  <a:pos x="82" y="42"/>
                </a:cxn>
                <a:cxn ang="0">
                  <a:pos x="9" y="3"/>
                </a:cxn>
                <a:cxn ang="0">
                  <a:pos x="0" y="0"/>
                </a:cxn>
              </a:cxnLst>
              <a:rect l="0" t="0" r="r" b="b"/>
              <a:pathLst>
                <a:path w="82" h="266">
                  <a:moveTo>
                    <a:pt x="0" y="0"/>
                  </a:moveTo>
                  <a:cubicBezTo>
                    <a:pt x="3" y="5"/>
                    <a:pt x="6" y="10"/>
                    <a:pt x="9" y="16"/>
                  </a:cubicBezTo>
                  <a:cubicBezTo>
                    <a:pt x="15" y="31"/>
                    <a:pt x="21" y="46"/>
                    <a:pt x="25" y="64"/>
                  </a:cubicBezTo>
                  <a:cubicBezTo>
                    <a:pt x="26" y="65"/>
                    <a:pt x="26" y="67"/>
                    <a:pt x="26" y="68"/>
                  </a:cubicBezTo>
                  <a:cubicBezTo>
                    <a:pt x="27" y="72"/>
                    <a:pt x="28" y="77"/>
                    <a:pt x="29" y="81"/>
                  </a:cubicBezTo>
                  <a:cubicBezTo>
                    <a:pt x="32" y="95"/>
                    <a:pt x="34" y="110"/>
                    <a:pt x="36" y="125"/>
                  </a:cubicBezTo>
                  <a:cubicBezTo>
                    <a:pt x="40" y="154"/>
                    <a:pt x="41" y="185"/>
                    <a:pt x="41" y="221"/>
                  </a:cubicBezTo>
                  <a:cubicBezTo>
                    <a:pt x="41" y="223"/>
                    <a:pt x="41" y="224"/>
                    <a:pt x="41" y="226"/>
                  </a:cubicBezTo>
                  <a:cubicBezTo>
                    <a:pt x="40" y="242"/>
                    <a:pt x="31" y="256"/>
                    <a:pt x="19" y="266"/>
                  </a:cubicBezTo>
                  <a:cubicBezTo>
                    <a:pt x="20" y="265"/>
                    <a:pt x="22" y="264"/>
                    <a:pt x="23" y="264"/>
                  </a:cubicBezTo>
                  <a:cubicBezTo>
                    <a:pt x="27" y="262"/>
                    <a:pt x="31" y="259"/>
                    <a:pt x="34" y="256"/>
                  </a:cubicBezTo>
                  <a:cubicBezTo>
                    <a:pt x="43" y="248"/>
                    <a:pt x="48" y="236"/>
                    <a:pt x="49" y="223"/>
                  </a:cubicBezTo>
                  <a:cubicBezTo>
                    <a:pt x="49" y="222"/>
                    <a:pt x="49" y="222"/>
                    <a:pt x="49" y="221"/>
                  </a:cubicBezTo>
                  <a:cubicBezTo>
                    <a:pt x="49" y="182"/>
                    <a:pt x="51" y="151"/>
                    <a:pt x="55" y="125"/>
                  </a:cubicBezTo>
                  <a:cubicBezTo>
                    <a:pt x="57" y="113"/>
                    <a:pt x="59" y="102"/>
                    <a:pt x="61" y="93"/>
                  </a:cubicBezTo>
                  <a:cubicBezTo>
                    <a:pt x="62" y="89"/>
                    <a:pt x="63" y="85"/>
                    <a:pt x="64" y="81"/>
                  </a:cubicBezTo>
                  <a:cubicBezTo>
                    <a:pt x="66" y="77"/>
                    <a:pt x="67" y="73"/>
                    <a:pt x="68" y="69"/>
                  </a:cubicBezTo>
                  <a:cubicBezTo>
                    <a:pt x="72" y="60"/>
                    <a:pt x="75" y="52"/>
                    <a:pt x="79" y="47"/>
                  </a:cubicBezTo>
                  <a:cubicBezTo>
                    <a:pt x="80" y="45"/>
                    <a:pt x="81" y="43"/>
                    <a:pt x="82" y="42"/>
                  </a:cubicBezTo>
                  <a:cubicBezTo>
                    <a:pt x="60" y="28"/>
                    <a:pt x="35" y="15"/>
                    <a:pt x="9" y="3"/>
                  </a:cubicBezTo>
                  <a:cubicBezTo>
                    <a:pt x="6" y="2"/>
                    <a:pt x="3"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9" name="Freeform 39">
              <a:extLst>
                <a:ext uri="{FF2B5EF4-FFF2-40B4-BE49-F238E27FC236}">
                  <a16:creationId xmlns:a16="http://schemas.microsoft.com/office/drawing/2014/main" id="{C2B78823-E24E-47FB-8EE8-8E7E3FE002AB}"/>
                </a:ext>
              </a:extLst>
            </p:cNvPr>
            <p:cNvSpPr>
              <a:spLocks/>
            </p:cNvSpPr>
            <p:nvPr/>
          </p:nvSpPr>
          <p:spPr bwMode="auto">
            <a:xfrm>
              <a:off x="5706189" y="2673756"/>
              <a:ext cx="105092" cy="164836"/>
            </a:xfrm>
            <a:custGeom>
              <a:avLst/>
              <a:gdLst/>
              <a:ahLst/>
              <a:cxnLst>
                <a:cxn ang="0">
                  <a:pos x="2" y="49"/>
                </a:cxn>
                <a:cxn ang="0">
                  <a:pos x="2" y="51"/>
                </a:cxn>
                <a:cxn ang="0">
                  <a:pos x="15" y="83"/>
                </a:cxn>
                <a:cxn ang="0">
                  <a:pos x="30" y="93"/>
                </a:cxn>
                <a:cxn ang="0">
                  <a:pos x="50" y="97"/>
                </a:cxn>
                <a:cxn ang="0">
                  <a:pos x="58" y="96"/>
                </a:cxn>
                <a:cxn ang="0">
                  <a:pos x="62" y="95"/>
                </a:cxn>
                <a:cxn ang="0">
                  <a:pos x="0" y="0"/>
                </a:cxn>
                <a:cxn ang="0">
                  <a:pos x="2" y="49"/>
                </a:cxn>
              </a:cxnLst>
              <a:rect l="0" t="0" r="r" b="b"/>
              <a:pathLst>
                <a:path w="62" h="97">
                  <a:moveTo>
                    <a:pt x="2" y="49"/>
                  </a:moveTo>
                  <a:cubicBezTo>
                    <a:pt x="2" y="50"/>
                    <a:pt x="2" y="50"/>
                    <a:pt x="2" y="51"/>
                  </a:cubicBezTo>
                  <a:cubicBezTo>
                    <a:pt x="2" y="63"/>
                    <a:pt x="7" y="74"/>
                    <a:pt x="15" y="83"/>
                  </a:cubicBezTo>
                  <a:cubicBezTo>
                    <a:pt x="20" y="87"/>
                    <a:pt x="25" y="91"/>
                    <a:pt x="30" y="93"/>
                  </a:cubicBezTo>
                  <a:cubicBezTo>
                    <a:pt x="36" y="96"/>
                    <a:pt x="43" y="97"/>
                    <a:pt x="50" y="97"/>
                  </a:cubicBezTo>
                  <a:cubicBezTo>
                    <a:pt x="52" y="97"/>
                    <a:pt x="55" y="97"/>
                    <a:pt x="58" y="96"/>
                  </a:cubicBezTo>
                  <a:cubicBezTo>
                    <a:pt x="59" y="96"/>
                    <a:pt x="61" y="96"/>
                    <a:pt x="62" y="95"/>
                  </a:cubicBezTo>
                  <a:cubicBezTo>
                    <a:pt x="48" y="68"/>
                    <a:pt x="28" y="34"/>
                    <a:pt x="0" y="0"/>
                  </a:cubicBezTo>
                  <a:cubicBezTo>
                    <a:pt x="1" y="15"/>
                    <a:pt x="2" y="31"/>
                    <a:pt x="2" y="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0" name="Freeform 40">
              <a:extLst>
                <a:ext uri="{FF2B5EF4-FFF2-40B4-BE49-F238E27FC236}">
                  <a16:creationId xmlns:a16="http://schemas.microsoft.com/office/drawing/2014/main" id="{303BCBDF-8909-4E4D-82A2-198F38117C84}"/>
                </a:ext>
              </a:extLst>
            </p:cNvPr>
            <p:cNvSpPr>
              <a:spLocks noEditPoints="1"/>
            </p:cNvSpPr>
            <p:nvPr/>
          </p:nvSpPr>
          <p:spPr bwMode="auto">
            <a:xfrm>
              <a:off x="5323251" y="1828701"/>
              <a:ext cx="610397" cy="303039"/>
            </a:xfrm>
            <a:custGeom>
              <a:avLst/>
              <a:gdLst/>
              <a:ahLst/>
              <a:cxnLst>
                <a:cxn ang="0">
                  <a:pos x="29" y="43"/>
                </a:cxn>
                <a:cxn ang="0">
                  <a:pos x="31" y="44"/>
                </a:cxn>
                <a:cxn ang="0">
                  <a:pos x="57" y="67"/>
                </a:cxn>
                <a:cxn ang="0">
                  <a:pos x="65" y="78"/>
                </a:cxn>
                <a:cxn ang="0">
                  <a:pos x="76" y="106"/>
                </a:cxn>
                <a:cxn ang="0">
                  <a:pos x="84" y="106"/>
                </a:cxn>
                <a:cxn ang="0">
                  <a:pos x="86" y="106"/>
                </a:cxn>
                <a:cxn ang="0">
                  <a:pos x="117" y="121"/>
                </a:cxn>
                <a:cxn ang="0">
                  <a:pos x="121" y="87"/>
                </a:cxn>
                <a:cxn ang="0">
                  <a:pos x="137" y="90"/>
                </a:cxn>
                <a:cxn ang="0">
                  <a:pos x="137" y="90"/>
                </a:cxn>
                <a:cxn ang="0">
                  <a:pos x="137" y="90"/>
                </a:cxn>
                <a:cxn ang="0">
                  <a:pos x="154" y="87"/>
                </a:cxn>
                <a:cxn ang="0">
                  <a:pos x="158" y="121"/>
                </a:cxn>
                <a:cxn ang="0">
                  <a:pos x="189" y="106"/>
                </a:cxn>
                <a:cxn ang="0">
                  <a:pos x="189" y="106"/>
                </a:cxn>
                <a:cxn ang="0">
                  <a:pos x="246" y="104"/>
                </a:cxn>
                <a:cxn ang="0">
                  <a:pos x="246" y="81"/>
                </a:cxn>
                <a:cxn ang="0">
                  <a:pos x="254" y="86"/>
                </a:cxn>
                <a:cxn ang="0">
                  <a:pos x="262" y="91"/>
                </a:cxn>
                <a:cxn ang="0">
                  <a:pos x="275" y="99"/>
                </a:cxn>
                <a:cxn ang="0">
                  <a:pos x="285" y="107"/>
                </a:cxn>
                <a:cxn ang="0">
                  <a:pos x="271" y="109"/>
                </a:cxn>
                <a:cxn ang="0">
                  <a:pos x="254" y="112"/>
                </a:cxn>
                <a:cxn ang="0">
                  <a:pos x="246" y="112"/>
                </a:cxn>
                <a:cxn ang="0">
                  <a:pos x="189" y="114"/>
                </a:cxn>
                <a:cxn ang="0">
                  <a:pos x="160" y="133"/>
                </a:cxn>
                <a:cxn ang="0">
                  <a:pos x="159" y="134"/>
                </a:cxn>
                <a:cxn ang="0">
                  <a:pos x="157" y="146"/>
                </a:cxn>
                <a:cxn ang="0">
                  <a:pos x="164" y="167"/>
                </a:cxn>
                <a:cxn ang="0">
                  <a:pos x="184" y="178"/>
                </a:cxn>
                <a:cxn ang="0">
                  <a:pos x="218" y="178"/>
                </a:cxn>
                <a:cxn ang="0">
                  <a:pos x="246" y="176"/>
                </a:cxn>
                <a:cxn ang="0">
                  <a:pos x="254" y="176"/>
                </a:cxn>
                <a:cxn ang="0">
                  <a:pos x="266" y="175"/>
                </a:cxn>
                <a:cxn ang="0">
                  <a:pos x="306" y="167"/>
                </a:cxn>
                <a:cxn ang="0">
                  <a:pos x="341" y="151"/>
                </a:cxn>
                <a:cxn ang="0">
                  <a:pos x="354" y="134"/>
                </a:cxn>
                <a:cxn ang="0">
                  <a:pos x="359" y="113"/>
                </a:cxn>
                <a:cxn ang="0">
                  <a:pos x="349" y="82"/>
                </a:cxn>
                <a:cxn ang="0">
                  <a:pos x="348" y="80"/>
                </a:cxn>
                <a:cxn ang="0">
                  <a:pos x="317" y="51"/>
                </a:cxn>
                <a:cxn ang="0">
                  <a:pos x="248" y="11"/>
                </a:cxn>
                <a:cxn ang="0">
                  <a:pos x="233" y="4"/>
                </a:cxn>
                <a:cxn ang="0">
                  <a:pos x="224" y="1"/>
                </a:cxn>
                <a:cxn ang="0">
                  <a:pos x="215" y="0"/>
                </a:cxn>
                <a:cxn ang="0">
                  <a:pos x="60" y="0"/>
                </a:cxn>
                <a:cxn ang="0">
                  <a:pos x="51" y="1"/>
                </a:cxn>
                <a:cxn ang="0">
                  <a:pos x="42" y="4"/>
                </a:cxn>
                <a:cxn ang="0">
                  <a:pos x="42" y="4"/>
                </a:cxn>
                <a:cxn ang="0">
                  <a:pos x="27" y="11"/>
                </a:cxn>
                <a:cxn ang="0">
                  <a:pos x="0" y="24"/>
                </a:cxn>
                <a:cxn ang="0">
                  <a:pos x="21" y="37"/>
                </a:cxn>
                <a:cxn ang="0">
                  <a:pos x="29" y="43"/>
                </a:cxn>
                <a:cxn ang="0">
                  <a:pos x="122" y="38"/>
                </a:cxn>
                <a:cxn ang="0">
                  <a:pos x="137" y="38"/>
                </a:cxn>
                <a:cxn ang="0">
                  <a:pos x="153" y="38"/>
                </a:cxn>
                <a:cxn ang="0">
                  <a:pos x="160" y="68"/>
                </a:cxn>
                <a:cxn ang="0">
                  <a:pos x="159" y="70"/>
                </a:cxn>
                <a:cxn ang="0">
                  <a:pos x="137" y="78"/>
                </a:cxn>
                <a:cxn ang="0">
                  <a:pos x="116" y="70"/>
                </a:cxn>
                <a:cxn ang="0">
                  <a:pos x="115" y="68"/>
                </a:cxn>
                <a:cxn ang="0">
                  <a:pos x="122" y="38"/>
                </a:cxn>
              </a:cxnLst>
              <a:rect l="0" t="0" r="r" b="b"/>
              <a:pathLst>
                <a:path w="359" h="178">
                  <a:moveTo>
                    <a:pt x="29" y="43"/>
                  </a:moveTo>
                  <a:cubicBezTo>
                    <a:pt x="30" y="43"/>
                    <a:pt x="30" y="44"/>
                    <a:pt x="31" y="44"/>
                  </a:cubicBezTo>
                  <a:cubicBezTo>
                    <a:pt x="39" y="50"/>
                    <a:pt x="49" y="58"/>
                    <a:pt x="57" y="67"/>
                  </a:cubicBezTo>
                  <a:cubicBezTo>
                    <a:pt x="60" y="71"/>
                    <a:pt x="63" y="74"/>
                    <a:pt x="65" y="78"/>
                  </a:cubicBezTo>
                  <a:cubicBezTo>
                    <a:pt x="70" y="84"/>
                    <a:pt x="75" y="94"/>
                    <a:pt x="76" y="106"/>
                  </a:cubicBezTo>
                  <a:cubicBezTo>
                    <a:pt x="79" y="106"/>
                    <a:pt x="81" y="106"/>
                    <a:pt x="84" y="106"/>
                  </a:cubicBezTo>
                  <a:cubicBezTo>
                    <a:pt x="86" y="106"/>
                    <a:pt x="86" y="106"/>
                    <a:pt x="86" y="106"/>
                  </a:cubicBezTo>
                  <a:cubicBezTo>
                    <a:pt x="98" y="106"/>
                    <a:pt x="109" y="112"/>
                    <a:pt x="117" y="121"/>
                  </a:cubicBezTo>
                  <a:cubicBezTo>
                    <a:pt x="121" y="87"/>
                    <a:pt x="121" y="87"/>
                    <a:pt x="121" y="87"/>
                  </a:cubicBezTo>
                  <a:cubicBezTo>
                    <a:pt x="126" y="89"/>
                    <a:pt x="132" y="90"/>
                    <a:pt x="137" y="90"/>
                  </a:cubicBezTo>
                  <a:cubicBezTo>
                    <a:pt x="137" y="90"/>
                    <a:pt x="137" y="90"/>
                    <a:pt x="137" y="90"/>
                  </a:cubicBezTo>
                  <a:cubicBezTo>
                    <a:pt x="137" y="90"/>
                    <a:pt x="137" y="90"/>
                    <a:pt x="137" y="90"/>
                  </a:cubicBezTo>
                  <a:cubicBezTo>
                    <a:pt x="143" y="90"/>
                    <a:pt x="148" y="89"/>
                    <a:pt x="154" y="87"/>
                  </a:cubicBezTo>
                  <a:cubicBezTo>
                    <a:pt x="158" y="121"/>
                    <a:pt x="158" y="121"/>
                    <a:pt x="158" y="121"/>
                  </a:cubicBezTo>
                  <a:cubicBezTo>
                    <a:pt x="165" y="112"/>
                    <a:pt x="177" y="106"/>
                    <a:pt x="189" y="106"/>
                  </a:cubicBezTo>
                  <a:cubicBezTo>
                    <a:pt x="189" y="106"/>
                    <a:pt x="189" y="106"/>
                    <a:pt x="189" y="106"/>
                  </a:cubicBezTo>
                  <a:cubicBezTo>
                    <a:pt x="211" y="106"/>
                    <a:pt x="230" y="105"/>
                    <a:pt x="246" y="104"/>
                  </a:cubicBezTo>
                  <a:cubicBezTo>
                    <a:pt x="246" y="81"/>
                    <a:pt x="246" y="81"/>
                    <a:pt x="246" y="81"/>
                  </a:cubicBezTo>
                  <a:cubicBezTo>
                    <a:pt x="248" y="83"/>
                    <a:pt x="251" y="84"/>
                    <a:pt x="254" y="86"/>
                  </a:cubicBezTo>
                  <a:cubicBezTo>
                    <a:pt x="256" y="88"/>
                    <a:pt x="259" y="89"/>
                    <a:pt x="262" y="91"/>
                  </a:cubicBezTo>
                  <a:cubicBezTo>
                    <a:pt x="267" y="94"/>
                    <a:pt x="271" y="97"/>
                    <a:pt x="275" y="99"/>
                  </a:cubicBezTo>
                  <a:cubicBezTo>
                    <a:pt x="279" y="102"/>
                    <a:pt x="282" y="104"/>
                    <a:pt x="285" y="107"/>
                  </a:cubicBezTo>
                  <a:cubicBezTo>
                    <a:pt x="281" y="108"/>
                    <a:pt x="276" y="109"/>
                    <a:pt x="271" y="109"/>
                  </a:cubicBezTo>
                  <a:cubicBezTo>
                    <a:pt x="266" y="110"/>
                    <a:pt x="260" y="111"/>
                    <a:pt x="254" y="112"/>
                  </a:cubicBezTo>
                  <a:cubicBezTo>
                    <a:pt x="251" y="112"/>
                    <a:pt x="248" y="112"/>
                    <a:pt x="246" y="112"/>
                  </a:cubicBezTo>
                  <a:cubicBezTo>
                    <a:pt x="230" y="113"/>
                    <a:pt x="211" y="114"/>
                    <a:pt x="189" y="114"/>
                  </a:cubicBezTo>
                  <a:cubicBezTo>
                    <a:pt x="176" y="114"/>
                    <a:pt x="165" y="122"/>
                    <a:pt x="160" y="133"/>
                  </a:cubicBezTo>
                  <a:cubicBezTo>
                    <a:pt x="160" y="133"/>
                    <a:pt x="159" y="134"/>
                    <a:pt x="159" y="134"/>
                  </a:cubicBezTo>
                  <a:cubicBezTo>
                    <a:pt x="158" y="138"/>
                    <a:pt x="157" y="142"/>
                    <a:pt x="157" y="146"/>
                  </a:cubicBezTo>
                  <a:cubicBezTo>
                    <a:pt x="157" y="154"/>
                    <a:pt x="160" y="161"/>
                    <a:pt x="164" y="167"/>
                  </a:cubicBezTo>
                  <a:cubicBezTo>
                    <a:pt x="169" y="172"/>
                    <a:pt x="176" y="177"/>
                    <a:pt x="184" y="178"/>
                  </a:cubicBezTo>
                  <a:cubicBezTo>
                    <a:pt x="218" y="178"/>
                    <a:pt x="218" y="178"/>
                    <a:pt x="218" y="178"/>
                  </a:cubicBezTo>
                  <a:cubicBezTo>
                    <a:pt x="228" y="177"/>
                    <a:pt x="237" y="177"/>
                    <a:pt x="246" y="176"/>
                  </a:cubicBezTo>
                  <a:cubicBezTo>
                    <a:pt x="248" y="176"/>
                    <a:pt x="251" y="176"/>
                    <a:pt x="254" y="176"/>
                  </a:cubicBezTo>
                  <a:cubicBezTo>
                    <a:pt x="258" y="175"/>
                    <a:pt x="262" y="175"/>
                    <a:pt x="266" y="175"/>
                  </a:cubicBezTo>
                  <a:cubicBezTo>
                    <a:pt x="281" y="173"/>
                    <a:pt x="295" y="171"/>
                    <a:pt x="306" y="167"/>
                  </a:cubicBezTo>
                  <a:cubicBezTo>
                    <a:pt x="319" y="164"/>
                    <a:pt x="331" y="159"/>
                    <a:pt x="341" y="151"/>
                  </a:cubicBezTo>
                  <a:cubicBezTo>
                    <a:pt x="346" y="146"/>
                    <a:pt x="351" y="141"/>
                    <a:pt x="354" y="134"/>
                  </a:cubicBezTo>
                  <a:cubicBezTo>
                    <a:pt x="357" y="128"/>
                    <a:pt x="359" y="120"/>
                    <a:pt x="359" y="113"/>
                  </a:cubicBezTo>
                  <a:cubicBezTo>
                    <a:pt x="359" y="100"/>
                    <a:pt x="354" y="90"/>
                    <a:pt x="349" y="82"/>
                  </a:cubicBezTo>
                  <a:cubicBezTo>
                    <a:pt x="349" y="82"/>
                    <a:pt x="348" y="81"/>
                    <a:pt x="348" y="80"/>
                  </a:cubicBezTo>
                  <a:cubicBezTo>
                    <a:pt x="339" y="68"/>
                    <a:pt x="328" y="59"/>
                    <a:pt x="317" y="51"/>
                  </a:cubicBezTo>
                  <a:cubicBezTo>
                    <a:pt x="293" y="33"/>
                    <a:pt x="265" y="19"/>
                    <a:pt x="248" y="11"/>
                  </a:cubicBezTo>
                  <a:cubicBezTo>
                    <a:pt x="239" y="7"/>
                    <a:pt x="233" y="4"/>
                    <a:pt x="233" y="4"/>
                  </a:cubicBezTo>
                  <a:cubicBezTo>
                    <a:pt x="230" y="3"/>
                    <a:pt x="227" y="2"/>
                    <a:pt x="224" y="1"/>
                  </a:cubicBezTo>
                  <a:cubicBezTo>
                    <a:pt x="221" y="1"/>
                    <a:pt x="218" y="0"/>
                    <a:pt x="215" y="0"/>
                  </a:cubicBezTo>
                  <a:cubicBezTo>
                    <a:pt x="60" y="0"/>
                    <a:pt x="60" y="0"/>
                    <a:pt x="60" y="0"/>
                  </a:cubicBezTo>
                  <a:cubicBezTo>
                    <a:pt x="57" y="0"/>
                    <a:pt x="54" y="1"/>
                    <a:pt x="51" y="1"/>
                  </a:cubicBezTo>
                  <a:cubicBezTo>
                    <a:pt x="48" y="2"/>
                    <a:pt x="45" y="3"/>
                    <a:pt x="42" y="4"/>
                  </a:cubicBezTo>
                  <a:cubicBezTo>
                    <a:pt x="42" y="4"/>
                    <a:pt x="42" y="4"/>
                    <a:pt x="42" y="4"/>
                  </a:cubicBezTo>
                  <a:cubicBezTo>
                    <a:pt x="42" y="4"/>
                    <a:pt x="36" y="7"/>
                    <a:pt x="27" y="11"/>
                  </a:cubicBezTo>
                  <a:cubicBezTo>
                    <a:pt x="20" y="14"/>
                    <a:pt x="10" y="19"/>
                    <a:pt x="0" y="24"/>
                  </a:cubicBezTo>
                  <a:cubicBezTo>
                    <a:pt x="8" y="29"/>
                    <a:pt x="15" y="33"/>
                    <a:pt x="21" y="37"/>
                  </a:cubicBezTo>
                  <a:cubicBezTo>
                    <a:pt x="24" y="39"/>
                    <a:pt x="27" y="41"/>
                    <a:pt x="29" y="43"/>
                  </a:cubicBezTo>
                  <a:close/>
                  <a:moveTo>
                    <a:pt x="122" y="38"/>
                  </a:moveTo>
                  <a:cubicBezTo>
                    <a:pt x="137" y="38"/>
                    <a:pt x="137" y="38"/>
                    <a:pt x="137" y="38"/>
                  </a:cubicBezTo>
                  <a:cubicBezTo>
                    <a:pt x="153" y="38"/>
                    <a:pt x="153" y="38"/>
                    <a:pt x="153" y="38"/>
                  </a:cubicBezTo>
                  <a:cubicBezTo>
                    <a:pt x="160" y="68"/>
                    <a:pt x="160" y="68"/>
                    <a:pt x="160" y="68"/>
                  </a:cubicBezTo>
                  <a:cubicBezTo>
                    <a:pt x="159" y="70"/>
                    <a:pt x="159" y="70"/>
                    <a:pt x="159" y="70"/>
                  </a:cubicBezTo>
                  <a:cubicBezTo>
                    <a:pt x="153" y="76"/>
                    <a:pt x="145" y="78"/>
                    <a:pt x="137" y="78"/>
                  </a:cubicBezTo>
                  <a:cubicBezTo>
                    <a:pt x="130" y="78"/>
                    <a:pt x="122" y="76"/>
                    <a:pt x="116" y="70"/>
                  </a:cubicBezTo>
                  <a:cubicBezTo>
                    <a:pt x="115" y="68"/>
                    <a:pt x="115" y="68"/>
                    <a:pt x="115" y="68"/>
                  </a:cubicBezTo>
                  <a:lnTo>
                    <a:pt x="122"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1" name="Freeform 41">
              <a:extLst>
                <a:ext uri="{FF2B5EF4-FFF2-40B4-BE49-F238E27FC236}">
                  <a16:creationId xmlns:a16="http://schemas.microsoft.com/office/drawing/2014/main" id="{5C363627-BEEF-4D86-A879-BD217B215CEF}"/>
                </a:ext>
              </a:extLst>
            </p:cNvPr>
            <p:cNvSpPr>
              <a:spLocks/>
            </p:cNvSpPr>
            <p:nvPr/>
          </p:nvSpPr>
          <p:spPr bwMode="auto">
            <a:xfrm>
              <a:off x="5350604" y="2023049"/>
              <a:ext cx="173474" cy="108691"/>
            </a:xfrm>
            <a:custGeom>
              <a:avLst/>
              <a:gdLst/>
              <a:ahLst/>
              <a:cxnLst>
                <a:cxn ang="0">
                  <a:pos x="56" y="20"/>
                </a:cxn>
                <a:cxn ang="0">
                  <a:pos x="55" y="24"/>
                </a:cxn>
                <a:cxn ang="0">
                  <a:pos x="39" y="43"/>
                </a:cxn>
                <a:cxn ang="0">
                  <a:pos x="13" y="57"/>
                </a:cxn>
                <a:cxn ang="0">
                  <a:pos x="5" y="60"/>
                </a:cxn>
                <a:cxn ang="0">
                  <a:pos x="2" y="61"/>
                </a:cxn>
                <a:cxn ang="0">
                  <a:pos x="0" y="61"/>
                </a:cxn>
                <a:cxn ang="0">
                  <a:pos x="5" y="62"/>
                </a:cxn>
                <a:cxn ang="0">
                  <a:pos x="13" y="62"/>
                </a:cxn>
                <a:cxn ang="0">
                  <a:pos x="41" y="64"/>
                </a:cxn>
                <a:cxn ang="0">
                  <a:pos x="75" y="64"/>
                </a:cxn>
                <a:cxn ang="0">
                  <a:pos x="95" y="53"/>
                </a:cxn>
                <a:cxn ang="0">
                  <a:pos x="102" y="32"/>
                </a:cxn>
                <a:cxn ang="0">
                  <a:pos x="100" y="20"/>
                </a:cxn>
                <a:cxn ang="0">
                  <a:pos x="99" y="19"/>
                </a:cxn>
                <a:cxn ang="0">
                  <a:pos x="70" y="0"/>
                </a:cxn>
                <a:cxn ang="0">
                  <a:pos x="61" y="0"/>
                </a:cxn>
                <a:cxn ang="0">
                  <a:pos x="56" y="20"/>
                </a:cxn>
              </a:cxnLst>
              <a:rect l="0" t="0" r="r" b="b"/>
              <a:pathLst>
                <a:path w="102" h="64">
                  <a:moveTo>
                    <a:pt x="56" y="20"/>
                  </a:moveTo>
                  <a:cubicBezTo>
                    <a:pt x="56" y="21"/>
                    <a:pt x="55" y="23"/>
                    <a:pt x="55" y="24"/>
                  </a:cubicBezTo>
                  <a:cubicBezTo>
                    <a:pt x="51" y="31"/>
                    <a:pt x="46" y="37"/>
                    <a:pt x="39" y="43"/>
                  </a:cubicBezTo>
                  <a:cubicBezTo>
                    <a:pt x="31" y="50"/>
                    <a:pt x="22" y="54"/>
                    <a:pt x="13" y="57"/>
                  </a:cubicBezTo>
                  <a:cubicBezTo>
                    <a:pt x="11" y="58"/>
                    <a:pt x="8" y="59"/>
                    <a:pt x="5" y="60"/>
                  </a:cubicBezTo>
                  <a:cubicBezTo>
                    <a:pt x="4" y="60"/>
                    <a:pt x="3" y="61"/>
                    <a:pt x="2" y="61"/>
                  </a:cubicBezTo>
                  <a:cubicBezTo>
                    <a:pt x="1" y="61"/>
                    <a:pt x="1" y="61"/>
                    <a:pt x="0" y="61"/>
                  </a:cubicBezTo>
                  <a:cubicBezTo>
                    <a:pt x="2" y="62"/>
                    <a:pt x="4" y="62"/>
                    <a:pt x="5" y="62"/>
                  </a:cubicBezTo>
                  <a:cubicBezTo>
                    <a:pt x="8" y="62"/>
                    <a:pt x="10" y="62"/>
                    <a:pt x="13" y="62"/>
                  </a:cubicBezTo>
                  <a:cubicBezTo>
                    <a:pt x="22" y="63"/>
                    <a:pt x="31" y="63"/>
                    <a:pt x="41" y="64"/>
                  </a:cubicBezTo>
                  <a:cubicBezTo>
                    <a:pt x="75" y="64"/>
                    <a:pt x="75" y="64"/>
                    <a:pt x="75" y="64"/>
                  </a:cubicBezTo>
                  <a:cubicBezTo>
                    <a:pt x="83" y="63"/>
                    <a:pt x="90" y="58"/>
                    <a:pt x="95" y="53"/>
                  </a:cubicBezTo>
                  <a:cubicBezTo>
                    <a:pt x="99" y="47"/>
                    <a:pt x="102" y="40"/>
                    <a:pt x="102" y="32"/>
                  </a:cubicBezTo>
                  <a:cubicBezTo>
                    <a:pt x="102" y="28"/>
                    <a:pt x="101" y="24"/>
                    <a:pt x="100" y="20"/>
                  </a:cubicBezTo>
                  <a:cubicBezTo>
                    <a:pt x="99" y="20"/>
                    <a:pt x="99" y="19"/>
                    <a:pt x="99" y="19"/>
                  </a:cubicBezTo>
                  <a:cubicBezTo>
                    <a:pt x="94" y="8"/>
                    <a:pt x="83" y="0"/>
                    <a:pt x="70" y="0"/>
                  </a:cubicBezTo>
                  <a:cubicBezTo>
                    <a:pt x="67" y="0"/>
                    <a:pt x="64" y="0"/>
                    <a:pt x="61" y="0"/>
                  </a:cubicBezTo>
                  <a:cubicBezTo>
                    <a:pt x="61" y="7"/>
                    <a:pt x="59" y="14"/>
                    <a:pt x="56"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2" name="Freeform 42">
              <a:extLst>
                <a:ext uri="{FF2B5EF4-FFF2-40B4-BE49-F238E27FC236}">
                  <a16:creationId xmlns:a16="http://schemas.microsoft.com/office/drawing/2014/main" id="{E9E526E1-5623-4126-8348-56C87C87586E}"/>
                </a:ext>
              </a:extLst>
            </p:cNvPr>
            <p:cNvSpPr>
              <a:spLocks/>
            </p:cNvSpPr>
            <p:nvPr/>
          </p:nvSpPr>
          <p:spPr bwMode="auto">
            <a:xfrm>
              <a:off x="2883822" y="2145416"/>
              <a:ext cx="904079" cy="804026"/>
            </a:xfrm>
            <a:custGeom>
              <a:avLst/>
              <a:gdLst/>
              <a:ahLst/>
              <a:cxnLst>
                <a:cxn ang="0">
                  <a:pos x="15" y="94"/>
                </a:cxn>
                <a:cxn ang="0">
                  <a:pos x="103" y="94"/>
                </a:cxn>
                <a:cxn ang="0">
                  <a:pos x="69" y="202"/>
                </a:cxn>
                <a:cxn ang="0">
                  <a:pos x="23" y="449"/>
                </a:cxn>
                <a:cxn ang="0">
                  <a:pos x="22" y="473"/>
                </a:cxn>
                <a:cxn ang="0">
                  <a:pos x="192" y="473"/>
                </a:cxn>
                <a:cxn ang="0">
                  <a:pos x="218" y="411"/>
                </a:cxn>
                <a:cxn ang="0">
                  <a:pos x="222" y="404"/>
                </a:cxn>
                <a:cxn ang="0">
                  <a:pos x="292" y="297"/>
                </a:cxn>
                <a:cxn ang="0">
                  <a:pos x="301" y="286"/>
                </a:cxn>
                <a:cxn ang="0">
                  <a:pos x="321" y="264"/>
                </a:cxn>
                <a:cxn ang="0">
                  <a:pos x="368" y="220"/>
                </a:cxn>
                <a:cxn ang="0">
                  <a:pos x="377" y="212"/>
                </a:cxn>
                <a:cxn ang="0">
                  <a:pos x="423" y="179"/>
                </a:cxn>
                <a:cxn ang="0">
                  <a:pos x="430" y="175"/>
                </a:cxn>
                <a:cxn ang="0">
                  <a:pos x="508" y="134"/>
                </a:cxn>
                <a:cxn ang="0">
                  <a:pos x="517" y="130"/>
                </a:cxn>
                <a:cxn ang="0">
                  <a:pos x="524" y="127"/>
                </a:cxn>
                <a:cxn ang="0">
                  <a:pos x="525" y="127"/>
                </a:cxn>
                <a:cxn ang="0">
                  <a:pos x="532" y="117"/>
                </a:cxn>
                <a:cxn ang="0">
                  <a:pos x="532" y="0"/>
                </a:cxn>
                <a:cxn ang="0">
                  <a:pos x="508" y="0"/>
                </a:cxn>
                <a:cxn ang="0">
                  <a:pos x="496" y="0"/>
                </a:cxn>
                <a:cxn ang="0">
                  <a:pos x="488" y="0"/>
                </a:cxn>
                <a:cxn ang="0">
                  <a:pos x="460" y="0"/>
                </a:cxn>
                <a:cxn ang="0">
                  <a:pos x="425" y="0"/>
                </a:cxn>
                <a:cxn ang="0">
                  <a:pos x="409" y="0"/>
                </a:cxn>
                <a:cxn ang="0">
                  <a:pos x="350" y="0"/>
                </a:cxn>
                <a:cxn ang="0">
                  <a:pos x="333" y="0"/>
                </a:cxn>
                <a:cxn ang="0">
                  <a:pos x="299" y="0"/>
                </a:cxn>
                <a:cxn ang="0">
                  <a:pos x="271" y="0"/>
                </a:cxn>
                <a:cxn ang="0">
                  <a:pos x="263" y="0"/>
                </a:cxn>
                <a:cxn ang="0">
                  <a:pos x="250" y="0"/>
                </a:cxn>
                <a:cxn ang="0">
                  <a:pos x="15" y="0"/>
                </a:cxn>
                <a:cxn ang="0">
                  <a:pos x="0" y="14"/>
                </a:cxn>
                <a:cxn ang="0">
                  <a:pos x="0" y="80"/>
                </a:cxn>
                <a:cxn ang="0">
                  <a:pos x="15" y="94"/>
                </a:cxn>
              </a:cxnLst>
              <a:rect l="0" t="0" r="r" b="b"/>
              <a:pathLst>
                <a:path w="532" h="473">
                  <a:moveTo>
                    <a:pt x="15" y="94"/>
                  </a:moveTo>
                  <a:cubicBezTo>
                    <a:pt x="103" y="94"/>
                    <a:pt x="103" y="94"/>
                    <a:pt x="103" y="94"/>
                  </a:cubicBezTo>
                  <a:cubicBezTo>
                    <a:pt x="98" y="107"/>
                    <a:pt x="84" y="148"/>
                    <a:pt x="69" y="202"/>
                  </a:cubicBezTo>
                  <a:cubicBezTo>
                    <a:pt x="49" y="274"/>
                    <a:pt x="27" y="369"/>
                    <a:pt x="23" y="449"/>
                  </a:cubicBezTo>
                  <a:cubicBezTo>
                    <a:pt x="23" y="457"/>
                    <a:pt x="22" y="465"/>
                    <a:pt x="22" y="473"/>
                  </a:cubicBezTo>
                  <a:cubicBezTo>
                    <a:pt x="114" y="473"/>
                    <a:pt x="192" y="473"/>
                    <a:pt x="192" y="473"/>
                  </a:cubicBezTo>
                  <a:cubicBezTo>
                    <a:pt x="192" y="473"/>
                    <a:pt x="199" y="448"/>
                    <a:pt x="218" y="411"/>
                  </a:cubicBezTo>
                  <a:cubicBezTo>
                    <a:pt x="219" y="408"/>
                    <a:pt x="221" y="406"/>
                    <a:pt x="222" y="404"/>
                  </a:cubicBezTo>
                  <a:cubicBezTo>
                    <a:pt x="238" y="373"/>
                    <a:pt x="261" y="335"/>
                    <a:pt x="292" y="297"/>
                  </a:cubicBezTo>
                  <a:cubicBezTo>
                    <a:pt x="295" y="293"/>
                    <a:pt x="298" y="290"/>
                    <a:pt x="301" y="286"/>
                  </a:cubicBezTo>
                  <a:cubicBezTo>
                    <a:pt x="308" y="279"/>
                    <a:pt x="314" y="271"/>
                    <a:pt x="321" y="264"/>
                  </a:cubicBezTo>
                  <a:cubicBezTo>
                    <a:pt x="335" y="249"/>
                    <a:pt x="351" y="234"/>
                    <a:pt x="368" y="220"/>
                  </a:cubicBezTo>
                  <a:cubicBezTo>
                    <a:pt x="371" y="217"/>
                    <a:pt x="374" y="215"/>
                    <a:pt x="377" y="212"/>
                  </a:cubicBezTo>
                  <a:cubicBezTo>
                    <a:pt x="392" y="201"/>
                    <a:pt x="407" y="190"/>
                    <a:pt x="423" y="179"/>
                  </a:cubicBezTo>
                  <a:cubicBezTo>
                    <a:pt x="425" y="178"/>
                    <a:pt x="427" y="176"/>
                    <a:pt x="430" y="175"/>
                  </a:cubicBezTo>
                  <a:cubicBezTo>
                    <a:pt x="454" y="160"/>
                    <a:pt x="479" y="146"/>
                    <a:pt x="508" y="134"/>
                  </a:cubicBezTo>
                  <a:cubicBezTo>
                    <a:pt x="511" y="133"/>
                    <a:pt x="514" y="131"/>
                    <a:pt x="517" y="130"/>
                  </a:cubicBezTo>
                  <a:cubicBezTo>
                    <a:pt x="519" y="129"/>
                    <a:pt x="522" y="128"/>
                    <a:pt x="524" y="127"/>
                  </a:cubicBezTo>
                  <a:cubicBezTo>
                    <a:pt x="525" y="127"/>
                    <a:pt x="525" y="127"/>
                    <a:pt x="525" y="127"/>
                  </a:cubicBezTo>
                  <a:cubicBezTo>
                    <a:pt x="527" y="123"/>
                    <a:pt x="530" y="120"/>
                    <a:pt x="532" y="117"/>
                  </a:cubicBezTo>
                  <a:cubicBezTo>
                    <a:pt x="532" y="0"/>
                    <a:pt x="532" y="0"/>
                    <a:pt x="532" y="0"/>
                  </a:cubicBezTo>
                  <a:cubicBezTo>
                    <a:pt x="508" y="0"/>
                    <a:pt x="508" y="0"/>
                    <a:pt x="508" y="0"/>
                  </a:cubicBezTo>
                  <a:cubicBezTo>
                    <a:pt x="496" y="0"/>
                    <a:pt x="496" y="0"/>
                    <a:pt x="496" y="0"/>
                  </a:cubicBezTo>
                  <a:cubicBezTo>
                    <a:pt x="488" y="0"/>
                    <a:pt x="488" y="0"/>
                    <a:pt x="488" y="0"/>
                  </a:cubicBezTo>
                  <a:cubicBezTo>
                    <a:pt x="460" y="0"/>
                    <a:pt x="460" y="0"/>
                    <a:pt x="460" y="0"/>
                  </a:cubicBezTo>
                  <a:cubicBezTo>
                    <a:pt x="425" y="0"/>
                    <a:pt x="425" y="0"/>
                    <a:pt x="425" y="0"/>
                  </a:cubicBezTo>
                  <a:cubicBezTo>
                    <a:pt x="409" y="0"/>
                    <a:pt x="409" y="0"/>
                    <a:pt x="409" y="0"/>
                  </a:cubicBezTo>
                  <a:cubicBezTo>
                    <a:pt x="350" y="0"/>
                    <a:pt x="350" y="0"/>
                    <a:pt x="350" y="0"/>
                  </a:cubicBezTo>
                  <a:cubicBezTo>
                    <a:pt x="333" y="0"/>
                    <a:pt x="333" y="0"/>
                    <a:pt x="333" y="0"/>
                  </a:cubicBezTo>
                  <a:cubicBezTo>
                    <a:pt x="299" y="0"/>
                    <a:pt x="299" y="0"/>
                    <a:pt x="299" y="0"/>
                  </a:cubicBezTo>
                  <a:cubicBezTo>
                    <a:pt x="271" y="0"/>
                    <a:pt x="271" y="0"/>
                    <a:pt x="271" y="0"/>
                  </a:cubicBezTo>
                  <a:cubicBezTo>
                    <a:pt x="263" y="0"/>
                    <a:pt x="263" y="0"/>
                    <a:pt x="263" y="0"/>
                  </a:cubicBezTo>
                  <a:cubicBezTo>
                    <a:pt x="250" y="0"/>
                    <a:pt x="250" y="0"/>
                    <a:pt x="250" y="0"/>
                  </a:cubicBezTo>
                  <a:cubicBezTo>
                    <a:pt x="15" y="0"/>
                    <a:pt x="15" y="0"/>
                    <a:pt x="15" y="0"/>
                  </a:cubicBezTo>
                  <a:cubicBezTo>
                    <a:pt x="7" y="0"/>
                    <a:pt x="0" y="6"/>
                    <a:pt x="0" y="14"/>
                  </a:cubicBezTo>
                  <a:cubicBezTo>
                    <a:pt x="0" y="80"/>
                    <a:pt x="0" y="80"/>
                    <a:pt x="0" y="80"/>
                  </a:cubicBezTo>
                  <a:cubicBezTo>
                    <a:pt x="0" y="88"/>
                    <a:pt x="7" y="94"/>
                    <a:pt x="15" y="9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3" name="Freeform 43">
              <a:extLst>
                <a:ext uri="{FF2B5EF4-FFF2-40B4-BE49-F238E27FC236}">
                  <a16:creationId xmlns:a16="http://schemas.microsoft.com/office/drawing/2014/main" id="{2A3AA85F-62E9-4336-80A1-6CD9E3D42F85}"/>
                </a:ext>
              </a:extLst>
            </p:cNvPr>
            <p:cNvSpPr>
              <a:spLocks/>
            </p:cNvSpPr>
            <p:nvPr/>
          </p:nvSpPr>
          <p:spPr bwMode="auto">
            <a:xfrm>
              <a:off x="4253617" y="2145416"/>
              <a:ext cx="575127" cy="159797"/>
            </a:xfrm>
            <a:custGeom>
              <a:avLst/>
              <a:gdLst/>
              <a:ahLst/>
              <a:cxnLst>
                <a:cxn ang="0">
                  <a:pos x="147" y="0"/>
                </a:cxn>
                <a:cxn ang="0">
                  <a:pos x="128" y="0"/>
                </a:cxn>
                <a:cxn ang="0">
                  <a:pos x="95" y="0"/>
                </a:cxn>
                <a:cxn ang="0">
                  <a:pos x="0" y="0"/>
                </a:cxn>
                <a:cxn ang="0">
                  <a:pos x="0" y="222"/>
                </a:cxn>
                <a:cxn ang="0">
                  <a:pos x="95" y="222"/>
                </a:cxn>
                <a:cxn ang="0">
                  <a:pos x="126" y="222"/>
                </a:cxn>
                <a:cxn ang="0">
                  <a:pos x="147" y="222"/>
                </a:cxn>
                <a:cxn ang="0">
                  <a:pos x="371" y="222"/>
                </a:cxn>
                <a:cxn ang="0">
                  <a:pos x="433" y="222"/>
                </a:cxn>
                <a:cxn ang="0">
                  <a:pos x="657" y="222"/>
                </a:cxn>
                <a:cxn ang="0">
                  <a:pos x="678" y="222"/>
                </a:cxn>
                <a:cxn ang="0">
                  <a:pos x="704" y="222"/>
                </a:cxn>
                <a:cxn ang="0">
                  <a:pos x="799" y="222"/>
                </a:cxn>
                <a:cxn ang="0">
                  <a:pos x="799" y="0"/>
                </a:cxn>
                <a:cxn ang="0">
                  <a:pos x="704" y="0"/>
                </a:cxn>
                <a:cxn ang="0">
                  <a:pos x="676" y="0"/>
                </a:cxn>
                <a:cxn ang="0">
                  <a:pos x="657" y="0"/>
                </a:cxn>
                <a:cxn ang="0">
                  <a:pos x="593" y="0"/>
                </a:cxn>
                <a:cxn ang="0">
                  <a:pos x="511" y="0"/>
                </a:cxn>
                <a:cxn ang="0">
                  <a:pos x="471" y="0"/>
                </a:cxn>
                <a:cxn ang="0">
                  <a:pos x="331" y="0"/>
                </a:cxn>
                <a:cxn ang="0">
                  <a:pos x="293" y="0"/>
                </a:cxn>
                <a:cxn ang="0">
                  <a:pos x="211" y="0"/>
                </a:cxn>
                <a:cxn ang="0">
                  <a:pos x="147" y="0"/>
                </a:cxn>
              </a:cxnLst>
              <a:rect l="0" t="0" r="r" b="b"/>
              <a:pathLst>
                <a:path w="799" h="222">
                  <a:moveTo>
                    <a:pt x="147" y="0"/>
                  </a:moveTo>
                  <a:lnTo>
                    <a:pt x="128" y="0"/>
                  </a:lnTo>
                  <a:lnTo>
                    <a:pt x="95" y="0"/>
                  </a:lnTo>
                  <a:lnTo>
                    <a:pt x="0" y="0"/>
                  </a:lnTo>
                  <a:lnTo>
                    <a:pt x="0" y="222"/>
                  </a:lnTo>
                  <a:lnTo>
                    <a:pt x="95" y="222"/>
                  </a:lnTo>
                  <a:lnTo>
                    <a:pt x="126" y="222"/>
                  </a:lnTo>
                  <a:lnTo>
                    <a:pt x="147" y="222"/>
                  </a:lnTo>
                  <a:lnTo>
                    <a:pt x="371" y="222"/>
                  </a:lnTo>
                  <a:lnTo>
                    <a:pt x="433" y="222"/>
                  </a:lnTo>
                  <a:lnTo>
                    <a:pt x="657" y="222"/>
                  </a:lnTo>
                  <a:lnTo>
                    <a:pt x="678" y="222"/>
                  </a:lnTo>
                  <a:lnTo>
                    <a:pt x="704" y="222"/>
                  </a:lnTo>
                  <a:lnTo>
                    <a:pt x="799" y="222"/>
                  </a:lnTo>
                  <a:lnTo>
                    <a:pt x="799" y="0"/>
                  </a:lnTo>
                  <a:lnTo>
                    <a:pt x="704" y="0"/>
                  </a:lnTo>
                  <a:lnTo>
                    <a:pt x="676" y="0"/>
                  </a:lnTo>
                  <a:lnTo>
                    <a:pt x="657" y="0"/>
                  </a:lnTo>
                  <a:lnTo>
                    <a:pt x="593" y="0"/>
                  </a:lnTo>
                  <a:lnTo>
                    <a:pt x="511" y="0"/>
                  </a:lnTo>
                  <a:lnTo>
                    <a:pt x="471" y="0"/>
                  </a:lnTo>
                  <a:lnTo>
                    <a:pt x="331" y="0"/>
                  </a:lnTo>
                  <a:lnTo>
                    <a:pt x="293" y="0"/>
                  </a:lnTo>
                  <a:lnTo>
                    <a:pt x="211" y="0"/>
                  </a:lnTo>
                  <a:lnTo>
                    <a:pt x="14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4" name="Freeform 44">
              <a:extLst>
                <a:ext uri="{FF2B5EF4-FFF2-40B4-BE49-F238E27FC236}">
                  <a16:creationId xmlns:a16="http://schemas.microsoft.com/office/drawing/2014/main" id="{0061BA87-3F56-49CF-ACAC-81AC81309338}"/>
                </a:ext>
              </a:extLst>
            </p:cNvPr>
            <p:cNvSpPr>
              <a:spLocks/>
            </p:cNvSpPr>
            <p:nvPr/>
          </p:nvSpPr>
          <p:spPr bwMode="auto">
            <a:xfrm>
              <a:off x="5294459" y="2145416"/>
              <a:ext cx="906238" cy="804026"/>
            </a:xfrm>
            <a:custGeom>
              <a:avLst/>
              <a:gdLst/>
              <a:ahLst/>
              <a:cxnLst>
                <a:cxn ang="0">
                  <a:pos x="184" y="0"/>
                </a:cxn>
                <a:cxn ang="0">
                  <a:pos x="125" y="0"/>
                </a:cxn>
                <a:cxn ang="0">
                  <a:pos x="108" y="0"/>
                </a:cxn>
                <a:cxn ang="0">
                  <a:pos x="74" y="0"/>
                </a:cxn>
                <a:cxn ang="0">
                  <a:pos x="46" y="0"/>
                </a:cxn>
                <a:cxn ang="0">
                  <a:pos x="38" y="0"/>
                </a:cxn>
                <a:cxn ang="0">
                  <a:pos x="25" y="0"/>
                </a:cxn>
                <a:cxn ang="0">
                  <a:pos x="0" y="0"/>
                </a:cxn>
                <a:cxn ang="0">
                  <a:pos x="0" y="115"/>
                </a:cxn>
                <a:cxn ang="0">
                  <a:pos x="9" y="127"/>
                </a:cxn>
                <a:cxn ang="0">
                  <a:pos x="9" y="127"/>
                </a:cxn>
                <a:cxn ang="0">
                  <a:pos x="17" y="130"/>
                </a:cxn>
                <a:cxn ang="0">
                  <a:pos x="25" y="133"/>
                </a:cxn>
                <a:cxn ang="0">
                  <a:pos x="104" y="175"/>
                </a:cxn>
                <a:cxn ang="0">
                  <a:pos x="111" y="179"/>
                </a:cxn>
                <a:cxn ang="0">
                  <a:pos x="156" y="212"/>
                </a:cxn>
                <a:cxn ang="0">
                  <a:pos x="166" y="220"/>
                </a:cxn>
                <a:cxn ang="0">
                  <a:pos x="213" y="264"/>
                </a:cxn>
                <a:cxn ang="0">
                  <a:pos x="232" y="286"/>
                </a:cxn>
                <a:cxn ang="0">
                  <a:pos x="241" y="297"/>
                </a:cxn>
                <a:cxn ang="0">
                  <a:pos x="312" y="404"/>
                </a:cxn>
                <a:cxn ang="0">
                  <a:pos x="316" y="411"/>
                </a:cxn>
                <a:cxn ang="0">
                  <a:pos x="342" y="473"/>
                </a:cxn>
                <a:cxn ang="0">
                  <a:pos x="511" y="473"/>
                </a:cxn>
                <a:cxn ang="0">
                  <a:pos x="511" y="449"/>
                </a:cxn>
                <a:cxn ang="0">
                  <a:pos x="464" y="202"/>
                </a:cxn>
                <a:cxn ang="0">
                  <a:pos x="431" y="94"/>
                </a:cxn>
                <a:cxn ang="0">
                  <a:pos x="519" y="94"/>
                </a:cxn>
                <a:cxn ang="0">
                  <a:pos x="533" y="80"/>
                </a:cxn>
                <a:cxn ang="0">
                  <a:pos x="533" y="14"/>
                </a:cxn>
                <a:cxn ang="0">
                  <a:pos x="519" y="0"/>
                </a:cxn>
                <a:cxn ang="0">
                  <a:pos x="283" y="0"/>
                </a:cxn>
                <a:cxn ang="0">
                  <a:pos x="271" y="0"/>
                </a:cxn>
                <a:cxn ang="0">
                  <a:pos x="263" y="0"/>
                </a:cxn>
                <a:cxn ang="0">
                  <a:pos x="235" y="0"/>
                </a:cxn>
                <a:cxn ang="0">
                  <a:pos x="200" y="0"/>
                </a:cxn>
                <a:cxn ang="0">
                  <a:pos x="184" y="0"/>
                </a:cxn>
              </a:cxnLst>
              <a:rect l="0" t="0" r="r" b="b"/>
              <a:pathLst>
                <a:path w="533" h="473">
                  <a:moveTo>
                    <a:pt x="184" y="0"/>
                  </a:moveTo>
                  <a:cubicBezTo>
                    <a:pt x="125" y="0"/>
                    <a:pt x="125" y="0"/>
                    <a:pt x="125" y="0"/>
                  </a:cubicBezTo>
                  <a:cubicBezTo>
                    <a:pt x="108" y="0"/>
                    <a:pt x="108" y="0"/>
                    <a:pt x="108" y="0"/>
                  </a:cubicBezTo>
                  <a:cubicBezTo>
                    <a:pt x="74" y="0"/>
                    <a:pt x="74" y="0"/>
                    <a:pt x="74" y="0"/>
                  </a:cubicBezTo>
                  <a:cubicBezTo>
                    <a:pt x="46" y="0"/>
                    <a:pt x="46" y="0"/>
                    <a:pt x="46" y="0"/>
                  </a:cubicBezTo>
                  <a:cubicBezTo>
                    <a:pt x="38" y="0"/>
                    <a:pt x="38" y="0"/>
                    <a:pt x="38" y="0"/>
                  </a:cubicBezTo>
                  <a:cubicBezTo>
                    <a:pt x="25" y="0"/>
                    <a:pt x="25" y="0"/>
                    <a:pt x="25" y="0"/>
                  </a:cubicBezTo>
                  <a:cubicBezTo>
                    <a:pt x="0" y="0"/>
                    <a:pt x="0" y="0"/>
                    <a:pt x="0" y="0"/>
                  </a:cubicBezTo>
                  <a:cubicBezTo>
                    <a:pt x="0" y="115"/>
                    <a:pt x="0" y="115"/>
                    <a:pt x="0" y="115"/>
                  </a:cubicBezTo>
                  <a:cubicBezTo>
                    <a:pt x="3" y="119"/>
                    <a:pt x="6" y="123"/>
                    <a:pt x="9" y="127"/>
                  </a:cubicBezTo>
                  <a:cubicBezTo>
                    <a:pt x="9" y="127"/>
                    <a:pt x="9" y="127"/>
                    <a:pt x="9" y="127"/>
                  </a:cubicBezTo>
                  <a:cubicBezTo>
                    <a:pt x="12" y="128"/>
                    <a:pt x="14" y="129"/>
                    <a:pt x="17" y="130"/>
                  </a:cubicBezTo>
                  <a:cubicBezTo>
                    <a:pt x="19" y="131"/>
                    <a:pt x="22" y="132"/>
                    <a:pt x="25" y="133"/>
                  </a:cubicBezTo>
                  <a:cubicBezTo>
                    <a:pt x="53" y="145"/>
                    <a:pt x="80" y="159"/>
                    <a:pt x="104" y="175"/>
                  </a:cubicBezTo>
                  <a:cubicBezTo>
                    <a:pt x="106" y="176"/>
                    <a:pt x="109" y="178"/>
                    <a:pt x="111" y="179"/>
                  </a:cubicBezTo>
                  <a:cubicBezTo>
                    <a:pt x="127" y="190"/>
                    <a:pt x="142" y="201"/>
                    <a:pt x="156" y="212"/>
                  </a:cubicBezTo>
                  <a:cubicBezTo>
                    <a:pt x="160" y="215"/>
                    <a:pt x="163" y="217"/>
                    <a:pt x="166" y="220"/>
                  </a:cubicBezTo>
                  <a:cubicBezTo>
                    <a:pt x="183" y="234"/>
                    <a:pt x="199" y="249"/>
                    <a:pt x="213" y="264"/>
                  </a:cubicBezTo>
                  <a:cubicBezTo>
                    <a:pt x="220" y="271"/>
                    <a:pt x="226" y="279"/>
                    <a:pt x="232" y="286"/>
                  </a:cubicBezTo>
                  <a:cubicBezTo>
                    <a:pt x="235" y="290"/>
                    <a:pt x="239" y="293"/>
                    <a:pt x="241" y="297"/>
                  </a:cubicBezTo>
                  <a:cubicBezTo>
                    <a:pt x="273" y="335"/>
                    <a:pt x="296" y="373"/>
                    <a:pt x="312" y="404"/>
                  </a:cubicBezTo>
                  <a:cubicBezTo>
                    <a:pt x="313" y="406"/>
                    <a:pt x="314" y="408"/>
                    <a:pt x="316" y="411"/>
                  </a:cubicBezTo>
                  <a:cubicBezTo>
                    <a:pt x="334" y="448"/>
                    <a:pt x="342" y="473"/>
                    <a:pt x="342" y="473"/>
                  </a:cubicBezTo>
                  <a:cubicBezTo>
                    <a:pt x="342" y="473"/>
                    <a:pt x="419" y="473"/>
                    <a:pt x="511" y="473"/>
                  </a:cubicBezTo>
                  <a:cubicBezTo>
                    <a:pt x="511" y="465"/>
                    <a:pt x="511" y="457"/>
                    <a:pt x="511" y="449"/>
                  </a:cubicBezTo>
                  <a:cubicBezTo>
                    <a:pt x="507" y="369"/>
                    <a:pt x="485" y="274"/>
                    <a:pt x="464" y="202"/>
                  </a:cubicBezTo>
                  <a:cubicBezTo>
                    <a:pt x="449" y="148"/>
                    <a:pt x="435" y="107"/>
                    <a:pt x="431" y="94"/>
                  </a:cubicBezTo>
                  <a:cubicBezTo>
                    <a:pt x="519" y="94"/>
                    <a:pt x="519" y="94"/>
                    <a:pt x="519" y="94"/>
                  </a:cubicBezTo>
                  <a:cubicBezTo>
                    <a:pt x="527" y="94"/>
                    <a:pt x="533" y="88"/>
                    <a:pt x="533" y="80"/>
                  </a:cubicBezTo>
                  <a:cubicBezTo>
                    <a:pt x="533" y="14"/>
                    <a:pt x="533" y="14"/>
                    <a:pt x="533" y="14"/>
                  </a:cubicBezTo>
                  <a:cubicBezTo>
                    <a:pt x="533" y="6"/>
                    <a:pt x="527" y="0"/>
                    <a:pt x="519" y="0"/>
                  </a:cubicBezTo>
                  <a:cubicBezTo>
                    <a:pt x="283" y="0"/>
                    <a:pt x="283" y="0"/>
                    <a:pt x="283" y="0"/>
                  </a:cubicBezTo>
                  <a:cubicBezTo>
                    <a:pt x="271" y="0"/>
                    <a:pt x="271" y="0"/>
                    <a:pt x="271" y="0"/>
                  </a:cubicBezTo>
                  <a:cubicBezTo>
                    <a:pt x="263" y="0"/>
                    <a:pt x="263" y="0"/>
                    <a:pt x="263" y="0"/>
                  </a:cubicBezTo>
                  <a:cubicBezTo>
                    <a:pt x="235" y="0"/>
                    <a:pt x="235" y="0"/>
                    <a:pt x="235" y="0"/>
                  </a:cubicBezTo>
                  <a:cubicBezTo>
                    <a:pt x="200" y="0"/>
                    <a:pt x="200" y="0"/>
                    <a:pt x="200" y="0"/>
                  </a:cubicBezTo>
                  <a:lnTo>
                    <a:pt x="18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5" name="Freeform 45">
              <a:extLst>
                <a:ext uri="{FF2B5EF4-FFF2-40B4-BE49-F238E27FC236}">
                  <a16:creationId xmlns:a16="http://schemas.microsoft.com/office/drawing/2014/main" id="{B97433C7-43C6-4C4E-AC2A-74826AD088B2}"/>
                </a:ext>
              </a:extLst>
            </p:cNvPr>
            <p:cNvSpPr>
              <a:spLocks/>
            </p:cNvSpPr>
            <p:nvPr/>
          </p:nvSpPr>
          <p:spPr bwMode="auto">
            <a:xfrm>
              <a:off x="3847645" y="1458000"/>
              <a:ext cx="350547" cy="350547"/>
            </a:xfrm>
            <a:custGeom>
              <a:avLst/>
              <a:gdLst/>
              <a:ahLst/>
              <a:cxnLst>
                <a:cxn ang="0">
                  <a:pos x="124" y="194"/>
                </a:cxn>
                <a:cxn ang="0">
                  <a:pos x="194" y="82"/>
                </a:cxn>
                <a:cxn ang="0">
                  <a:pos x="82" y="11"/>
                </a:cxn>
                <a:cxn ang="0">
                  <a:pos x="11" y="124"/>
                </a:cxn>
                <a:cxn ang="0">
                  <a:pos x="124" y="194"/>
                </a:cxn>
              </a:cxnLst>
              <a:rect l="0" t="0" r="r" b="b"/>
              <a:pathLst>
                <a:path w="206" h="206">
                  <a:moveTo>
                    <a:pt x="124" y="194"/>
                  </a:moveTo>
                  <a:cubicBezTo>
                    <a:pt x="175" y="183"/>
                    <a:pt x="206" y="132"/>
                    <a:pt x="194" y="82"/>
                  </a:cubicBezTo>
                  <a:cubicBezTo>
                    <a:pt x="183" y="31"/>
                    <a:pt x="132" y="0"/>
                    <a:pt x="82" y="11"/>
                  </a:cubicBezTo>
                  <a:cubicBezTo>
                    <a:pt x="31" y="23"/>
                    <a:pt x="0" y="74"/>
                    <a:pt x="11" y="124"/>
                  </a:cubicBezTo>
                  <a:cubicBezTo>
                    <a:pt x="23" y="175"/>
                    <a:pt x="74" y="206"/>
                    <a:pt x="124" y="19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6" name="Freeform 46">
              <a:extLst>
                <a:ext uri="{FF2B5EF4-FFF2-40B4-BE49-F238E27FC236}">
                  <a16:creationId xmlns:a16="http://schemas.microsoft.com/office/drawing/2014/main" id="{46DE7986-4A1E-415F-AEE1-0B4551922DEE}"/>
                </a:ext>
              </a:extLst>
            </p:cNvPr>
            <p:cNvSpPr>
              <a:spLocks/>
            </p:cNvSpPr>
            <p:nvPr/>
          </p:nvSpPr>
          <p:spPr bwMode="auto">
            <a:xfrm>
              <a:off x="3805176" y="1990658"/>
              <a:ext cx="20155" cy="15116"/>
            </a:xfrm>
            <a:custGeom>
              <a:avLst/>
              <a:gdLst/>
              <a:ahLst/>
              <a:cxnLst>
                <a:cxn ang="0">
                  <a:pos x="12" y="0"/>
                </a:cxn>
                <a:cxn ang="0">
                  <a:pos x="0" y="7"/>
                </a:cxn>
                <a:cxn ang="0">
                  <a:pos x="12" y="9"/>
                </a:cxn>
                <a:cxn ang="0">
                  <a:pos x="12" y="0"/>
                </a:cxn>
              </a:cxnLst>
              <a:rect l="0" t="0" r="r" b="b"/>
              <a:pathLst>
                <a:path w="12" h="9">
                  <a:moveTo>
                    <a:pt x="12" y="0"/>
                  </a:moveTo>
                  <a:cubicBezTo>
                    <a:pt x="8" y="3"/>
                    <a:pt x="4" y="5"/>
                    <a:pt x="0" y="7"/>
                  </a:cubicBezTo>
                  <a:cubicBezTo>
                    <a:pt x="4" y="8"/>
                    <a:pt x="8" y="8"/>
                    <a:pt x="12" y="9"/>
                  </a:cubicBezTo>
                  <a:lnTo>
                    <a:pt x="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7" name="Freeform 47">
              <a:extLst>
                <a:ext uri="{FF2B5EF4-FFF2-40B4-BE49-F238E27FC236}">
                  <a16:creationId xmlns:a16="http://schemas.microsoft.com/office/drawing/2014/main" id="{52799124-0915-4F10-B30C-45FB1C1AD712}"/>
                </a:ext>
              </a:extLst>
            </p:cNvPr>
            <p:cNvSpPr>
              <a:spLocks/>
            </p:cNvSpPr>
            <p:nvPr/>
          </p:nvSpPr>
          <p:spPr bwMode="auto">
            <a:xfrm>
              <a:off x="4219786" y="1990658"/>
              <a:ext cx="18715" cy="15116"/>
            </a:xfrm>
            <a:custGeom>
              <a:avLst/>
              <a:gdLst/>
              <a:ahLst/>
              <a:cxnLst>
                <a:cxn ang="0">
                  <a:pos x="4" y="3"/>
                </a:cxn>
                <a:cxn ang="0">
                  <a:pos x="0" y="0"/>
                </a:cxn>
                <a:cxn ang="0">
                  <a:pos x="0" y="9"/>
                </a:cxn>
                <a:cxn ang="0">
                  <a:pos x="11" y="7"/>
                </a:cxn>
                <a:cxn ang="0">
                  <a:pos x="4" y="3"/>
                </a:cxn>
              </a:cxnLst>
              <a:rect l="0" t="0" r="r" b="b"/>
              <a:pathLst>
                <a:path w="11" h="9">
                  <a:moveTo>
                    <a:pt x="4" y="3"/>
                  </a:moveTo>
                  <a:cubicBezTo>
                    <a:pt x="3" y="2"/>
                    <a:pt x="2" y="1"/>
                    <a:pt x="0" y="0"/>
                  </a:cubicBezTo>
                  <a:cubicBezTo>
                    <a:pt x="0" y="9"/>
                    <a:pt x="0" y="9"/>
                    <a:pt x="0" y="9"/>
                  </a:cubicBezTo>
                  <a:cubicBezTo>
                    <a:pt x="4" y="8"/>
                    <a:pt x="8" y="8"/>
                    <a:pt x="11" y="7"/>
                  </a:cubicBezTo>
                  <a:cubicBezTo>
                    <a:pt x="9" y="6"/>
                    <a:pt x="7" y="4"/>
                    <a:pt x="4"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8" name="Freeform 48">
              <a:extLst>
                <a:ext uri="{FF2B5EF4-FFF2-40B4-BE49-F238E27FC236}">
                  <a16:creationId xmlns:a16="http://schemas.microsoft.com/office/drawing/2014/main" id="{2CF772E2-9E49-4931-ADCC-FA213EEB47AF}"/>
                </a:ext>
              </a:extLst>
            </p:cNvPr>
            <p:cNvSpPr>
              <a:spLocks noEditPoints="1"/>
            </p:cNvSpPr>
            <p:nvPr/>
          </p:nvSpPr>
          <p:spPr bwMode="auto">
            <a:xfrm>
              <a:off x="3645379" y="1828701"/>
              <a:ext cx="755079" cy="295841"/>
            </a:xfrm>
            <a:custGeom>
              <a:avLst/>
              <a:gdLst/>
              <a:ahLst/>
              <a:cxnLst>
                <a:cxn ang="0">
                  <a:pos x="5" y="134"/>
                </a:cxn>
                <a:cxn ang="0">
                  <a:pos x="31" y="159"/>
                </a:cxn>
                <a:cxn ang="0">
                  <a:pos x="48" y="166"/>
                </a:cxn>
                <a:cxn ang="0">
                  <a:pos x="77" y="172"/>
                </a:cxn>
                <a:cxn ang="0">
                  <a:pos x="84" y="171"/>
                </a:cxn>
                <a:cxn ang="0">
                  <a:pos x="108" y="126"/>
                </a:cxn>
                <a:cxn ang="0">
                  <a:pos x="160" y="126"/>
                </a:cxn>
                <a:cxn ang="0">
                  <a:pos x="308" y="126"/>
                </a:cxn>
                <a:cxn ang="0">
                  <a:pos x="358" y="150"/>
                </a:cxn>
                <a:cxn ang="0">
                  <a:pos x="358" y="174"/>
                </a:cxn>
                <a:cxn ang="0">
                  <a:pos x="390" y="167"/>
                </a:cxn>
                <a:cxn ang="0">
                  <a:pos x="412" y="159"/>
                </a:cxn>
                <a:cxn ang="0">
                  <a:pos x="425" y="151"/>
                </a:cxn>
                <a:cxn ang="0">
                  <a:pos x="439" y="134"/>
                </a:cxn>
                <a:cxn ang="0">
                  <a:pos x="444" y="113"/>
                </a:cxn>
                <a:cxn ang="0">
                  <a:pos x="434" y="82"/>
                </a:cxn>
                <a:cxn ang="0">
                  <a:pos x="420" y="66"/>
                </a:cxn>
                <a:cxn ang="0">
                  <a:pos x="401" y="51"/>
                </a:cxn>
                <a:cxn ang="0">
                  <a:pos x="317" y="4"/>
                </a:cxn>
                <a:cxn ang="0">
                  <a:pos x="299" y="0"/>
                </a:cxn>
                <a:cxn ang="0">
                  <a:pos x="135" y="1"/>
                </a:cxn>
                <a:cxn ang="0">
                  <a:pos x="127" y="4"/>
                </a:cxn>
                <a:cxn ang="0">
                  <a:pos x="70" y="33"/>
                </a:cxn>
                <a:cxn ang="0">
                  <a:pos x="40" y="53"/>
                </a:cxn>
                <a:cxn ang="0">
                  <a:pos x="19" y="71"/>
                </a:cxn>
                <a:cxn ang="0">
                  <a:pos x="1" y="106"/>
                </a:cxn>
                <a:cxn ang="0">
                  <a:pos x="0" y="114"/>
                </a:cxn>
                <a:cxn ang="0">
                  <a:pos x="114" y="81"/>
                </a:cxn>
                <a:cxn ang="0">
                  <a:pos x="114" y="112"/>
                </a:cxn>
                <a:cxn ang="0">
                  <a:pos x="74" y="107"/>
                </a:cxn>
                <a:cxn ang="0">
                  <a:pos x="94" y="93"/>
                </a:cxn>
                <a:cxn ang="0">
                  <a:pos x="337" y="85"/>
                </a:cxn>
                <a:cxn ang="0">
                  <a:pos x="369" y="107"/>
                </a:cxn>
                <a:cxn ang="0">
                  <a:pos x="330" y="112"/>
                </a:cxn>
                <a:cxn ang="0">
                  <a:pos x="330" y="81"/>
                </a:cxn>
              </a:cxnLst>
              <a:rect l="0" t="0" r="r" b="b"/>
              <a:pathLst>
                <a:path w="444" h="174">
                  <a:moveTo>
                    <a:pt x="0" y="114"/>
                  </a:moveTo>
                  <a:cubicBezTo>
                    <a:pt x="0" y="121"/>
                    <a:pt x="2" y="128"/>
                    <a:pt x="5" y="134"/>
                  </a:cubicBezTo>
                  <a:cubicBezTo>
                    <a:pt x="5" y="134"/>
                    <a:pt x="5" y="134"/>
                    <a:pt x="5" y="134"/>
                  </a:cubicBezTo>
                  <a:cubicBezTo>
                    <a:pt x="11" y="146"/>
                    <a:pt x="21" y="153"/>
                    <a:pt x="31" y="159"/>
                  </a:cubicBezTo>
                  <a:cubicBezTo>
                    <a:pt x="33" y="160"/>
                    <a:pt x="36" y="161"/>
                    <a:pt x="40" y="163"/>
                  </a:cubicBezTo>
                  <a:cubicBezTo>
                    <a:pt x="42" y="164"/>
                    <a:pt x="45" y="165"/>
                    <a:pt x="48" y="166"/>
                  </a:cubicBezTo>
                  <a:cubicBezTo>
                    <a:pt x="51" y="167"/>
                    <a:pt x="55" y="168"/>
                    <a:pt x="60" y="169"/>
                  </a:cubicBezTo>
                  <a:cubicBezTo>
                    <a:pt x="65" y="170"/>
                    <a:pt x="71" y="171"/>
                    <a:pt x="77" y="172"/>
                  </a:cubicBezTo>
                  <a:cubicBezTo>
                    <a:pt x="79" y="173"/>
                    <a:pt x="82" y="173"/>
                    <a:pt x="84" y="173"/>
                  </a:cubicBezTo>
                  <a:cubicBezTo>
                    <a:pt x="84" y="171"/>
                    <a:pt x="84" y="171"/>
                    <a:pt x="84" y="171"/>
                  </a:cubicBezTo>
                  <a:cubicBezTo>
                    <a:pt x="84" y="150"/>
                    <a:pt x="84" y="150"/>
                    <a:pt x="84" y="150"/>
                  </a:cubicBezTo>
                  <a:cubicBezTo>
                    <a:pt x="84" y="137"/>
                    <a:pt x="95" y="126"/>
                    <a:pt x="108" y="126"/>
                  </a:cubicBezTo>
                  <a:cubicBezTo>
                    <a:pt x="151" y="126"/>
                    <a:pt x="151" y="126"/>
                    <a:pt x="151" y="126"/>
                  </a:cubicBezTo>
                  <a:cubicBezTo>
                    <a:pt x="160" y="126"/>
                    <a:pt x="160" y="126"/>
                    <a:pt x="160" y="126"/>
                  </a:cubicBezTo>
                  <a:cubicBezTo>
                    <a:pt x="300" y="126"/>
                    <a:pt x="300" y="126"/>
                    <a:pt x="300" y="126"/>
                  </a:cubicBezTo>
                  <a:cubicBezTo>
                    <a:pt x="308" y="126"/>
                    <a:pt x="308" y="126"/>
                    <a:pt x="308" y="126"/>
                  </a:cubicBezTo>
                  <a:cubicBezTo>
                    <a:pt x="334" y="126"/>
                    <a:pt x="334" y="126"/>
                    <a:pt x="334" y="126"/>
                  </a:cubicBezTo>
                  <a:cubicBezTo>
                    <a:pt x="347" y="126"/>
                    <a:pt x="358" y="137"/>
                    <a:pt x="358" y="150"/>
                  </a:cubicBezTo>
                  <a:cubicBezTo>
                    <a:pt x="358" y="167"/>
                    <a:pt x="358" y="167"/>
                    <a:pt x="358" y="167"/>
                  </a:cubicBezTo>
                  <a:cubicBezTo>
                    <a:pt x="358" y="174"/>
                    <a:pt x="358" y="174"/>
                    <a:pt x="358" y="174"/>
                  </a:cubicBezTo>
                  <a:cubicBezTo>
                    <a:pt x="364" y="173"/>
                    <a:pt x="370" y="172"/>
                    <a:pt x="375" y="171"/>
                  </a:cubicBezTo>
                  <a:cubicBezTo>
                    <a:pt x="380" y="170"/>
                    <a:pt x="386" y="169"/>
                    <a:pt x="390" y="167"/>
                  </a:cubicBezTo>
                  <a:cubicBezTo>
                    <a:pt x="393" y="167"/>
                    <a:pt x="396" y="166"/>
                    <a:pt x="398" y="165"/>
                  </a:cubicBezTo>
                  <a:cubicBezTo>
                    <a:pt x="403" y="163"/>
                    <a:pt x="407" y="162"/>
                    <a:pt x="412" y="159"/>
                  </a:cubicBezTo>
                  <a:cubicBezTo>
                    <a:pt x="414" y="158"/>
                    <a:pt x="417" y="156"/>
                    <a:pt x="420" y="155"/>
                  </a:cubicBezTo>
                  <a:cubicBezTo>
                    <a:pt x="422" y="153"/>
                    <a:pt x="423" y="152"/>
                    <a:pt x="425" y="151"/>
                  </a:cubicBezTo>
                  <a:cubicBezTo>
                    <a:pt x="430" y="146"/>
                    <a:pt x="435" y="141"/>
                    <a:pt x="439" y="134"/>
                  </a:cubicBezTo>
                  <a:cubicBezTo>
                    <a:pt x="439" y="134"/>
                    <a:pt x="439" y="134"/>
                    <a:pt x="439" y="134"/>
                  </a:cubicBezTo>
                  <a:cubicBezTo>
                    <a:pt x="442" y="128"/>
                    <a:pt x="444" y="120"/>
                    <a:pt x="444" y="114"/>
                  </a:cubicBezTo>
                  <a:cubicBezTo>
                    <a:pt x="444" y="113"/>
                    <a:pt x="444" y="113"/>
                    <a:pt x="444" y="113"/>
                  </a:cubicBezTo>
                  <a:cubicBezTo>
                    <a:pt x="444" y="110"/>
                    <a:pt x="443" y="108"/>
                    <a:pt x="443" y="106"/>
                  </a:cubicBezTo>
                  <a:cubicBezTo>
                    <a:pt x="442" y="96"/>
                    <a:pt x="438" y="89"/>
                    <a:pt x="434" y="82"/>
                  </a:cubicBezTo>
                  <a:cubicBezTo>
                    <a:pt x="432" y="80"/>
                    <a:pt x="431" y="78"/>
                    <a:pt x="429" y="76"/>
                  </a:cubicBezTo>
                  <a:cubicBezTo>
                    <a:pt x="426" y="73"/>
                    <a:pt x="423" y="69"/>
                    <a:pt x="420" y="66"/>
                  </a:cubicBezTo>
                  <a:cubicBezTo>
                    <a:pt x="417" y="63"/>
                    <a:pt x="414" y="61"/>
                    <a:pt x="412" y="59"/>
                  </a:cubicBezTo>
                  <a:cubicBezTo>
                    <a:pt x="408" y="56"/>
                    <a:pt x="405" y="53"/>
                    <a:pt x="401" y="51"/>
                  </a:cubicBezTo>
                  <a:cubicBezTo>
                    <a:pt x="393" y="44"/>
                    <a:pt x="384" y="39"/>
                    <a:pt x="375" y="33"/>
                  </a:cubicBezTo>
                  <a:cubicBezTo>
                    <a:pt x="346" y="16"/>
                    <a:pt x="318" y="4"/>
                    <a:pt x="317" y="4"/>
                  </a:cubicBezTo>
                  <a:cubicBezTo>
                    <a:pt x="314" y="3"/>
                    <a:pt x="311" y="2"/>
                    <a:pt x="308" y="1"/>
                  </a:cubicBezTo>
                  <a:cubicBezTo>
                    <a:pt x="306" y="1"/>
                    <a:pt x="302" y="0"/>
                    <a:pt x="299" y="0"/>
                  </a:cubicBezTo>
                  <a:cubicBezTo>
                    <a:pt x="145" y="0"/>
                    <a:pt x="145" y="0"/>
                    <a:pt x="145" y="0"/>
                  </a:cubicBezTo>
                  <a:cubicBezTo>
                    <a:pt x="141" y="0"/>
                    <a:pt x="138" y="1"/>
                    <a:pt x="135" y="1"/>
                  </a:cubicBezTo>
                  <a:cubicBezTo>
                    <a:pt x="132" y="2"/>
                    <a:pt x="130" y="3"/>
                    <a:pt x="127" y="4"/>
                  </a:cubicBezTo>
                  <a:cubicBezTo>
                    <a:pt x="127" y="4"/>
                    <a:pt x="127" y="4"/>
                    <a:pt x="127" y="4"/>
                  </a:cubicBezTo>
                  <a:cubicBezTo>
                    <a:pt x="126" y="4"/>
                    <a:pt x="103" y="14"/>
                    <a:pt x="77" y="29"/>
                  </a:cubicBezTo>
                  <a:cubicBezTo>
                    <a:pt x="74" y="30"/>
                    <a:pt x="72" y="32"/>
                    <a:pt x="70" y="33"/>
                  </a:cubicBezTo>
                  <a:cubicBezTo>
                    <a:pt x="62" y="37"/>
                    <a:pt x="55" y="42"/>
                    <a:pt x="48" y="47"/>
                  </a:cubicBezTo>
                  <a:cubicBezTo>
                    <a:pt x="45" y="49"/>
                    <a:pt x="42" y="51"/>
                    <a:pt x="40" y="53"/>
                  </a:cubicBezTo>
                  <a:cubicBezTo>
                    <a:pt x="35" y="56"/>
                    <a:pt x="31" y="59"/>
                    <a:pt x="27" y="63"/>
                  </a:cubicBezTo>
                  <a:cubicBezTo>
                    <a:pt x="25" y="65"/>
                    <a:pt x="22" y="68"/>
                    <a:pt x="19" y="71"/>
                  </a:cubicBezTo>
                  <a:cubicBezTo>
                    <a:pt x="16" y="74"/>
                    <a:pt x="13" y="78"/>
                    <a:pt x="10" y="82"/>
                  </a:cubicBezTo>
                  <a:cubicBezTo>
                    <a:pt x="6" y="89"/>
                    <a:pt x="2" y="96"/>
                    <a:pt x="1" y="106"/>
                  </a:cubicBezTo>
                  <a:cubicBezTo>
                    <a:pt x="0" y="108"/>
                    <a:pt x="0" y="111"/>
                    <a:pt x="0" y="113"/>
                  </a:cubicBezTo>
                  <a:cubicBezTo>
                    <a:pt x="0" y="113"/>
                    <a:pt x="0" y="114"/>
                    <a:pt x="0" y="114"/>
                  </a:cubicBezTo>
                  <a:close/>
                  <a:moveTo>
                    <a:pt x="94" y="93"/>
                  </a:moveTo>
                  <a:cubicBezTo>
                    <a:pt x="101" y="89"/>
                    <a:pt x="107" y="85"/>
                    <a:pt x="114" y="81"/>
                  </a:cubicBezTo>
                  <a:cubicBezTo>
                    <a:pt x="114" y="88"/>
                    <a:pt x="114" y="88"/>
                    <a:pt x="114" y="88"/>
                  </a:cubicBezTo>
                  <a:cubicBezTo>
                    <a:pt x="114" y="112"/>
                    <a:pt x="114" y="112"/>
                    <a:pt x="114" y="112"/>
                  </a:cubicBezTo>
                  <a:cubicBezTo>
                    <a:pt x="98" y="111"/>
                    <a:pt x="86" y="109"/>
                    <a:pt x="77" y="107"/>
                  </a:cubicBezTo>
                  <a:cubicBezTo>
                    <a:pt x="76" y="107"/>
                    <a:pt x="75" y="107"/>
                    <a:pt x="74" y="107"/>
                  </a:cubicBezTo>
                  <a:cubicBezTo>
                    <a:pt x="75" y="106"/>
                    <a:pt x="76" y="106"/>
                    <a:pt x="77" y="105"/>
                  </a:cubicBezTo>
                  <a:cubicBezTo>
                    <a:pt x="82" y="101"/>
                    <a:pt x="88" y="97"/>
                    <a:pt x="94" y="93"/>
                  </a:cubicBezTo>
                  <a:close/>
                  <a:moveTo>
                    <a:pt x="330" y="81"/>
                  </a:moveTo>
                  <a:cubicBezTo>
                    <a:pt x="332" y="83"/>
                    <a:pt x="335" y="84"/>
                    <a:pt x="337" y="85"/>
                  </a:cubicBezTo>
                  <a:cubicBezTo>
                    <a:pt x="340" y="87"/>
                    <a:pt x="343" y="89"/>
                    <a:pt x="346" y="91"/>
                  </a:cubicBezTo>
                  <a:cubicBezTo>
                    <a:pt x="355" y="96"/>
                    <a:pt x="363" y="102"/>
                    <a:pt x="369" y="107"/>
                  </a:cubicBezTo>
                  <a:cubicBezTo>
                    <a:pt x="366" y="108"/>
                    <a:pt x="361" y="109"/>
                    <a:pt x="356" y="109"/>
                  </a:cubicBezTo>
                  <a:cubicBezTo>
                    <a:pt x="348" y="111"/>
                    <a:pt x="340" y="111"/>
                    <a:pt x="330" y="112"/>
                  </a:cubicBezTo>
                  <a:cubicBezTo>
                    <a:pt x="330" y="84"/>
                    <a:pt x="330" y="84"/>
                    <a:pt x="330" y="84"/>
                  </a:cubicBezTo>
                  <a:lnTo>
                    <a:pt x="330" y="8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9" name="Freeform 49">
              <a:extLst>
                <a:ext uri="{FF2B5EF4-FFF2-40B4-BE49-F238E27FC236}">
                  <a16:creationId xmlns:a16="http://schemas.microsoft.com/office/drawing/2014/main" id="{FE70D55E-EB45-483E-8069-81CE6274157F}"/>
                </a:ext>
              </a:extLst>
            </p:cNvPr>
            <p:cNvSpPr>
              <a:spLocks/>
            </p:cNvSpPr>
            <p:nvPr/>
          </p:nvSpPr>
          <p:spPr bwMode="auto">
            <a:xfrm>
              <a:off x="4165800" y="2362798"/>
              <a:ext cx="171314" cy="470754"/>
            </a:xfrm>
            <a:custGeom>
              <a:avLst/>
              <a:gdLst/>
              <a:ahLst/>
              <a:cxnLst>
                <a:cxn ang="0">
                  <a:pos x="64" y="20"/>
                </a:cxn>
                <a:cxn ang="0">
                  <a:pos x="56" y="6"/>
                </a:cxn>
                <a:cxn ang="0">
                  <a:pos x="52" y="0"/>
                </a:cxn>
                <a:cxn ang="0">
                  <a:pos x="52" y="50"/>
                </a:cxn>
                <a:cxn ang="0">
                  <a:pos x="52" y="64"/>
                </a:cxn>
                <a:cxn ang="0">
                  <a:pos x="56" y="65"/>
                </a:cxn>
                <a:cxn ang="0">
                  <a:pos x="73" y="81"/>
                </a:cxn>
                <a:cxn ang="0">
                  <a:pos x="74" y="88"/>
                </a:cxn>
                <a:cxn ang="0">
                  <a:pos x="74" y="120"/>
                </a:cxn>
                <a:cxn ang="0">
                  <a:pos x="73" y="128"/>
                </a:cxn>
                <a:cxn ang="0">
                  <a:pos x="50" y="144"/>
                </a:cxn>
                <a:cxn ang="0">
                  <a:pos x="41" y="144"/>
                </a:cxn>
                <a:cxn ang="0">
                  <a:pos x="33" y="144"/>
                </a:cxn>
                <a:cxn ang="0">
                  <a:pos x="0" y="144"/>
                </a:cxn>
                <a:cxn ang="0">
                  <a:pos x="5" y="225"/>
                </a:cxn>
                <a:cxn ang="0">
                  <a:pos x="29" y="235"/>
                </a:cxn>
                <a:cxn ang="0">
                  <a:pos x="37" y="239"/>
                </a:cxn>
                <a:cxn ang="0">
                  <a:pos x="67" y="266"/>
                </a:cxn>
                <a:cxn ang="0">
                  <a:pos x="66" y="265"/>
                </a:cxn>
                <a:cxn ang="0">
                  <a:pos x="68" y="268"/>
                </a:cxn>
                <a:cxn ang="0">
                  <a:pos x="69" y="270"/>
                </a:cxn>
                <a:cxn ang="0">
                  <a:pos x="69" y="272"/>
                </a:cxn>
                <a:cxn ang="0">
                  <a:pos x="69" y="277"/>
                </a:cxn>
                <a:cxn ang="0">
                  <a:pos x="78" y="273"/>
                </a:cxn>
                <a:cxn ang="0">
                  <a:pos x="97" y="252"/>
                </a:cxn>
                <a:cxn ang="0">
                  <a:pos x="101" y="232"/>
                </a:cxn>
                <a:cxn ang="0">
                  <a:pos x="96" y="136"/>
                </a:cxn>
                <a:cxn ang="0">
                  <a:pos x="86" y="81"/>
                </a:cxn>
                <a:cxn ang="0">
                  <a:pos x="84" y="72"/>
                </a:cxn>
                <a:cxn ang="0">
                  <a:pos x="69" y="29"/>
                </a:cxn>
                <a:cxn ang="0">
                  <a:pos x="64" y="20"/>
                </a:cxn>
              </a:cxnLst>
              <a:rect l="0" t="0" r="r" b="b"/>
              <a:pathLst>
                <a:path w="101" h="277">
                  <a:moveTo>
                    <a:pt x="64" y="20"/>
                  </a:moveTo>
                  <a:cubicBezTo>
                    <a:pt x="62" y="16"/>
                    <a:pt x="59" y="11"/>
                    <a:pt x="56" y="6"/>
                  </a:cubicBezTo>
                  <a:cubicBezTo>
                    <a:pt x="55" y="4"/>
                    <a:pt x="54" y="2"/>
                    <a:pt x="52" y="0"/>
                  </a:cubicBezTo>
                  <a:cubicBezTo>
                    <a:pt x="52" y="50"/>
                    <a:pt x="52" y="50"/>
                    <a:pt x="52" y="50"/>
                  </a:cubicBezTo>
                  <a:cubicBezTo>
                    <a:pt x="52" y="64"/>
                    <a:pt x="52" y="64"/>
                    <a:pt x="52" y="64"/>
                  </a:cubicBezTo>
                  <a:cubicBezTo>
                    <a:pt x="53" y="64"/>
                    <a:pt x="55" y="65"/>
                    <a:pt x="56" y="65"/>
                  </a:cubicBezTo>
                  <a:cubicBezTo>
                    <a:pt x="64" y="67"/>
                    <a:pt x="71" y="73"/>
                    <a:pt x="73" y="81"/>
                  </a:cubicBezTo>
                  <a:cubicBezTo>
                    <a:pt x="74" y="83"/>
                    <a:pt x="74" y="86"/>
                    <a:pt x="74" y="88"/>
                  </a:cubicBezTo>
                  <a:cubicBezTo>
                    <a:pt x="74" y="120"/>
                    <a:pt x="74" y="120"/>
                    <a:pt x="74" y="120"/>
                  </a:cubicBezTo>
                  <a:cubicBezTo>
                    <a:pt x="74" y="123"/>
                    <a:pt x="74" y="125"/>
                    <a:pt x="73" y="128"/>
                  </a:cubicBezTo>
                  <a:cubicBezTo>
                    <a:pt x="70" y="137"/>
                    <a:pt x="61" y="144"/>
                    <a:pt x="50" y="144"/>
                  </a:cubicBezTo>
                  <a:cubicBezTo>
                    <a:pt x="41" y="144"/>
                    <a:pt x="41" y="144"/>
                    <a:pt x="41" y="144"/>
                  </a:cubicBezTo>
                  <a:cubicBezTo>
                    <a:pt x="33" y="144"/>
                    <a:pt x="33" y="144"/>
                    <a:pt x="33" y="144"/>
                  </a:cubicBezTo>
                  <a:cubicBezTo>
                    <a:pt x="0" y="144"/>
                    <a:pt x="0" y="144"/>
                    <a:pt x="0" y="144"/>
                  </a:cubicBezTo>
                  <a:cubicBezTo>
                    <a:pt x="3" y="167"/>
                    <a:pt x="5" y="193"/>
                    <a:pt x="5" y="225"/>
                  </a:cubicBezTo>
                  <a:cubicBezTo>
                    <a:pt x="14" y="228"/>
                    <a:pt x="22" y="231"/>
                    <a:pt x="29" y="235"/>
                  </a:cubicBezTo>
                  <a:cubicBezTo>
                    <a:pt x="32" y="236"/>
                    <a:pt x="35" y="238"/>
                    <a:pt x="37" y="239"/>
                  </a:cubicBezTo>
                  <a:cubicBezTo>
                    <a:pt x="58" y="252"/>
                    <a:pt x="66" y="264"/>
                    <a:pt x="67" y="266"/>
                  </a:cubicBezTo>
                  <a:cubicBezTo>
                    <a:pt x="66" y="265"/>
                    <a:pt x="66" y="265"/>
                    <a:pt x="66" y="265"/>
                  </a:cubicBezTo>
                  <a:cubicBezTo>
                    <a:pt x="68" y="268"/>
                    <a:pt x="68" y="268"/>
                    <a:pt x="68" y="268"/>
                  </a:cubicBezTo>
                  <a:cubicBezTo>
                    <a:pt x="69" y="270"/>
                    <a:pt x="69" y="270"/>
                    <a:pt x="69" y="270"/>
                  </a:cubicBezTo>
                  <a:cubicBezTo>
                    <a:pt x="69" y="272"/>
                    <a:pt x="69" y="272"/>
                    <a:pt x="69" y="272"/>
                  </a:cubicBezTo>
                  <a:cubicBezTo>
                    <a:pt x="69" y="277"/>
                    <a:pt x="69" y="277"/>
                    <a:pt x="69" y="277"/>
                  </a:cubicBezTo>
                  <a:cubicBezTo>
                    <a:pt x="72" y="276"/>
                    <a:pt x="75" y="275"/>
                    <a:pt x="78" y="273"/>
                  </a:cubicBezTo>
                  <a:cubicBezTo>
                    <a:pt x="86" y="268"/>
                    <a:pt x="93" y="261"/>
                    <a:pt x="97" y="252"/>
                  </a:cubicBezTo>
                  <a:cubicBezTo>
                    <a:pt x="100" y="246"/>
                    <a:pt x="101" y="239"/>
                    <a:pt x="101" y="232"/>
                  </a:cubicBezTo>
                  <a:cubicBezTo>
                    <a:pt x="101" y="196"/>
                    <a:pt x="99" y="164"/>
                    <a:pt x="96" y="136"/>
                  </a:cubicBezTo>
                  <a:cubicBezTo>
                    <a:pt x="94" y="116"/>
                    <a:pt x="91" y="98"/>
                    <a:pt x="86" y="81"/>
                  </a:cubicBezTo>
                  <a:cubicBezTo>
                    <a:pt x="86" y="78"/>
                    <a:pt x="85" y="75"/>
                    <a:pt x="84" y="72"/>
                  </a:cubicBezTo>
                  <a:cubicBezTo>
                    <a:pt x="80" y="57"/>
                    <a:pt x="75" y="42"/>
                    <a:pt x="69" y="29"/>
                  </a:cubicBezTo>
                  <a:cubicBezTo>
                    <a:pt x="67" y="26"/>
                    <a:pt x="66" y="23"/>
                    <a:pt x="64"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0" name="Freeform 50">
              <a:extLst>
                <a:ext uri="{FF2B5EF4-FFF2-40B4-BE49-F238E27FC236}">
                  <a16:creationId xmlns:a16="http://schemas.microsoft.com/office/drawing/2014/main" id="{810CAD74-D381-42CB-947D-15A36050F5ED}"/>
                </a:ext>
              </a:extLst>
            </p:cNvPr>
            <p:cNvSpPr>
              <a:spLocks/>
            </p:cNvSpPr>
            <p:nvPr/>
          </p:nvSpPr>
          <p:spPr bwMode="auto">
            <a:xfrm>
              <a:off x="3708002" y="2366398"/>
              <a:ext cx="169875" cy="469315"/>
            </a:xfrm>
            <a:custGeom>
              <a:avLst/>
              <a:gdLst/>
              <a:ahLst/>
              <a:cxnLst>
                <a:cxn ang="0">
                  <a:pos x="45" y="4"/>
                </a:cxn>
                <a:cxn ang="0">
                  <a:pos x="44" y="5"/>
                </a:cxn>
                <a:cxn ang="0">
                  <a:pos x="40" y="12"/>
                </a:cxn>
                <a:cxn ang="0">
                  <a:pos x="23" y="51"/>
                </a:cxn>
                <a:cxn ang="0">
                  <a:pos x="18" y="65"/>
                </a:cxn>
                <a:cxn ang="0">
                  <a:pos x="16" y="72"/>
                </a:cxn>
                <a:cxn ang="0">
                  <a:pos x="12" y="89"/>
                </a:cxn>
                <a:cxn ang="0">
                  <a:pos x="5" y="134"/>
                </a:cxn>
                <a:cxn ang="0">
                  <a:pos x="0" y="230"/>
                </a:cxn>
                <a:cxn ang="0">
                  <a:pos x="0" y="238"/>
                </a:cxn>
                <a:cxn ang="0">
                  <a:pos x="32" y="276"/>
                </a:cxn>
                <a:cxn ang="0">
                  <a:pos x="32" y="270"/>
                </a:cxn>
                <a:cxn ang="0">
                  <a:pos x="32" y="268"/>
                </a:cxn>
                <a:cxn ang="0">
                  <a:pos x="34" y="266"/>
                </a:cxn>
                <a:cxn ang="0">
                  <a:pos x="35" y="263"/>
                </a:cxn>
                <a:cxn ang="0">
                  <a:pos x="35" y="263"/>
                </a:cxn>
                <a:cxn ang="0">
                  <a:pos x="35" y="263"/>
                </a:cxn>
                <a:cxn ang="0">
                  <a:pos x="35" y="264"/>
                </a:cxn>
                <a:cxn ang="0">
                  <a:pos x="35" y="263"/>
                </a:cxn>
                <a:cxn ang="0">
                  <a:pos x="80" y="230"/>
                </a:cxn>
                <a:cxn ang="0">
                  <a:pos x="88" y="226"/>
                </a:cxn>
                <a:cxn ang="0">
                  <a:pos x="96" y="224"/>
                </a:cxn>
                <a:cxn ang="0">
                  <a:pos x="100" y="142"/>
                </a:cxn>
                <a:cxn ang="0">
                  <a:pos x="84" y="142"/>
                </a:cxn>
                <a:cxn ang="0">
                  <a:pos x="76" y="142"/>
                </a:cxn>
                <a:cxn ang="0">
                  <a:pos x="50" y="142"/>
                </a:cxn>
                <a:cxn ang="0">
                  <a:pos x="32" y="134"/>
                </a:cxn>
                <a:cxn ang="0">
                  <a:pos x="26" y="118"/>
                </a:cxn>
                <a:cxn ang="0">
                  <a:pos x="26" y="86"/>
                </a:cxn>
                <a:cxn ang="0">
                  <a:pos x="32" y="70"/>
                </a:cxn>
                <a:cxn ang="0">
                  <a:pos x="47" y="62"/>
                </a:cxn>
                <a:cxn ang="0">
                  <a:pos x="47" y="27"/>
                </a:cxn>
                <a:cxn ang="0">
                  <a:pos x="47" y="9"/>
                </a:cxn>
                <a:cxn ang="0">
                  <a:pos x="47" y="3"/>
                </a:cxn>
                <a:cxn ang="0">
                  <a:pos x="47" y="0"/>
                </a:cxn>
                <a:cxn ang="0">
                  <a:pos x="45" y="4"/>
                </a:cxn>
              </a:cxnLst>
              <a:rect l="0" t="0" r="r" b="b"/>
              <a:pathLst>
                <a:path w="100" h="276">
                  <a:moveTo>
                    <a:pt x="45" y="4"/>
                  </a:moveTo>
                  <a:cubicBezTo>
                    <a:pt x="45" y="4"/>
                    <a:pt x="45" y="4"/>
                    <a:pt x="44" y="5"/>
                  </a:cubicBezTo>
                  <a:cubicBezTo>
                    <a:pt x="43" y="7"/>
                    <a:pt x="41" y="10"/>
                    <a:pt x="40" y="12"/>
                  </a:cubicBezTo>
                  <a:cubicBezTo>
                    <a:pt x="33" y="24"/>
                    <a:pt x="27" y="37"/>
                    <a:pt x="23" y="51"/>
                  </a:cubicBezTo>
                  <a:cubicBezTo>
                    <a:pt x="21" y="55"/>
                    <a:pt x="20" y="60"/>
                    <a:pt x="18" y="65"/>
                  </a:cubicBezTo>
                  <a:cubicBezTo>
                    <a:pt x="17" y="67"/>
                    <a:pt x="17" y="69"/>
                    <a:pt x="16" y="72"/>
                  </a:cubicBezTo>
                  <a:cubicBezTo>
                    <a:pt x="15" y="78"/>
                    <a:pt x="13" y="83"/>
                    <a:pt x="12" y="89"/>
                  </a:cubicBezTo>
                  <a:cubicBezTo>
                    <a:pt x="9" y="103"/>
                    <a:pt x="7" y="118"/>
                    <a:pt x="5" y="134"/>
                  </a:cubicBezTo>
                  <a:cubicBezTo>
                    <a:pt x="1" y="162"/>
                    <a:pt x="0" y="194"/>
                    <a:pt x="0" y="230"/>
                  </a:cubicBezTo>
                  <a:cubicBezTo>
                    <a:pt x="0" y="233"/>
                    <a:pt x="0" y="236"/>
                    <a:pt x="0" y="238"/>
                  </a:cubicBezTo>
                  <a:cubicBezTo>
                    <a:pt x="3" y="256"/>
                    <a:pt x="16" y="270"/>
                    <a:pt x="32" y="276"/>
                  </a:cubicBezTo>
                  <a:cubicBezTo>
                    <a:pt x="32" y="270"/>
                    <a:pt x="32" y="270"/>
                    <a:pt x="32" y="270"/>
                  </a:cubicBezTo>
                  <a:cubicBezTo>
                    <a:pt x="32" y="268"/>
                    <a:pt x="32" y="268"/>
                    <a:pt x="32" y="268"/>
                  </a:cubicBezTo>
                  <a:cubicBezTo>
                    <a:pt x="34" y="266"/>
                    <a:pt x="34" y="266"/>
                    <a:pt x="34" y="266"/>
                  </a:cubicBezTo>
                  <a:cubicBezTo>
                    <a:pt x="35" y="263"/>
                    <a:pt x="35" y="263"/>
                    <a:pt x="35" y="263"/>
                  </a:cubicBezTo>
                  <a:cubicBezTo>
                    <a:pt x="35" y="263"/>
                    <a:pt x="35" y="263"/>
                    <a:pt x="35" y="263"/>
                  </a:cubicBezTo>
                  <a:cubicBezTo>
                    <a:pt x="35" y="263"/>
                    <a:pt x="35" y="263"/>
                    <a:pt x="35" y="263"/>
                  </a:cubicBezTo>
                  <a:cubicBezTo>
                    <a:pt x="35" y="264"/>
                    <a:pt x="35" y="264"/>
                    <a:pt x="35" y="264"/>
                  </a:cubicBezTo>
                  <a:cubicBezTo>
                    <a:pt x="35" y="264"/>
                    <a:pt x="35" y="264"/>
                    <a:pt x="35" y="263"/>
                  </a:cubicBezTo>
                  <a:cubicBezTo>
                    <a:pt x="37" y="260"/>
                    <a:pt x="48" y="243"/>
                    <a:pt x="80" y="230"/>
                  </a:cubicBezTo>
                  <a:cubicBezTo>
                    <a:pt x="82" y="229"/>
                    <a:pt x="85" y="227"/>
                    <a:pt x="88" y="226"/>
                  </a:cubicBezTo>
                  <a:cubicBezTo>
                    <a:pt x="90" y="225"/>
                    <a:pt x="93" y="224"/>
                    <a:pt x="96" y="224"/>
                  </a:cubicBezTo>
                  <a:cubicBezTo>
                    <a:pt x="96" y="192"/>
                    <a:pt x="98" y="165"/>
                    <a:pt x="100" y="142"/>
                  </a:cubicBezTo>
                  <a:cubicBezTo>
                    <a:pt x="84" y="142"/>
                    <a:pt x="84" y="142"/>
                    <a:pt x="84" y="142"/>
                  </a:cubicBezTo>
                  <a:cubicBezTo>
                    <a:pt x="76" y="142"/>
                    <a:pt x="76" y="142"/>
                    <a:pt x="76" y="142"/>
                  </a:cubicBezTo>
                  <a:cubicBezTo>
                    <a:pt x="50" y="142"/>
                    <a:pt x="50" y="142"/>
                    <a:pt x="50" y="142"/>
                  </a:cubicBezTo>
                  <a:cubicBezTo>
                    <a:pt x="43" y="142"/>
                    <a:pt x="36" y="139"/>
                    <a:pt x="32" y="134"/>
                  </a:cubicBezTo>
                  <a:cubicBezTo>
                    <a:pt x="28" y="130"/>
                    <a:pt x="26" y="124"/>
                    <a:pt x="26" y="118"/>
                  </a:cubicBezTo>
                  <a:cubicBezTo>
                    <a:pt x="26" y="86"/>
                    <a:pt x="26" y="86"/>
                    <a:pt x="26" y="86"/>
                  </a:cubicBezTo>
                  <a:cubicBezTo>
                    <a:pt x="26" y="80"/>
                    <a:pt x="28" y="75"/>
                    <a:pt x="32" y="70"/>
                  </a:cubicBezTo>
                  <a:cubicBezTo>
                    <a:pt x="36" y="66"/>
                    <a:pt x="41" y="63"/>
                    <a:pt x="47" y="62"/>
                  </a:cubicBezTo>
                  <a:cubicBezTo>
                    <a:pt x="47" y="27"/>
                    <a:pt x="47" y="27"/>
                    <a:pt x="47" y="27"/>
                  </a:cubicBezTo>
                  <a:cubicBezTo>
                    <a:pt x="47" y="9"/>
                    <a:pt x="47" y="9"/>
                    <a:pt x="47" y="9"/>
                  </a:cubicBezTo>
                  <a:cubicBezTo>
                    <a:pt x="47" y="3"/>
                    <a:pt x="47" y="3"/>
                    <a:pt x="47" y="3"/>
                  </a:cubicBezTo>
                  <a:cubicBezTo>
                    <a:pt x="47" y="0"/>
                    <a:pt x="47" y="0"/>
                    <a:pt x="47" y="0"/>
                  </a:cubicBezTo>
                  <a:cubicBezTo>
                    <a:pt x="46" y="2"/>
                    <a:pt x="46" y="3"/>
                    <a:pt x="4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1" name="Freeform 51">
              <a:extLst>
                <a:ext uri="{FF2B5EF4-FFF2-40B4-BE49-F238E27FC236}">
                  <a16:creationId xmlns:a16="http://schemas.microsoft.com/office/drawing/2014/main" id="{1BAE9EEF-F887-4683-B83D-72DA2647CAFF}"/>
                </a:ext>
              </a:extLst>
            </p:cNvPr>
            <p:cNvSpPr>
              <a:spLocks/>
            </p:cNvSpPr>
            <p:nvPr/>
          </p:nvSpPr>
          <p:spPr bwMode="auto">
            <a:xfrm>
              <a:off x="3738954" y="2056880"/>
              <a:ext cx="567929" cy="906238"/>
            </a:xfrm>
            <a:custGeom>
              <a:avLst/>
              <a:gdLst/>
              <a:ahLst/>
              <a:cxnLst>
                <a:cxn ang="0">
                  <a:pos x="312" y="463"/>
                </a:cxn>
                <a:cxn ang="0">
                  <a:pos x="312" y="454"/>
                </a:cxn>
                <a:cxn ang="0">
                  <a:pos x="310" y="449"/>
                </a:cxn>
                <a:cxn ang="0">
                  <a:pos x="281" y="424"/>
                </a:cxn>
                <a:cxn ang="0">
                  <a:pos x="248" y="411"/>
                </a:cxn>
                <a:cxn ang="0">
                  <a:pos x="194" y="316"/>
                </a:cxn>
                <a:cxn ang="0">
                  <a:pos x="250" y="316"/>
                </a:cxn>
                <a:cxn ang="0">
                  <a:pos x="293" y="316"/>
                </a:cxn>
                <a:cxn ang="0">
                  <a:pos x="317" y="300"/>
                </a:cxn>
                <a:cxn ang="0">
                  <a:pos x="305" y="252"/>
                </a:cxn>
                <a:cxn ang="0">
                  <a:pos x="296" y="253"/>
                </a:cxn>
                <a:cxn ang="0">
                  <a:pos x="295" y="169"/>
                </a:cxn>
                <a:cxn ang="0">
                  <a:pos x="295" y="154"/>
                </a:cxn>
                <a:cxn ang="0">
                  <a:pos x="295" y="52"/>
                </a:cxn>
                <a:cxn ang="0">
                  <a:pos x="295" y="44"/>
                </a:cxn>
                <a:cxn ang="0">
                  <a:pos x="295" y="39"/>
                </a:cxn>
                <a:cxn ang="0">
                  <a:pos x="295" y="16"/>
                </a:cxn>
                <a:cxn ang="0">
                  <a:pos x="256" y="0"/>
                </a:cxn>
                <a:cxn ang="0">
                  <a:pos x="102" y="0"/>
                </a:cxn>
                <a:cxn ang="0">
                  <a:pos x="53" y="0"/>
                </a:cxn>
                <a:cxn ang="0">
                  <a:pos x="37" y="35"/>
                </a:cxn>
                <a:cxn ang="0">
                  <a:pos x="37" y="44"/>
                </a:cxn>
                <a:cxn ang="0">
                  <a:pos x="37" y="49"/>
                </a:cxn>
                <a:cxn ang="0">
                  <a:pos x="37" y="159"/>
                </a:cxn>
                <a:cxn ang="0">
                  <a:pos x="37" y="173"/>
                </a:cxn>
                <a:cxn ang="0">
                  <a:pos x="37" y="207"/>
                </a:cxn>
                <a:cxn ang="0">
                  <a:pos x="37" y="253"/>
                </a:cxn>
                <a:cxn ang="0">
                  <a:pos x="22" y="256"/>
                </a:cxn>
                <a:cxn ang="0">
                  <a:pos x="16" y="300"/>
                </a:cxn>
                <a:cxn ang="0">
                  <a:pos x="32" y="316"/>
                </a:cxn>
                <a:cxn ang="0">
                  <a:pos x="65" y="316"/>
                </a:cxn>
                <a:cxn ang="0">
                  <a:pos x="92" y="316"/>
                </a:cxn>
                <a:cxn ang="0">
                  <a:pos x="148" y="402"/>
                </a:cxn>
                <a:cxn ang="0">
                  <a:pos x="77" y="414"/>
                </a:cxn>
                <a:cxn ang="0">
                  <a:pos x="61" y="421"/>
                </a:cxn>
                <a:cxn ang="0">
                  <a:pos x="22" y="452"/>
                </a:cxn>
                <a:cxn ang="0">
                  <a:pos x="22" y="460"/>
                </a:cxn>
                <a:cxn ang="0">
                  <a:pos x="22" y="468"/>
                </a:cxn>
                <a:cxn ang="0">
                  <a:pos x="22" y="470"/>
                </a:cxn>
                <a:cxn ang="0">
                  <a:pos x="7" y="481"/>
                </a:cxn>
                <a:cxn ang="0">
                  <a:pos x="22" y="532"/>
                </a:cxn>
                <a:cxn ang="0">
                  <a:pos x="65" y="501"/>
                </a:cxn>
                <a:cxn ang="0">
                  <a:pos x="47" y="466"/>
                </a:cxn>
                <a:cxn ang="0">
                  <a:pos x="51" y="455"/>
                </a:cxn>
                <a:cxn ang="0">
                  <a:pos x="79" y="439"/>
                </a:cxn>
                <a:cxn ang="0">
                  <a:pos x="154" y="470"/>
                </a:cxn>
                <a:cxn ang="0">
                  <a:pos x="165" y="533"/>
                </a:cxn>
                <a:cxn ang="0">
                  <a:pos x="180" y="472"/>
                </a:cxn>
                <a:cxn ang="0">
                  <a:pos x="255" y="439"/>
                </a:cxn>
                <a:cxn ang="0">
                  <a:pos x="270" y="446"/>
                </a:cxn>
                <a:cxn ang="0">
                  <a:pos x="286" y="457"/>
                </a:cxn>
                <a:cxn ang="0">
                  <a:pos x="288" y="466"/>
                </a:cxn>
                <a:cxn ang="0">
                  <a:pos x="269" y="501"/>
                </a:cxn>
                <a:cxn ang="0">
                  <a:pos x="320" y="527"/>
                </a:cxn>
                <a:cxn ang="0">
                  <a:pos x="320" y="475"/>
                </a:cxn>
                <a:cxn ang="0">
                  <a:pos x="312" y="468"/>
                </a:cxn>
              </a:cxnLst>
              <a:rect l="0" t="0" r="r" b="b"/>
              <a:pathLst>
                <a:path w="334" h="533">
                  <a:moveTo>
                    <a:pt x="312" y="468"/>
                  </a:moveTo>
                  <a:cubicBezTo>
                    <a:pt x="312" y="463"/>
                    <a:pt x="312" y="463"/>
                    <a:pt x="312" y="463"/>
                  </a:cubicBezTo>
                  <a:cubicBezTo>
                    <a:pt x="312" y="459"/>
                    <a:pt x="312" y="459"/>
                    <a:pt x="312" y="459"/>
                  </a:cubicBezTo>
                  <a:cubicBezTo>
                    <a:pt x="312" y="454"/>
                    <a:pt x="312" y="454"/>
                    <a:pt x="312" y="454"/>
                  </a:cubicBezTo>
                  <a:cubicBezTo>
                    <a:pt x="312" y="452"/>
                    <a:pt x="312" y="452"/>
                    <a:pt x="312" y="452"/>
                  </a:cubicBezTo>
                  <a:cubicBezTo>
                    <a:pt x="310" y="449"/>
                    <a:pt x="310" y="449"/>
                    <a:pt x="310" y="449"/>
                  </a:cubicBezTo>
                  <a:cubicBezTo>
                    <a:pt x="310" y="448"/>
                    <a:pt x="304" y="440"/>
                    <a:pt x="291" y="431"/>
                  </a:cubicBezTo>
                  <a:cubicBezTo>
                    <a:pt x="288" y="429"/>
                    <a:pt x="285" y="427"/>
                    <a:pt x="281" y="424"/>
                  </a:cubicBezTo>
                  <a:cubicBezTo>
                    <a:pt x="274" y="421"/>
                    <a:pt x="266" y="417"/>
                    <a:pt x="256" y="414"/>
                  </a:cubicBezTo>
                  <a:cubicBezTo>
                    <a:pt x="254" y="413"/>
                    <a:pt x="251" y="412"/>
                    <a:pt x="248" y="411"/>
                  </a:cubicBezTo>
                  <a:cubicBezTo>
                    <a:pt x="232" y="406"/>
                    <a:pt x="211" y="403"/>
                    <a:pt x="186" y="402"/>
                  </a:cubicBezTo>
                  <a:cubicBezTo>
                    <a:pt x="194" y="316"/>
                    <a:pt x="194" y="316"/>
                    <a:pt x="194" y="316"/>
                  </a:cubicBezTo>
                  <a:cubicBezTo>
                    <a:pt x="242" y="316"/>
                    <a:pt x="242" y="316"/>
                    <a:pt x="242" y="316"/>
                  </a:cubicBezTo>
                  <a:cubicBezTo>
                    <a:pt x="250" y="316"/>
                    <a:pt x="250" y="316"/>
                    <a:pt x="250" y="316"/>
                  </a:cubicBezTo>
                  <a:cubicBezTo>
                    <a:pt x="285" y="316"/>
                    <a:pt x="285" y="316"/>
                    <a:pt x="285" y="316"/>
                  </a:cubicBezTo>
                  <a:cubicBezTo>
                    <a:pt x="293" y="316"/>
                    <a:pt x="293" y="316"/>
                    <a:pt x="293" y="316"/>
                  </a:cubicBezTo>
                  <a:cubicBezTo>
                    <a:pt x="301" y="316"/>
                    <a:pt x="301" y="316"/>
                    <a:pt x="301" y="316"/>
                  </a:cubicBezTo>
                  <a:cubicBezTo>
                    <a:pt x="310" y="316"/>
                    <a:pt x="317" y="309"/>
                    <a:pt x="317" y="300"/>
                  </a:cubicBezTo>
                  <a:cubicBezTo>
                    <a:pt x="317" y="268"/>
                    <a:pt x="317" y="268"/>
                    <a:pt x="317" y="268"/>
                  </a:cubicBezTo>
                  <a:cubicBezTo>
                    <a:pt x="317" y="260"/>
                    <a:pt x="312" y="254"/>
                    <a:pt x="305" y="252"/>
                  </a:cubicBezTo>
                  <a:cubicBezTo>
                    <a:pt x="304" y="252"/>
                    <a:pt x="302" y="252"/>
                    <a:pt x="301" y="252"/>
                  </a:cubicBezTo>
                  <a:cubicBezTo>
                    <a:pt x="301" y="252"/>
                    <a:pt x="299" y="252"/>
                    <a:pt x="296" y="253"/>
                  </a:cubicBezTo>
                  <a:cubicBezTo>
                    <a:pt x="296" y="253"/>
                    <a:pt x="295" y="253"/>
                    <a:pt x="295" y="253"/>
                  </a:cubicBezTo>
                  <a:cubicBezTo>
                    <a:pt x="295" y="169"/>
                    <a:pt x="295" y="169"/>
                    <a:pt x="295" y="169"/>
                  </a:cubicBezTo>
                  <a:cubicBezTo>
                    <a:pt x="295" y="157"/>
                    <a:pt x="295" y="157"/>
                    <a:pt x="295" y="157"/>
                  </a:cubicBezTo>
                  <a:cubicBezTo>
                    <a:pt x="295" y="154"/>
                    <a:pt x="295" y="154"/>
                    <a:pt x="295" y="154"/>
                  </a:cubicBezTo>
                  <a:cubicBezTo>
                    <a:pt x="295" y="146"/>
                    <a:pt x="295" y="146"/>
                    <a:pt x="295" y="146"/>
                  </a:cubicBezTo>
                  <a:cubicBezTo>
                    <a:pt x="295" y="52"/>
                    <a:pt x="295" y="52"/>
                    <a:pt x="295" y="52"/>
                  </a:cubicBezTo>
                  <a:cubicBezTo>
                    <a:pt x="295" y="49"/>
                    <a:pt x="295" y="49"/>
                    <a:pt x="295" y="49"/>
                  </a:cubicBezTo>
                  <a:cubicBezTo>
                    <a:pt x="295" y="44"/>
                    <a:pt x="295" y="44"/>
                    <a:pt x="295" y="44"/>
                  </a:cubicBezTo>
                  <a:cubicBezTo>
                    <a:pt x="295" y="41"/>
                    <a:pt x="295" y="41"/>
                    <a:pt x="295" y="41"/>
                  </a:cubicBezTo>
                  <a:cubicBezTo>
                    <a:pt x="295" y="39"/>
                    <a:pt x="295" y="39"/>
                    <a:pt x="295" y="39"/>
                  </a:cubicBezTo>
                  <a:cubicBezTo>
                    <a:pt x="295" y="30"/>
                    <a:pt x="295" y="30"/>
                    <a:pt x="295" y="30"/>
                  </a:cubicBezTo>
                  <a:cubicBezTo>
                    <a:pt x="295" y="16"/>
                    <a:pt x="295" y="16"/>
                    <a:pt x="295" y="16"/>
                  </a:cubicBezTo>
                  <a:cubicBezTo>
                    <a:pt x="295" y="7"/>
                    <a:pt x="288" y="0"/>
                    <a:pt x="279" y="0"/>
                  </a:cubicBezTo>
                  <a:cubicBezTo>
                    <a:pt x="256" y="0"/>
                    <a:pt x="256" y="0"/>
                    <a:pt x="256" y="0"/>
                  </a:cubicBezTo>
                  <a:cubicBezTo>
                    <a:pt x="247" y="0"/>
                    <a:pt x="247" y="0"/>
                    <a:pt x="247" y="0"/>
                  </a:cubicBezTo>
                  <a:cubicBezTo>
                    <a:pt x="102" y="0"/>
                    <a:pt x="102" y="0"/>
                    <a:pt x="102" y="0"/>
                  </a:cubicBezTo>
                  <a:cubicBezTo>
                    <a:pt x="93" y="0"/>
                    <a:pt x="93" y="0"/>
                    <a:pt x="93" y="0"/>
                  </a:cubicBezTo>
                  <a:cubicBezTo>
                    <a:pt x="53" y="0"/>
                    <a:pt x="53" y="0"/>
                    <a:pt x="53" y="0"/>
                  </a:cubicBezTo>
                  <a:cubicBezTo>
                    <a:pt x="44" y="0"/>
                    <a:pt x="37" y="7"/>
                    <a:pt x="37" y="16"/>
                  </a:cubicBezTo>
                  <a:cubicBezTo>
                    <a:pt x="37" y="35"/>
                    <a:pt x="37" y="35"/>
                    <a:pt x="37" y="35"/>
                  </a:cubicBezTo>
                  <a:cubicBezTo>
                    <a:pt x="37" y="40"/>
                    <a:pt x="37" y="40"/>
                    <a:pt x="37" y="40"/>
                  </a:cubicBezTo>
                  <a:cubicBezTo>
                    <a:pt x="37" y="44"/>
                    <a:pt x="37" y="44"/>
                    <a:pt x="37" y="44"/>
                  </a:cubicBezTo>
                  <a:cubicBezTo>
                    <a:pt x="37" y="44"/>
                    <a:pt x="37" y="44"/>
                    <a:pt x="37" y="44"/>
                  </a:cubicBezTo>
                  <a:cubicBezTo>
                    <a:pt x="37" y="49"/>
                    <a:pt x="37" y="49"/>
                    <a:pt x="37" y="49"/>
                  </a:cubicBezTo>
                  <a:cubicBezTo>
                    <a:pt x="37" y="52"/>
                    <a:pt x="37" y="52"/>
                    <a:pt x="37" y="52"/>
                  </a:cubicBezTo>
                  <a:cubicBezTo>
                    <a:pt x="37" y="159"/>
                    <a:pt x="37" y="159"/>
                    <a:pt x="37" y="159"/>
                  </a:cubicBezTo>
                  <a:cubicBezTo>
                    <a:pt x="37" y="172"/>
                    <a:pt x="37" y="172"/>
                    <a:pt x="37" y="172"/>
                  </a:cubicBezTo>
                  <a:cubicBezTo>
                    <a:pt x="37" y="173"/>
                    <a:pt x="37" y="173"/>
                    <a:pt x="37" y="173"/>
                  </a:cubicBezTo>
                  <a:cubicBezTo>
                    <a:pt x="37" y="182"/>
                    <a:pt x="37" y="182"/>
                    <a:pt x="37" y="182"/>
                  </a:cubicBezTo>
                  <a:cubicBezTo>
                    <a:pt x="37" y="207"/>
                    <a:pt x="37" y="207"/>
                    <a:pt x="37" y="207"/>
                  </a:cubicBezTo>
                  <a:cubicBezTo>
                    <a:pt x="37" y="228"/>
                    <a:pt x="37" y="228"/>
                    <a:pt x="37" y="228"/>
                  </a:cubicBezTo>
                  <a:cubicBezTo>
                    <a:pt x="37" y="253"/>
                    <a:pt x="37" y="253"/>
                    <a:pt x="37" y="253"/>
                  </a:cubicBezTo>
                  <a:cubicBezTo>
                    <a:pt x="34" y="252"/>
                    <a:pt x="32" y="252"/>
                    <a:pt x="32" y="252"/>
                  </a:cubicBezTo>
                  <a:cubicBezTo>
                    <a:pt x="28" y="252"/>
                    <a:pt x="24" y="254"/>
                    <a:pt x="22" y="256"/>
                  </a:cubicBezTo>
                  <a:cubicBezTo>
                    <a:pt x="18" y="259"/>
                    <a:pt x="16" y="263"/>
                    <a:pt x="16" y="268"/>
                  </a:cubicBezTo>
                  <a:cubicBezTo>
                    <a:pt x="16" y="300"/>
                    <a:pt x="16" y="300"/>
                    <a:pt x="16" y="300"/>
                  </a:cubicBezTo>
                  <a:cubicBezTo>
                    <a:pt x="16" y="305"/>
                    <a:pt x="18" y="309"/>
                    <a:pt x="22" y="312"/>
                  </a:cubicBezTo>
                  <a:cubicBezTo>
                    <a:pt x="24" y="315"/>
                    <a:pt x="28" y="316"/>
                    <a:pt x="32" y="316"/>
                  </a:cubicBezTo>
                  <a:cubicBezTo>
                    <a:pt x="57" y="316"/>
                    <a:pt x="57" y="316"/>
                    <a:pt x="57" y="316"/>
                  </a:cubicBezTo>
                  <a:cubicBezTo>
                    <a:pt x="65" y="316"/>
                    <a:pt x="65" y="316"/>
                    <a:pt x="65" y="316"/>
                  </a:cubicBezTo>
                  <a:cubicBezTo>
                    <a:pt x="83" y="316"/>
                    <a:pt x="83" y="316"/>
                    <a:pt x="83" y="316"/>
                  </a:cubicBezTo>
                  <a:cubicBezTo>
                    <a:pt x="92" y="316"/>
                    <a:pt x="92" y="316"/>
                    <a:pt x="92" y="316"/>
                  </a:cubicBezTo>
                  <a:cubicBezTo>
                    <a:pt x="141" y="316"/>
                    <a:pt x="141" y="316"/>
                    <a:pt x="141" y="316"/>
                  </a:cubicBezTo>
                  <a:cubicBezTo>
                    <a:pt x="148" y="402"/>
                    <a:pt x="148" y="402"/>
                    <a:pt x="148" y="402"/>
                  </a:cubicBezTo>
                  <a:cubicBezTo>
                    <a:pt x="123" y="403"/>
                    <a:pt x="102" y="407"/>
                    <a:pt x="86" y="411"/>
                  </a:cubicBezTo>
                  <a:cubicBezTo>
                    <a:pt x="83" y="412"/>
                    <a:pt x="80" y="413"/>
                    <a:pt x="77" y="414"/>
                  </a:cubicBezTo>
                  <a:cubicBezTo>
                    <a:pt x="75" y="415"/>
                    <a:pt x="72" y="416"/>
                    <a:pt x="69" y="417"/>
                  </a:cubicBezTo>
                  <a:cubicBezTo>
                    <a:pt x="66" y="418"/>
                    <a:pt x="64" y="420"/>
                    <a:pt x="61" y="421"/>
                  </a:cubicBezTo>
                  <a:cubicBezTo>
                    <a:pt x="35" y="433"/>
                    <a:pt x="25" y="447"/>
                    <a:pt x="24" y="449"/>
                  </a:cubicBezTo>
                  <a:cubicBezTo>
                    <a:pt x="22" y="452"/>
                    <a:pt x="22" y="452"/>
                    <a:pt x="22" y="452"/>
                  </a:cubicBezTo>
                  <a:cubicBezTo>
                    <a:pt x="22" y="459"/>
                    <a:pt x="22" y="459"/>
                    <a:pt x="22" y="459"/>
                  </a:cubicBezTo>
                  <a:cubicBezTo>
                    <a:pt x="22" y="460"/>
                    <a:pt x="22" y="460"/>
                    <a:pt x="22" y="460"/>
                  </a:cubicBezTo>
                  <a:cubicBezTo>
                    <a:pt x="22" y="467"/>
                    <a:pt x="22" y="467"/>
                    <a:pt x="22" y="467"/>
                  </a:cubicBezTo>
                  <a:cubicBezTo>
                    <a:pt x="22" y="468"/>
                    <a:pt x="22" y="468"/>
                    <a:pt x="22" y="468"/>
                  </a:cubicBezTo>
                  <a:cubicBezTo>
                    <a:pt x="22" y="470"/>
                    <a:pt x="22" y="470"/>
                    <a:pt x="22" y="470"/>
                  </a:cubicBezTo>
                  <a:cubicBezTo>
                    <a:pt x="22" y="470"/>
                    <a:pt x="22" y="470"/>
                    <a:pt x="22" y="470"/>
                  </a:cubicBezTo>
                  <a:cubicBezTo>
                    <a:pt x="22" y="470"/>
                    <a:pt x="22" y="470"/>
                    <a:pt x="22" y="470"/>
                  </a:cubicBezTo>
                  <a:cubicBezTo>
                    <a:pt x="16" y="473"/>
                    <a:pt x="11" y="476"/>
                    <a:pt x="7" y="481"/>
                  </a:cubicBezTo>
                  <a:cubicBezTo>
                    <a:pt x="3" y="486"/>
                    <a:pt x="0" y="493"/>
                    <a:pt x="0" y="501"/>
                  </a:cubicBezTo>
                  <a:cubicBezTo>
                    <a:pt x="0" y="515"/>
                    <a:pt x="9" y="527"/>
                    <a:pt x="22" y="532"/>
                  </a:cubicBezTo>
                  <a:cubicBezTo>
                    <a:pt x="25" y="533"/>
                    <a:pt x="29" y="533"/>
                    <a:pt x="32" y="533"/>
                  </a:cubicBezTo>
                  <a:cubicBezTo>
                    <a:pt x="50" y="533"/>
                    <a:pt x="65" y="519"/>
                    <a:pt x="65" y="501"/>
                  </a:cubicBezTo>
                  <a:cubicBezTo>
                    <a:pt x="65" y="488"/>
                    <a:pt x="57" y="477"/>
                    <a:pt x="47" y="472"/>
                  </a:cubicBezTo>
                  <a:cubicBezTo>
                    <a:pt x="47" y="466"/>
                    <a:pt x="47" y="466"/>
                    <a:pt x="47" y="466"/>
                  </a:cubicBezTo>
                  <a:cubicBezTo>
                    <a:pt x="47" y="460"/>
                    <a:pt x="47" y="460"/>
                    <a:pt x="47" y="460"/>
                  </a:cubicBezTo>
                  <a:cubicBezTo>
                    <a:pt x="48" y="458"/>
                    <a:pt x="49" y="457"/>
                    <a:pt x="51" y="455"/>
                  </a:cubicBezTo>
                  <a:cubicBezTo>
                    <a:pt x="54" y="453"/>
                    <a:pt x="58" y="450"/>
                    <a:pt x="63" y="447"/>
                  </a:cubicBezTo>
                  <a:cubicBezTo>
                    <a:pt x="67" y="444"/>
                    <a:pt x="72" y="442"/>
                    <a:pt x="79" y="439"/>
                  </a:cubicBezTo>
                  <a:cubicBezTo>
                    <a:pt x="95" y="433"/>
                    <a:pt x="118" y="427"/>
                    <a:pt x="150" y="426"/>
                  </a:cubicBezTo>
                  <a:cubicBezTo>
                    <a:pt x="154" y="470"/>
                    <a:pt x="154" y="470"/>
                    <a:pt x="154" y="470"/>
                  </a:cubicBezTo>
                  <a:cubicBezTo>
                    <a:pt x="142" y="475"/>
                    <a:pt x="133" y="487"/>
                    <a:pt x="133" y="501"/>
                  </a:cubicBezTo>
                  <a:cubicBezTo>
                    <a:pt x="133" y="519"/>
                    <a:pt x="147" y="533"/>
                    <a:pt x="165" y="533"/>
                  </a:cubicBezTo>
                  <a:cubicBezTo>
                    <a:pt x="183" y="533"/>
                    <a:pt x="198" y="519"/>
                    <a:pt x="198" y="501"/>
                  </a:cubicBezTo>
                  <a:cubicBezTo>
                    <a:pt x="198" y="488"/>
                    <a:pt x="191" y="478"/>
                    <a:pt x="180" y="472"/>
                  </a:cubicBezTo>
                  <a:cubicBezTo>
                    <a:pt x="184" y="426"/>
                    <a:pt x="184" y="426"/>
                    <a:pt x="184" y="426"/>
                  </a:cubicBezTo>
                  <a:cubicBezTo>
                    <a:pt x="216" y="427"/>
                    <a:pt x="239" y="433"/>
                    <a:pt x="255" y="439"/>
                  </a:cubicBezTo>
                  <a:cubicBezTo>
                    <a:pt x="260" y="441"/>
                    <a:pt x="265" y="443"/>
                    <a:pt x="268" y="445"/>
                  </a:cubicBezTo>
                  <a:cubicBezTo>
                    <a:pt x="269" y="445"/>
                    <a:pt x="270" y="446"/>
                    <a:pt x="270" y="446"/>
                  </a:cubicBezTo>
                  <a:cubicBezTo>
                    <a:pt x="277" y="449"/>
                    <a:pt x="281" y="453"/>
                    <a:pt x="284" y="456"/>
                  </a:cubicBezTo>
                  <a:cubicBezTo>
                    <a:pt x="285" y="456"/>
                    <a:pt x="286" y="457"/>
                    <a:pt x="286" y="457"/>
                  </a:cubicBezTo>
                  <a:cubicBezTo>
                    <a:pt x="287" y="458"/>
                    <a:pt x="288" y="459"/>
                    <a:pt x="288" y="460"/>
                  </a:cubicBezTo>
                  <a:cubicBezTo>
                    <a:pt x="288" y="466"/>
                    <a:pt x="288" y="466"/>
                    <a:pt x="288" y="466"/>
                  </a:cubicBezTo>
                  <a:cubicBezTo>
                    <a:pt x="288" y="471"/>
                    <a:pt x="288" y="471"/>
                    <a:pt x="288" y="471"/>
                  </a:cubicBezTo>
                  <a:cubicBezTo>
                    <a:pt x="277" y="476"/>
                    <a:pt x="269" y="488"/>
                    <a:pt x="269" y="501"/>
                  </a:cubicBezTo>
                  <a:cubicBezTo>
                    <a:pt x="269" y="519"/>
                    <a:pt x="283" y="533"/>
                    <a:pt x="301" y="533"/>
                  </a:cubicBezTo>
                  <a:cubicBezTo>
                    <a:pt x="308" y="533"/>
                    <a:pt x="315" y="531"/>
                    <a:pt x="320" y="527"/>
                  </a:cubicBezTo>
                  <a:cubicBezTo>
                    <a:pt x="328" y="522"/>
                    <a:pt x="334" y="512"/>
                    <a:pt x="334" y="501"/>
                  </a:cubicBezTo>
                  <a:cubicBezTo>
                    <a:pt x="334" y="490"/>
                    <a:pt x="328" y="480"/>
                    <a:pt x="320" y="475"/>
                  </a:cubicBezTo>
                  <a:cubicBezTo>
                    <a:pt x="317" y="473"/>
                    <a:pt x="315" y="472"/>
                    <a:pt x="312" y="471"/>
                  </a:cubicBezTo>
                  <a:lnTo>
                    <a:pt x="312" y="4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2" name="Freeform 52">
              <a:extLst>
                <a:ext uri="{FF2B5EF4-FFF2-40B4-BE49-F238E27FC236}">
                  <a16:creationId xmlns:a16="http://schemas.microsoft.com/office/drawing/2014/main" id="{9F49D5A4-75FD-45A9-8BC7-7A9F84D3554F}"/>
                </a:ext>
              </a:extLst>
            </p:cNvPr>
            <p:cNvSpPr>
              <a:spLocks/>
            </p:cNvSpPr>
            <p:nvPr/>
          </p:nvSpPr>
          <p:spPr bwMode="auto">
            <a:xfrm>
              <a:off x="4888487" y="1458000"/>
              <a:ext cx="349827" cy="350547"/>
            </a:xfrm>
            <a:custGeom>
              <a:avLst/>
              <a:gdLst/>
              <a:ahLst/>
              <a:cxnLst>
                <a:cxn ang="0">
                  <a:pos x="124" y="194"/>
                </a:cxn>
                <a:cxn ang="0">
                  <a:pos x="194" y="82"/>
                </a:cxn>
                <a:cxn ang="0">
                  <a:pos x="82" y="11"/>
                </a:cxn>
                <a:cxn ang="0">
                  <a:pos x="11" y="124"/>
                </a:cxn>
                <a:cxn ang="0">
                  <a:pos x="124" y="194"/>
                </a:cxn>
              </a:cxnLst>
              <a:rect l="0" t="0" r="r" b="b"/>
              <a:pathLst>
                <a:path w="206" h="206">
                  <a:moveTo>
                    <a:pt x="124" y="194"/>
                  </a:moveTo>
                  <a:cubicBezTo>
                    <a:pt x="175" y="183"/>
                    <a:pt x="206" y="132"/>
                    <a:pt x="194" y="82"/>
                  </a:cubicBezTo>
                  <a:cubicBezTo>
                    <a:pt x="183" y="31"/>
                    <a:pt x="132" y="0"/>
                    <a:pt x="82" y="11"/>
                  </a:cubicBezTo>
                  <a:cubicBezTo>
                    <a:pt x="31" y="23"/>
                    <a:pt x="0" y="74"/>
                    <a:pt x="11" y="124"/>
                  </a:cubicBezTo>
                  <a:cubicBezTo>
                    <a:pt x="23" y="175"/>
                    <a:pt x="74" y="206"/>
                    <a:pt x="124" y="19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3" name="Freeform 53">
              <a:extLst>
                <a:ext uri="{FF2B5EF4-FFF2-40B4-BE49-F238E27FC236}">
                  <a16:creationId xmlns:a16="http://schemas.microsoft.com/office/drawing/2014/main" id="{668969B8-2295-4B4F-9665-76B70CB37623}"/>
                </a:ext>
              </a:extLst>
            </p:cNvPr>
            <p:cNvSpPr>
              <a:spLocks/>
            </p:cNvSpPr>
            <p:nvPr/>
          </p:nvSpPr>
          <p:spPr bwMode="auto">
            <a:xfrm>
              <a:off x="4845299" y="1990658"/>
              <a:ext cx="20875" cy="15116"/>
            </a:xfrm>
            <a:custGeom>
              <a:avLst/>
              <a:gdLst/>
              <a:ahLst/>
              <a:cxnLst>
                <a:cxn ang="0">
                  <a:pos x="12" y="9"/>
                </a:cxn>
                <a:cxn ang="0">
                  <a:pos x="12" y="0"/>
                </a:cxn>
                <a:cxn ang="0">
                  <a:pos x="0" y="7"/>
                </a:cxn>
                <a:cxn ang="0">
                  <a:pos x="12" y="9"/>
                </a:cxn>
              </a:cxnLst>
              <a:rect l="0" t="0" r="r" b="b"/>
              <a:pathLst>
                <a:path w="12" h="9">
                  <a:moveTo>
                    <a:pt x="12" y="9"/>
                  </a:moveTo>
                  <a:cubicBezTo>
                    <a:pt x="12" y="0"/>
                    <a:pt x="12" y="0"/>
                    <a:pt x="12" y="0"/>
                  </a:cubicBezTo>
                  <a:cubicBezTo>
                    <a:pt x="8" y="3"/>
                    <a:pt x="4" y="5"/>
                    <a:pt x="0" y="7"/>
                  </a:cubicBezTo>
                  <a:cubicBezTo>
                    <a:pt x="4" y="8"/>
                    <a:pt x="8" y="8"/>
                    <a:pt x="12"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4" name="Freeform 54">
              <a:extLst>
                <a:ext uri="{FF2B5EF4-FFF2-40B4-BE49-F238E27FC236}">
                  <a16:creationId xmlns:a16="http://schemas.microsoft.com/office/drawing/2014/main" id="{D71B749D-F547-4AD3-A29F-74A70D7809D7}"/>
                </a:ext>
              </a:extLst>
            </p:cNvPr>
            <p:cNvSpPr>
              <a:spLocks/>
            </p:cNvSpPr>
            <p:nvPr/>
          </p:nvSpPr>
          <p:spPr bwMode="auto">
            <a:xfrm>
              <a:off x="5260628" y="1990658"/>
              <a:ext cx="18715" cy="15116"/>
            </a:xfrm>
            <a:custGeom>
              <a:avLst/>
              <a:gdLst/>
              <a:ahLst/>
              <a:cxnLst>
                <a:cxn ang="0">
                  <a:pos x="0" y="0"/>
                </a:cxn>
                <a:cxn ang="0">
                  <a:pos x="0" y="9"/>
                </a:cxn>
                <a:cxn ang="0">
                  <a:pos x="11" y="7"/>
                </a:cxn>
                <a:cxn ang="0">
                  <a:pos x="4" y="3"/>
                </a:cxn>
                <a:cxn ang="0">
                  <a:pos x="0" y="0"/>
                </a:cxn>
              </a:cxnLst>
              <a:rect l="0" t="0" r="r" b="b"/>
              <a:pathLst>
                <a:path w="11" h="9">
                  <a:moveTo>
                    <a:pt x="0" y="0"/>
                  </a:moveTo>
                  <a:cubicBezTo>
                    <a:pt x="0" y="9"/>
                    <a:pt x="0" y="9"/>
                    <a:pt x="0" y="9"/>
                  </a:cubicBezTo>
                  <a:cubicBezTo>
                    <a:pt x="4" y="8"/>
                    <a:pt x="8" y="8"/>
                    <a:pt x="11" y="7"/>
                  </a:cubicBezTo>
                  <a:cubicBezTo>
                    <a:pt x="9" y="6"/>
                    <a:pt x="7" y="4"/>
                    <a:pt x="4" y="3"/>
                  </a:cubicBezTo>
                  <a:cubicBezTo>
                    <a:pt x="3" y="2"/>
                    <a:pt x="2"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5" name="Freeform 55">
              <a:extLst>
                <a:ext uri="{FF2B5EF4-FFF2-40B4-BE49-F238E27FC236}">
                  <a16:creationId xmlns:a16="http://schemas.microsoft.com/office/drawing/2014/main" id="{E415804C-CEC3-4992-BC9B-039834F526FD}"/>
                </a:ext>
              </a:extLst>
            </p:cNvPr>
            <p:cNvSpPr>
              <a:spLocks/>
            </p:cNvSpPr>
            <p:nvPr/>
          </p:nvSpPr>
          <p:spPr bwMode="auto">
            <a:xfrm>
              <a:off x="4748845" y="2366398"/>
              <a:ext cx="169875" cy="469315"/>
            </a:xfrm>
            <a:custGeom>
              <a:avLst/>
              <a:gdLst/>
              <a:ahLst/>
              <a:cxnLst>
                <a:cxn ang="0">
                  <a:pos x="32" y="27"/>
                </a:cxn>
                <a:cxn ang="0">
                  <a:pos x="18" y="65"/>
                </a:cxn>
                <a:cxn ang="0">
                  <a:pos x="17" y="70"/>
                </a:cxn>
                <a:cxn ang="0">
                  <a:pos x="5" y="134"/>
                </a:cxn>
                <a:cxn ang="0">
                  <a:pos x="0" y="230"/>
                </a:cxn>
                <a:cxn ang="0">
                  <a:pos x="3" y="249"/>
                </a:cxn>
                <a:cxn ang="0">
                  <a:pos x="24" y="272"/>
                </a:cxn>
                <a:cxn ang="0">
                  <a:pos x="32" y="275"/>
                </a:cxn>
                <a:cxn ang="0">
                  <a:pos x="32" y="276"/>
                </a:cxn>
                <a:cxn ang="0">
                  <a:pos x="32" y="275"/>
                </a:cxn>
                <a:cxn ang="0">
                  <a:pos x="32" y="270"/>
                </a:cxn>
                <a:cxn ang="0">
                  <a:pos x="32" y="268"/>
                </a:cxn>
                <a:cxn ang="0">
                  <a:pos x="34" y="266"/>
                </a:cxn>
                <a:cxn ang="0">
                  <a:pos x="35" y="263"/>
                </a:cxn>
                <a:cxn ang="0">
                  <a:pos x="35" y="264"/>
                </a:cxn>
                <a:cxn ang="0">
                  <a:pos x="64" y="238"/>
                </a:cxn>
                <a:cxn ang="0">
                  <a:pos x="72" y="233"/>
                </a:cxn>
                <a:cxn ang="0">
                  <a:pos x="96" y="224"/>
                </a:cxn>
                <a:cxn ang="0">
                  <a:pos x="100" y="142"/>
                </a:cxn>
                <a:cxn ang="0">
                  <a:pos x="68" y="142"/>
                </a:cxn>
                <a:cxn ang="0">
                  <a:pos x="60" y="142"/>
                </a:cxn>
                <a:cxn ang="0">
                  <a:pos x="50" y="142"/>
                </a:cxn>
                <a:cxn ang="0">
                  <a:pos x="27" y="126"/>
                </a:cxn>
                <a:cxn ang="0">
                  <a:pos x="26" y="118"/>
                </a:cxn>
                <a:cxn ang="0">
                  <a:pos x="26" y="86"/>
                </a:cxn>
                <a:cxn ang="0">
                  <a:pos x="27" y="78"/>
                </a:cxn>
                <a:cxn ang="0">
                  <a:pos x="45" y="63"/>
                </a:cxn>
                <a:cxn ang="0">
                  <a:pos x="47" y="62"/>
                </a:cxn>
                <a:cxn ang="0">
                  <a:pos x="47" y="43"/>
                </a:cxn>
                <a:cxn ang="0">
                  <a:pos x="47" y="0"/>
                </a:cxn>
                <a:cxn ang="0">
                  <a:pos x="36" y="18"/>
                </a:cxn>
                <a:cxn ang="0">
                  <a:pos x="32" y="27"/>
                </a:cxn>
              </a:cxnLst>
              <a:rect l="0" t="0" r="r" b="b"/>
              <a:pathLst>
                <a:path w="100" h="276">
                  <a:moveTo>
                    <a:pt x="32" y="27"/>
                  </a:moveTo>
                  <a:cubicBezTo>
                    <a:pt x="27" y="39"/>
                    <a:pt x="22" y="51"/>
                    <a:pt x="18" y="65"/>
                  </a:cubicBezTo>
                  <a:cubicBezTo>
                    <a:pt x="18" y="67"/>
                    <a:pt x="17" y="68"/>
                    <a:pt x="17" y="70"/>
                  </a:cubicBezTo>
                  <a:cubicBezTo>
                    <a:pt x="11" y="89"/>
                    <a:pt x="7" y="110"/>
                    <a:pt x="5" y="134"/>
                  </a:cubicBezTo>
                  <a:cubicBezTo>
                    <a:pt x="1" y="162"/>
                    <a:pt x="0" y="194"/>
                    <a:pt x="0" y="230"/>
                  </a:cubicBezTo>
                  <a:cubicBezTo>
                    <a:pt x="0" y="237"/>
                    <a:pt x="1" y="243"/>
                    <a:pt x="3" y="249"/>
                  </a:cubicBezTo>
                  <a:cubicBezTo>
                    <a:pt x="7" y="259"/>
                    <a:pt x="15" y="267"/>
                    <a:pt x="24" y="272"/>
                  </a:cubicBezTo>
                  <a:cubicBezTo>
                    <a:pt x="27" y="273"/>
                    <a:pt x="29" y="275"/>
                    <a:pt x="32" y="275"/>
                  </a:cubicBezTo>
                  <a:cubicBezTo>
                    <a:pt x="32" y="276"/>
                    <a:pt x="32" y="276"/>
                    <a:pt x="32" y="276"/>
                  </a:cubicBezTo>
                  <a:cubicBezTo>
                    <a:pt x="32" y="275"/>
                    <a:pt x="32" y="275"/>
                    <a:pt x="32" y="275"/>
                  </a:cubicBezTo>
                  <a:cubicBezTo>
                    <a:pt x="32" y="270"/>
                    <a:pt x="32" y="270"/>
                    <a:pt x="32" y="270"/>
                  </a:cubicBezTo>
                  <a:cubicBezTo>
                    <a:pt x="32" y="268"/>
                    <a:pt x="32" y="268"/>
                    <a:pt x="32" y="268"/>
                  </a:cubicBezTo>
                  <a:cubicBezTo>
                    <a:pt x="34" y="266"/>
                    <a:pt x="34" y="266"/>
                    <a:pt x="34" y="266"/>
                  </a:cubicBezTo>
                  <a:cubicBezTo>
                    <a:pt x="35" y="263"/>
                    <a:pt x="35" y="263"/>
                    <a:pt x="35" y="263"/>
                  </a:cubicBezTo>
                  <a:cubicBezTo>
                    <a:pt x="35" y="264"/>
                    <a:pt x="35" y="264"/>
                    <a:pt x="35" y="264"/>
                  </a:cubicBezTo>
                  <a:cubicBezTo>
                    <a:pt x="36" y="262"/>
                    <a:pt x="43" y="250"/>
                    <a:pt x="64" y="238"/>
                  </a:cubicBezTo>
                  <a:cubicBezTo>
                    <a:pt x="66" y="236"/>
                    <a:pt x="69" y="235"/>
                    <a:pt x="72" y="233"/>
                  </a:cubicBezTo>
                  <a:cubicBezTo>
                    <a:pt x="79" y="230"/>
                    <a:pt x="87" y="227"/>
                    <a:pt x="96" y="224"/>
                  </a:cubicBezTo>
                  <a:cubicBezTo>
                    <a:pt x="96" y="192"/>
                    <a:pt x="98" y="165"/>
                    <a:pt x="100" y="142"/>
                  </a:cubicBezTo>
                  <a:cubicBezTo>
                    <a:pt x="68" y="142"/>
                    <a:pt x="68" y="142"/>
                    <a:pt x="68" y="142"/>
                  </a:cubicBezTo>
                  <a:cubicBezTo>
                    <a:pt x="60" y="142"/>
                    <a:pt x="60" y="142"/>
                    <a:pt x="60" y="142"/>
                  </a:cubicBezTo>
                  <a:cubicBezTo>
                    <a:pt x="50" y="142"/>
                    <a:pt x="50" y="142"/>
                    <a:pt x="50" y="142"/>
                  </a:cubicBezTo>
                  <a:cubicBezTo>
                    <a:pt x="40" y="142"/>
                    <a:pt x="31" y="135"/>
                    <a:pt x="27" y="126"/>
                  </a:cubicBezTo>
                  <a:cubicBezTo>
                    <a:pt x="27" y="124"/>
                    <a:pt x="26" y="121"/>
                    <a:pt x="26" y="118"/>
                  </a:cubicBezTo>
                  <a:cubicBezTo>
                    <a:pt x="26" y="86"/>
                    <a:pt x="26" y="86"/>
                    <a:pt x="26" y="86"/>
                  </a:cubicBezTo>
                  <a:cubicBezTo>
                    <a:pt x="26" y="83"/>
                    <a:pt x="27" y="81"/>
                    <a:pt x="27" y="78"/>
                  </a:cubicBezTo>
                  <a:cubicBezTo>
                    <a:pt x="30" y="70"/>
                    <a:pt x="37" y="65"/>
                    <a:pt x="45" y="63"/>
                  </a:cubicBezTo>
                  <a:cubicBezTo>
                    <a:pt x="46" y="63"/>
                    <a:pt x="46" y="62"/>
                    <a:pt x="47" y="62"/>
                  </a:cubicBezTo>
                  <a:cubicBezTo>
                    <a:pt x="47" y="43"/>
                    <a:pt x="47" y="43"/>
                    <a:pt x="47" y="43"/>
                  </a:cubicBezTo>
                  <a:cubicBezTo>
                    <a:pt x="47" y="0"/>
                    <a:pt x="47" y="0"/>
                    <a:pt x="47" y="0"/>
                  </a:cubicBezTo>
                  <a:cubicBezTo>
                    <a:pt x="43" y="6"/>
                    <a:pt x="40" y="12"/>
                    <a:pt x="36" y="18"/>
                  </a:cubicBezTo>
                  <a:cubicBezTo>
                    <a:pt x="35" y="21"/>
                    <a:pt x="33" y="24"/>
                    <a:pt x="32" y="2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6" name="Freeform 56">
              <a:extLst>
                <a:ext uri="{FF2B5EF4-FFF2-40B4-BE49-F238E27FC236}">
                  <a16:creationId xmlns:a16="http://schemas.microsoft.com/office/drawing/2014/main" id="{76EDD8FC-6ABF-4BE2-8291-37E849BD8431}"/>
                </a:ext>
              </a:extLst>
            </p:cNvPr>
            <p:cNvSpPr>
              <a:spLocks noEditPoints="1"/>
            </p:cNvSpPr>
            <p:nvPr/>
          </p:nvSpPr>
          <p:spPr bwMode="auto">
            <a:xfrm>
              <a:off x="4685501" y="1828701"/>
              <a:ext cx="755079" cy="295841"/>
            </a:xfrm>
            <a:custGeom>
              <a:avLst/>
              <a:gdLst/>
              <a:ahLst/>
              <a:cxnLst>
                <a:cxn ang="0">
                  <a:pos x="5" y="134"/>
                </a:cxn>
                <a:cxn ang="0">
                  <a:pos x="24" y="155"/>
                </a:cxn>
                <a:cxn ang="0">
                  <a:pos x="32" y="159"/>
                </a:cxn>
                <a:cxn ang="0">
                  <a:pos x="69" y="171"/>
                </a:cxn>
                <a:cxn ang="0">
                  <a:pos x="84" y="168"/>
                </a:cxn>
                <a:cxn ang="0">
                  <a:pos x="108" y="126"/>
                </a:cxn>
                <a:cxn ang="0">
                  <a:pos x="144" y="126"/>
                </a:cxn>
                <a:cxn ang="0">
                  <a:pos x="293" y="126"/>
                </a:cxn>
                <a:cxn ang="0">
                  <a:pos x="358" y="150"/>
                </a:cxn>
                <a:cxn ang="0">
                  <a:pos x="358" y="174"/>
                </a:cxn>
                <a:cxn ang="0">
                  <a:pos x="383" y="169"/>
                </a:cxn>
                <a:cxn ang="0">
                  <a:pos x="396" y="166"/>
                </a:cxn>
                <a:cxn ang="0">
                  <a:pos x="425" y="151"/>
                </a:cxn>
                <a:cxn ang="0">
                  <a:pos x="439" y="134"/>
                </a:cxn>
                <a:cxn ang="0">
                  <a:pos x="444" y="113"/>
                </a:cxn>
                <a:cxn ang="0">
                  <a:pos x="434" y="82"/>
                </a:cxn>
                <a:cxn ang="0">
                  <a:pos x="404" y="53"/>
                </a:cxn>
                <a:cxn ang="0">
                  <a:pos x="396" y="47"/>
                </a:cxn>
                <a:cxn ang="0">
                  <a:pos x="317" y="4"/>
                </a:cxn>
                <a:cxn ang="0">
                  <a:pos x="299" y="0"/>
                </a:cxn>
                <a:cxn ang="0">
                  <a:pos x="135" y="1"/>
                </a:cxn>
                <a:cxn ang="0">
                  <a:pos x="127" y="4"/>
                </a:cxn>
                <a:cxn ang="0">
                  <a:pos x="69" y="33"/>
                </a:cxn>
                <a:cxn ang="0">
                  <a:pos x="27" y="63"/>
                </a:cxn>
                <a:cxn ang="0">
                  <a:pos x="14" y="76"/>
                </a:cxn>
                <a:cxn ang="0">
                  <a:pos x="1" y="106"/>
                </a:cxn>
                <a:cxn ang="0">
                  <a:pos x="0" y="114"/>
                </a:cxn>
                <a:cxn ang="0">
                  <a:pos x="114" y="112"/>
                </a:cxn>
                <a:cxn ang="0">
                  <a:pos x="107" y="85"/>
                </a:cxn>
                <a:cxn ang="0">
                  <a:pos x="114" y="83"/>
                </a:cxn>
                <a:cxn ang="0">
                  <a:pos x="369" y="107"/>
                </a:cxn>
                <a:cxn ang="0">
                  <a:pos x="355" y="109"/>
                </a:cxn>
                <a:cxn ang="0">
                  <a:pos x="330" y="88"/>
                </a:cxn>
                <a:cxn ang="0">
                  <a:pos x="346" y="91"/>
                </a:cxn>
                <a:cxn ang="0">
                  <a:pos x="367" y="105"/>
                </a:cxn>
              </a:cxnLst>
              <a:rect l="0" t="0" r="r" b="b"/>
              <a:pathLst>
                <a:path w="444" h="174">
                  <a:moveTo>
                    <a:pt x="0" y="114"/>
                  </a:moveTo>
                  <a:cubicBezTo>
                    <a:pt x="0" y="120"/>
                    <a:pt x="2" y="128"/>
                    <a:pt x="5" y="134"/>
                  </a:cubicBezTo>
                  <a:cubicBezTo>
                    <a:pt x="5" y="134"/>
                    <a:pt x="5" y="134"/>
                    <a:pt x="5" y="134"/>
                  </a:cubicBezTo>
                  <a:cubicBezTo>
                    <a:pt x="10" y="143"/>
                    <a:pt x="17" y="150"/>
                    <a:pt x="24" y="155"/>
                  </a:cubicBezTo>
                  <a:cubicBezTo>
                    <a:pt x="26" y="156"/>
                    <a:pt x="28" y="157"/>
                    <a:pt x="30" y="159"/>
                  </a:cubicBezTo>
                  <a:cubicBezTo>
                    <a:pt x="31" y="159"/>
                    <a:pt x="32" y="159"/>
                    <a:pt x="32" y="159"/>
                  </a:cubicBezTo>
                  <a:cubicBezTo>
                    <a:pt x="36" y="161"/>
                    <a:pt x="40" y="163"/>
                    <a:pt x="44" y="164"/>
                  </a:cubicBezTo>
                  <a:cubicBezTo>
                    <a:pt x="52" y="167"/>
                    <a:pt x="60" y="169"/>
                    <a:pt x="69" y="171"/>
                  </a:cubicBezTo>
                  <a:cubicBezTo>
                    <a:pt x="74" y="172"/>
                    <a:pt x="79" y="173"/>
                    <a:pt x="84" y="173"/>
                  </a:cubicBezTo>
                  <a:cubicBezTo>
                    <a:pt x="84" y="168"/>
                    <a:pt x="84" y="168"/>
                    <a:pt x="84" y="168"/>
                  </a:cubicBezTo>
                  <a:cubicBezTo>
                    <a:pt x="84" y="150"/>
                    <a:pt x="84" y="150"/>
                    <a:pt x="84" y="150"/>
                  </a:cubicBezTo>
                  <a:cubicBezTo>
                    <a:pt x="84" y="137"/>
                    <a:pt x="95" y="126"/>
                    <a:pt x="108" y="126"/>
                  </a:cubicBezTo>
                  <a:cubicBezTo>
                    <a:pt x="136" y="126"/>
                    <a:pt x="136" y="126"/>
                    <a:pt x="136" y="126"/>
                  </a:cubicBezTo>
                  <a:cubicBezTo>
                    <a:pt x="144" y="126"/>
                    <a:pt x="144" y="126"/>
                    <a:pt x="144" y="126"/>
                  </a:cubicBezTo>
                  <a:cubicBezTo>
                    <a:pt x="284" y="126"/>
                    <a:pt x="284" y="126"/>
                    <a:pt x="284" y="126"/>
                  </a:cubicBezTo>
                  <a:cubicBezTo>
                    <a:pt x="293" y="126"/>
                    <a:pt x="293" y="126"/>
                    <a:pt x="293" y="126"/>
                  </a:cubicBezTo>
                  <a:cubicBezTo>
                    <a:pt x="334" y="126"/>
                    <a:pt x="334" y="126"/>
                    <a:pt x="334" y="126"/>
                  </a:cubicBezTo>
                  <a:cubicBezTo>
                    <a:pt x="347" y="126"/>
                    <a:pt x="358" y="137"/>
                    <a:pt x="358" y="150"/>
                  </a:cubicBezTo>
                  <a:cubicBezTo>
                    <a:pt x="358" y="171"/>
                    <a:pt x="358" y="171"/>
                    <a:pt x="358" y="171"/>
                  </a:cubicBezTo>
                  <a:cubicBezTo>
                    <a:pt x="358" y="174"/>
                    <a:pt x="358" y="174"/>
                    <a:pt x="358" y="174"/>
                  </a:cubicBezTo>
                  <a:cubicBezTo>
                    <a:pt x="361" y="173"/>
                    <a:pt x="364" y="173"/>
                    <a:pt x="367" y="172"/>
                  </a:cubicBezTo>
                  <a:cubicBezTo>
                    <a:pt x="373" y="171"/>
                    <a:pt x="378" y="170"/>
                    <a:pt x="383" y="169"/>
                  </a:cubicBezTo>
                  <a:cubicBezTo>
                    <a:pt x="385" y="169"/>
                    <a:pt x="388" y="168"/>
                    <a:pt x="390" y="167"/>
                  </a:cubicBezTo>
                  <a:cubicBezTo>
                    <a:pt x="392" y="167"/>
                    <a:pt x="394" y="166"/>
                    <a:pt x="396" y="166"/>
                  </a:cubicBezTo>
                  <a:cubicBezTo>
                    <a:pt x="399" y="165"/>
                    <a:pt x="402" y="164"/>
                    <a:pt x="404" y="163"/>
                  </a:cubicBezTo>
                  <a:cubicBezTo>
                    <a:pt x="412" y="160"/>
                    <a:pt x="419" y="156"/>
                    <a:pt x="425" y="151"/>
                  </a:cubicBezTo>
                  <a:cubicBezTo>
                    <a:pt x="430" y="146"/>
                    <a:pt x="435" y="141"/>
                    <a:pt x="439" y="134"/>
                  </a:cubicBezTo>
                  <a:cubicBezTo>
                    <a:pt x="439" y="134"/>
                    <a:pt x="439" y="134"/>
                    <a:pt x="439" y="134"/>
                  </a:cubicBezTo>
                  <a:cubicBezTo>
                    <a:pt x="442" y="128"/>
                    <a:pt x="444" y="121"/>
                    <a:pt x="444" y="114"/>
                  </a:cubicBezTo>
                  <a:cubicBezTo>
                    <a:pt x="444" y="114"/>
                    <a:pt x="444" y="113"/>
                    <a:pt x="444" y="113"/>
                  </a:cubicBezTo>
                  <a:cubicBezTo>
                    <a:pt x="444" y="111"/>
                    <a:pt x="443" y="108"/>
                    <a:pt x="443" y="106"/>
                  </a:cubicBezTo>
                  <a:cubicBezTo>
                    <a:pt x="442" y="96"/>
                    <a:pt x="438" y="89"/>
                    <a:pt x="434" y="82"/>
                  </a:cubicBezTo>
                  <a:cubicBezTo>
                    <a:pt x="431" y="78"/>
                    <a:pt x="428" y="74"/>
                    <a:pt x="425" y="71"/>
                  </a:cubicBezTo>
                  <a:cubicBezTo>
                    <a:pt x="418" y="64"/>
                    <a:pt x="412" y="58"/>
                    <a:pt x="404" y="53"/>
                  </a:cubicBezTo>
                  <a:cubicBezTo>
                    <a:pt x="403" y="52"/>
                    <a:pt x="402" y="51"/>
                    <a:pt x="401" y="51"/>
                  </a:cubicBezTo>
                  <a:cubicBezTo>
                    <a:pt x="400" y="49"/>
                    <a:pt x="398" y="48"/>
                    <a:pt x="396" y="47"/>
                  </a:cubicBezTo>
                  <a:cubicBezTo>
                    <a:pt x="387" y="40"/>
                    <a:pt x="377" y="34"/>
                    <a:pt x="367" y="29"/>
                  </a:cubicBezTo>
                  <a:cubicBezTo>
                    <a:pt x="341" y="14"/>
                    <a:pt x="318" y="4"/>
                    <a:pt x="317" y="4"/>
                  </a:cubicBezTo>
                  <a:cubicBezTo>
                    <a:pt x="314" y="3"/>
                    <a:pt x="311" y="2"/>
                    <a:pt x="308" y="1"/>
                  </a:cubicBezTo>
                  <a:cubicBezTo>
                    <a:pt x="306" y="1"/>
                    <a:pt x="302" y="0"/>
                    <a:pt x="299" y="0"/>
                  </a:cubicBezTo>
                  <a:cubicBezTo>
                    <a:pt x="145" y="0"/>
                    <a:pt x="145" y="0"/>
                    <a:pt x="145" y="0"/>
                  </a:cubicBezTo>
                  <a:cubicBezTo>
                    <a:pt x="141" y="0"/>
                    <a:pt x="138" y="1"/>
                    <a:pt x="135" y="1"/>
                  </a:cubicBezTo>
                  <a:cubicBezTo>
                    <a:pt x="132" y="2"/>
                    <a:pt x="129" y="3"/>
                    <a:pt x="127" y="4"/>
                  </a:cubicBezTo>
                  <a:cubicBezTo>
                    <a:pt x="127" y="4"/>
                    <a:pt x="127" y="4"/>
                    <a:pt x="127" y="4"/>
                  </a:cubicBezTo>
                  <a:cubicBezTo>
                    <a:pt x="126" y="4"/>
                    <a:pt x="98" y="16"/>
                    <a:pt x="69" y="33"/>
                  </a:cubicBezTo>
                  <a:cubicBezTo>
                    <a:pt x="69" y="33"/>
                    <a:pt x="69" y="33"/>
                    <a:pt x="69" y="33"/>
                  </a:cubicBezTo>
                  <a:cubicBezTo>
                    <a:pt x="56" y="41"/>
                    <a:pt x="44" y="49"/>
                    <a:pt x="32" y="59"/>
                  </a:cubicBezTo>
                  <a:cubicBezTo>
                    <a:pt x="31" y="60"/>
                    <a:pt x="29" y="61"/>
                    <a:pt x="27" y="63"/>
                  </a:cubicBezTo>
                  <a:cubicBezTo>
                    <a:pt x="26" y="64"/>
                    <a:pt x="25" y="65"/>
                    <a:pt x="24" y="66"/>
                  </a:cubicBezTo>
                  <a:cubicBezTo>
                    <a:pt x="21" y="69"/>
                    <a:pt x="17" y="73"/>
                    <a:pt x="14" y="76"/>
                  </a:cubicBezTo>
                  <a:cubicBezTo>
                    <a:pt x="13" y="78"/>
                    <a:pt x="11" y="80"/>
                    <a:pt x="10" y="82"/>
                  </a:cubicBezTo>
                  <a:cubicBezTo>
                    <a:pt x="6" y="89"/>
                    <a:pt x="2" y="96"/>
                    <a:pt x="1" y="106"/>
                  </a:cubicBezTo>
                  <a:cubicBezTo>
                    <a:pt x="0" y="108"/>
                    <a:pt x="0" y="110"/>
                    <a:pt x="0" y="113"/>
                  </a:cubicBezTo>
                  <a:cubicBezTo>
                    <a:pt x="0" y="113"/>
                    <a:pt x="0" y="113"/>
                    <a:pt x="0" y="114"/>
                  </a:cubicBezTo>
                  <a:close/>
                  <a:moveTo>
                    <a:pt x="114" y="83"/>
                  </a:moveTo>
                  <a:cubicBezTo>
                    <a:pt x="114" y="112"/>
                    <a:pt x="114" y="112"/>
                    <a:pt x="114" y="112"/>
                  </a:cubicBezTo>
                  <a:cubicBezTo>
                    <a:pt x="97" y="111"/>
                    <a:pt x="83" y="109"/>
                    <a:pt x="74" y="107"/>
                  </a:cubicBezTo>
                  <a:cubicBezTo>
                    <a:pt x="83" y="100"/>
                    <a:pt x="95" y="92"/>
                    <a:pt x="107" y="85"/>
                  </a:cubicBezTo>
                  <a:cubicBezTo>
                    <a:pt x="109" y="84"/>
                    <a:pt x="111" y="83"/>
                    <a:pt x="114" y="81"/>
                  </a:cubicBezTo>
                  <a:lnTo>
                    <a:pt x="114" y="83"/>
                  </a:lnTo>
                  <a:close/>
                  <a:moveTo>
                    <a:pt x="367" y="105"/>
                  </a:moveTo>
                  <a:cubicBezTo>
                    <a:pt x="368" y="106"/>
                    <a:pt x="369" y="106"/>
                    <a:pt x="369" y="107"/>
                  </a:cubicBezTo>
                  <a:cubicBezTo>
                    <a:pt x="369" y="107"/>
                    <a:pt x="368" y="107"/>
                    <a:pt x="367" y="107"/>
                  </a:cubicBezTo>
                  <a:cubicBezTo>
                    <a:pt x="364" y="108"/>
                    <a:pt x="360" y="109"/>
                    <a:pt x="355" y="109"/>
                  </a:cubicBezTo>
                  <a:cubicBezTo>
                    <a:pt x="348" y="111"/>
                    <a:pt x="340" y="111"/>
                    <a:pt x="330" y="112"/>
                  </a:cubicBezTo>
                  <a:cubicBezTo>
                    <a:pt x="330" y="88"/>
                    <a:pt x="330" y="88"/>
                    <a:pt x="330" y="88"/>
                  </a:cubicBezTo>
                  <a:cubicBezTo>
                    <a:pt x="330" y="81"/>
                    <a:pt x="330" y="81"/>
                    <a:pt x="330" y="81"/>
                  </a:cubicBezTo>
                  <a:cubicBezTo>
                    <a:pt x="335" y="84"/>
                    <a:pt x="341" y="88"/>
                    <a:pt x="346" y="91"/>
                  </a:cubicBezTo>
                  <a:cubicBezTo>
                    <a:pt x="347" y="92"/>
                    <a:pt x="348" y="92"/>
                    <a:pt x="349" y="93"/>
                  </a:cubicBezTo>
                  <a:cubicBezTo>
                    <a:pt x="356" y="97"/>
                    <a:pt x="362" y="101"/>
                    <a:pt x="367" y="10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7" name="Freeform 57">
              <a:extLst>
                <a:ext uri="{FF2B5EF4-FFF2-40B4-BE49-F238E27FC236}">
                  <a16:creationId xmlns:a16="http://schemas.microsoft.com/office/drawing/2014/main" id="{F501EFE7-91EF-48EA-9C9F-FFE5102EB8B2}"/>
                </a:ext>
              </a:extLst>
            </p:cNvPr>
            <p:cNvSpPr>
              <a:spLocks/>
            </p:cNvSpPr>
            <p:nvPr/>
          </p:nvSpPr>
          <p:spPr bwMode="auto">
            <a:xfrm>
              <a:off x="5205923" y="2362798"/>
              <a:ext cx="172034" cy="470754"/>
            </a:xfrm>
            <a:custGeom>
              <a:avLst/>
              <a:gdLst/>
              <a:ahLst/>
              <a:cxnLst>
                <a:cxn ang="0">
                  <a:pos x="61" y="14"/>
                </a:cxn>
                <a:cxn ang="0">
                  <a:pos x="56" y="7"/>
                </a:cxn>
                <a:cxn ang="0">
                  <a:pos x="56" y="6"/>
                </a:cxn>
                <a:cxn ang="0">
                  <a:pos x="56" y="6"/>
                </a:cxn>
                <a:cxn ang="0">
                  <a:pos x="52" y="0"/>
                </a:cxn>
                <a:cxn ang="0">
                  <a:pos x="52" y="4"/>
                </a:cxn>
                <a:cxn ang="0">
                  <a:pos x="52" y="14"/>
                </a:cxn>
                <a:cxn ang="0">
                  <a:pos x="52" y="33"/>
                </a:cxn>
                <a:cxn ang="0">
                  <a:pos x="52" y="64"/>
                </a:cxn>
                <a:cxn ang="0">
                  <a:pos x="69" y="72"/>
                </a:cxn>
                <a:cxn ang="0">
                  <a:pos x="74" y="88"/>
                </a:cxn>
                <a:cxn ang="0">
                  <a:pos x="74" y="120"/>
                </a:cxn>
                <a:cxn ang="0">
                  <a:pos x="69" y="136"/>
                </a:cxn>
                <a:cxn ang="0">
                  <a:pos x="50" y="144"/>
                </a:cxn>
                <a:cxn ang="0">
                  <a:pos x="25" y="144"/>
                </a:cxn>
                <a:cxn ang="0">
                  <a:pos x="17" y="144"/>
                </a:cxn>
                <a:cxn ang="0">
                  <a:pos x="0" y="144"/>
                </a:cxn>
                <a:cxn ang="0">
                  <a:pos x="5" y="225"/>
                </a:cxn>
                <a:cxn ang="0">
                  <a:pos x="13" y="228"/>
                </a:cxn>
                <a:cxn ang="0">
                  <a:pos x="21" y="231"/>
                </a:cxn>
                <a:cxn ang="0">
                  <a:pos x="66" y="266"/>
                </a:cxn>
                <a:cxn ang="0">
                  <a:pos x="67" y="266"/>
                </a:cxn>
                <a:cxn ang="0">
                  <a:pos x="66" y="266"/>
                </a:cxn>
                <a:cxn ang="0">
                  <a:pos x="66" y="265"/>
                </a:cxn>
                <a:cxn ang="0">
                  <a:pos x="66" y="266"/>
                </a:cxn>
                <a:cxn ang="0">
                  <a:pos x="68" y="268"/>
                </a:cxn>
                <a:cxn ang="0">
                  <a:pos x="69" y="270"/>
                </a:cxn>
                <a:cxn ang="0">
                  <a:pos x="69" y="272"/>
                </a:cxn>
                <a:cxn ang="0">
                  <a:pos x="69" y="277"/>
                </a:cxn>
                <a:cxn ang="0">
                  <a:pos x="100" y="241"/>
                </a:cxn>
                <a:cxn ang="0">
                  <a:pos x="101" y="232"/>
                </a:cxn>
                <a:cxn ang="0">
                  <a:pos x="96" y="136"/>
                </a:cxn>
                <a:cxn ang="0">
                  <a:pos x="89" y="92"/>
                </a:cxn>
                <a:cxn ang="0">
                  <a:pos x="86" y="81"/>
                </a:cxn>
                <a:cxn ang="0">
                  <a:pos x="85" y="74"/>
                </a:cxn>
                <a:cxn ang="0">
                  <a:pos x="77" y="49"/>
                </a:cxn>
                <a:cxn ang="0">
                  <a:pos x="61" y="14"/>
                </a:cxn>
              </a:cxnLst>
              <a:rect l="0" t="0" r="r" b="b"/>
              <a:pathLst>
                <a:path w="101" h="277">
                  <a:moveTo>
                    <a:pt x="61" y="14"/>
                  </a:moveTo>
                  <a:cubicBezTo>
                    <a:pt x="60" y="12"/>
                    <a:pt x="58" y="9"/>
                    <a:pt x="56" y="7"/>
                  </a:cubicBezTo>
                  <a:cubicBezTo>
                    <a:pt x="56" y="7"/>
                    <a:pt x="56" y="6"/>
                    <a:pt x="56" y="6"/>
                  </a:cubicBezTo>
                  <a:cubicBezTo>
                    <a:pt x="56" y="6"/>
                    <a:pt x="56" y="6"/>
                    <a:pt x="56" y="6"/>
                  </a:cubicBezTo>
                  <a:cubicBezTo>
                    <a:pt x="55" y="4"/>
                    <a:pt x="53" y="2"/>
                    <a:pt x="52" y="0"/>
                  </a:cubicBezTo>
                  <a:cubicBezTo>
                    <a:pt x="52" y="4"/>
                    <a:pt x="52" y="4"/>
                    <a:pt x="52" y="4"/>
                  </a:cubicBezTo>
                  <a:cubicBezTo>
                    <a:pt x="52" y="14"/>
                    <a:pt x="52" y="14"/>
                    <a:pt x="52" y="14"/>
                  </a:cubicBezTo>
                  <a:cubicBezTo>
                    <a:pt x="52" y="33"/>
                    <a:pt x="52" y="33"/>
                    <a:pt x="52" y="33"/>
                  </a:cubicBezTo>
                  <a:cubicBezTo>
                    <a:pt x="52" y="64"/>
                    <a:pt x="52" y="64"/>
                    <a:pt x="52" y="64"/>
                  </a:cubicBezTo>
                  <a:cubicBezTo>
                    <a:pt x="59" y="65"/>
                    <a:pt x="64" y="68"/>
                    <a:pt x="69" y="72"/>
                  </a:cubicBezTo>
                  <a:cubicBezTo>
                    <a:pt x="72" y="77"/>
                    <a:pt x="74" y="82"/>
                    <a:pt x="74" y="88"/>
                  </a:cubicBezTo>
                  <a:cubicBezTo>
                    <a:pt x="74" y="120"/>
                    <a:pt x="74" y="120"/>
                    <a:pt x="74" y="120"/>
                  </a:cubicBezTo>
                  <a:cubicBezTo>
                    <a:pt x="74" y="126"/>
                    <a:pt x="72" y="132"/>
                    <a:pt x="69" y="136"/>
                  </a:cubicBezTo>
                  <a:cubicBezTo>
                    <a:pt x="64" y="141"/>
                    <a:pt x="58" y="144"/>
                    <a:pt x="50" y="144"/>
                  </a:cubicBezTo>
                  <a:cubicBezTo>
                    <a:pt x="25" y="144"/>
                    <a:pt x="25" y="144"/>
                    <a:pt x="25" y="144"/>
                  </a:cubicBezTo>
                  <a:cubicBezTo>
                    <a:pt x="17" y="144"/>
                    <a:pt x="17" y="144"/>
                    <a:pt x="17" y="144"/>
                  </a:cubicBezTo>
                  <a:cubicBezTo>
                    <a:pt x="0" y="144"/>
                    <a:pt x="0" y="144"/>
                    <a:pt x="0" y="144"/>
                  </a:cubicBezTo>
                  <a:cubicBezTo>
                    <a:pt x="3" y="167"/>
                    <a:pt x="5" y="193"/>
                    <a:pt x="5" y="225"/>
                  </a:cubicBezTo>
                  <a:cubicBezTo>
                    <a:pt x="8" y="226"/>
                    <a:pt x="11" y="227"/>
                    <a:pt x="13" y="228"/>
                  </a:cubicBezTo>
                  <a:cubicBezTo>
                    <a:pt x="16" y="229"/>
                    <a:pt x="19" y="230"/>
                    <a:pt x="21" y="231"/>
                  </a:cubicBezTo>
                  <a:cubicBezTo>
                    <a:pt x="54" y="245"/>
                    <a:pt x="65" y="263"/>
                    <a:pt x="66" y="266"/>
                  </a:cubicBezTo>
                  <a:cubicBezTo>
                    <a:pt x="66" y="266"/>
                    <a:pt x="67" y="266"/>
                    <a:pt x="67" y="266"/>
                  </a:cubicBezTo>
                  <a:cubicBezTo>
                    <a:pt x="66" y="266"/>
                    <a:pt x="66" y="266"/>
                    <a:pt x="66" y="266"/>
                  </a:cubicBezTo>
                  <a:cubicBezTo>
                    <a:pt x="66" y="265"/>
                    <a:pt x="66" y="265"/>
                    <a:pt x="66" y="265"/>
                  </a:cubicBezTo>
                  <a:cubicBezTo>
                    <a:pt x="66" y="266"/>
                    <a:pt x="66" y="266"/>
                    <a:pt x="66" y="266"/>
                  </a:cubicBezTo>
                  <a:cubicBezTo>
                    <a:pt x="68" y="268"/>
                    <a:pt x="68" y="268"/>
                    <a:pt x="68" y="268"/>
                  </a:cubicBezTo>
                  <a:cubicBezTo>
                    <a:pt x="69" y="270"/>
                    <a:pt x="69" y="270"/>
                    <a:pt x="69" y="270"/>
                  </a:cubicBezTo>
                  <a:cubicBezTo>
                    <a:pt x="69" y="272"/>
                    <a:pt x="69" y="272"/>
                    <a:pt x="69" y="272"/>
                  </a:cubicBezTo>
                  <a:cubicBezTo>
                    <a:pt x="69" y="277"/>
                    <a:pt x="69" y="277"/>
                    <a:pt x="69" y="277"/>
                  </a:cubicBezTo>
                  <a:cubicBezTo>
                    <a:pt x="85" y="272"/>
                    <a:pt x="97" y="258"/>
                    <a:pt x="100" y="241"/>
                  </a:cubicBezTo>
                  <a:cubicBezTo>
                    <a:pt x="101" y="238"/>
                    <a:pt x="101" y="235"/>
                    <a:pt x="101" y="232"/>
                  </a:cubicBezTo>
                  <a:cubicBezTo>
                    <a:pt x="101" y="196"/>
                    <a:pt x="99" y="164"/>
                    <a:pt x="96" y="136"/>
                  </a:cubicBezTo>
                  <a:cubicBezTo>
                    <a:pt x="94" y="120"/>
                    <a:pt x="92" y="105"/>
                    <a:pt x="89" y="92"/>
                  </a:cubicBezTo>
                  <a:cubicBezTo>
                    <a:pt x="88" y="88"/>
                    <a:pt x="87" y="84"/>
                    <a:pt x="86" y="81"/>
                  </a:cubicBezTo>
                  <a:cubicBezTo>
                    <a:pt x="86" y="79"/>
                    <a:pt x="85" y="76"/>
                    <a:pt x="85" y="74"/>
                  </a:cubicBezTo>
                  <a:cubicBezTo>
                    <a:pt x="82" y="65"/>
                    <a:pt x="80" y="57"/>
                    <a:pt x="77" y="49"/>
                  </a:cubicBezTo>
                  <a:cubicBezTo>
                    <a:pt x="72" y="36"/>
                    <a:pt x="67" y="25"/>
                    <a:pt x="61"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8" name="Freeform 58">
              <a:extLst>
                <a:ext uri="{FF2B5EF4-FFF2-40B4-BE49-F238E27FC236}">
                  <a16:creationId xmlns:a16="http://schemas.microsoft.com/office/drawing/2014/main" id="{68DAF6D9-5FA5-42D2-B08C-F34AB1D98C40}"/>
                </a:ext>
              </a:extLst>
            </p:cNvPr>
            <p:cNvSpPr>
              <a:spLocks/>
            </p:cNvSpPr>
            <p:nvPr/>
          </p:nvSpPr>
          <p:spPr bwMode="auto">
            <a:xfrm>
              <a:off x="4779076" y="2056880"/>
              <a:ext cx="566489" cy="906238"/>
            </a:xfrm>
            <a:custGeom>
              <a:avLst/>
              <a:gdLst/>
              <a:ahLst/>
              <a:cxnLst>
                <a:cxn ang="0">
                  <a:pos x="312" y="471"/>
                </a:cxn>
                <a:cxn ang="0">
                  <a:pos x="312" y="468"/>
                </a:cxn>
                <a:cxn ang="0">
                  <a:pos x="312" y="459"/>
                </a:cxn>
                <a:cxn ang="0">
                  <a:pos x="312" y="452"/>
                </a:cxn>
                <a:cxn ang="0">
                  <a:pos x="273" y="420"/>
                </a:cxn>
                <a:cxn ang="0">
                  <a:pos x="256" y="414"/>
                </a:cxn>
                <a:cxn ang="0">
                  <a:pos x="186" y="402"/>
                </a:cxn>
                <a:cxn ang="0">
                  <a:pos x="242" y="316"/>
                </a:cxn>
                <a:cxn ang="0">
                  <a:pos x="269" y="316"/>
                </a:cxn>
                <a:cxn ang="0">
                  <a:pos x="301" y="316"/>
                </a:cxn>
                <a:cxn ang="0">
                  <a:pos x="317" y="300"/>
                </a:cxn>
                <a:cxn ang="0">
                  <a:pos x="312" y="256"/>
                </a:cxn>
                <a:cxn ang="0">
                  <a:pos x="295" y="253"/>
                </a:cxn>
                <a:cxn ang="0">
                  <a:pos x="295" y="211"/>
                </a:cxn>
                <a:cxn ang="0">
                  <a:pos x="295" y="173"/>
                </a:cxn>
                <a:cxn ang="0">
                  <a:pos x="295" y="157"/>
                </a:cxn>
                <a:cxn ang="0">
                  <a:pos x="295" y="49"/>
                </a:cxn>
                <a:cxn ang="0">
                  <a:pos x="295" y="43"/>
                </a:cxn>
                <a:cxn ang="0">
                  <a:pos x="295" y="35"/>
                </a:cxn>
                <a:cxn ang="0">
                  <a:pos x="279" y="0"/>
                </a:cxn>
                <a:cxn ang="0">
                  <a:pos x="232" y="0"/>
                </a:cxn>
                <a:cxn ang="0">
                  <a:pos x="78" y="0"/>
                </a:cxn>
                <a:cxn ang="0">
                  <a:pos x="37" y="16"/>
                </a:cxn>
                <a:cxn ang="0">
                  <a:pos x="37" y="39"/>
                </a:cxn>
                <a:cxn ang="0">
                  <a:pos x="37" y="44"/>
                </a:cxn>
                <a:cxn ang="0">
                  <a:pos x="37" y="52"/>
                </a:cxn>
                <a:cxn ang="0">
                  <a:pos x="37" y="154"/>
                </a:cxn>
                <a:cxn ang="0">
                  <a:pos x="37" y="172"/>
                </a:cxn>
                <a:cxn ang="0">
                  <a:pos x="37" y="253"/>
                </a:cxn>
                <a:cxn ang="0">
                  <a:pos x="29" y="252"/>
                </a:cxn>
                <a:cxn ang="0">
                  <a:pos x="16" y="300"/>
                </a:cxn>
                <a:cxn ang="0">
                  <a:pos x="41" y="316"/>
                </a:cxn>
                <a:cxn ang="0">
                  <a:pos x="83" y="316"/>
                </a:cxn>
                <a:cxn ang="0">
                  <a:pos x="141" y="316"/>
                </a:cxn>
                <a:cxn ang="0">
                  <a:pos x="86" y="411"/>
                </a:cxn>
                <a:cxn ang="0">
                  <a:pos x="53" y="425"/>
                </a:cxn>
                <a:cxn ang="0">
                  <a:pos x="24" y="449"/>
                </a:cxn>
                <a:cxn ang="0">
                  <a:pos x="22" y="454"/>
                </a:cxn>
                <a:cxn ang="0">
                  <a:pos x="22" y="463"/>
                </a:cxn>
                <a:cxn ang="0">
                  <a:pos x="22" y="470"/>
                </a:cxn>
                <a:cxn ang="0">
                  <a:pos x="0" y="501"/>
                </a:cxn>
                <a:cxn ang="0">
                  <a:pos x="32" y="533"/>
                </a:cxn>
                <a:cxn ang="0">
                  <a:pos x="46" y="472"/>
                </a:cxn>
                <a:cxn ang="0">
                  <a:pos x="46" y="460"/>
                </a:cxn>
                <a:cxn ang="0">
                  <a:pos x="63" y="447"/>
                </a:cxn>
                <a:cxn ang="0">
                  <a:pos x="150" y="426"/>
                </a:cxn>
                <a:cxn ang="0">
                  <a:pos x="133" y="501"/>
                </a:cxn>
                <a:cxn ang="0">
                  <a:pos x="198" y="501"/>
                </a:cxn>
                <a:cxn ang="0">
                  <a:pos x="184" y="426"/>
                </a:cxn>
                <a:cxn ang="0">
                  <a:pos x="268" y="445"/>
                </a:cxn>
                <a:cxn ang="0">
                  <a:pos x="284" y="456"/>
                </a:cxn>
                <a:cxn ang="0">
                  <a:pos x="288" y="460"/>
                </a:cxn>
                <a:cxn ang="0">
                  <a:pos x="288" y="471"/>
                </a:cxn>
                <a:cxn ang="0">
                  <a:pos x="301" y="533"/>
                </a:cxn>
                <a:cxn ang="0">
                  <a:pos x="333" y="501"/>
                </a:cxn>
                <a:cxn ang="0">
                  <a:pos x="313" y="471"/>
                </a:cxn>
              </a:cxnLst>
              <a:rect l="0" t="0" r="r" b="b"/>
              <a:pathLst>
                <a:path w="333" h="533">
                  <a:moveTo>
                    <a:pt x="313" y="471"/>
                  </a:moveTo>
                  <a:cubicBezTo>
                    <a:pt x="313" y="471"/>
                    <a:pt x="312" y="471"/>
                    <a:pt x="312" y="471"/>
                  </a:cubicBezTo>
                  <a:cubicBezTo>
                    <a:pt x="312" y="471"/>
                    <a:pt x="312" y="471"/>
                    <a:pt x="312" y="471"/>
                  </a:cubicBezTo>
                  <a:cubicBezTo>
                    <a:pt x="312" y="468"/>
                    <a:pt x="312" y="468"/>
                    <a:pt x="312" y="468"/>
                  </a:cubicBezTo>
                  <a:cubicBezTo>
                    <a:pt x="312" y="468"/>
                    <a:pt x="312" y="468"/>
                    <a:pt x="312" y="468"/>
                  </a:cubicBezTo>
                  <a:cubicBezTo>
                    <a:pt x="312" y="459"/>
                    <a:pt x="312" y="459"/>
                    <a:pt x="312" y="459"/>
                  </a:cubicBezTo>
                  <a:cubicBezTo>
                    <a:pt x="312" y="459"/>
                    <a:pt x="312" y="459"/>
                    <a:pt x="312" y="459"/>
                  </a:cubicBezTo>
                  <a:cubicBezTo>
                    <a:pt x="312" y="452"/>
                    <a:pt x="312" y="452"/>
                    <a:pt x="312" y="452"/>
                  </a:cubicBezTo>
                  <a:cubicBezTo>
                    <a:pt x="310" y="449"/>
                    <a:pt x="310" y="449"/>
                    <a:pt x="310" y="449"/>
                  </a:cubicBezTo>
                  <a:cubicBezTo>
                    <a:pt x="309" y="447"/>
                    <a:pt x="300" y="433"/>
                    <a:pt x="273" y="420"/>
                  </a:cubicBezTo>
                  <a:cubicBezTo>
                    <a:pt x="270" y="419"/>
                    <a:pt x="267" y="418"/>
                    <a:pt x="264" y="417"/>
                  </a:cubicBezTo>
                  <a:cubicBezTo>
                    <a:pt x="262" y="416"/>
                    <a:pt x="259" y="415"/>
                    <a:pt x="256" y="414"/>
                  </a:cubicBezTo>
                  <a:cubicBezTo>
                    <a:pt x="254" y="413"/>
                    <a:pt x="251" y="412"/>
                    <a:pt x="248" y="411"/>
                  </a:cubicBezTo>
                  <a:cubicBezTo>
                    <a:pt x="232" y="406"/>
                    <a:pt x="211" y="403"/>
                    <a:pt x="186" y="402"/>
                  </a:cubicBezTo>
                  <a:cubicBezTo>
                    <a:pt x="194" y="316"/>
                    <a:pt x="194" y="316"/>
                    <a:pt x="194" y="316"/>
                  </a:cubicBezTo>
                  <a:cubicBezTo>
                    <a:pt x="242" y="316"/>
                    <a:pt x="242" y="316"/>
                    <a:pt x="242" y="316"/>
                  </a:cubicBezTo>
                  <a:cubicBezTo>
                    <a:pt x="250" y="316"/>
                    <a:pt x="250" y="316"/>
                    <a:pt x="250" y="316"/>
                  </a:cubicBezTo>
                  <a:cubicBezTo>
                    <a:pt x="269" y="316"/>
                    <a:pt x="269" y="316"/>
                    <a:pt x="269" y="316"/>
                  </a:cubicBezTo>
                  <a:cubicBezTo>
                    <a:pt x="277" y="316"/>
                    <a:pt x="277" y="316"/>
                    <a:pt x="277" y="316"/>
                  </a:cubicBezTo>
                  <a:cubicBezTo>
                    <a:pt x="301" y="316"/>
                    <a:pt x="301" y="316"/>
                    <a:pt x="301" y="316"/>
                  </a:cubicBezTo>
                  <a:cubicBezTo>
                    <a:pt x="305" y="316"/>
                    <a:pt x="309" y="315"/>
                    <a:pt x="312" y="312"/>
                  </a:cubicBezTo>
                  <a:cubicBezTo>
                    <a:pt x="315" y="309"/>
                    <a:pt x="317" y="305"/>
                    <a:pt x="317" y="300"/>
                  </a:cubicBezTo>
                  <a:cubicBezTo>
                    <a:pt x="317" y="268"/>
                    <a:pt x="317" y="268"/>
                    <a:pt x="317" y="268"/>
                  </a:cubicBezTo>
                  <a:cubicBezTo>
                    <a:pt x="317" y="263"/>
                    <a:pt x="315" y="259"/>
                    <a:pt x="312" y="256"/>
                  </a:cubicBezTo>
                  <a:cubicBezTo>
                    <a:pt x="309" y="254"/>
                    <a:pt x="305" y="252"/>
                    <a:pt x="301" y="252"/>
                  </a:cubicBezTo>
                  <a:cubicBezTo>
                    <a:pt x="301" y="252"/>
                    <a:pt x="299" y="253"/>
                    <a:pt x="295" y="253"/>
                  </a:cubicBezTo>
                  <a:cubicBezTo>
                    <a:pt x="295" y="233"/>
                    <a:pt x="295" y="233"/>
                    <a:pt x="295" y="233"/>
                  </a:cubicBezTo>
                  <a:cubicBezTo>
                    <a:pt x="295" y="211"/>
                    <a:pt x="295" y="211"/>
                    <a:pt x="295" y="211"/>
                  </a:cubicBezTo>
                  <a:cubicBezTo>
                    <a:pt x="295" y="181"/>
                    <a:pt x="295" y="181"/>
                    <a:pt x="295" y="181"/>
                  </a:cubicBezTo>
                  <a:cubicBezTo>
                    <a:pt x="295" y="173"/>
                    <a:pt x="295" y="173"/>
                    <a:pt x="295" y="173"/>
                  </a:cubicBezTo>
                  <a:cubicBezTo>
                    <a:pt x="295" y="169"/>
                    <a:pt x="295" y="169"/>
                    <a:pt x="295" y="169"/>
                  </a:cubicBezTo>
                  <a:cubicBezTo>
                    <a:pt x="295" y="157"/>
                    <a:pt x="295" y="157"/>
                    <a:pt x="295" y="157"/>
                  </a:cubicBezTo>
                  <a:cubicBezTo>
                    <a:pt x="295" y="52"/>
                    <a:pt x="295" y="52"/>
                    <a:pt x="295" y="52"/>
                  </a:cubicBezTo>
                  <a:cubicBezTo>
                    <a:pt x="295" y="49"/>
                    <a:pt x="295" y="49"/>
                    <a:pt x="295" y="49"/>
                  </a:cubicBezTo>
                  <a:cubicBezTo>
                    <a:pt x="295" y="44"/>
                    <a:pt x="295" y="44"/>
                    <a:pt x="295" y="44"/>
                  </a:cubicBezTo>
                  <a:cubicBezTo>
                    <a:pt x="295" y="43"/>
                    <a:pt x="295" y="43"/>
                    <a:pt x="295" y="43"/>
                  </a:cubicBezTo>
                  <a:cubicBezTo>
                    <a:pt x="295" y="41"/>
                    <a:pt x="295" y="41"/>
                    <a:pt x="295" y="41"/>
                  </a:cubicBezTo>
                  <a:cubicBezTo>
                    <a:pt x="295" y="35"/>
                    <a:pt x="295" y="35"/>
                    <a:pt x="295" y="35"/>
                  </a:cubicBezTo>
                  <a:cubicBezTo>
                    <a:pt x="295" y="16"/>
                    <a:pt x="295" y="16"/>
                    <a:pt x="295" y="16"/>
                  </a:cubicBezTo>
                  <a:cubicBezTo>
                    <a:pt x="295" y="7"/>
                    <a:pt x="288" y="0"/>
                    <a:pt x="279" y="0"/>
                  </a:cubicBezTo>
                  <a:cubicBezTo>
                    <a:pt x="241" y="0"/>
                    <a:pt x="241" y="0"/>
                    <a:pt x="241" y="0"/>
                  </a:cubicBezTo>
                  <a:cubicBezTo>
                    <a:pt x="232" y="0"/>
                    <a:pt x="232" y="0"/>
                    <a:pt x="232" y="0"/>
                  </a:cubicBezTo>
                  <a:cubicBezTo>
                    <a:pt x="86" y="0"/>
                    <a:pt x="86" y="0"/>
                    <a:pt x="86" y="0"/>
                  </a:cubicBezTo>
                  <a:cubicBezTo>
                    <a:pt x="78" y="0"/>
                    <a:pt x="78" y="0"/>
                    <a:pt x="78" y="0"/>
                  </a:cubicBezTo>
                  <a:cubicBezTo>
                    <a:pt x="53" y="0"/>
                    <a:pt x="53" y="0"/>
                    <a:pt x="53" y="0"/>
                  </a:cubicBezTo>
                  <a:cubicBezTo>
                    <a:pt x="44" y="0"/>
                    <a:pt x="37" y="7"/>
                    <a:pt x="37" y="16"/>
                  </a:cubicBezTo>
                  <a:cubicBezTo>
                    <a:pt x="37" y="31"/>
                    <a:pt x="37" y="31"/>
                    <a:pt x="37" y="31"/>
                  </a:cubicBezTo>
                  <a:cubicBezTo>
                    <a:pt x="37" y="39"/>
                    <a:pt x="37" y="39"/>
                    <a:pt x="37" y="39"/>
                  </a:cubicBezTo>
                  <a:cubicBezTo>
                    <a:pt x="37" y="40"/>
                    <a:pt x="37" y="40"/>
                    <a:pt x="37" y="40"/>
                  </a:cubicBezTo>
                  <a:cubicBezTo>
                    <a:pt x="37" y="44"/>
                    <a:pt x="37" y="44"/>
                    <a:pt x="37" y="44"/>
                  </a:cubicBezTo>
                  <a:cubicBezTo>
                    <a:pt x="37" y="49"/>
                    <a:pt x="37" y="49"/>
                    <a:pt x="37" y="49"/>
                  </a:cubicBezTo>
                  <a:cubicBezTo>
                    <a:pt x="37" y="52"/>
                    <a:pt x="37" y="52"/>
                    <a:pt x="37" y="52"/>
                  </a:cubicBezTo>
                  <a:cubicBezTo>
                    <a:pt x="37" y="146"/>
                    <a:pt x="37" y="146"/>
                    <a:pt x="37" y="146"/>
                  </a:cubicBezTo>
                  <a:cubicBezTo>
                    <a:pt x="37" y="154"/>
                    <a:pt x="37" y="154"/>
                    <a:pt x="37" y="154"/>
                  </a:cubicBezTo>
                  <a:cubicBezTo>
                    <a:pt x="37" y="159"/>
                    <a:pt x="37" y="159"/>
                    <a:pt x="37" y="159"/>
                  </a:cubicBezTo>
                  <a:cubicBezTo>
                    <a:pt x="37" y="172"/>
                    <a:pt x="37" y="172"/>
                    <a:pt x="37" y="172"/>
                  </a:cubicBezTo>
                  <a:cubicBezTo>
                    <a:pt x="37" y="251"/>
                    <a:pt x="37" y="251"/>
                    <a:pt x="37" y="251"/>
                  </a:cubicBezTo>
                  <a:cubicBezTo>
                    <a:pt x="37" y="253"/>
                    <a:pt x="37" y="253"/>
                    <a:pt x="37" y="253"/>
                  </a:cubicBezTo>
                  <a:cubicBezTo>
                    <a:pt x="34" y="252"/>
                    <a:pt x="32" y="252"/>
                    <a:pt x="32" y="252"/>
                  </a:cubicBezTo>
                  <a:cubicBezTo>
                    <a:pt x="31" y="252"/>
                    <a:pt x="30" y="252"/>
                    <a:pt x="29" y="252"/>
                  </a:cubicBezTo>
                  <a:cubicBezTo>
                    <a:pt x="22" y="254"/>
                    <a:pt x="16" y="260"/>
                    <a:pt x="16" y="268"/>
                  </a:cubicBezTo>
                  <a:cubicBezTo>
                    <a:pt x="16" y="300"/>
                    <a:pt x="16" y="300"/>
                    <a:pt x="16" y="300"/>
                  </a:cubicBezTo>
                  <a:cubicBezTo>
                    <a:pt x="16" y="309"/>
                    <a:pt x="23" y="316"/>
                    <a:pt x="32" y="316"/>
                  </a:cubicBezTo>
                  <a:cubicBezTo>
                    <a:pt x="41" y="316"/>
                    <a:pt x="41" y="316"/>
                    <a:pt x="41" y="316"/>
                  </a:cubicBezTo>
                  <a:cubicBezTo>
                    <a:pt x="49" y="316"/>
                    <a:pt x="49" y="316"/>
                    <a:pt x="49" y="316"/>
                  </a:cubicBezTo>
                  <a:cubicBezTo>
                    <a:pt x="83" y="316"/>
                    <a:pt x="83" y="316"/>
                    <a:pt x="83" y="316"/>
                  </a:cubicBezTo>
                  <a:cubicBezTo>
                    <a:pt x="91" y="316"/>
                    <a:pt x="91" y="316"/>
                    <a:pt x="91" y="316"/>
                  </a:cubicBezTo>
                  <a:cubicBezTo>
                    <a:pt x="141" y="316"/>
                    <a:pt x="141" y="316"/>
                    <a:pt x="141" y="316"/>
                  </a:cubicBezTo>
                  <a:cubicBezTo>
                    <a:pt x="148" y="402"/>
                    <a:pt x="148" y="402"/>
                    <a:pt x="148" y="402"/>
                  </a:cubicBezTo>
                  <a:cubicBezTo>
                    <a:pt x="123" y="403"/>
                    <a:pt x="102" y="407"/>
                    <a:pt x="86" y="411"/>
                  </a:cubicBezTo>
                  <a:cubicBezTo>
                    <a:pt x="83" y="412"/>
                    <a:pt x="80" y="413"/>
                    <a:pt x="77" y="414"/>
                  </a:cubicBezTo>
                  <a:cubicBezTo>
                    <a:pt x="68" y="417"/>
                    <a:pt x="59" y="421"/>
                    <a:pt x="53" y="425"/>
                  </a:cubicBezTo>
                  <a:cubicBezTo>
                    <a:pt x="49" y="427"/>
                    <a:pt x="45" y="430"/>
                    <a:pt x="42" y="432"/>
                  </a:cubicBezTo>
                  <a:cubicBezTo>
                    <a:pt x="30" y="440"/>
                    <a:pt x="25" y="448"/>
                    <a:pt x="24" y="449"/>
                  </a:cubicBezTo>
                  <a:cubicBezTo>
                    <a:pt x="22" y="452"/>
                    <a:pt x="22" y="452"/>
                    <a:pt x="22" y="452"/>
                  </a:cubicBezTo>
                  <a:cubicBezTo>
                    <a:pt x="22" y="454"/>
                    <a:pt x="22" y="454"/>
                    <a:pt x="22" y="454"/>
                  </a:cubicBezTo>
                  <a:cubicBezTo>
                    <a:pt x="22" y="460"/>
                    <a:pt x="22" y="460"/>
                    <a:pt x="22" y="460"/>
                  </a:cubicBezTo>
                  <a:cubicBezTo>
                    <a:pt x="22" y="463"/>
                    <a:pt x="22" y="463"/>
                    <a:pt x="22" y="463"/>
                  </a:cubicBezTo>
                  <a:cubicBezTo>
                    <a:pt x="22" y="468"/>
                    <a:pt x="22" y="468"/>
                    <a:pt x="22" y="468"/>
                  </a:cubicBezTo>
                  <a:cubicBezTo>
                    <a:pt x="22" y="470"/>
                    <a:pt x="22" y="470"/>
                    <a:pt x="22" y="470"/>
                  </a:cubicBezTo>
                  <a:cubicBezTo>
                    <a:pt x="19" y="471"/>
                    <a:pt x="16" y="473"/>
                    <a:pt x="14" y="474"/>
                  </a:cubicBezTo>
                  <a:cubicBezTo>
                    <a:pt x="5" y="480"/>
                    <a:pt x="0" y="490"/>
                    <a:pt x="0" y="501"/>
                  </a:cubicBezTo>
                  <a:cubicBezTo>
                    <a:pt x="0" y="512"/>
                    <a:pt x="5" y="522"/>
                    <a:pt x="14" y="528"/>
                  </a:cubicBezTo>
                  <a:cubicBezTo>
                    <a:pt x="19" y="531"/>
                    <a:pt x="25" y="533"/>
                    <a:pt x="32" y="533"/>
                  </a:cubicBezTo>
                  <a:cubicBezTo>
                    <a:pt x="50" y="533"/>
                    <a:pt x="65" y="519"/>
                    <a:pt x="65" y="501"/>
                  </a:cubicBezTo>
                  <a:cubicBezTo>
                    <a:pt x="65" y="488"/>
                    <a:pt x="57" y="477"/>
                    <a:pt x="46" y="472"/>
                  </a:cubicBezTo>
                  <a:cubicBezTo>
                    <a:pt x="46" y="466"/>
                    <a:pt x="46" y="466"/>
                    <a:pt x="46" y="466"/>
                  </a:cubicBezTo>
                  <a:cubicBezTo>
                    <a:pt x="46" y="460"/>
                    <a:pt x="46" y="460"/>
                    <a:pt x="46" y="460"/>
                  </a:cubicBezTo>
                  <a:cubicBezTo>
                    <a:pt x="48" y="458"/>
                    <a:pt x="49" y="457"/>
                    <a:pt x="51" y="455"/>
                  </a:cubicBezTo>
                  <a:cubicBezTo>
                    <a:pt x="54" y="453"/>
                    <a:pt x="58" y="450"/>
                    <a:pt x="63" y="447"/>
                  </a:cubicBezTo>
                  <a:cubicBezTo>
                    <a:pt x="67" y="444"/>
                    <a:pt x="72" y="442"/>
                    <a:pt x="79" y="439"/>
                  </a:cubicBezTo>
                  <a:cubicBezTo>
                    <a:pt x="95" y="433"/>
                    <a:pt x="118" y="427"/>
                    <a:pt x="150" y="426"/>
                  </a:cubicBezTo>
                  <a:cubicBezTo>
                    <a:pt x="154" y="470"/>
                    <a:pt x="154" y="470"/>
                    <a:pt x="154" y="470"/>
                  </a:cubicBezTo>
                  <a:cubicBezTo>
                    <a:pt x="142" y="475"/>
                    <a:pt x="133" y="487"/>
                    <a:pt x="133" y="501"/>
                  </a:cubicBezTo>
                  <a:cubicBezTo>
                    <a:pt x="133" y="519"/>
                    <a:pt x="147" y="533"/>
                    <a:pt x="165" y="533"/>
                  </a:cubicBezTo>
                  <a:cubicBezTo>
                    <a:pt x="183" y="533"/>
                    <a:pt x="198" y="519"/>
                    <a:pt x="198" y="501"/>
                  </a:cubicBezTo>
                  <a:cubicBezTo>
                    <a:pt x="198" y="488"/>
                    <a:pt x="191" y="478"/>
                    <a:pt x="180" y="472"/>
                  </a:cubicBezTo>
                  <a:cubicBezTo>
                    <a:pt x="184" y="426"/>
                    <a:pt x="184" y="426"/>
                    <a:pt x="184" y="426"/>
                  </a:cubicBezTo>
                  <a:cubicBezTo>
                    <a:pt x="216" y="427"/>
                    <a:pt x="239" y="433"/>
                    <a:pt x="255" y="439"/>
                  </a:cubicBezTo>
                  <a:cubicBezTo>
                    <a:pt x="260" y="441"/>
                    <a:pt x="265" y="443"/>
                    <a:pt x="268" y="445"/>
                  </a:cubicBezTo>
                  <a:cubicBezTo>
                    <a:pt x="269" y="445"/>
                    <a:pt x="269" y="446"/>
                    <a:pt x="270" y="446"/>
                  </a:cubicBezTo>
                  <a:cubicBezTo>
                    <a:pt x="277" y="449"/>
                    <a:pt x="281" y="453"/>
                    <a:pt x="284" y="456"/>
                  </a:cubicBezTo>
                  <a:cubicBezTo>
                    <a:pt x="285" y="456"/>
                    <a:pt x="286" y="457"/>
                    <a:pt x="286" y="457"/>
                  </a:cubicBezTo>
                  <a:cubicBezTo>
                    <a:pt x="287" y="458"/>
                    <a:pt x="288" y="459"/>
                    <a:pt x="288" y="460"/>
                  </a:cubicBezTo>
                  <a:cubicBezTo>
                    <a:pt x="288" y="466"/>
                    <a:pt x="288" y="466"/>
                    <a:pt x="288" y="466"/>
                  </a:cubicBezTo>
                  <a:cubicBezTo>
                    <a:pt x="288" y="471"/>
                    <a:pt x="288" y="471"/>
                    <a:pt x="288" y="471"/>
                  </a:cubicBezTo>
                  <a:cubicBezTo>
                    <a:pt x="277" y="476"/>
                    <a:pt x="269" y="488"/>
                    <a:pt x="269" y="501"/>
                  </a:cubicBezTo>
                  <a:cubicBezTo>
                    <a:pt x="269" y="519"/>
                    <a:pt x="283" y="533"/>
                    <a:pt x="301" y="533"/>
                  </a:cubicBezTo>
                  <a:cubicBezTo>
                    <a:pt x="305" y="533"/>
                    <a:pt x="309" y="533"/>
                    <a:pt x="312" y="532"/>
                  </a:cubicBezTo>
                  <a:cubicBezTo>
                    <a:pt x="325" y="527"/>
                    <a:pt x="333" y="515"/>
                    <a:pt x="333" y="501"/>
                  </a:cubicBezTo>
                  <a:cubicBezTo>
                    <a:pt x="333" y="493"/>
                    <a:pt x="331" y="486"/>
                    <a:pt x="326" y="481"/>
                  </a:cubicBezTo>
                  <a:cubicBezTo>
                    <a:pt x="323" y="476"/>
                    <a:pt x="318" y="473"/>
                    <a:pt x="313" y="47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grpSp>
        <p:nvGrpSpPr>
          <p:cNvPr id="159" name="Group 158">
            <a:extLst>
              <a:ext uri="{FF2B5EF4-FFF2-40B4-BE49-F238E27FC236}">
                <a16:creationId xmlns:a16="http://schemas.microsoft.com/office/drawing/2014/main" id="{7F6EEEA4-0913-4A95-9B24-946228400CD7}"/>
              </a:ext>
            </a:extLst>
          </p:cNvPr>
          <p:cNvGrpSpPr>
            <a:grpSpLocks noChangeAspect="1"/>
          </p:cNvGrpSpPr>
          <p:nvPr/>
        </p:nvGrpSpPr>
        <p:grpSpPr>
          <a:xfrm>
            <a:off x="8424723" y="4164801"/>
            <a:ext cx="1442906" cy="1828800"/>
            <a:chOff x="7389811" y="2889822"/>
            <a:chExt cx="1155692" cy="1464772"/>
          </a:xfrm>
          <a:solidFill>
            <a:schemeClr val="accent2">
              <a:lumMod val="75000"/>
            </a:schemeClr>
          </a:solidFill>
        </p:grpSpPr>
        <p:sp>
          <p:nvSpPr>
            <p:cNvPr id="160" name="Freeform: Shape 159">
              <a:extLst>
                <a:ext uri="{FF2B5EF4-FFF2-40B4-BE49-F238E27FC236}">
                  <a16:creationId xmlns:a16="http://schemas.microsoft.com/office/drawing/2014/main" id="{1DF0CCBD-A0F6-4E02-A2AE-83462740DCDF}"/>
                </a:ext>
              </a:extLst>
            </p:cNvPr>
            <p:cNvSpPr/>
            <p:nvPr/>
          </p:nvSpPr>
          <p:spPr>
            <a:xfrm>
              <a:off x="7851281" y="3359490"/>
              <a:ext cx="232930" cy="232930"/>
            </a:xfrm>
            <a:custGeom>
              <a:avLst/>
              <a:gdLst>
                <a:gd name="connsiteX0" fmla="*/ 203008 w 232930"/>
                <a:gd name="connsiteY0" fmla="*/ 3360 h 232930"/>
                <a:gd name="connsiteX1" fmla="*/ 30953 w 232930"/>
                <a:gd name="connsiteY1" fmla="*/ 3360 h 232930"/>
                <a:gd name="connsiteX2" fmla="*/ 3360 w 232930"/>
                <a:gd name="connsiteY2" fmla="*/ 30953 h 232930"/>
                <a:gd name="connsiteX3" fmla="*/ 3360 w 232930"/>
                <a:gd name="connsiteY3" fmla="*/ 203008 h 232930"/>
                <a:gd name="connsiteX4" fmla="*/ 30908 w 232930"/>
                <a:gd name="connsiteY4" fmla="*/ 230646 h 232930"/>
                <a:gd name="connsiteX5" fmla="*/ 30953 w 232930"/>
                <a:gd name="connsiteY5" fmla="*/ 230646 h 232930"/>
                <a:gd name="connsiteX6" fmla="*/ 203008 w 232930"/>
                <a:gd name="connsiteY6" fmla="*/ 230646 h 232930"/>
                <a:gd name="connsiteX7" fmla="*/ 230646 w 232930"/>
                <a:gd name="connsiteY7" fmla="*/ 203008 h 232930"/>
                <a:gd name="connsiteX8" fmla="*/ 230646 w 232930"/>
                <a:gd name="connsiteY8" fmla="*/ 30953 h 232930"/>
                <a:gd name="connsiteX9" fmla="*/ 203053 w 232930"/>
                <a:gd name="connsiteY9" fmla="*/ 3360 h 232930"/>
                <a:gd name="connsiteX10" fmla="*/ 203008 w 232930"/>
                <a:gd name="connsiteY10" fmla="*/ 3360 h 232930"/>
                <a:gd name="connsiteX11" fmla="*/ 161081 w 232930"/>
                <a:gd name="connsiteY11" fmla="*/ 140743 h 232930"/>
                <a:gd name="connsiteX12" fmla="*/ 172817 w 232930"/>
                <a:gd name="connsiteY12" fmla="*/ 203455 h 232930"/>
                <a:gd name="connsiteX13" fmla="*/ 117003 w 232930"/>
                <a:gd name="connsiteY13" fmla="*/ 172951 h 232930"/>
                <a:gd name="connsiteX14" fmla="*/ 61144 w 232930"/>
                <a:gd name="connsiteY14" fmla="*/ 203455 h 232930"/>
                <a:gd name="connsiteX15" fmla="*/ 72880 w 232930"/>
                <a:gd name="connsiteY15" fmla="*/ 140743 h 232930"/>
                <a:gd name="connsiteX16" fmla="*/ 26653 w 232930"/>
                <a:gd name="connsiteY16" fmla="*/ 97069 h 232930"/>
                <a:gd name="connsiteX17" fmla="*/ 89723 w 232930"/>
                <a:gd name="connsiteY17" fmla="*/ 88916 h 232930"/>
                <a:gd name="connsiteX18" fmla="*/ 117003 w 232930"/>
                <a:gd name="connsiteY18" fmla="*/ 31445 h 232930"/>
                <a:gd name="connsiteX19" fmla="*/ 144238 w 232930"/>
                <a:gd name="connsiteY19" fmla="*/ 88916 h 232930"/>
                <a:gd name="connsiteX20" fmla="*/ 207308 w 232930"/>
                <a:gd name="connsiteY20" fmla="*/ 97069 h 23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2930" h="232930">
                  <a:moveTo>
                    <a:pt x="203008" y="3360"/>
                  </a:moveTo>
                  <a:lnTo>
                    <a:pt x="30953" y="3360"/>
                  </a:lnTo>
                  <a:cubicBezTo>
                    <a:pt x="15723" y="3360"/>
                    <a:pt x="3360" y="15714"/>
                    <a:pt x="3360" y="30953"/>
                  </a:cubicBezTo>
                  <a:lnTo>
                    <a:pt x="3360" y="203008"/>
                  </a:lnTo>
                  <a:cubicBezTo>
                    <a:pt x="3315" y="218246"/>
                    <a:pt x="15678" y="230623"/>
                    <a:pt x="30908" y="230646"/>
                  </a:cubicBezTo>
                  <a:cubicBezTo>
                    <a:pt x="30908" y="230646"/>
                    <a:pt x="30953" y="230646"/>
                    <a:pt x="30953" y="230646"/>
                  </a:cubicBezTo>
                  <a:lnTo>
                    <a:pt x="203008" y="230646"/>
                  </a:lnTo>
                  <a:cubicBezTo>
                    <a:pt x="218282" y="230646"/>
                    <a:pt x="230646" y="218273"/>
                    <a:pt x="230646" y="203008"/>
                  </a:cubicBezTo>
                  <a:lnTo>
                    <a:pt x="230646" y="30953"/>
                  </a:lnTo>
                  <a:cubicBezTo>
                    <a:pt x="230646" y="15714"/>
                    <a:pt x="218282" y="3360"/>
                    <a:pt x="203053" y="3360"/>
                  </a:cubicBezTo>
                  <a:cubicBezTo>
                    <a:pt x="203053" y="3360"/>
                    <a:pt x="203008" y="3360"/>
                    <a:pt x="203008" y="3360"/>
                  </a:cubicBezTo>
                  <a:close/>
                  <a:moveTo>
                    <a:pt x="161081" y="140743"/>
                  </a:moveTo>
                  <a:lnTo>
                    <a:pt x="172817" y="203455"/>
                  </a:lnTo>
                  <a:lnTo>
                    <a:pt x="117003" y="172951"/>
                  </a:lnTo>
                  <a:lnTo>
                    <a:pt x="61144" y="203455"/>
                  </a:lnTo>
                  <a:lnTo>
                    <a:pt x="72880" y="140743"/>
                  </a:lnTo>
                  <a:lnTo>
                    <a:pt x="26653" y="97069"/>
                  </a:lnTo>
                  <a:lnTo>
                    <a:pt x="89723" y="88916"/>
                  </a:lnTo>
                  <a:lnTo>
                    <a:pt x="117003" y="31445"/>
                  </a:lnTo>
                  <a:lnTo>
                    <a:pt x="144238" y="88916"/>
                  </a:lnTo>
                  <a:lnTo>
                    <a:pt x="207308" y="97069"/>
                  </a:lnTo>
                  <a:close/>
                </a:path>
              </a:pathLst>
            </a:custGeom>
            <a:grpFill/>
            <a:ln w="9525"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7E31228F-85D1-467D-A5CD-E3F500806D64}"/>
                </a:ext>
              </a:extLst>
            </p:cNvPr>
            <p:cNvSpPr/>
            <p:nvPr/>
          </p:nvSpPr>
          <p:spPr>
            <a:xfrm>
              <a:off x="7549458" y="3359490"/>
              <a:ext cx="232930" cy="232930"/>
            </a:xfrm>
            <a:custGeom>
              <a:avLst/>
              <a:gdLst>
                <a:gd name="connsiteX0" fmla="*/ 203008 w 232930"/>
                <a:gd name="connsiteY0" fmla="*/ 3360 h 232930"/>
                <a:gd name="connsiteX1" fmla="*/ 30998 w 232930"/>
                <a:gd name="connsiteY1" fmla="*/ 3360 h 232930"/>
                <a:gd name="connsiteX2" fmla="*/ 3360 w 232930"/>
                <a:gd name="connsiteY2" fmla="*/ 30908 h 232930"/>
                <a:gd name="connsiteX3" fmla="*/ 3360 w 232930"/>
                <a:gd name="connsiteY3" fmla="*/ 30953 h 232930"/>
                <a:gd name="connsiteX4" fmla="*/ 3360 w 232930"/>
                <a:gd name="connsiteY4" fmla="*/ 203008 h 232930"/>
                <a:gd name="connsiteX5" fmla="*/ 30998 w 232930"/>
                <a:gd name="connsiteY5" fmla="*/ 230646 h 232930"/>
                <a:gd name="connsiteX6" fmla="*/ 203053 w 232930"/>
                <a:gd name="connsiteY6" fmla="*/ 230646 h 232930"/>
                <a:gd name="connsiteX7" fmla="*/ 230646 w 232930"/>
                <a:gd name="connsiteY7" fmla="*/ 203052 h 232930"/>
                <a:gd name="connsiteX8" fmla="*/ 230646 w 232930"/>
                <a:gd name="connsiteY8" fmla="*/ 203008 h 232930"/>
                <a:gd name="connsiteX9" fmla="*/ 230646 w 232930"/>
                <a:gd name="connsiteY9" fmla="*/ 30953 h 232930"/>
                <a:gd name="connsiteX10" fmla="*/ 203053 w 232930"/>
                <a:gd name="connsiteY10" fmla="*/ 3360 h 232930"/>
                <a:gd name="connsiteX11" fmla="*/ 203008 w 232930"/>
                <a:gd name="connsiteY11" fmla="*/ 3360 h 232930"/>
                <a:gd name="connsiteX12" fmla="*/ 160901 w 232930"/>
                <a:gd name="connsiteY12" fmla="*/ 140744 h 232930"/>
                <a:gd name="connsiteX13" fmla="*/ 172637 w 232930"/>
                <a:gd name="connsiteY13" fmla="*/ 203455 h 232930"/>
                <a:gd name="connsiteX14" fmla="*/ 116779 w 232930"/>
                <a:gd name="connsiteY14" fmla="*/ 172951 h 232930"/>
                <a:gd name="connsiteX15" fmla="*/ 61144 w 232930"/>
                <a:gd name="connsiteY15" fmla="*/ 203455 h 232930"/>
                <a:gd name="connsiteX16" fmla="*/ 72880 w 232930"/>
                <a:gd name="connsiteY16" fmla="*/ 140744 h 232930"/>
                <a:gd name="connsiteX17" fmla="*/ 26518 w 232930"/>
                <a:gd name="connsiteY17" fmla="*/ 97248 h 232930"/>
                <a:gd name="connsiteX18" fmla="*/ 89633 w 232930"/>
                <a:gd name="connsiteY18" fmla="*/ 89096 h 232930"/>
                <a:gd name="connsiteX19" fmla="*/ 116869 w 232930"/>
                <a:gd name="connsiteY19" fmla="*/ 31625 h 232930"/>
                <a:gd name="connsiteX20" fmla="*/ 144148 w 232930"/>
                <a:gd name="connsiteY20" fmla="*/ 89096 h 232930"/>
                <a:gd name="connsiteX21" fmla="*/ 207218 w 232930"/>
                <a:gd name="connsiteY21" fmla="*/ 97248 h 23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2930" h="232930">
                  <a:moveTo>
                    <a:pt x="203008" y="3360"/>
                  </a:moveTo>
                  <a:lnTo>
                    <a:pt x="30998" y="3360"/>
                  </a:lnTo>
                  <a:cubicBezTo>
                    <a:pt x="15768" y="3337"/>
                    <a:pt x="3404" y="15669"/>
                    <a:pt x="3360" y="30908"/>
                  </a:cubicBezTo>
                  <a:cubicBezTo>
                    <a:pt x="3360" y="30921"/>
                    <a:pt x="3360" y="30939"/>
                    <a:pt x="3360" y="30953"/>
                  </a:cubicBezTo>
                  <a:lnTo>
                    <a:pt x="3360" y="203008"/>
                  </a:lnTo>
                  <a:cubicBezTo>
                    <a:pt x="3360" y="218273"/>
                    <a:pt x="15723" y="230646"/>
                    <a:pt x="30998" y="230646"/>
                  </a:cubicBezTo>
                  <a:lnTo>
                    <a:pt x="203053" y="230646"/>
                  </a:lnTo>
                  <a:cubicBezTo>
                    <a:pt x="218283" y="230646"/>
                    <a:pt x="230646" y="218291"/>
                    <a:pt x="230646" y="203052"/>
                  </a:cubicBezTo>
                  <a:cubicBezTo>
                    <a:pt x="230646" y="203039"/>
                    <a:pt x="230646" y="203021"/>
                    <a:pt x="230646" y="203008"/>
                  </a:cubicBezTo>
                  <a:lnTo>
                    <a:pt x="230646" y="30953"/>
                  </a:lnTo>
                  <a:cubicBezTo>
                    <a:pt x="230646" y="15714"/>
                    <a:pt x="218283" y="3360"/>
                    <a:pt x="203053" y="3360"/>
                  </a:cubicBezTo>
                  <a:cubicBezTo>
                    <a:pt x="203053" y="3360"/>
                    <a:pt x="203008" y="3360"/>
                    <a:pt x="203008" y="3360"/>
                  </a:cubicBezTo>
                  <a:close/>
                  <a:moveTo>
                    <a:pt x="160901" y="140744"/>
                  </a:moveTo>
                  <a:lnTo>
                    <a:pt x="172637" y="203455"/>
                  </a:lnTo>
                  <a:lnTo>
                    <a:pt x="116779" y="172951"/>
                  </a:lnTo>
                  <a:lnTo>
                    <a:pt x="61144" y="203455"/>
                  </a:lnTo>
                  <a:lnTo>
                    <a:pt x="72880" y="140744"/>
                  </a:lnTo>
                  <a:lnTo>
                    <a:pt x="26518" y="97248"/>
                  </a:lnTo>
                  <a:lnTo>
                    <a:pt x="89633" y="89096"/>
                  </a:lnTo>
                  <a:lnTo>
                    <a:pt x="116869" y="31625"/>
                  </a:lnTo>
                  <a:lnTo>
                    <a:pt x="144148" y="89096"/>
                  </a:lnTo>
                  <a:lnTo>
                    <a:pt x="207218" y="97248"/>
                  </a:lnTo>
                  <a:close/>
                </a:path>
              </a:pathLst>
            </a:custGeom>
            <a:grpFill/>
            <a:ln w="9525"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860AD8CE-E2E5-4818-812C-C2FCE5481016}"/>
                </a:ext>
              </a:extLst>
            </p:cNvPr>
            <p:cNvSpPr/>
            <p:nvPr/>
          </p:nvSpPr>
          <p:spPr>
            <a:xfrm>
              <a:off x="8153105" y="3359490"/>
              <a:ext cx="232930" cy="232930"/>
            </a:xfrm>
            <a:custGeom>
              <a:avLst/>
              <a:gdLst>
                <a:gd name="connsiteX0" fmla="*/ 203053 w 232930"/>
                <a:gd name="connsiteY0" fmla="*/ 3360 h 232930"/>
                <a:gd name="connsiteX1" fmla="*/ 30953 w 232930"/>
                <a:gd name="connsiteY1" fmla="*/ 3360 h 232930"/>
                <a:gd name="connsiteX2" fmla="*/ 3360 w 232930"/>
                <a:gd name="connsiteY2" fmla="*/ 30953 h 232930"/>
                <a:gd name="connsiteX3" fmla="*/ 3360 w 232930"/>
                <a:gd name="connsiteY3" fmla="*/ 203008 h 232930"/>
                <a:gd name="connsiteX4" fmla="*/ 30908 w 232930"/>
                <a:gd name="connsiteY4" fmla="*/ 230646 h 232930"/>
                <a:gd name="connsiteX5" fmla="*/ 30953 w 232930"/>
                <a:gd name="connsiteY5" fmla="*/ 230646 h 232930"/>
                <a:gd name="connsiteX6" fmla="*/ 203053 w 232930"/>
                <a:gd name="connsiteY6" fmla="*/ 230646 h 232930"/>
                <a:gd name="connsiteX7" fmla="*/ 230646 w 232930"/>
                <a:gd name="connsiteY7" fmla="*/ 203052 h 232930"/>
                <a:gd name="connsiteX8" fmla="*/ 230646 w 232930"/>
                <a:gd name="connsiteY8" fmla="*/ 203008 h 232930"/>
                <a:gd name="connsiteX9" fmla="*/ 230646 w 232930"/>
                <a:gd name="connsiteY9" fmla="*/ 30953 h 232930"/>
                <a:gd name="connsiteX10" fmla="*/ 203053 w 232930"/>
                <a:gd name="connsiteY10" fmla="*/ 3360 h 232930"/>
                <a:gd name="connsiteX11" fmla="*/ 161081 w 232930"/>
                <a:gd name="connsiteY11" fmla="*/ 140743 h 232930"/>
                <a:gd name="connsiteX12" fmla="*/ 172817 w 232930"/>
                <a:gd name="connsiteY12" fmla="*/ 203455 h 232930"/>
                <a:gd name="connsiteX13" fmla="*/ 117182 w 232930"/>
                <a:gd name="connsiteY13" fmla="*/ 172951 h 232930"/>
                <a:gd name="connsiteX14" fmla="*/ 61144 w 232930"/>
                <a:gd name="connsiteY14" fmla="*/ 203455 h 232930"/>
                <a:gd name="connsiteX15" fmla="*/ 72880 w 232930"/>
                <a:gd name="connsiteY15" fmla="*/ 140743 h 232930"/>
                <a:gd name="connsiteX16" fmla="*/ 26653 w 232930"/>
                <a:gd name="connsiteY16" fmla="*/ 97069 h 232930"/>
                <a:gd name="connsiteX17" fmla="*/ 89723 w 232930"/>
                <a:gd name="connsiteY17" fmla="*/ 88916 h 232930"/>
                <a:gd name="connsiteX18" fmla="*/ 117003 w 232930"/>
                <a:gd name="connsiteY18" fmla="*/ 31445 h 232930"/>
                <a:gd name="connsiteX19" fmla="*/ 144238 w 232930"/>
                <a:gd name="connsiteY19" fmla="*/ 88916 h 232930"/>
                <a:gd name="connsiteX20" fmla="*/ 207353 w 232930"/>
                <a:gd name="connsiteY20" fmla="*/ 97069 h 23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2930" h="232930">
                  <a:moveTo>
                    <a:pt x="203053" y="3360"/>
                  </a:moveTo>
                  <a:lnTo>
                    <a:pt x="30953" y="3360"/>
                  </a:lnTo>
                  <a:cubicBezTo>
                    <a:pt x="15723" y="3360"/>
                    <a:pt x="3360" y="15714"/>
                    <a:pt x="3360" y="30953"/>
                  </a:cubicBezTo>
                  <a:lnTo>
                    <a:pt x="3360" y="203008"/>
                  </a:lnTo>
                  <a:cubicBezTo>
                    <a:pt x="3315" y="218246"/>
                    <a:pt x="15678" y="230623"/>
                    <a:pt x="30908" y="230646"/>
                  </a:cubicBezTo>
                  <a:cubicBezTo>
                    <a:pt x="30908" y="230646"/>
                    <a:pt x="30953" y="230646"/>
                    <a:pt x="30953" y="230646"/>
                  </a:cubicBezTo>
                  <a:lnTo>
                    <a:pt x="203053" y="230646"/>
                  </a:lnTo>
                  <a:cubicBezTo>
                    <a:pt x="218282" y="230646"/>
                    <a:pt x="230646" y="218291"/>
                    <a:pt x="230646" y="203052"/>
                  </a:cubicBezTo>
                  <a:cubicBezTo>
                    <a:pt x="230646" y="203039"/>
                    <a:pt x="230646" y="203021"/>
                    <a:pt x="230646" y="203008"/>
                  </a:cubicBezTo>
                  <a:lnTo>
                    <a:pt x="230646" y="30953"/>
                  </a:lnTo>
                  <a:cubicBezTo>
                    <a:pt x="230646" y="15714"/>
                    <a:pt x="218282" y="3360"/>
                    <a:pt x="203053" y="3360"/>
                  </a:cubicBezTo>
                  <a:close/>
                  <a:moveTo>
                    <a:pt x="161081" y="140743"/>
                  </a:moveTo>
                  <a:lnTo>
                    <a:pt x="172817" y="203455"/>
                  </a:lnTo>
                  <a:lnTo>
                    <a:pt x="117182" y="172951"/>
                  </a:lnTo>
                  <a:lnTo>
                    <a:pt x="61144" y="203455"/>
                  </a:lnTo>
                  <a:lnTo>
                    <a:pt x="72880" y="140743"/>
                  </a:lnTo>
                  <a:lnTo>
                    <a:pt x="26653" y="97069"/>
                  </a:lnTo>
                  <a:lnTo>
                    <a:pt x="89723" y="88916"/>
                  </a:lnTo>
                  <a:lnTo>
                    <a:pt x="117003" y="31445"/>
                  </a:lnTo>
                  <a:lnTo>
                    <a:pt x="144238" y="88916"/>
                  </a:lnTo>
                  <a:lnTo>
                    <a:pt x="207353" y="97069"/>
                  </a:lnTo>
                  <a:close/>
                </a:path>
              </a:pathLst>
            </a:custGeom>
            <a:grpFill/>
            <a:ln w="9525"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1AF0B241-008C-4064-9B5D-FFCA142D4142}"/>
                </a:ext>
              </a:extLst>
            </p:cNvPr>
            <p:cNvSpPr/>
            <p:nvPr/>
          </p:nvSpPr>
          <p:spPr>
            <a:xfrm>
              <a:off x="7851236" y="3661314"/>
              <a:ext cx="232930" cy="232930"/>
            </a:xfrm>
            <a:custGeom>
              <a:avLst/>
              <a:gdLst>
                <a:gd name="connsiteX0" fmla="*/ 203053 w 232930"/>
                <a:gd name="connsiteY0" fmla="*/ 3360 h 232930"/>
                <a:gd name="connsiteX1" fmla="*/ 30998 w 232930"/>
                <a:gd name="connsiteY1" fmla="*/ 3360 h 232930"/>
                <a:gd name="connsiteX2" fmla="*/ 3360 w 232930"/>
                <a:gd name="connsiteY2" fmla="*/ 30908 h 232930"/>
                <a:gd name="connsiteX3" fmla="*/ 3360 w 232930"/>
                <a:gd name="connsiteY3" fmla="*/ 30953 h 232930"/>
                <a:gd name="connsiteX4" fmla="*/ 3360 w 232930"/>
                <a:gd name="connsiteY4" fmla="*/ 203052 h 232930"/>
                <a:gd name="connsiteX5" fmla="*/ 30953 w 232930"/>
                <a:gd name="connsiteY5" fmla="*/ 230646 h 232930"/>
                <a:gd name="connsiteX6" fmla="*/ 30998 w 232930"/>
                <a:gd name="connsiteY6" fmla="*/ 230646 h 232930"/>
                <a:gd name="connsiteX7" fmla="*/ 203053 w 232930"/>
                <a:gd name="connsiteY7" fmla="*/ 230646 h 232930"/>
                <a:gd name="connsiteX8" fmla="*/ 230690 w 232930"/>
                <a:gd name="connsiteY8" fmla="*/ 203097 h 232930"/>
                <a:gd name="connsiteX9" fmla="*/ 230690 w 232930"/>
                <a:gd name="connsiteY9" fmla="*/ 203052 h 232930"/>
                <a:gd name="connsiteX10" fmla="*/ 230690 w 232930"/>
                <a:gd name="connsiteY10" fmla="*/ 30953 h 232930"/>
                <a:gd name="connsiteX11" fmla="*/ 203098 w 232930"/>
                <a:gd name="connsiteY11" fmla="*/ 3360 h 232930"/>
                <a:gd name="connsiteX12" fmla="*/ 203053 w 232930"/>
                <a:gd name="connsiteY12" fmla="*/ 3360 h 232930"/>
                <a:gd name="connsiteX13" fmla="*/ 161125 w 232930"/>
                <a:gd name="connsiteY13" fmla="*/ 140923 h 232930"/>
                <a:gd name="connsiteX14" fmla="*/ 172861 w 232930"/>
                <a:gd name="connsiteY14" fmla="*/ 203635 h 232930"/>
                <a:gd name="connsiteX15" fmla="*/ 117047 w 232930"/>
                <a:gd name="connsiteY15" fmla="*/ 173130 h 232930"/>
                <a:gd name="connsiteX16" fmla="*/ 61189 w 232930"/>
                <a:gd name="connsiteY16" fmla="*/ 203635 h 232930"/>
                <a:gd name="connsiteX17" fmla="*/ 72925 w 232930"/>
                <a:gd name="connsiteY17" fmla="*/ 140923 h 232930"/>
                <a:gd name="connsiteX18" fmla="*/ 26698 w 232930"/>
                <a:gd name="connsiteY18" fmla="*/ 97248 h 232930"/>
                <a:gd name="connsiteX19" fmla="*/ 89768 w 232930"/>
                <a:gd name="connsiteY19" fmla="*/ 89096 h 232930"/>
                <a:gd name="connsiteX20" fmla="*/ 117047 w 232930"/>
                <a:gd name="connsiteY20" fmla="*/ 31625 h 232930"/>
                <a:gd name="connsiteX21" fmla="*/ 144283 w 232930"/>
                <a:gd name="connsiteY21" fmla="*/ 89096 h 232930"/>
                <a:gd name="connsiteX22" fmla="*/ 207353 w 232930"/>
                <a:gd name="connsiteY22" fmla="*/ 97248 h 23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2930" h="232930">
                  <a:moveTo>
                    <a:pt x="203053" y="3360"/>
                  </a:moveTo>
                  <a:lnTo>
                    <a:pt x="30998" y="3360"/>
                  </a:lnTo>
                  <a:cubicBezTo>
                    <a:pt x="15768" y="3337"/>
                    <a:pt x="3404" y="15669"/>
                    <a:pt x="3360" y="30908"/>
                  </a:cubicBezTo>
                  <a:cubicBezTo>
                    <a:pt x="3360" y="30921"/>
                    <a:pt x="3360" y="30939"/>
                    <a:pt x="3360" y="30953"/>
                  </a:cubicBezTo>
                  <a:lnTo>
                    <a:pt x="3360" y="203052"/>
                  </a:lnTo>
                  <a:cubicBezTo>
                    <a:pt x="3360" y="218291"/>
                    <a:pt x="15723" y="230646"/>
                    <a:pt x="30953" y="230646"/>
                  </a:cubicBezTo>
                  <a:cubicBezTo>
                    <a:pt x="30953" y="230646"/>
                    <a:pt x="30998" y="230646"/>
                    <a:pt x="30998" y="230646"/>
                  </a:cubicBezTo>
                  <a:lnTo>
                    <a:pt x="203053" y="230646"/>
                  </a:lnTo>
                  <a:cubicBezTo>
                    <a:pt x="218283" y="230672"/>
                    <a:pt x="230646" y="218336"/>
                    <a:pt x="230690" y="203097"/>
                  </a:cubicBezTo>
                  <a:cubicBezTo>
                    <a:pt x="230690" y="203084"/>
                    <a:pt x="230690" y="203066"/>
                    <a:pt x="230690" y="203052"/>
                  </a:cubicBezTo>
                  <a:lnTo>
                    <a:pt x="230690" y="30953"/>
                  </a:lnTo>
                  <a:cubicBezTo>
                    <a:pt x="230690" y="15714"/>
                    <a:pt x="218327" y="3360"/>
                    <a:pt x="203098" y="3360"/>
                  </a:cubicBezTo>
                  <a:cubicBezTo>
                    <a:pt x="203098" y="3360"/>
                    <a:pt x="203053" y="3360"/>
                    <a:pt x="203053" y="3360"/>
                  </a:cubicBezTo>
                  <a:close/>
                  <a:moveTo>
                    <a:pt x="161125" y="140923"/>
                  </a:moveTo>
                  <a:lnTo>
                    <a:pt x="172861" y="203635"/>
                  </a:lnTo>
                  <a:lnTo>
                    <a:pt x="117047" y="173130"/>
                  </a:lnTo>
                  <a:lnTo>
                    <a:pt x="61189" y="203635"/>
                  </a:lnTo>
                  <a:lnTo>
                    <a:pt x="72925" y="140923"/>
                  </a:lnTo>
                  <a:lnTo>
                    <a:pt x="26698" y="97248"/>
                  </a:lnTo>
                  <a:lnTo>
                    <a:pt x="89768" y="89096"/>
                  </a:lnTo>
                  <a:lnTo>
                    <a:pt x="117047" y="31625"/>
                  </a:lnTo>
                  <a:lnTo>
                    <a:pt x="144283" y="89096"/>
                  </a:lnTo>
                  <a:lnTo>
                    <a:pt x="207353" y="97248"/>
                  </a:lnTo>
                  <a:close/>
                </a:path>
              </a:pathLst>
            </a:custGeom>
            <a:grpFill/>
            <a:ln w="9525"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EA8C1430-88A6-47DA-A2E6-10E2C7BF8318}"/>
                </a:ext>
              </a:extLst>
            </p:cNvPr>
            <p:cNvSpPr/>
            <p:nvPr/>
          </p:nvSpPr>
          <p:spPr>
            <a:xfrm>
              <a:off x="7549458" y="3661314"/>
              <a:ext cx="232930" cy="232930"/>
            </a:xfrm>
            <a:custGeom>
              <a:avLst/>
              <a:gdLst>
                <a:gd name="connsiteX0" fmla="*/ 203008 w 232930"/>
                <a:gd name="connsiteY0" fmla="*/ 3360 h 232930"/>
                <a:gd name="connsiteX1" fmla="*/ 30998 w 232930"/>
                <a:gd name="connsiteY1" fmla="*/ 3360 h 232930"/>
                <a:gd name="connsiteX2" fmla="*/ 3360 w 232930"/>
                <a:gd name="connsiteY2" fmla="*/ 30908 h 232930"/>
                <a:gd name="connsiteX3" fmla="*/ 3360 w 232930"/>
                <a:gd name="connsiteY3" fmla="*/ 30953 h 232930"/>
                <a:gd name="connsiteX4" fmla="*/ 3360 w 232930"/>
                <a:gd name="connsiteY4" fmla="*/ 203052 h 232930"/>
                <a:gd name="connsiteX5" fmla="*/ 30953 w 232930"/>
                <a:gd name="connsiteY5" fmla="*/ 230646 h 232930"/>
                <a:gd name="connsiteX6" fmla="*/ 30998 w 232930"/>
                <a:gd name="connsiteY6" fmla="*/ 230646 h 232930"/>
                <a:gd name="connsiteX7" fmla="*/ 203053 w 232930"/>
                <a:gd name="connsiteY7" fmla="*/ 230646 h 232930"/>
                <a:gd name="connsiteX8" fmla="*/ 230646 w 232930"/>
                <a:gd name="connsiteY8" fmla="*/ 203052 h 232930"/>
                <a:gd name="connsiteX9" fmla="*/ 230646 w 232930"/>
                <a:gd name="connsiteY9" fmla="*/ 30953 h 232930"/>
                <a:gd name="connsiteX10" fmla="*/ 203053 w 232930"/>
                <a:gd name="connsiteY10" fmla="*/ 3360 h 232930"/>
                <a:gd name="connsiteX11" fmla="*/ 203008 w 232930"/>
                <a:gd name="connsiteY11" fmla="*/ 3360 h 232930"/>
                <a:gd name="connsiteX12" fmla="*/ 160901 w 232930"/>
                <a:gd name="connsiteY12" fmla="*/ 140923 h 232930"/>
                <a:gd name="connsiteX13" fmla="*/ 172637 w 232930"/>
                <a:gd name="connsiteY13" fmla="*/ 203635 h 232930"/>
                <a:gd name="connsiteX14" fmla="*/ 116779 w 232930"/>
                <a:gd name="connsiteY14" fmla="*/ 173130 h 232930"/>
                <a:gd name="connsiteX15" fmla="*/ 60965 w 232930"/>
                <a:gd name="connsiteY15" fmla="*/ 203635 h 232930"/>
                <a:gd name="connsiteX16" fmla="*/ 72702 w 232930"/>
                <a:gd name="connsiteY16" fmla="*/ 140923 h 232930"/>
                <a:gd name="connsiteX17" fmla="*/ 26518 w 232930"/>
                <a:gd name="connsiteY17" fmla="*/ 97248 h 232930"/>
                <a:gd name="connsiteX18" fmla="*/ 89633 w 232930"/>
                <a:gd name="connsiteY18" fmla="*/ 89096 h 232930"/>
                <a:gd name="connsiteX19" fmla="*/ 116869 w 232930"/>
                <a:gd name="connsiteY19" fmla="*/ 31625 h 232930"/>
                <a:gd name="connsiteX20" fmla="*/ 144148 w 232930"/>
                <a:gd name="connsiteY20" fmla="*/ 89096 h 232930"/>
                <a:gd name="connsiteX21" fmla="*/ 207218 w 232930"/>
                <a:gd name="connsiteY21" fmla="*/ 97248 h 23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2930" h="232930">
                  <a:moveTo>
                    <a:pt x="203008" y="3360"/>
                  </a:moveTo>
                  <a:lnTo>
                    <a:pt x="30998" y="3360"/>
                  </a:lnTo>
                  <a:cubicBezTo>
                    <a:pt x="15768" y="3337"/>
                    <a:pt x="3404" y="15669"/>
                    <a:pt x="3360" y="30908"/>
                  </a:cubicBezTo>
                  <a:cubicBezTo>
                    <a:pt x="3360" y="30921"/>
                    <a:pt x="3360" y="30939"/>
                    <a:pt x="3360" y="30953"/>
                  </a:cubicBezTo>
                  <a:lnTo>
                    <a:pt x="3360" y="203052"/>
                  </a:lnTo>
                  <a:cubicBezTo>
                    <a:pt x="3360" y="218291"/>
                    <a:pt x="15723" y="230646"/>
                    <a:pt x="30953" y="230646"/>
                  </a:cubicBezTo>
                  <a:cubicBezTo>
                    <a:pt x="30953" y="230646"/>
                    <a:pt x="30998" y="230646"/>
                    <a:pt x="30998" y="230646"/>
                  </a:cubicBezTo>
                  <a:lnTo>
                    <a:pt x="203053" y="230646"/>
                  </a:lnTo>
                  <a:cubicBezTo>
                    <a:pt x="218283" y="230646"/>
                    <a:pt x="230646" y="218291"/>
                    <a:pt x="230646" y="203052"/>
                  </a:cubicBezTo>
                  <a:lnTo>
                    <a:pt x="230646" y="30953"/>
                  </a:lnTo>
                  <a:cubicBezTo>
                    <a:pt x="230646" y="15714"/>
                    <a:pt x="218283" y="3360"/>
                    <a:pt x="203053" y="3360"/>
                  </a:cubicBezTo>
                  <a:cubicBezTo>
                    <a:pt x="203053" y="3360"/>
                    <a:pt x="203008" y="3360"/>
                    <a:pt x="203008" y="3360"/>
                  </a:cubicBezTo>
                  <a:close/>
                  <a:moveTo>
                    <a:pt x="160901" y="140923"/>
                  </a:moveTo>
                  <a:lnTo>
                    <a:pt x="172637" y="203635"/>
                  </a:lnTo>
                  <a:lnTo>
                    <a:pt x="116779" y="173130"/>
                  </a:lnTo>
                  <a:lnTo>
                    <a:pt x="60965" y="203635"/>
                  </a:lnTo>
                  <a:lnTo>
                    <a:pt x="72702" y="140923"/>
                  </a:lnTo>
                  <a:lnTo>
                    <a:pt x="26518" y="97248"/>
                  </a:lnTo>
                  <a:lnTo>
                    <a:pt x="89633" y="89096"/>
                  </a:lnTo>
                  <a:lnTo>
                    <a:pt x="116869" y="31625"/>
                  </a:lnTo>
                  <a:lnTo>
                    <a:pt x="144148" y="89096"/>
                  </a:lnTo>
                  <a:lnTo>
                    <a:pt x="207218" y="97248"/>
                  </a:lnTo>
                  <a:close/>
                </a:path>
              </a:pathLst>
            </a:custGeom>
            <a:grpFill/>
            <a:ln w="9525"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09B2C697-A325-40AC-9E7E-D0BB390EBE13}"/>
                </a:ext>
              </a:extLst>
            </p:cNvPr>
            <p:cNvSpPr/>
            <p:nvPr/>
          </p:nvSpPr>
          <p:spPr>
            <a:xfrm>
              <a:off x="8153105" y="3661314"/>
              <a:ext cx="232930" cy="232930"/>
            </a:xfrm>
            <a:custGeom>
              <a:avLst/>
              <a:gdLst>
                <a:gd name="connsiteX0" fmla="*/ 203053 w 232930"/>
                <a:gd name="connsiteY0" fmla="*/ 3360 h 232930"/>
                <a:gd name="connsiteX1" fmla="*/ 30953 w 232930"/>
                <a:gd name="connsiteY1" fmla="*/ 3360 h 232930"/>
                <a:gd name="connsiteX2" fmla="*/ 3360 w 232930"/>
                <a:gd name="connsiteY2" fmla="*/ 30953 h 232930"/>
                <a:gd name="connsiteX3" fmla="*/ 3360 w 232930"/>
                <a:gd name="connsiteY3" fmla="*/ 203052 h 232930"/>
                <a:gd name="connsiteX4" fmla="*/ 30953 w 232930"/>
                <a:gd name="connsiteY4" fmla="*/ 230646 h 232930"/>
                <a:gd name="connsiteX5" fmla="*/ 203053 w 232930"/>
                <a:gd name="connsiteY5" fmla="*/ 230646 h 232930"/>
                <a:gd name="connsiteX6" fmla="*/ 230646 w 232930"/>
                <a:gd name="connsiteY6" fmla="*/ 203052 h 232930"/>
                <a:gd name="connsiteX7" fmla="*/ 230646 w 232930"/>
                <a:gd name="connsiteY7" fmla="*/ 30953 h 232930"/>
                <a:gd name="connsiteX8" fmla="*/ 203053 w 232930"/>
                <a:gd name="connsiteY8" fmla="*/ 3360 h 232930"/>
                <a:gd name="connsiteX9" fmla="*/ 161081 w 232930"/>
                <a:gd name="connsiteY9" fmla="*/ 140923 h 232930"/>
                <a:gd name="connsiteX10" fmla="*/ 172817 w 232930"/>
                <a:gd name="connsiteY10" fmla="*/ 203635 h 232930"/>
                <a:gd name="connsiteX11" fmla="*/ 117182 w 232930"/>
                <a:gd name="connsiteY11" fmla="*/ 172951 h 232930"/>
                <a:gd name="connsiteX12" fmla="*/ 61324 w 232930"/>
                <a:gd name="connsiteY12" fmla="*/ 203455 h 232930"/>
                <a:gd name="connsiteX13" fmla="*/ 73060 w 232930"/>
                <a:gd name="connsiteY13" fmla="*/ 140743 h 232930"/>
                <a:gd name="connsiteX14" fmla="*/ 26832 w 232930"/>
                <a:gd name="connsiteY14" fmla="*/ 97069 h 232930"/>
                <a:gd name="connsiteX15" fmla="*/ 89902 w 232930"/>
                <a:gd name="connsiteY15" fmla="*/ 88916 h 232930"/>
                <a:gd name="connsiteX16" fmla="*/ 117182 w 232930"/>
                <a:gd name="connsiteY16" fmla="*/ 31535 h 232930"/>
                <a:gd name="connsiteX17" fmla="*/ 144417 w 232930"/>
                <a:gd name="connsiteY17" fmla="*/ 89006 h 232930"/>
                <a:gd name="connsiteX18" fmla="*/ 207532 w 232930"/>
                <a:gd name="connsiteY18" fmla="*/ 97159 h 23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2930" h="232930">
                  <a:moveTo>
                    <a:pt x="203053" y="3360"/>
                  </a:moveTo>
                  <a:lnTo>
                    <a:pt x="30953" y="3360"/>
                  </a:lnTo>
                  <a:cubicBezTo>
                    <a:pt x="15723" y="3360"/>
                    <a:pt x="3360" y="15714"/>
                    <a:pt x="3360" y="30953"/>
                  </a:cubicBezTo>
                  <a:lnTo>
                    <a:pt x="3360" y="203052"/>
                  </a:lnTo>
                  <a:cubicBezTo>
                    <a:pt x="3360" y="218291"/>
                    <a:pt x="15723" y="230646"/>
                    <a:pt x="30953" y="230646"/>
                  </a:cubicBezTo>
                  <a:lnTo>
                    <a:pt x="203053" y="230646"/>
                  </a:lnTo>
                  <a:cubicBezTo>
                    <a:pt x="218282" y="230646"/>
                    <a:pt x="230646" y="218291"/>
                    <a:pt x="230646" y="203052"/>
                  </a:cubicBezTo>
                  <a:lnTo>
                    <a:pt x="230646" y="30953"/>
                  </a:lnTo>
                  <a:cubicBezTo>
                    <a:pt x="230646" y="15714"/>
                    <a:pt x="218282" y="3360"/>
                    <a:pt x="203053" y="3360"/>
                  </a:cubicBezTo>
                  <a:close/>
                  <a:moveTo>
                    <a:pt x="161081" y="140923"/>
                  </a:moveTo>
                  <a:lnTo>
                    <a:pt x="172817" y="203635"/>
                  </a:lnTo>
                  <a:lnTo>
                    <a:pt x="117182" y="172951"/>
                  </a:lnTo>
                  <a:lnTo>
                    <a:pt x="61324" y="203455"/>
                  </a:lnTo>
                  <a:lnTo>
                    <a:pt x="73060" y="140743"/>
                  </a:lnTo>
                  <a:lnTo>
                    <a:pt x="26832" y="97069"/>
                  </a:lnTo>
                  <a:lnTo>
                    <a:pt x="89902" y="88916"/>
                  </a:lnTo>
                  <a:lnTo>
                    <a:pt x="117182" y="31535"/>
                  </a:lnTo>
                  <a:lnTo>
                    <a:pt x="144417" y="89006"/>
                  </a:lnTo>
                  <a:lnTo>
                    <a:pt x="207532" y="97159"/>
                  </a:lnTo>
                  <a:close/>
                </a:path>
              </a:pathLst>
            </a:custGeom>
            <a:grpFill/>
            <a:ln w="9525"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3A844537-C3F1-445E-873F-80E9566EC1B1}"/>
                </a:ext>
              </a:extLst>
            </p:cNvPr>
            <p:cNvSpPr/>
            <p:nvPr/>
          </p:nvSpPr>
          <p:spPr>
            <a:xfrm>
              <a:off x="7851236" y="3963138"/>
              <a:ext cx="232930" cy="232930"/>
            </a:xfrm>
            <a:custGeom>
              <a:avLst/>
              <a:gdLst>
                <a:gd name="connsiteX0" fmla="*/ 203053 w 232930"/>
                <a:gd name="connsiteY0" fmla="*/ 3360 h 232930"/>
                <a:gd name="connsiteX1" fmla="*/ 30998 w 232930"/>
                <a:gd name="connsiteY1" fmla="*/ 3360 h 232930"/>
                <a:gd name="connsiteX2" fmla="*/ 3360 w 232930"/>
                <a:gd name="connsiteY2" fmla="*/ 30998 h 232930"/>
                <a:gd name="connsiteX3" fmla="*/ 3360 w 232930"/>
                <a:gd name="connsiteY3" fmla="*/ 203052 h 232930"/>
                <a:gd name="connsiteX4" fmla="*/ 30953 w 232930"/>
                <a:gd name="connsiteY4" fmla="*/ 230646 h 232930"/>
                <a:gd name="connsiteX5" fmla="*/ 30998 w 232930"/>
                <a:gd name="connsiteY5" fmla="*/ 230646 h 232930"/>
                <a:gd name="connsiteX6" fmla="*/ 203053 w 232930"/>
                <a:gd name="connsiteY6" fmla="*/ 230646 h 232930"/>
                <a:gd name="connsiteX7" fmla="*/ 230690 w 232930"/>
                <a:gd name="connsiteY7" fmla="*/ 203097 h 232930"/>
                <a:gd name="connsiteX8" fmla="*/ 230690 w 232930"/>
                <a:gd name="connsiteY8" fmla="*/ 203052 h 232930"/>
                <a:gd name="connsiteX9" fmla="*/ 230690 w 232930"/>
                <a:gd name="connsiteY9" fmla="*/ 30998 h 232930"/>
                <a:gd name="connsiteX10" fmla="*/ 203053 w 232930"/>
                <a:gd name="connsiteY10" fmla="*/ 3360 h 232930"/>
                <a:gd name="connsiteX11" fmla="*/ 161125 w 232930"/>
                <a:gd name="connsiteY11" fmla="*/ 140967 h 232930"/>
                <a:gd name="connsiteX12" fmla="*/ 172861 w 232930"/>
                <a:gd name="connsiteY12" fmla="*/ 203679 h 232930"/>
                <a:gd name="connsiteX13" fmla="*/ 117047 w 232930"/>
                <a:gd name="connsiteY13" fmla="*/ 173219 h 232930"/>
                <a:gd name="connsiteX14" fmla="*/ 61189 w 232930"/>
                <a:gd name="connsiteY14" fmla="*/ 203679 h 232930"/>
                <a:gd name="connsiteX15" fmla="*/ 72925 w 232930"/>
                <a:gd name="connsiteY15" fmla="*/ 140967 h 232930"/>
                <a:gd name="connsiteX16" fmla="*/ 26698 w 232930"/>
                <a:gd name="connsiteY16" fmla="*/ 97248 h 232930"/>
                <a:gd name="connsiteX17" fmla="*/ 89768 w 232930"/>
                <a:gd name="connsiteY17" fmla="*/ 89096 h 232930"/>
                <a:gd name="connsiteX18" fmla="*/ 117047 w 232930"/>
                <a:gd name="connsiteY18" fmla="*/ 31625 h 232930"/>
                <a:gd name="connsiteX19" fmla="*/ 144283 w 232930"/>
                <a:gd name="connsiteY19" fmla="*/ 89096 h 232930"/>
                <a:gd name="connsiteX20" fmla="*/ 207353 w 232930"/>
                <a:gd name="connsiteY20" fmla="*/ 97248 h 23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2930" h="232930">
                  <a:moveTo>
                    <a:pt x="203053" y="3360"/>
                  </a:moveTo>
                  <a:lnTo>
                    <a:pt x="30998" y="3360"/>
                  </a:lnTo>
                  <a:cubicBezTo>
                    <a:pt x="15723" y="3360"/>
                    <a:pt x="3360" y="15732"/>
                    <a:pt x="3360" y="30998"/>
                  </a:cubicBezTo>
                  <a:lnTo>
                    <a:pt x="3360" y="203052"/>
                  </a:lnTo>
                  <a:cubicBezTo>
                    <a:pt x="3360" y="218291"/>
                    <a:pt x="15723" y="230646"/>
                    <a:pt x="30953" y="230646"/>
                  </a:cubicBezTo>
                  <a:cubicBezTo>
                    <a:pt x="30953" y="230646"/>
                    <a:pt x="30998" y="230646"/>
                    <a:pt x="30998" y="230646"/>
                  </a:cubicBezTo>
                  <a:lnTo>
                    <a:pt x="203053" y="230646"/>
                  </a:lnTo>
                  <a:cubicBezTo>
                    <a:pt x="218283" y="230672"/>
                    <a:pt x="230646" y="218336"/>
                    <a:pt x="230690" y="203097"/>
                  </a:cubicBezTo>
                  <a:cubicBezTo>
                    <a:pt x="230690" y="203084"/>
                    <a:pt x="230690" y="203066"/>
                    <a:pt x="230690" y="203052"/>
                  </a:cubicBezTo>
                  <a:lnTo>
                    <a:pt x="230690" y="30998"/>
                  </a:lnTo>
                  <a:cubicBezTo>
                    <a:pt x="230690" y="15732"/>
                    <a:pt x="218327" y="3360"/>
                    <a:pt x="203053" y="3360"/>
                  </a:cubicBezTo>
                  <a:close/>
                  <a:moveTo>
                    <a:pt x="161125" y="140967"/>
                  </a:moveTo>
                  <a:lnTo>
                    <a:pt x="172861" y="203679"/>
                  </a:lnTo>
                  <a:lnTo>
                    <a:pt x="117047" y="173219"/>
                  </a:lnTo>
                  <a:lnTo>
                    <a:pt x="61189" y="203679"/>
                  </a:lnTo>
                  <a:lnTo>
                    <a:pt x="72925" y="140967"/>
                  </a:lnTo>
                  <a:lnTo>
                    <a:pt x="26698" y="97248"/>
                  </a:lnTo>
                  <a:lnTo>
                    <a:pt x="89768" y="89096"/>
                  </a:lnTo>
                  <a:lnTo>
                    <a:pt x="117047" y="31625"/>
                  </a:lnTo>
                  <a:lnTo>
                    <a:pt x="144283" y="89096"/>
                  </a:lnTo>
                  <a:lnTo>
                    <a:pt x="207353" y="97248"/>
                  </a:lnTo>
                  <a:close/>
                </a:path>
              </a:pathLst>
            </a:custGeom>
            <a:grpFill/>
            <a:ln w="9525"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CAA3FC0B-6F95-44E7-9B34-32407D577802}"/>
                </a:ext>
              </a:extLst>
            </p:cNvPr>
            <p:cNvSpPr/>
            <p:nvPr/>
          </p:nvSpPr>
          <p:spPr>
            <a:xfrm>
              <a:off x="7549458" y="3963138"/>
              <a:ext cx="232930" cy="232930"/>
            </a:xfrm>
            <a:custGeom>
              <a:avLst/>
              <a:gdLst>
                <a:gd name="connsiteX0" fmla="*/ 203008 w 232930"/>
                <a:gd name="connsiteY0" fmla="*/ 3360 h 232930"/>
                <a:gd name="connsiteX1" fmla="*/ 30998 w 232930"/>
                <a:gd name="connsiteY1" fmla="*/ 3360 h 232930"/>
                <a:gd name="connsiteX2" fmla="*/ 3360 w 232930"/>
                <a:gd name="connsiteY2" fmla="*/ 30998 h 232930"/>
                <a:gd name="connsiteX3" fmla="*/ 3360 w 232930"/>
                <a:gd name="connsiteY3" fmla="*/ 203052 h 232930"/>
                <a:gd name="connsiteX4" fmla="*/ 30953 w 232930"/>
                <a:gd name="connsiteY4" fmla="*/ 230646 h 232930"/>
                <a:gd name="connsiteX5" fmla="*/ 30998 w 232930"/>
                <a:gd name="connsiteY5" fmla="*/ 230646 h 232930"/>
                <a:gd name="connsiteX6" fmla="*/ 203053 w 232930"/>
                <a:gd name="connsiteY6" fmla="*/ 230646 h 232930"/>
                <a:gd name="connsiteX7" fmla="*/ 230646 w 232930"/>
                <a:gd name="connsiteY7" fmla="*/ 203052 h 232930"/>
                <a:gd name="connsiteX8" fmla="*/ 230646 w 232930"/>
                <a:gd name="connsiteY8" fmla="*/ 30998 h 232930"/>
                <a:gd name="connsiteX9" fmla="*/ 203098 w 232930"/>
                <a:gd name="connsiteY9" fmla="*/ 3360 h 232930"/>
                <a:gd name="connsiteX10" fmla="*/ 203008 w 232930"/>
                <a:gd name="connsiteY10" fmla="*/ 3360 h 232930"/>
                <a:gd name="connsiteX11" fmla="*/ 160901 w 232930"/>
                <a:gd name="connsiteY11" fmla="*/ 140967 h 232930"/>
                <a:gd name="connsiteX12" fmla="*/ 172637 w 232930"/>
                <a:gd name="connsiteY12" fmla="*/ 203679 h 232930"/>
                <a:gd name="connsiteX13" fmla="*/ 116779 w 232930"/>
                <a:gd name="connsiteY13" fmla="*/ 173219 h 232930"/>
                <a:gd name="connsiteX14" fmla="*/ 60965 w 232930"/>
                <a:gd name="connsiteY14" fmla="*/ 203679 h 232930"/>
                <a:gd name="connsiteX15" fmla="*/ 72702 w 232930"/>
                <a:gd name="connsiteY15" fmla="*/ 140967 h 232930"/>
                <a:gd name="connsiteX16" fmla="*/ 26518 w 232930"/>
                <a:gd name="connsiteY16" fmla="*/ 97248 h 232930"/>
                <a:gd name="connsiteX17" fmla="*/ 89633 w 232930"/>
                <a:gd name="connsiteY17" fmla="*/ 89096 h 232930"/>
                <a:gd name="connsiteX18" fmla="*/ 116869 w 232930"/>
                <a:gd name="connsiteY18" fmla="*/ 31625 h 232930"/>
                <a:gd name="connsiteX19" fmla="*/ 144148 w 232930"/>
                <a:gd name="connsiteY19" fmla="*/ 89096 h 232930"/>
                <a:gd name="connsiteX20" fmla="*/ 207218 w 232930"/>
                <a:gd name="connsiteY20" fmla="*/ 97248 h 23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2930" h="232930">
                  <a:moveTo>
                    <a:pt x="203008" y="3360"/>
                  </a:moveTo>
                  <a:lnTo>
                    <a:pt x="30998" y="3360"/>
                  </a:lnTo>
                  <a:cubicBezTo>
                    <a:pt x="15723" y="3360"/>
                    <a:pt x="3360" y="15732"/>
                    <a:pt x="3360" y="30998"/>
                  </a:cubicBezTo>
                  <a:lnTo>
                    <a:pt x="3360" y="203052"/>
                  </a:lnTo>
                  <a:cubicBezTo>
                    <a:pt x="3360" y="218291"/>
                    <a:pt x="15723" y="230646"/>
                    <a:pt x="30953" y="230646"/>
                  </a:cubicBezTo>
                  <a:cubicBezTo>
                    <a:pt x="30953" y="230646"/>
                    <a:pt x="30998" y="230646"/>
                    <a:pt x="30998" y="230646"/>
                  </a:cubicBezTo>
                  <a:lnTo>
                    <a:pt x="203053" y="230646"/>
                  </a:lnTo>
                  <a:cubicBezTo>
                    <a:pt x="218283" y="230646"/>
                    <a:pt x="230646" y="218291"/>
                    <a:pt x="230646" y="203052"/>
                  </a:cubicBezTo>
                  <a:lnTo>
                    <a:pt x="230646" y="30998"/>
                  </a:lnTo>
                  <a:cubicBezTo>
                    <a:pt x="230690" y="15758"/>
                    <a:pt x="218327" y="3386"/>
                    <a:pt x="203098" y="3360"/>
                  </a:cubicBezTo>
                  <a:cubicBezTo>
                    <a:pt x="203053" y="3360"/>
                    <a:pt x="203053" y="3360"/>
                    <a:pt x="203008" y="3360"/>
                  </a:cubicBezTo>
                  <a:close/>
                  <a:moveTo>
                    <a:pt x="160901" y="140967"/>
                  </a:moveTo>
                  <a:lnTo>
                    <a:pt x="172637" y="203679"/>
                  </a:lnTo>
                  <a:lnTo>
                    <a:pt x="116779" y="173219"/>
                  </a:lnTo>
                  <a:lnTo>
                    <a:pt x="60965" y="203679"/>
                  </a:lnTo>
                  <a:lnTo>
                    <a:pt x="72702" y="140967"/>
                  </a:lnTo>
                  <a:lnTo>
                    <a:pt x="26518" y="97248"/>
                  </a:lnTo>
                  <a:lnTo>
                    <a:pt x="89633" y="89096"/>
                  </a:lnTo>
                  <a:lnTo>
                    <a:pt x="116869" y="31625"/>
                  </a:lnTo>
                  <a:lnTo>
                    <a:pt x="144148" y="89096"/>
                  </a:lnTo>
                  <a:lnTo>
                    <a:pt x="207218" y="97248"/>
                  </a:lnTo>
                  <a:close/>
                </a:path>
              </a:pathLst>
            </a:custGeom>
            <a:grpFill/>
            <a:ln w="9525"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898FE230-41D4-4DE2-B806-C943CCFEFEE6}"/>
                </a:ext>
              </a:extLst>
            </p:cNvPr>
            <p:cNvSpPr/>
            <p:nvPr/>
          </p:nvSpPr>
          <p:spPr>
            <a:xfrm>
              <a:off x="8153105" y="3963138"/>
              <a:ext cx="232930" cy="232930"/>
            </a:xfrm>
            <a:custGeom>
              <a:avLst/>
              <a:gdLst>
                <a:gd name="connsiteX0" fmla="*/ 203053 w 232930"/>
                <a:gd name="connsiteY0" fmla="*/ 3360 h 232930"/>
                <a:gd name="connsiteX1" fmla="*/ 30953 w 232930"/>
                <a:gd name="connsiteY1" fmla="*/ 3360 h 232930"/>
                <a:gd name="connsiteX2" fmla="*/ 3360 w 232930"/>
                <a:gd name="connsiteY2" fmla="*/ 30953 h 232930"/>
                <a:gd name="connsiteX3" fmla="*/ 3360 w 232930"/>
                <a:gd name="connsiteY3" fmla="*/ 30998 h 232930"/>
                <a:gd name="connsiteX4" fmla="*/ 3360 w 232930"/>
                <a:gd name="connsiteY4" fmla="*/ 203052 h 232930"/>
                <a:gd name="connsiteX5" fmla="*/ 30953 w 232930"/>
                <a:gd name="connsiteY5" fmla="*/ 230646 h 232930"/>
                <a:gd name="connsiteX6" fmla="*/ 203053 w 232930"/>
                <a:gd name="connsiteY6" fmla="*/ 230646 h 232930"/>
                <a:gd name="connsiteX7" fmla="*/ 230646 w 232930"/>
                <a:gd name="connsiteY7" fmla="*/ 203052 h 232930"/>
                <a:gd name="connsiteX8" fmla="*/ 230646 w 232930"/>
                <a:gd name="connsiteY8" fmla="*/ 30998 h 232930"/>
                <a:gd name="connsiteX9" fmla="*/ 203098 w 232930"/>
                <a:gd name="connsiteY9" fmla="*/ 3360 h 232930"/>
                <a:gd name="connsiteX10" fmla="*/ 203053 w 232930"/>
                <a:gd name="connsiteY10" fmla="*/ 3360 h 232930"/>
                <a:gd name="connsiteX11" fmla="*/ 161081 w 232930"/>
                <a:gd name="connsiteY11" fmla="*/ 140967 h 232930"/>
                <a:gd name="connsiteX12" fmla="*/ 172817 w 232930"/>
                <a:gd name="connsiteY12" fmla="*/ 203679 h 232930"/>
                <a:gd name="connsiteX13" fmla="*/ 117182 w 232930"/>
                <a:gd name="connsiteY13" fmla="*/ 173174 h 232930"/>
                <a:gd name="connsiteX14" fmla="*/ 61324 w 232930"/>
                <a:gd name="connsiteY14" fmla="*/ 203635 h 232930"/>
                <a:gd name="connsiteX15" fmla="*/ 73060 w 232930"/>
                <a:gd name="connsiteY15" fmla="*/ 140923 h 232930"/>
                <a:gd name="connsiteX16" fmla="*/ 26832 w 232930"/>
                <a:gd name="connsiteY16" fmla="*/ 97203 h 232930"/>
                <a:gd name="connsiteX17" fmla="*/ 89902 w 232930"/>
                <a:gd name="connsiteY17" fmla="*/ 89051 h 232930"/>
                <a:gd name="connsiteX18" fmla="*/ 117182 w 232930"/>
                <a:gd name="connsiteY18" fmla="*/ 31625 h 232930"/>
                <a:gd name="connsiteX19" fmla="*/ 144417 w 232930"/>
                <a:gd name="connsiteY19" fmla="*/ 89096 h 232930"/>
                <a:gd name="connsiteX20" fmla="*/ 207532 w 232930"/>
                <a:gd name="connsiteY20" fmla="*/ 97248 h 23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2930" h="232930">
                  <a:moveTo>
                    <a:pt x="203053" y="3360"/>
                  </a:moveTo>
                  <a:lnTo>
                    <a:pt x="30953" y="3360"/>
                  </a:lnTo>
                  <a:cubicBezTo>
                    <a:pt x="15723" y="3360"/>
                    <a:pt x="3360" y="15714"/>
                    <a:pt x="3360" y="30953"/>
                  </a:cubicBezTo>
                  <a:cubicBezTo>
                    <a:pt x="3360" y="30966"/>
                    <a:pt x="3360" y="30984"/>
                    <a:pt x="3360" y="30998"/>
                  </a:cubicBezTo>
                  <a:lnTo>
                    <a:pt x="3360" y="203052"/>
                  </a:lnTo>
                  <a:cubicBezTo>
                    <a:pt x="3360" y="218291"/>
                    <a:pt x="15723" y="230646"/>
                    <a:pt x="30953" y="230646"/>
                  </a:cubicBezTo>
                  <a:lnTo>
                    <a:pt x="203053" y="230646"/>
                  </a:lnTo>
                  <a:cubicBezTo>
                    <a:pt x="218282" y="230646"/>
                    <a:pt x="230646" y="218291"/>
                    <a:pt x="230646" y="203052"/>
                  </a:cubicBezTo>
                  <a:lnTo>
                    <a:pt x="230646" y="30998"/>
                  </a:lnTo>
                  <a:cubicBezTo>
                    <a:pt x="230690" y="15758"/>
                    <a:pt x="218327" y="3386"/>
                    <a:pt x="203098" y="3360"/>
                  </a:cubicBezTo>
                  <a:cubicBezTo>
                    <a:pt x="203098" y="3360"/>
                    <a:pt x="203053" y="3360"/>
                    <a:pt x="203053" y="3360"/>
                  </a:cubicBezTo>
                  <a:close/>
                  <a:moveTo>
                    <a:pt x="161081" y="140967"/>
                  </a:moveTo>
                  <a:lnTo>
                    <a:pt x="172817" y="203679"/>
                  </a:lnTo>
                  <a:lnTo>
                    <a:pt x="117182" y="173174"/>
                  </a:lnTo>
                  <a:lnTo>
                    <a:pt x="61324" y="203635"/>
                  </a:lnTo>
                  <a:lnTo>
                    <a:pt x="73060" y="140923"/>
                  </a:lnTo>
                  <a:lnTo>
                    <a:pt x="26832" y="97203"/>
                  </a:lnTo>
                  <a:lnTo>
                    <a:pt x="89902" y="89051"/>
                  </a:lnTo>
                  <a:lnTo>
                    <a:pt x="117182" y="31625"/>
                  </a:lnTo>
                  <a:lnTo>
                    <a:pt x="144417" y="89096"/>
                  </a:lnTo>
                  <a:lnTo>
                    <a:pt x="207532" y="97248"/>
                  </a:lnTo>
                  <a:close/>
                </a:path>
              </a:pathLst>
            </a:custGeom>
            <a:grpFill/>
            <a:ln w="9525"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88F79ABD-BF8E-4B6D-B65A-E799F0217D1E}"/>
                </a:ext>
              </a:extLst>
            </p:cNvPr>
            <p:cNvSpPr/>
            <p:nvPr/>
          </p:nvSpPr>
          <p:spPr>
            <a:xfrm>
              <a:off x="7949739" y="3048125"/>
              <a:ext cx="40315" cy="62712"/>
            </a:xfrm>
            <a:custGeom>
              <a:avLst/>
              <a:gdLst>
                <a:gd name="connsiteX0" fmla="*/ 27683 w 40314"/>
                <a:gd name="connsiteY0" fmla="*/ 30505 h 62711"/>
                <a:gd name="connsiteX1" fmla="*/ 25712 w 40314"/>
                <a:gd name="connsiteY1" fmla="*/ 23920 h 62711"/>
                <a:gd name="connsiteX2" fmla="*/ 22846 w 40314"/>
                <a:gd name="connsiteY2" fmla="*/ 13797 h 62711"/>
                <a:gd name="connsiteX3" fmla="*/ 20157 w 40314"/>
                <a:gd name="connsiteY3" fmla="*/ 3360 h 62711"/>
                <a:gd name="connsiteX4" fmla="*/ 19486 w 40314"/>
                <a:gd name="connsiteY4" fmla="*/ 6047 h 62711"/>
                <a:gd name="connsiteX5" fmla="*/ 17515 w 40314"/>
                <a:gd name="connsiteY5" fmla="*/ 13617 h 62711"/>
                <a:gd name="connsiteX6" fmla="*/ 15634 w 40314"/>
                <a:gd name="connsiteY6" fmla="*/ 20740 h 62711"/>
                <a:gd name="connsiteX7" fmla="*/ 13976 w 40314"/>
                <a:gd name="connsiteY7" fmla="*/ 26697 h 62711"/>
                <a:gd name="connsiteX8" fmla="*/ 12946 w 40314"/>
                <a:gd name="connsiteY8" fmla="*/ 30460 h 62711"/>
                <a:gd name="connsiteX9" fmla="*/ 3360 w 40314"/>
                <a:gd name="connsiteY9" fmla="*/ 63429 h 62711"/>
                <a:gd name="connsiteX10" fmla="*/ 37359 w 40314"/>
                <a:gd name="connsiteY10" fmla="*/ 63429 h 62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314" h="62711">
                  <a:moveTo>
                    <a:pt x="27683" y="30505"/>
                  </a:moveTo>
                  <a:cubicBezTo>
                    <a:pt x="27280" y="29251"/>
                    <a:pt x="26608" y="27011"/>
                    <a:pt x="25712" y="23920"/>
                  </a:cubicBezTo>
                  <a:cubicBezTo>
                    <a:pt x="24816" y="20829"/>
                    <a:pt x="23831" y="17470"/>
                    <a:pt x="22846" y="13797"/>
                  </a:cubicBezTo>
                  <a:cubicBezTo>
                    <a:pt x="21860" y="10124"/>
                    <a:pt x="21009" y="6853"/>
                    <a:pt x="20157" y="3360"/>
                  </a:cubicBezTo>
                  <a:lnTo>
                    <a:pt x="19486" y="6047"/>
                  </a:lnTo>
                  <a:cubicBezTo>
                    <a:pt x="18859" y="8556"/>
                    <a:pt x="18187" y="11064"/>
                    <a:pt x="17515" y="13617"/>
                  </a:cubicBezTo>
                  <a:lnTo>
                    <a:pt x="15634" y="20740"/>
                  </a:lnTo>
                  <a:lnTo>
                    <a:pt x="13976" y="26697"/>
                  </a:lnTo>
                  <a:cubicBezTo>
                    <a:pt x="13528" y="28399"/>
                    <a:pt x="13170" y="29654"/>
                    <a:pt x="12946" y="30460"/>
                  </a:cubicBezTo>
                  <a:lnTo>
                    <a:pt x="3360" y="63429"/>
                  </a:lnTo>
                  <a:lnTo>
                    <a:pt x="37359" y="63429"/>
                  </a:lnTo>
                  <a:close/>
                </a:path>
              </a:pathLst>
            </a:custGeom>
            <a:grpFill/>
            <a:ln w="9525"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id="{E008EEF5-7E60-48C1-9FAD-D1A80FF9EC55}"/>
                </a:ext>
              </a:extLst>
            </p:cNvPr>
            <p:cNvSpPr/>
            <p:nvPr/>
          </p:nvSpPr>
          <p:spPr>
            <a:xfrm>
              <a:off x="7805546" y="3045692"/>
              <a:ext cx="35835" cy="44794"/>
            </a:xfrm>
            <a:custGeom>
              <a:avLst/>
              <a:gdLst>
                <a:gd name="connsiteX0" fmla="*/ 29743 w 35835"/>
                <a:gd name="connsiteY0" fmla="*/ 37955 h 44794"/>
                <a:gd name="connsiteX1" fmla="*/ 35298 w 35835"/>
                <a:gd name="connsiteY1" fmla="*/ 22680 h 44794"/>
                <a:gd name="connsiteX2" fmla="*/ 29474 w 35835"/>
                <a:gd name="connsiteY2" fmla="*/ 7942 h 44794"/>
                <a:gd name="connsiteX3" fmla="*/ 10034 w 35835"/>
                <a:gd name="connsiteY3" fmla="*/ 3463 h 44794"/>
                <a:gd name="connsiteX4" fmla="*/ 3360 w 35835"/>
                <a:gd name="connsiteY4" fmla="*/ 3463 h 44794"/>
                <a:gd name="connsiteX5" fmla="*/ 3360 w 35835"/>
                <a:gd name="connsiteY5" fmla="*/ 43151 h 44794"/>
                <a:gd name="connsiteX6" fmla="*/ 10527 w 35835"/>
                <a:gd name="connsiteY6" fmla="*/ 43151 h 44794"/>
                <a:gd name="connsiteX7" fmla="*/ 29743 w 35835"/>
                <a:gd name="connsiteY7" fmla="*/ 37955 h 4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35" h="44794">
                  <a:moveTo>
                    <a:pt x="29743" y="37955"/>
                  </a:moveTo>
                  <a:cubicBezTo>
                    <a:pt x="33730" y="33910"/>
                    <a:pt x="35746" y="28337"/>
                    <a:pt x="35298" y="22680"/>
                  </a:cubicBezTo>
                  <a:cubicBezTo>
                    <a:pt x="35925" y="17107"/>
                    <a:pt x="33730" y="11593"/>
                    <a:pt x="29474" y="7942"/>
                  </a:cubicBezTo>
                  <a:cubicBezTo>
                    <a:pt x="23607" y="4493"/>
                    <a:pt x="16798" y="2925"/>
                    <a:pt x="10034" y="3463"/>
                  </a:cubicBezTo>
                  <a:lnTo>
                    <a:pt x="3360" y="3463"/>
                  </a:lnTo>
                  <a:lnTo>
                    <a:pt x="3360" y="43151"/>
                  </a:lnTo>
                  <a:lnTo>
                    <a:pt x="10527" y="43151"/>
                  </a:lnTo>
                  <a:cubicBezTo>
                    <a:pt x="19575" y="42972"/>
                    <a:pt x="26026" y="41224"/>
                    <a:pt x="29743" y="37955"/>
                  </a:cubicBezTo>
                  <a:close/>
                </a:path>
              </a:pathLst>
            </a:custGeom>
            <a:grpFill/>
            <a:ln w="9525"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F08EC225-E629-405F-B634-1ECAEAEF8155}"/>
                </a:ext>
              </a:extLst>
            </p:cNvPr>
            <p:cNvSpPr/>
            <p:nvPr/>
          </p:nvSpPr>
          <p:spPr>
            <a:xfrm>
              <a:off x="7389811" y="2889822"/>
              <a:ext cx="1155692" cy="1464772"/>
            </a:xfrm>
            <a:custGeom>
              <a:avLst/>
              <a:gdLst>
                <a:gd name="connsiteX0" fmla="*/ 3360 w 1155691"/>
                <a:gd name="connsiteY0" fmla="*/ 3360 h 1464772"/>
                <a:gd name="connsiteX1" fmla="*/ 3360 w 1155691"/>
                <a:gd name="connsiteY1" fmla="*/ 1463652 h 1464772"/>
                <a:gd name="connsiteX2" fmla="*/ 1153721 w 1155691"/>
                <a:gd name="connsiteY2" fmla="*/ 1463652 h 1464772"/>
                <a:gd name="connsiteX3" fmla="*/ 1153721 w 1155691"/>
                <a:gd name="connsiteY3" fmla="*/ 3360 h 1464772"/>
                <a:gd name="connsiteX4" fmla="*/ 775523 w 1155691"/>
                <a:gd name="connsiteY4" fmla="*/ 175907 h 1464772"/>
                <a:gd name="connsiteX5" fmla="*/ 790663 w 1155691"/>
                <a:gd name="connsiteY5" fmla="*/ 148538 h 1464772"/>
                <a:gd name="connsiteX6" fmla="*/ 815435 w 1155691"/>
                <a:gd name="connsiteY6" fmla="*/ 130620 h 1464772"/>
                <a:gd name="connsiteX7" fmla="*/ 849165 w 1155691"/>
                <a:gd name="connsiteY7" fmla="*/ 124215 h 1464772"/>
                <a:gd name="connsiteX8" fmla="*/ 874070 w 1155691"/>
                <a:gd name="connsiteY8" fmla="*/ 127350 h 1464772"/>
                <a:gd name="connsiteX9" fmla="*/ 897856 w 1155691"/>
                <a:gd name="connsiteY9" fmla="*/ 135951 h 1464772"/>
                <a:gd name="connsiteX10" fmla="*/ 899693 w 1155691"/>
                <a:gd name="connsiteY10" fmla="*/ 136847 h 1464772"/>
                <a:gd name="connsiteX11" fmla="*/ 886926 w 1155691"/>
                <a:gd name="connsiteY11" fmla="*/ 169053 h 1464772"/>
                <a:gd name="connsiteX12" fmla="*/ 884821 w 1155691"/>
                <a:gd name="connsiteY12" fmla="*/ 168023 h 1464772"/>
                <a:gd name="connsiteX13" fmla="*/ 866635 w 1155691"/>
                <a:gd name="connsiteY13" fmla="*/ 160543 h 1464772"/>
                <a:gd name="connsiteX14" fmla="*/ 832546 w 1155691"/>
                <a:gd name="connsiteY14" fmla="*/ 161035 h 1464772"/>
                <a:gd name="connsiteX15" fmla="*/ 820497 w 1155691"/>
                <a:gd name="connsiteY15" fmla="*/ 171383 h 1464772"/>
                <a:gd name="connsiteX16" fmla="*/ 812971 w 1155691"/>
                <a:gd name="connsiteY16" fmla="*/ 188181 h 1464772"/>
                <a:gd name="connsiteX17" fmla="*/ 810373 w 1155691"/>
                <a:gd name="connsiteY17" fmla="*/ 210578 h 1464772"/>
                <a:gd name="connsiteX18" fmla="*/ 812702 w 1155691"/>
                <a:gd name="connsiteY18" fmla="*/ 233289 h 1464772"/>
                <a:gd name="connsiteX19" fmla="*/ 819735 w 1155691"/>
                <a:gd name="connsiteY19" fmla="*/ 249683 h 1464772"/>
                <a:gd name="connsiteX20" fmla="*/ 831605 w 1155691"/>
                <a:gd name="connsiteY20" fmla="*/ 259538 h 1464772"/>
                <a:gd name="connsiteX21" fmla="*/ 849165 w 1155691"/>
                <a:gd name="connsiteY21" fmla="*/ 262987 h 1464772"/>
                <a:gd name="connsiteX22" fmla="*/ 868606 w 1155691"/>
                <a:gd name="connsiteY22" fmla="*/ 260792 h 1464772"/>
                <a:gd name="connsiteX23" fmla="*/ 890062 w 1155691"/>
                <a:gd name="connsiteY23" fmla="*/ 254521 h 1464772"/>
                <a:gd name="connsiteX24" fmla="*/ 892974 w 1155691"/>
                <a:gd name="connsiteY24" fmla="*/ 253491 h 1464772"/>
                <a:gd name="connsiteX25" fmla="*/ 892974 w 1155691"/>
                <a:gd name="connsiteY25" fmla="*/ 287042 h 1464772"/>
                <a:gd name="connsiteX26" fmla="*/ 891630 w 1155691"/>
                <a:gd name="connsiteY26" fmla="*/ 287624 h 1464772"/>
                <a:gd name="connsiteX27" fmla="*/ 880789 w 1155691"/>
                <a:gd name="connsiteY27" fmla="*/ 291476 h 1464772"/>
                <a:gd name="connsiteX28" fmla="*/ 869860 w 1155691"/>
                <a:gd name="connsiteY28" fmla="*/ 294119 h 1464772"/>
                <a:gd name="connsiteX29" fmla="*/ 858437 w 1155691"/>
                <a:gd name="connsiteY29" fmla="*/ 295642 h 1464772"/>
                <a:gd name="connsiteX30" fmla="*/ 845895 w 1155691"/>
                <a:gd name="connsiteY30" fmla="*/ 296180 h 1464772"/>
                <a:gd name="connsiteX31" fmla="*/ 812299 w 1155691"/>
                <a:gd name="connsiteY31" fmla="*/ 289953 h 1464772"/>
                <a:gd name="connsiteX32" fmla="*/ 788648 w 1155691"/>
                <a:gd name="connsiteY32" fmla="*/ 272394 h 1464772"/>
                <a:gd name="connsiteX33" fmla="*/ 774807 w 1155691"/>
                <a:gd name="connsiteY33" fmla="*/ 245249 h 1464772"/>
                <a:gd name="connsiteX34" fmla="*/ 770327 w 1155691"/>
                <a:gd name="connsiteY34" fmla="*/ 210354 h 1464772"/>
                <a:gd name="connsiteX35" fmla="*/ 775523 w 1155691"/>
                <a:gd name="connsiteY35" fmla="*/ 175907 h 1464772"/>
                <a:gd name="connsiteX36" fmla="*/ 643067 w 1155691"/>
                <a:gd name="connsiteY36" fmla="*/ 126633 h 1464772"/>
                <a:gd name="connsiteX37" fmla="*/ 763742 w 1155691"/>
                <a:gd name="connsiteY37" fmla="*/ 126633 h 1464772"/>
                <a:gd name="connsiteX38" fmla="*/ 763742 w 1155691"/>
                <a:gd name="connsiteY38" fmla="*/ 159826 h 1464772"/>
                <a:gd name="connsiteX39" fmla="*/ 722890 w 1155691"/>
                <a:gd name="connsiteY39" fmla="*/ 159826 h 1464772"/>
                <a:gd name="connsiteX40" fmla="*/ 722890 w 1155691"/>
                <a:gd name="connsiteY40" fmla="*/ 294209 h 1464772"/>
                <a:gd name="connsiteX41" fmla="*/ 684009 w 1155691"/>
                <a:gd name="connsiteY41" fmla="*/ 294209 h 1464772"/>
                <a:gd name="connsiteX42" fmla="*/ 684009 w 1155691"/>
                <a:gd name="connsiteY42" fmla="*/ 159826 h 1464772"/>
                <a:gd name="connsiteX43" fmla="*/ 643067 w 1155691"/>
                <a:gd name="connsiteY43" fmla="*/ 159826 h 1464772"/>
                <a:gd name="connsiteX44" fmla="*/ 380169 w 1155691"/>
                <a:gd name="connsiteY44" fmla="*/ 126633 h 1464772"/>
                <a:gd name="connsiteX45" fmla="*/ 427024 w 1155691"/>
                <a:gd name="connsiteY45" fmla="*/ 126633 h 1464772"/>
                <a:gd name="connsiteX46" fmla="*/ 474730 w 1155691"/>
                <a:gd name="connsiteY46" fmla="*/ 139221 h 1464772"/>
                <a:gd name="connsiteX47" fmla="*/ 490497 w 1155691"/>
                <a:gd name="connsiteY47" fmla="*/ 177699 h 1464772"/>
                <a:gd name="connsiteX48" fmla="*/ 488168 w 1155691"/>
                <a:gd name="connsiteY48" fmla="*/ 193556 h 1464772"/>
                <a:gd name="connsiteX49" fmla="*/ 481897 w 1155691"/>
                <a:gd name="connsiteY49" fmla="*/ 206278 h 1464772"/>
                <a:gd name="connsiteX50" fmla="*/ 472938 w 1155691"/>
                <a:gd name="connsiteY50" fmla="*/ 215953 h 1464772"/>
                <a:gd name="connsiteX51" fmla="*/ 464472 w 1155691"/>
                <a:gd name="connsiteY51" fmla="*/ 221732 h 1464772"/>
                <a:gd name="connsiteX52" fmla="*/ 485391 w 1155691"/>
                <a:gd name="connsiteY52" fmla="*/ 255238 h 1464772"/>
                <a:gd name="connsiteX53" fmla="*/ 493633 w 1155691"/>
                <a:gd name="connsiteY53" fmla="*/ 268318 h 1464772"/>
                <a:gd name="connsiteX54" fmla="*/ 500710 w 1155691"/>
                <a:gd name="connsiteY54" fmla="*/ 279695 h 1464772"/>
                <a:gd name="connsiteX55" fmla="*/ 505190 w 1155691"/>
                <a:gd name="connsiteY55" fmla="*/ 286818 h 1464772"/>
                <a:gd name="connsiteX56" fmla="*/ 557241 w 1155691"/>
                <a:gd name="connsiteY56" fmla="*/ 125961 h 1464772"/>
                <a:gd name="connsiteX57" fmla="*/ 602752 w 1155691"/>
                <a:gd name="connsiteY57" fmla="*/ 125961 h 1464772"/>
                <a:gd name="connsiteX58" fmla="*/ 657401 w 1155691"/>
                <a:gd name="connsiteY58" fmla="*/ 294209 h 1464772"/>
                <a:gd name="connsiteX59" fmla="*/ 617803 w 1155691"/>
                <a:gd name="connsiteY59" fmla="*/ 294209 h 1464772"/>
                <a:gd name="connsiteX60" fmla="*/ 606649 w 1155691"/>
                <a:gd name="connsiteY60" fmla="*/ 255372 h 1464772"/>
                <a:gd name="connsiteX61" fmla="*/ 553478 w 1155691"/>
                <a:gd name="connsiteY61" fmla="*/ 255372 h 1464772"/>
                <a:gd name="connsiteX62" fmla="*/ 542190 w 1155691"/>
                <a:gd name="connsiteY62" fmla="*/ 294209 h 1464772"/>
                <a:gd name="connsiteX63" fmla="*/ 466040 w 1155691"/>
                <a:gd name="connsiteY63" fmla="*/ 294209 h 1464772"/>
                <a:gd name="connsiteX64" fmla="*/ 430652 w 1155691"/>
                <a:gd name="connsiteY64" fmla="*/ 231497 h 1464772"/>
                <a:gd name="connsiteX65" fmla="*/ 419095 w 1155691"/>
                <a:gd name="connsiteY65" fmla="*/ 231497 h 1464772"/>
                <a:gd name="connsiteX66" fmla="*/ 419095 w 1155691"/>
                <a:gd name="connsiteY66" fmla="*/ 294209 h 1464772"/>
                <a:gd name="connsiteX67" fmla="*/ 380080 w 1155691"/>
                <a:gd name="connsiteY67" fmla="*/ 294209 h 1464772"/>
                <a:gd name="connsiteX68" fmla="*/ 232348 w 1155691"/>
                <a:gd name="connsiteY68" fmla="*/ 175907 h 1464772"/>
                <a:gd name="connsiteX69" fmla="*/ 247488 w 1155691"/>
                <a:gd name="connsiteY69" fmla="*/ 148538 h 1464772"/>
                <a:gd name="connsiteX70" fmla="*/ 272304 w 1155691"/>
                <a:gd name="connsiteY70" fmla="*/ 130620 h 1464772"/>
                <a:gd name="connsiteX71" fmla="*/ 305990 w 1155691"/>
                <a:gd name="connsiteY71" fmla="*/ 124215 h 1464772"/>
                <a:gd name="connsiteX72" fmla="*/ 330896 w 1155691"/>
                <a:gd name="connsiteY72" fmla="*/ 127350 h 1464772"/>
                <a:gd name="connsiteX73" fmla="*/ 354726 w 1155691"/>
                <a:gd name="connsiteY73" fmla="*/ 135951 h 1464772"/>
                <a:gd name="connsiteX74" fmla="*/ 356563 w 1155691"/>
                <a:gd name="connsiteY74" fmla="*/ 136847 h 1464772"/>
                <a:gd name="connsiteX75" fmla="*/ 343796 w 1155691"/>
                <a:gd name="connsiteY75" fmla="*/ 169053 h 1464772"/>
                <a:gd name="connsiteX76" fmla="*/ 341646 w 1155691"/>
                <a:gd name="connsiteY76" fmla="*/ 168023 h 1464772"/>
                <a:gd name="connsiteX77" fmla="*/ 323460 w 1155691"/>
                <a:gd name="connsiteY77" fmla="*/ 160543 h 1464772"/>
                <a:gd name="connsiteX78" fmla="*/ 289371 w 1155691"/>
                <a:gd name="connsiteY78" fmla="*/ 161035 h 1464772"/>
                <a:gd name="connsiteX79" fmla="*/ 277366 w 1155691"/>
                <a:gd name="connsiteY79" fmla="*/ 171428 h 1464772"/>
                <a:gd name="connsiteX80" fmla="*/ 269841 w 1155691"/>
                <a:gd name="connsiteY80" fmla="*/ 188181 h 1464772"/>
                <a:gd name="connsiteX81" fmla="*/ 267198 w 1155691"/>
                <a:gd name="connsiteY81" fmla="*/ 210578 h 1464772"/>
                <a:gd name="connsiteX82" fmla="*/ 269572 w 1155691"/>
                <a:gd name="connsiteY82" fmla="*/ 233289 h 1464772"/>
                <a:gd name="connsiteX83" fmla="*/ 276560 w 1155691"/>
                <a:gd name="connsiteY83" fmla="*/ 249683 h 1464772"/>
                <a:gd name="connsiteX84" fmla="*/ 288430 w 1155691"/>
                <a:gd name="connsiteY84" fmla="*/ 259538 h 1464772"/>
                <a:gd name="connsiteX85" fmla="*/ 305990 w 1155691"/>
                <a:gd name="connsiteY85" fmla="*/ 262987 h 1464772"/>
                <a:gd name="connsiteX86" fmla="*/ 325430 w 1155691"/>
                <a:gd name="connsiteY86" fmla="*/ 260792 h 1464772"/>
                <a:gd name="connsiteX87" fmla="*/ 346887 w 1155691"/>
                <a:gd name="connsiteY87" fmla="*/ 254521 h 1464772"/>
                <a:gd name="connsiteX88" fmla="*/ 349799 w 1155691"/>
                <a:gd name="connsiteY88" fmla="*/ 253491 h 1464772"/>
                <a:gd name="connsiteX89" fmla="*/ 349799 w 1155691"/>
                <a:gd name="connsiteY89" fmla="*/ 287042 h 1464772"/>
                <a:gd name="connsiteX90" fmla="*/ 348455 w 1155691"/>
                <a:gd name="connsiteY90" fmla="*/ 287624 h 1464772"/>
                <a:gd name="connsiteX91" fmla="*/ 326685 w 1155691"/>
                <a:gd name="connsiteY91" fmla="*/ 294119 h 1464772"/>
                <a:gd name="connsiteX92" fmla="*/ 315262 w 1155691"/>
                <a:gd name="connsiteY92" fmla="*/ 295642 h 1464772"/>
                <a:gd name="connsiteX93" fmla="*/ 302765 w 1155691"/>
                <a:gd name="connsiteY93" fmla="*/ 296180 h 1464772"/>
                <a:gd name="connsiteX94" fmla="*/ 269169 w 1155691"/>
                <a:gd name="connsiteY94" fmla="*/ 289953 h 1464772"/>
                <a:gd name="connsiteX95" fmla="*/ 245473 w 1155691"/>
                <a:gd name="connsiteY95" fmla="*/ 272394 h 1464772"/>
                <a:gd name="connsiteX96" fmla="*/ 231676 w 1155691"/>
                <a:gd name="connsiteY96" fmla="*/ 245249 h 1464772"/>
                <a:gd name="connsiteX97" fmla="*/ 227197 w 1155691"/>
                <a:gd name="connsiteY97" fmla="*/ 210354 h 1464772"/>
                <a:gd name="connsiteX98" fmla="*/ 232348 w 1155691"/>
                <a:gd name="connsiteY98" fmla="*/ 175907 h 1464772"/>
                <a:gd name="connsiteX99" fmla="*/ 104640 w 1155691"/>
                <a:gd name="connsiteY99" fmla="*/ 285698 h 1464772"/>
                <a:gd name="connsiteX100" fmla="*/ 104640 w 1155691"/>
                <a:gd name="connsiteY100" fmla="*/ 248743 h 1464772"/>
                <a:gd name="connsiteX101" fmla="*/ 107820 w 1155691"/>
                <a:gd name="connsiteY101" fmla="*/ 250265 h 1464772"/>
                <a:gd name="connsiteX102" fmla="*/ 118571 w 1155691"/>
                <a:gd name="connsiteY102" fmla="*/ 255193 h 1464772"/>
                <a:gd name="connsiteX103" fmla="*/ 129500 w 1155691"/>
                <a:gd name="connsiteY103" fmla="*/ 259404 h 1464772"/>
                <a:gd name="connsiteX104" fmla="*/ 140475 w 1155691"/>
                <a:gd name="connsiteY104" fmla="*/ 262360 h 1464772"/>
                <a:gd name="connsiteX105" fmla="*/ 160408 w 1155691"/>
                <a:gd name="connsiteY105" fmla="*/ 262360 h 1464772"/>
                <a:gd name="connsiteX106" fmla="*/ 166142 w 1155691"/>
                <a:gd name="connsiteY106" fmla="*/ 259269 h 1464772"/>
                <a:gd name="connsiteX107" fmla="*/ 169233 w 1155691"/>
                <a:gd name="connsiteY107" fmla="*/ 254790 h 1464772"/>
                <a:gd name="connsiteX108" fmla="*/ 170308 w 1155691"/>
                <a:gd name="connsiteY108" fmla="*/ 248563 h 1464772"/>
                <a:gd name="connsiteX109" fmla="*/ 168606 w 1155691"/>
                <a:gd name="connsiteY109" fmla="*/ 241575 h 1464772"/>
                <a:gd name="connsiteX110" fmla="*/ 163634 w 1155691"/>
                <a:gd name="connsiteY110" fmla="*/ 235573 h 1464772"/>
                <a:gd name="connsiteX111" fmla="*/ 155481 w 1155691"/>
                <a:gd name="connsiteY111" fmla="*/ 229839 h 1464772"/>
                <a:gd name="connsiteX112" fmla="*/ 144461 w 1155691"/>
                <a:gd name="connsiteY112" fmla="*/ 223747 h 1464772"/>
                <a:gd name="connsiteX113" fmla="*/ 132860 w 1155691"/>
                <a:gd name="connsiteY113" fmla="*/ 217207 h 1464772"/>
                <a:gd name="connsiteX114" fmla="*/ 120407 w 1155691"/>
                <a:gd name="connsiteY114" fmla="*/ 207442 h 1464772"/>
                <a:gd name="connsiteX115" fmla="*/ 110552 w 1155691"/>
                <a:gd name="connsiteY115" fmla="*/ 193242 h 1464772"/>
                <a:gd name="connsiteX116" fmla="*/ 106566 w 1155691"/>
                <a:gd name="connsiteY116" fmla="*/ 173130 h 1464772"/>
                <a:gd name="connsiteX117" fmla="*/ 110373 w 1155691"/>
                <a:gd name="connsiteY117" fmla="*/ 152704 h 1464772"/>
                <a:gd name="connsiteX118" fmla="*/ 121258 w 1155691"/>
                <a:gd name="connsiteY118" fmla="*/ 137294 h 1464772"/>
                <a:gd name="connsiteX119" fmla="*/ 138280 w 1155691"/>
                <a:gd name="connsiteY119" fmla="*/ 127708 h 1464772"/>
                <a:gd name="connsiteX120" fmla="*/ 160319 w 1155691"/>
                <a:gd name="connsiteY120" fmla="*/ 124483 h 1464772"/>
                <a:gd name="connsiteX121" fmla="*/ 172189 w 1155691"/>
                <a:gd name="connsiteY121" fmla="*/ 125290 h 1464772"/>
                <a:gd name="connsiteX122" fmla="*/ 183612 w 1155691"/>
                <a:gd name="connsiteY122" fmla="*/ 127574 h 1464772"/>
                <a:gd name="connsiteX123" fmla="*/ 194900 w 1155691"/>
                <a:gd name="connsiteY123" fmla="*/ 131247 h 1464772"/>
                <a:gd name="connsiteX124" fmla="*/ 206547 w 1155691"/>
                <a:gd name="connsiteY124" fmla="*/ 136219 h 1464772"/>
                <a:gd name="connsiteX125" fmla="*/ 208473 w 1155691"/>
                <a:gd name="connsiteY125" fmla="*/ 137115 h 1464772"/>
                <a:gd name="connsiteX126" fmla="*/ 195617 w 1155691"/>
                <a:gd name="connsiteY126" fmla="*/ 168068 h 1464772"/>
                <a:gd name="connsiteX127" fmla="*/ 193556 w 1155691"/>
                <a:gd name="connsiteY127" fmla="*/ 167083 h 1464772"/>
                <a:gd name="connsiteX128" fmla="*/ 184284 w 1155691"/>
                <a:gd name="connsiteY128" fmla="*/ 163006 h 1464772"/>
                <a:gd name="connsiteX129" fmla="*/ 175997 w 1155691"/>
                <a:gd name="connsiteY129" fmla="*/ 160050 h 1464772"/>
                <a:gd name="connsiteX130" fmla="*/ 168203 w 1155691"/>
                <a:gd name="connsiteY130" fmla="*/ 158258 h 1464772"/>
                <a:gd name="connsiteX131" fmla="*/ 160543 w 1155691"/>
                <a:gd name="connsiteY131" fmla="*/ 157676 h 1464772"/>
                <a:gd name="connsiteX132" fmla="*/ 148762 w 1155691"/>
                <a:gd name="connsiteY132" fmla="*/ 161663 h 1464772"/>
                <a:gd name="connsiteX133" fmla="*/ 144775 w 1155691"/>
                <a:gd name="connsiteY133" fmla="*/ 172458 h 1464772"/>
                <a:gd name="connsiteX134" fmla="*/ 145985 w 1155691"/>
                <a:gd name="connsiteY134" fmla="*/ 178863 h 1464772"/>
                <a:gd name="connsiteX135" fmla="*/ 149927 w 1155691"/>
                <a:gd name="connsiteY135" fmla="*/ 184105 h 1464772"/>
                <a:gd name="connsiteX136" fmla="*/ 157497 w 1155691"/>
                <a:gd name="connsiteY136" fmla="*/ 189569 h 1464772"/>
                <a:gd name="connsiteX137" fmla="*/ 169143 w 1155691"/>
                <a:gd name="connsiteY137" fmla="*/ 196065 h 1464772"/>
                <a:gd name="connsiteX138" fmla="*/ 184732 w 1155691"/>
                <a:gd name="connsiteY138" fmla="*/ 205292 h 1464772"/>
                <a:gd name="connsiteX139" fmla="*/ 197274 w 1155691"/>
                <a:gd name="connsiteY139" fmla="*/ 215908 h 1464772"/>
                <a:gd name="connsiteX140" fmla="*/ 205561 w 1155691"/>
                <a:gd name="connsiteY140" fmla="*/ 229347 h 1464772"/>
                <a:gd name="connsiteX141" fmla="*/ 208517 w 1155691"/>
                <a:gd name="connsiteY141" fmla="*/ 246861 h 1464772"/>
                <a:gd name="connsiteX142" fmla="*/ 204576 w 1155691"/>
                <a:gd name="connsiteY142" fmla="*/ 267422 h 1464772"/>
                <a:gd name="connsiteX143" fmla="*/ 193064 w 1155691"/>
                <a:gd name="connsiteY143" fmla="*/ 283189 h 1464772"/>
                <a:gd name="connsiteX144" fmla="*/ 174653 w 1155691"/>
                <a:gd name="connsiteY144" fmla="*/ 293178 h 1464772"/>
                <a:gd name="connsiteX145" fmla="*/ 150061 w 1155691"/>
                <a:gd name="connsiteY145" fmla="*/ 296628 h 1464772"/>
                <a:gd name="connsiteX146" fmla="*/ 126723 w 1155691"/>
                <a:gd name="connsiteY146" fmla="*/ 294119 h 1464772"/>
                <a:gd name="connsiteX147" fmla="*/ 105849 w 1155691"/>
                <a:gd name="connsiteY147" fmla="*/ 286549 h 1464772"/>
                <a:gd name="connsiteX148" fmla="*/ 1050067 w 1155691"/>
                <a:gd name="connsiteY148" fmla="*/ 1297152 h 1464772"/>
                <a:gd name="connsiteX149" fmla="*/ 986952 w 1155691"/>
                <a:gd name="connsiteY149" fmla="*/ 1360267 h 1464772"/>
                <a:gd name="connsiteX150" fmla="*/ 986907 w 1155691"/>
                <a:gd name="connsiteY150" fmla="*/ 1360267 h 1464772"/>
                <a:gd name="connsiteX151" fmla="*/ 169995 w 1155691"/>
                <a:gd name="connsiteY151" fmla="*/ 1360267 h 1464772"/>
                <a:gd name="connsiteX152" fmla="*/ 106835 w 1155691"/>
                <a:gd name="connsiteY152" fmla="*/ 1297197 h 1464772"/>
                <a:gd name="connsiteX153" fmla="*/ 106835 w 1155691"/>
                <a:gd name="connsiteY153" fmla="*/ 1297152 h 1464772"/>
                <a:gd name="connsiteX154" fmla="*/ 106835 w 1155691"/>
                <a:gd name="connsiteY154" fmla="*/ 480015 h 1464772"/>
                <a:gd name="connsiteX155" fmla="*/ 169950 w 1155691"/>
                <a:gd name="connsiteY155" fmla="*/ 416900 h 1464772"/>
                <a:gd name="connsiteX156" fmla="*/ 169995 w 1155691"/>
                <a:gd name="connsiteY156" fmla="*/ 416900 h 1464772"/>
                <a:gd name="connsiteX157" fmla="*/ 986907 w 1155691"/>
                <a:gd name="connsiteY157" fmla="*/ 416900 h 1464772"/>
                <a:gd name="connsiteX158" fmla="*/ 1050067 w 1155691"/>
                <a:gd name="connsiteY158" fmla="*/ 479971 h 1464772"/>
                <a:gd name="connsiteX159" fmla="*/ 1050067 w 1155691"/>
                <a:gd name="connsiteY159" fmla="*/ 480015 h 1464772"/>
                <a:gd name="connsiteX160" fmla="*/ 1052262 w 1155691"/>
                <a:gd name="connsiteY160" fmla="*/ 294164 h 1464772"/>
                <a:gd name="connsiteX161" fmla="*/ 1013381 w 1155691"/>
                <a:gd name="connsiteY161" fmla="*/ 294164 h 1464772"/>
                <a:gd name="connsiteX162" fmla="*/ 1013381 w 1155691"/>
                <a:gd name="connsiteY162" fmla="*/ 223523 h 1464772"/>
                <a:gd name="connsiteX163" fmla="*/ 962315 w 1155691"/>
                <a:gd name="connsiteY163" fmla="*/ 223523 h 1464772"/>
                <a:gd name="connsiteX164" fmla="*/ 962315 w 1155691"/>
                <a:gd name="connsiteY164" fmla="*/ 293985 h 1464772"/>
                <a:gd name="connsiteX165" fmla="*/ 923300 w 1155691"/>
                <a:gd name="connsiteY165" fmla="*/ 293985 h 1464772"/>
                <a:gd name="connsiteX166" fmla="*/ 923300 w 1155691"/>
                <a:gd name="connsiteY166" fmla="*/ 126633 h 1464772"/>
                <a:gd name="connsiteX167" fmla="*/ 962315 w 1155691"/>
                <a:gd name="connsiteY167" fmla="*/ 126633 h 1464772"/>
                <a:gd name="connsiteX168" fmla="*/ 962315 w 1155691"/>
                <a:gd name="connsiteY168" fmla="*/ 190555 h 1464772"/>
                <a:gd name="connsiteX169" fmla="*/ 1013381 w 1155691"/>
                <a:gd name="connsiteY169" fmla="*/ 190555 h 1464772"/>
                <a:gd name="connsiteX170" fmla="*/ 1013381 w 1155691"/>
                <a:gd name="connsiteY170" fmla="*/ 126633 h 1464772"/>
                <a:gd name="connsiteX171" fmla="*/ 1052262 w 1155691"/>
                <a:gd name="connsiteY171" fmla="*/ 126633 h 146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1155691" h="1464772">
                  <a:moveTo>
                    <a:pt x="3360" y="3360"/>
                  </a:moveTo>
                  <a:lnTo>
                    <a:pt x="3360" y="1463652"/>
                  </a:lnTo>
                  <a:lnTo>
                    <a:pt x="1153721" y="1463652"/>
                  </a:lnTo>
                  <a:lnTo>
                    <a:pt x="1153721" y="3360"/>
                  </a:lnTo>
                  <a:close/>
                  <a:moveTo>
                    <a:pt x="775523" y="175907"/>
                  </a:moveTo>
                  <a:cubicBezTo>
                    <a:pt x="778659" y="165855"/>
                    <a:pt x="783810" y="156543"/>
                    <a:pt x="790663" y="148538"/>
                  </a:cubicBezTo>
                  <a:cubicBezTo>
                    <a:pt x="797472" y="140775"/>
                    <a:pt x="805938" y="134652"/>
                    <a:pt x="815435" y="130620"/>
                  </a:cubicBezTo>
                  <a:cubicBezTo>
                    <a:pt x="826096" y="126186"/>
                    <a:pt x="837608" y="124004"/>
                    <a:pt x="849165" y="124215"/>
                  </a:cubicBezTo>
                  <a:cubicBezTo>
                    <a:pt x="857541" y="124246"/>
                    <a:pt x="865918" y="125299"/>
                    <a:pt x="874070" y="127350"/>
                  </a:cubicBezTo>
                  <a:cubicBezTo>
                    <a:pt x="882268" y="129420"/>
                    <a:pt x="890242" y="132304"/>
                    <a:pt x="897856" y="135951"/>
                  </a:cubicBezTo>
                  <a:lnTo>
                    <a:pt x="899693" y="136847"/>
                  </a:lnTo>
                  <a:lnTo>
                    <a:pt x="886926" y="169053"/>
                  </a:lnTo>
                  <a:lnTo>
                    <a:pt x="884821" y="168023"/>
                  </a:lnTo>
                  <a:cubicBezTo>
                    <a:pt x="878908" y="165210"/>
                    <a:pt x="872816" y="162711"/>
                    <a:pt x="866635" y="160543"/>
                  </a:cubicBezTo>
                  <a:cubicBezTo>
                    <a:pt x="855660" y="156207"/>
                    <a:pt x="843386" y="156386"/>
                    <a:pt x="832546" y="161035"/>
                  </a:cubicBezTo>
                  <a:cubicBezTo>
                    <a:pt x="827753" y="163463"/>
                    <a:pt x="823632" y="167016"/>
                    <a:pt x="820497" y="171383"/>
                  </a:cubicBezTo>
                  <a:cubicBezTo>
                    <a:pt x="816958" y="176471"/>
                    <a:pt x="814449" y="182165"/>
                    <a:pt x="812971" y="188181"/>
                  </a:cubicBezTo>
                  <a:cubicBezTo>
                    <a:pt x="811180" y="195514"/>
                    <a:pt x="810328" y="203035"/>
                    <a:pt x="810373" y="210578"/>
                  </a:cubicBezTo>
                  <a:cubicBezTo>
                    <a:pt x="810283" y="218211"/>
                    <a:pt x="811045" y="225835"/>
                    <a:pt x="812702" y="233289"/>
                  </a:cubicBezTo>
                  <a:cubicBezTo>
                    <a:pt x="813957" y="239157"/>
                    <a:pt x="816331" y="244729"/>
                    <a:pt x="819735" y="249683"/>
                  </a:cubicBezTo>
                  <a:cubicBezTo>
                    <a:pt x="822781" y="253952"/>
                    <a:pt x="826858" y="257348"/>
                    <a:pt x="831605" y="259538"/>
                  </a:cubicBezTo>
                  <a:cubicBezTo>
                    <a:pt x="837115" y="261966"/>
                    <a:pt x="843118" y="263144"/>
                    <a:pt x="849165" y="262987"/>
                  </a:cubicBezTo>
                  <a:cubicBezTo>
                    <a:pt x="855705" y="262960"/>
                    <a:pt x="862245" y="262226"/>
                    <a:pt x="868606" y="260792"/>
                  </a:cubicBezTo>
                  <a:cubicBezTo>
                    <a:pt x="875862" y="259103"/>
                    <a:pt x="883029" y="257012"/>
                    <a:pt x="890062" y="254521"/>
                  </a:cubicBezTo>
                  <a:lnTo>
                    <a:pt x="892974" y="253491"/>
                  </a:lnTo>
                  <a:lnTo>
                    <a:pt x="892974" y="287042"/>
                  </a:lnTo>
                  <a:lnTo>
                    <a:pt x="891630" y="287624"/>
                  </a:lnTo>
                  <a:cubicBezTo>
                    <a:pt x="888091" y="289111"/>
                    <a:pt x="884463" y="290397"/>
                    <a:pt x="880789" y="291476"/>
                  </a:cubicBezTo>
                  <a:cubicBezTo>
                    <a:pt x="877206" y="292560"/>
                    <a:pt x="873533" y="293443"/>
                    <a:pt x="869860" y="294119"/>
                  </a:cubicBezTo>
                  <a:cubicBezTo>
                    <a:pt x="866097" y="294818"/>
                    <a:pt x="862289" y="295324"/>
                    <a:pt x="858437" y="295642"/>
                  </a:cubicBezTo>
                  <a:cubicBezTo>
                    <a:pt x="854585" y="296001"/>
                    <a:pt x="850375" y="296180"/>
                    <a:pt x="845895" y="296180"/>
                  </a:cubicBezTo>
                  <a:cubicBezTo>
                    <a:pt x="834383" y="296422"/>
                    <a:pt x="822960" y="294303"/>
                    <a:pt x="812299" y="289953"/>
                  </a:cubicBezTo>
                  <a:cubicBezTo>
                    <a:pt x="803116" y="286074"/>
                    <a:pt x="795009" y="280054"/>
                    <a:pt x="788648" y="272394"/>
                  </a:cubicBezTo>
                  <a:cubicBezTo>
                    <a:pt x="782198" y="264412"/>
                    <a:pt x="777494" y="255166"/>
                    <a:pt x="774807" y="245249"/>
                  </a:cubicBezTo>
                  <a:cubicBezTo>
                    <a:pt x="771716" y="233875"/>
                    <a:pt x="770193" y="222135"/>
                    <a:pt x="770327" y="210354"/>
                  </a:cubicBezTo>
                  <a:cubicBezTo>
                    <a:pt x="770238" y="198671"/>
                    <a:pt x="772029" y="187047"/>
                    <a:pt x="775523" y="175907"/>
                  </a:cubicBezTo>
                  <a:close/>
                  <a:moveTo>
                    <a:pt x="643067" y="126633"/>
                  </a:moveTo>
                  <a:lnTo>
                    <a:pt x="763742" y="126633"/>
                  </a:lnTo>
                  <a:lnTo>
                    <a:pt x="763742" y="159826"/>
                  </a:lnTo>
                  <a:lnTo>
                    <a:pt x="722890" y="159826"/>
                  </a:lnTo>
                  <a:lnTo>
                    <a:pt x="722890" y="294209"/>
                  </a:lnTo>
                  <a:lnTo>
                    <a:pt x="684009" y="294209"/>
                  </a:lnTo>
                  <a:lnTo>
                    <a:pt x="684009" y="159826"/>
                  </a:lnTo>
                  <a:lnTo>
                    <a:pt x="643067" y="159826"/>
                  </a:lnTo>
                  <a:close/>
                  <a:moveTo>
                    <a:pt x="380169" y="126633"/>
                  </a:moveTo>
                  <a:lnTo>
                    <a:pt x="427024" y="126633"/>
                  </a:lnTo>
                  <a:cubicBezTo>
                    <a:pt x="448346" y="126633"/>
                    <a:pt x="464427" y="130844"/>
                    <a:pt x="474730" y="139221"/>
                  </a:cubicBezTo>
                  <a:cubicBezTo>
                    <a:pt x="485032" y="147597"/>
                    <a:pt x="490497" y="160632"/>
                    <a:pt x="490497" y="177699"/>
                  </a:cubicBezTo>
                  <a:cubicBezTo>
                    <a:pt x="490587" y="183074"/>
                    <a:pt x="489781" y="188427"/>
                    <a:pt x="488168" y="193556"/>
                  </a:cubicBezTo>
                  <a:cubicBezTo>
                    <a:pt x="486690" y="198080"/>
                    <a:pt x="484584" y="202363"/>
                    <a:pt x="481897" y="206278"/>
                  </a:cubicBezTo>
                  <a:cubicBezTo>
                    <a:pt x="479388" y="209901"/>
                    <a:pt x="476342" y="213158"/>
                    <a:pt x="472938" y="215953"/>
                  </a:cubicBezTo>
                  <a:cubicBezTo>
                    <a:pt x="470295" y="218126"/>
                    <a:pt x="467473" y="220061"/>
                    <a:pt x="464472" y="221732"/>
                  </a:cubicBezTo>
                  <a:lnTo>
                    <a:pt x="485391" y="255238"/>
                  </a:lnTo>
                  <a:cubicBezTo>
                    <a:pt x="488257" y="259717"/>
                    <a:pt x="490990" y="264197"/>
                    <a:pt x="493633" y="268318"/>
                  </a:cubicBezTo>
                  <a:lnTo>
                    <a:pt x="500710" y="279695"/>
                  </a:lnTo>
                  <a:cubicBezTo>
                    <a:pt x="502502" y="282562"/>
                    <a:pt x="504025" y="284936"/>
                    <a:pt x="505190" y="286818"/>
                  </a:cubicBezTo>
                  <a:lnTo>
                    <a:pt x="557241" y="125961"/>
                  </a:lnTo>
                  <a:lnTo>
                    <a:pt x="602752" y="125961"/>
                  </a:lnTo>
                  <a:lnTo>
                    <a:pt x="657401" y="294209"/>
                  </a:lnTo>
                  <a:lnTo>
                    <a:pt x="617803" y="294209"/>
                  </a:lnTo>
                  <a:lnTo>
                    <a:pt x="606649" y="255372"/>
                  </a:lnTo>
                  <a:lnTo>
                    <a:pt x="553478" y="255372"/>
                  </a:lnTo>
                  <a:lnTo>
                    <a:pt x="542190" y="294209"/>
                  </a:lnTo>
                  <a:lnTo>
                    <a:pt x="466040" y="294209"/>
                  </a:lnTo>
                  <a:lnTo>
                    <a:pt x="430652" y="231497"/>
                  </a:lnTo>
                  <a:lnTo>
                    <a:pt x="419095" y="231497"/>
                  </a:lnTo>
                  <a:lnTo>
                    <a:pt x="419095" y="294209"/>
                  </a:lnTo>
                  <a:lnTo>
                    <a:pt x="380080" y="294209"/>
                  </a:lnTo>
                  <a:close/>
                  <a:moveTo>
                    <a:pt x="232348" y="175907"/>
                  </a:moveTo>
                  <a:cubicBezTo>
                    <a:pt x="235529" y="165860"/>
                    <a:pt x="240680" y="156552"/>
                    <a:pt x="247488" y="148538"/>
                  </a:cubicBezTo>
                  <a:cubicBezTo>
                    <a:pt x="254297" y="140766"/>
                    <a:pt x="262763" y="134638"/>
                    <a:pt x="272304" y="130620"/>
                  </a:cubicBezTo>
                  <a:cubicBezTo>
                    <a:pt x="282966" y="126190"/>
                    <a:pt x="294433" y="124009"/>
                    <a:pt x="305990" y="124215"/>
                  </a:cubicBezTo>
                  <a:cubicBezTo>
                    <a:pt x="314411" y="124246"/>
                    <a:pt x="322743" y="125299"/>
                    <a:pt x="330896" y="127350"/>
                  </a:cubicBezTo>
                  <a:cubicBezTo>
                    <a:pt x="339093" y="129420"/>
                    <a:pt x="347066" y="132304"/>
                    <a:pt x="354726" y="135951"/>
                  </a:cubicBezTo>
                  <a:lnTo>
                    <a:pt x="356563" y="136847"/>
                  </a:lnTo>
                  <a:lnTo>
                    <a:pt x="343796" y="169053"/>
                  </a:lnTo>
                  <a:lnTo>
                    <a:pt x="341646" y="168023"/>
                  </a:lnTo>
                  <a:cubicBezTo>
                    <a:pt x="335733" y="165219"/>
                    <a:pt x="329641" y="162724"/>
                    <a:pt x="323460" y="160543"/>
                  </a:cubicBezTo>
                  <a:cubicBezTo>
                    <a:pt x="312485" y="156207"/>
                    <a:pt x="300211" y="156386"/>
                    <a:pt x="289371" y="161035"/>
                  </a:cubicBezTo>
                  <a:cubicBezTo>
                    <a:pt x="284578" y="163468"/>
                    <a:pt x="280457" y="167038"/>
                    <a:pt x="277366" y="171428"/>
                  </a:cubicBezTo>
                  <a:cubicBezTo>
                    <a:pt x="273827" y="176485"/>
                    <a:pt x="271274" y="182169"/>
                    <a:pt x="269841" y="188181"/>
                  </a:cubicBezTo>
                  <a:cubicBezTo>
                    <a:pt x="268004" y="195505"/>
                    <a:pt x="267153" y="203030"/>
                    <a:pt x="267198" y="210578"/>
                  </a:cubicBezTo>
                  <a:cubicBezTo>
                    <a:pt x="267108" y="218215"/>
                    <a:pt x="267915" y="225835"/>
                    <a:pt x="269572" y="233289"/>
                  </a:cubicBezTo>
                  <a:cubicBezTo>
                    <a:pt x="270826" y="239148"/>
                    <a:pt x="273201" y="244716"/>
                    <a:pt x="276560" y="249683"/>
                  </a:cubicBezTo>
                  <a:cubicBezTo>
                    <a:pt x="279606" y="253939"/>
                    <a:pt x="283682" y="257339"/>
                    <a:pt x="288430" y="259538"/>
                  </a:cubicBezTo>
                  <a:cubicBezTo>
                    <a:pt x="293940" y="261961"/>
                    <a:pt x="299943" y="263139"/>
                    <a:pt x="305990" y="262987"/>
                  </a:cubicBezTo>
                  <a:cubicBezTo>
                    <a:pt x="312530" y="262965"/>
                    <a:pt x="319070" y="262230"/>
                    <a:pt x="325430" y="260792"/>
                  </a:cubicBezTo>
                  <a:cubicBezTo>
                    <a:pt x="332687" y="259103"/>
                    <a:pt x="339855" y="257012"/>
                    <a:pt x="346887" y="254521"/>
                  </a:cubicBezTo>
                  <a:lnTo>
                    <a:pt x="349799" y="253491"/>
                  </a:lnTo>
                  <a:lnTo>
                    <a:pt x="349799" y="287042"/>
                  </a:lnTo>
                  <a:lnTo>
                    <a:pt x="348455" y="287624"/>
                  </a:lnTo>
                  <a:cubicBezTo>
                    <a:pt x="341467" y="290558"/>
                    <a:pt x="334166" y="292735"/>
                    <a:pt x="326685" y="294119"/>
                  </a:cubicBezTo>
                  <a:cubicBezTo>
                    <a:pt x="322922" y="294822"/>
                    <a:pt x="319115" y="295328"/>
                    <a:pt x="315262" y="295642"/>
                  </a:cubicBezTo>
                  <a:cubicBezTo>
                    <a:pt x="311410" y="296001"/>
                    <a:pt x="307199" y="296180"/>
                    <a:pt x="302765" y="296180"/>
                  </a:cubicBezTo>
                  <a:cubicBezTo>
                    <a:pt x="291252" y="296426"/>
                    <a:pt x="279830" y="294307"/>
                    <a:pt x="269169" y="289953"/>
                  </a:cubicBezTo>
                  <a:cubicBezTo>
                    <a:pt x="259986" y="286065"/>
                    <a:pt x="251879" y="280049"/>
                    <a:pt x="245473" y="272394"/>
                  </a:cubicBezTo>
                  <a:cubicBezTo>
                    <a:pt x="239023" y="264398"/>
                    <a:pt x="234364" y="255157"/>
                    <a:pt x="231676" y="245249"/>
                  </a:cubicBezTo>
                  <a:cubicBezTo>
                    <a:pt x="228585" y="233875"/>
                    <a:pt x="227062" y="222135"/>
                    <a:pt x="227197" y="210354"/>
                  </a:cubicBezTo>
                  <a:cubicBezTo>
                    <a:pt x="227107" y="198671"/>
                    <a:pt x="228854" y="187052"/>
                    <a:pt x="232348" y="175907"/>
                  </a:cubicBezTo>
                  <a:close/>
                  <a:moveTo>
                    <a:pt x="104640" y="285698"/>
                  </a:moveTo>
                  <a:lnTo>
                    <a:pt x="104640" y="248743"/>
                  </a:lnTo>
                  <a:lnTo>
                    <a:pt x="107820" y="250265"/>
                  </a:lnTo>
                  <a:cubicBezTo>
                    <a:pt x="111359" y="251968"/>
                    <a:pt x="114942" y="253580"/>
                    <a:pt x="118571" y="255193"/>
                  </a:cubicBezTo>
                  <a:cubicBezTo>
                    <a:pt x="122199" y="256806"/>
                    <a:pt x="125783" y="258149"/>
                    <a:pt x="129500" y="259404"/>
                  </a:cubicBezTo>
                  <a:cubicBezTo>
                    <a:pt x="133084" y="260640"/>
                    <a:pt x="136757" y="261625"/>
                    <a:pt x="140475" y="262360"/>
                  </a:cubicBezTo>
                  <a:cubicBezTo>
                    <a:pt x="147015" y="263901"/>
                    <a:pt x="153869" y="263901"/>
                    <a:pt x="160408" y="262360"/>
                  </a:cubicBezTo>
                  <a:cubicBezTo>
                    <a:pt x="162514" y="261764"/>
                    <a:pt x="164485" y="260712"/>
                    <a:pt x="166142" y="259269"/>
                  </a:cubicBezTo>
                  <a:cubicBezTo>
                    <a:pt x="167531" y="258064"/>
                    <a:pt x="168606" y="256523"/>
                    <a:pt x="169233" y="254790"/>
                  </a:cubicBezTo>
                  <a:cubicBezTo>
                    <a:pt x="169995" y="252801"/>
                    <a:pt x="170353" y="250687"/>
                    <a:pt x="170308" y="248563"/>
                  </a:cubicBezTo>
                  <a:cubicBezTo>
                    <a:pt x="170353" y="246127"/>
                    <a:pt x="169770" y="243721"/>
                    <a:pt x="168606" y="241575"/>
                  </a:cubicBezTo>
                  <a:cubicBezTo>
                    <a:pt x="167307" y="239314"/>
                    <a:pt x="165605" y="237284"/>
                    <a:pt x="163634" y="235573"/>
                  </a:cubicBezTo>
                  <a:cubicBezTo>
                    <a:pt x="161125" y="233401"/>
                    <a:pt x="158393" y="231479"/>
                    <a:pt x="155481" y="229839"/>
                  </a:cubicBezTo>
                  <a:cubicBezTo>
                    <a:pt x="152166" y="227913"/>
                    <a:pt x="148493" y="225897"/>
                    <a:pt x="144461" y="223747"/>
                  </a:cubicBezTo>
                  <a:cubicBezTo>
                    <a:pt x="140430" y="221597"/>
                    <a:pt x="137116" y="219761"/>
                    <a:pt x="132860" y="217207"/>
                  </a:cubicBezTo>
                  <a:cubicBezTo>
                    <a:pt x="128336" y="214471"/>
                    <a:pt x="124125" y="211192"/>
                    <a:pt x="120407" y="207442"/>
                  </a:cubicBezTo>
                  <a:cubicBezTo>
                    <a:pt x="116331" y="203299"/>
                    <a:pt x="113016" y="198497"/>
                    <a:pt x="110552" y="193242"/>
                  </a:cubicBezTo>
                  <a:cubicBezTo>
                    <a:pt x="107775" y="186913"/>
                    <a:pt x="106386" y="180046"/>
                    <a:pt x="106566" y="173130"/>
                  </a:cubicBezTo>
                  <a:cubicBezTo>
                    <a:pt x="106431" y="166133"/>
                    <a:pt x="107730" y="159186"/>
                    <a:pt x="110373" y="152704"/>
                  </a:cubicBezTo>
                  <a:cubicBezTo>
                    <a:pt x="112792" y="146804"/>
                    <a:pt x="116510" y="141532"/>
                    <a:pt x="121258" y="137294"/>
                  </a:cubicBezTo>
                  <a:cubicBezTo>
                    <a:pt x="126230" y="132963"/>
                    <a:pt x="132009" y="129697"/>
                    <a:pt x="138280" y="127708"/>
                  </a:cubicBezTo>
                  <a:cubicBezTo>
                    <a:pt x="145403" y="125500"/>
                    <a:pt x="152839" y="124412"/>
                    <a:pt x="160319" y="124483"/>
                  </a:cubicBezTo>
                  <a:cubicBezTo>
                    <a:pt x="164306" y="124479"/>
                    <a:pt x="168247" y="124748"/>
                    <a:pt x="172189" y="125290"/>
                  </a:cubicBezTo>
                  <a:cubicBezTo>
                    <a:pt x="176042" y="125832"/>
                    <a:pt x="179849" y="126593"/>
                    <a:pt x="183612" y="127574"/>
                  </a:cubicBezTo>
                  <a:cubicBezTo>
                    <a:pt x="187420" y="128600"/>
                    <a:pt x="191227" y="129827"/>
                    <a:pt x="194900" y="131247"/>
                  </a:cubicBezTo>
                  <a:cubicBezTo>
                    <a:pt x="198663" y="132636"/>
                    <a:pt x="202605" y="134338"/>
                    <a:pt x="206547" y="136219"/>
                  </a:cubicBezTo>
                  <a:lnTo>
                    <a:pt x="208473" y="137115"/>
                  </a:lnTo>
                  <a:lnTo>
                    <a:pt x="195617" y="168068"/>
                  </a:lnTo>
                  <a:lnTo>
                    <a:pt x="193556" y="167083"/>
                  </a:lnTo>
                  <a:cubicBezTo>
                    <a:pt x="190242" y="165515"/>
                    <a:pt x="187151" y="164171"/>
                    <a:pt x="184284" y="163006"/>
                  </a:cubicBezTo>
                  <a:cubicBezTo>
                    <a:pt x="181417" y="161842"/>
                    <a:pt x="178684" y="160856"/>
                    <a:pt x="175997" y="160050"/>
                  </a:cubicBezTo>
                  <a:cubicBezTo>
                    <a:pt x="173444" y="159297"/>
                    <a:pt x="170845" y="158702"/>
                    <a:pt x="168203" y="158258"/>
                  </a:cubicBezTo>
                  <a:cubicBezTo>
                    <a:pt x="165650" y="157886"/>
                    <a:pt x="163096" y="157689"/>
                    <a:pt x="160543" y="157676"/>
                  </a:cubicBezTo>
                  <a:cubicBezTo>
                    <a:pt x="156242" y="157367"/>
                    <a:pt x="151987" y="158805"/>
                    <a:pt x="148762" y="161663"/>
                  </a:cubicBezTo>
                  <a:cubicBezTo>
                    <a:pt x="145985" y="164556"/>
                    <a:pt x="144551" y="168462"/>
                    <a:pt x="144775" y="172458"/>
                  </a:cubicBezTo>
                  <a:cubicBezTo>
                    <a:pt x="144730" y="174653"/>
                    <a:pt x="145133" y="176839"/>
                    <a:pt x="145985" y="178863"/>
                  </a:cubicBezTo>
                  <a:cubicBezTo>
                    <a:pt x="146881" y="180879"/>
                    <a:pt x="148225" y="182666"/>
                    <a:pt x="149927" y="184105"/>
                  </a:cubicBezTo>
                  <a:cubicBezTo>
                    <a:pt x="152256" y="186165"/>
                    <a:pt x="154809" y="187997"/>
                    <a:pt x="157497" y="189569"/>
                  </a:cubicBezTo>
                  <a:cubicBezTo>
                    <a:pt x="160633" y="191451"/>
                    <a:pt x="164575" y="193646"/>
                    <a:pt x="169143" y="196065"/>
                  </a:cubicBezTo>
                  <a:cubicBezTo>
                    <a:pt x="174787" y="199066"/>
                    <a:pt x="180028" y="202156"/>
                    <a:pt x="184732" y="205292"/>
                  </a:cubicBezTo>
                  <a:cubicBezTo>
                    <a:pt x="189345" y="208289"/>
                    <a:pt x="193556" y="211855"/>
                    <a:pt x="197274" y="215908"/>
                  </a:cubicBezTo>
                  <a:cubicBezTo>
                    <a:pt x="200813" y="219855"/>
                    <a:pt x="203635" y="224406"/>
                    <a:pt x="205561" y="229347"/>
                  </a:cubicBezTo>
                  <a:cubicBezTo>
                    <a:pt x="207622" y="234946"/>
                    <a:pt x="208652" y="240890"/>
                    <a:pt x="208517" y="246861"/>
                  </a:cubicBezTo>
                  <a:cubicBezTo>
                    <a:pt x="208607" y="253912"/>
                    <a:pt x="207263" y="260904"/>
                    <a:pt x="204576" y="267422"/>
                  </a:cubicBezTo>
                  <a:cubicBezTo>
                    <a:pt x="202023" y="273496"/>
                    <a:pt x="198081" y="278889"/>
                    <a:pt x="193064" y="283189"/>
                  </a:cubicBezTo>
                  <a:cubicBezTo>
                    <a:pt x="187643" y="287709"/>
                    <a:pt x="181372" y="291104"/>
                    <a:pt x="174653" y="293178"/>
                  </a:cubicBezTo>
                  <a:cubicBezTo>
                    <a:pt x="166680" y="295588"/>
                    <a:pt x="158393" y="296749"/>
                    <a:pt x="150061" y="296628"/>
                  </a:cubicBezTo>
                  <a:cubicBezTo>
                    <a:pt x="142222" y="296641"/>
                    <a:pt x="134383" y="295799"/>
                    <a:pt x="126723" y="294119"/>
                  </a:cubicBezTo>
                  <a:cubicBezTo>
                    <a:pt x="119466" y="292502"/>
                    <a:pt x="112434" y="289958"/>
                    <a:pt x="105849" y="286549"/>
                  </a:cubicBezTo>
                  <a:close/>
                  <a:moveTo>
                    <a:pt x="1050067" y="1297152"/>
                  </a:moveTo>
                  <a:cubicBezTo>
                    <a:pt x="1050067" y="1332011"/>
                    <a:pt x="1021802" y="1360267"/>
                    <a:pt x="986952" y="1360267"/>
                  </a:cubicBezTo>
                  <a:cubicBezTo>
                    <a:pt x="986952" y="1360267"/>
                    <a:pt x="986907" y="1360267"/>
                    <a:pt x="986907" y="1360267"/>
                  </a:cubicBezTo>
                  <a:lnTo>
                    <a:pt x="169995" y="1360267"/>
                  </a:lnTo>
                  <a:cubicBezTo>
                    <a:pt x="135144" y="1360294"/>
                    <a:pt x="106880" y="1332056"/>
                    <a:pt x="106835" y="1297197"/>
                  </a:cubicBezTo>
                  <a:cubicBezTo>
                    <a:pt x="106835" y="1297184"/>
                    <a:pt x="106835" y="1297165"/>
                    <a:pt x="106835" y="1297152"/>
                  </a:cubicBezTo>
                  <a:lnTo>
                    <a:pt x="106835" y="480015"/>
                  </a:lnTo>
                  <a:cubicBezTo>
                    <a:pt x="106835" y="445156"/>
                    <a:pt x="135100" y="416900"/>
                    <a:pt x="169950" y="416900"/>
                  </a:cubicBezTo>
                  <a:cubicBezTo>
                    <a:pt x="169950" y="416900"/>
                    <a:pt x="169995" y="416900"/>
                    <a:pt x="169995" y="416900"/>
                  </a:cubicBezTo>
                  <a:lnTo>
                    <a:pt x="986907" y="416900"/>
                  </a:lnTo>
                  <a:cubicBezTo>
                    <a:pt x="1021757" y="416873"/>
                    <a:pt x="1050022" y="445112"/>
                    <a:pt x="1050067" y="479971"/>
                  </a:cubicBezTo>
                  <a:cubicBezTo>
                    <a:pt x="1050067" y="479984"/>
                    <a:pt x="1050067" y="480002"/>
                    <a:pt x="1050067" y="480015"/>
                  </a:cubicBezTo>
                  <a:close/>
                  <a:moveTo>
                    <a:pt x="1052262" y="294164"/>
                  </a:moveTo>
                  <a:lnTo>
                    <a:pt x="1013381" y="294164"/>
                  </a:lnTo>
                  <a:lnTo>
                    <a:pt x="1013381" y="223523"/>
                  </a:lnTo>
                  <a:lnTo>
                    <a:pt x="962315" y="223523"/>
                  </a:lnTo>
                  <a:lnTo>
                    <a:pt x="962315" y="293985"/>
                  </a:lnTo>
                  <a:lnTo>
                    <a:pt x="923300" y="293985"/>
                  </a:lnTo>
                  <a:lnTo>
                    <a:pt x="923300" y="126633"/>
                  </a:lnTo>
                  <a:lnTo>
                    <a:pt x="962315" y="126633"/>
                  </a:lnTo>
                  <a:lnTo>
                    <a:pt x="962315" y="190555"/>
                  </a:lnTo>
                  <a:lnTo>
                    <a:pt x="1013381" y="190555"/>
                  </a:lnTo>
                  <a:lnTo>
                    <a:pt x="1013381" y="126633"/>
                  </a:lnTo>
                  <a:lnTo>
                    <a:pt x="1052262" y="126633"/>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375001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4F0224DC-156B-4EAC-8701-35FB1606D4C6}"/>
              </a:ext>
            </a:extLst>
          </p:cNvPr>
          <p:cNvGraphicFramePr>
            <a:graphicFrameLocks noGrp="1"/>
          </p:cNvGraphicFramePr>
          <p:nvPr>
            <p:extLst>
              <p:ext uri="{D42A27DB-BD31-4B8C-83A1-F6EECF244321}">
                <p14:modId xmlns:p14="http://schemas.microsoft.com/office/powerpoint/2010/main" val="659946974"/>
              </p:ext>
            </p:extLst>
          </p:nvPr>
        </p:nvGraphicFramePr>
        <p:xfrm>
          <a:off x="4310749" y="3632831"/>
          <a:ext cx="7772400" cy="2057400"/>
        </p:xfrm>
        <a:graphic>
          <a:graphicData uri="http://schemas.openxmlformats.org/drawingml/2006/table">
            <a:tbl>
              <a:tblPr firstCol="1">
                <a:tableStyleId>{5C22544A-7EE6-4342-B048-85BDC9FD1C3A}</a:tableStyleId>
              </a:tblPr>
              <a:tblGrid>
                <a:gridCol w="1371600">
                  <a:extLst>
                    <a:ext uri="{9D8B030D-6E8A-4147-A177-3AD203B41FA5}">
                      <a16:colId xmlns:a16="http://schemas.microsoft.com/office/drawing/2014/main" val="1093077861"/>
                    </a:ext>
                  </a:extLst>
                </a:gridCol>
                <a:gridCol w="1600200">
                  <a:extLst>
                    <a:ext uri="{9D8B030D-6E8A-4147-A177-3AD203B41FA5}">
                      <a16:colId xmlns:a16="http://schemas.microsoft.com/office/drawing/2014/main" val="388270182"/>
                    </a:ext>
                  </a:extLst>
                </a:gridCol>
                <a:gridCol w="1600200">
                  <a:extLst>
                    <a:ext uri="{9D8B030D-6E8A-4147-A177-3AD203B41FA5}">
                      <a16:colId xmlns:a16="http://schemas.microsoft.com/office/drawing/2014/main" val="4270740280"/>
                    </a:ext>
                  </a:extLst>
                </a:gridCol>
                <a:gridCol w="1600200">
                  <a:extLst>
                    <a:ext uri="{9D8B030D-6E8A-4147-A177-3AD203B41FA5}">
                      <a16:colId xmlns:a16="http://schemas.microsoft.com/office/drawing/2014/main" val="2361346206"/>
                    </a:ext>
                  </a:extLst>
                </a:gridCol>
                <a:gridCol w="1600200">
                  <a:extLst>
                    <a:ext uri="{9D8B030D-6E8A-4147-A177-3AD203B41FA5}">
                      <a16:colId xmlns:a16="http://schemas.microsoft.com/office/drawing/2014/main" val="2271690412"/>
                    </a:ext>
                  </a:extLst>
                </a:gridCol>
              </a:tblGrid>
              <a:tr h="960120">
                <a:tc>
                  <a:txBody>
                    <a:bodyPr/>
                    <a:lstStyle/>
                    <a:p>
                      <a:pPr marL="0" marR="0" algn="ctr">
                        <a:lnSpc>
                          <a:spcPct val="80000"/>
                        </a:lnSpc>
                        <a:spcBef>
                          <a:spcPts val="0"/>
                        </a:spcBef>
                        <a:spcAft>
                          <a:spcPts val="0"/>
                        </a:spcAft>
                      </a:pPr>
                      <a:r>
                        <a:rPr lang="en-US" sz="1600" b="1" dirty="0">
                          <a:solidFill>
                            <a:schemeClr val="tx1"/>
                          </a:solidFill>
                          <a:effectLst/>
                        </a:rPr>
                        <a:t> </a:t>
                      </a:r>
                      <a:endParaRPr lang="en-US" sz="1600" b="1" dirty="0">
                        <a:solidFill>
                          <a:schemeClr val="tx1"/>
                        </a:solidFill>
                        <a:effectLst/>
                        <a:latin typeface="Calibri" panose="020F0502020204030204" pitchFamily="34" charset="0"/>
                        <a:ea typeface="Calibri" panose="020F0502020204030204" pitchFamily="34" charset="0"/>
                      </a:endParaRPr>
                    </a:p>
                  </a:txBody>
                  <a:tcPr marL="68580" marR="68580" marT="0" marB="0" anchor="ctr">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pPr marL="0" marR="0" algn="ctr">
                        <a:lnSpc>
                          <a:spcPct val="80000"/>
                        </a:lnSpc>
                        <a:spcBef>
                          <a:spcPts val="0"/>
                        </a:spcBef>
                        <a:spcAft>
                          <a:spcPts val="0"/>
                        </a:spcAft>
                      </a:pPr>
                      <a:r>
                        <a:rPr lang="en-US" sz="1600" b="1" dirty="0">
                          <a:solidFill>
                            <a:schemeClr val="bg1"/>
                          </a:solidFill>
                          <a:effectLst/>
                        </a:rPr>
                        <a:t>Baltimore North </a:t>
                      </a:r>
                    </a:p>
                    <a:p>
                      <a:pPr marL="0" marR="0" algn="ctr">
                        <a:lnSpc>
                          <a:spcPct val="80000"/>
                        </a:lnSpc>
                        <a:spcBef>
                          <a:spcPts val="0"/>
                        </a:spcBef>
                        <a:spcAft>
                          <a:spcPts val="0"/>
                        </a:spcAft>
                      </a:pPr>
                      <a:r>
                        <a:rPr lang="en-US" sz="1600" b="1" dirty="0">
                          <a:solidFill>
                            <a:schemeClr val="bg1"/>
                          </a:solidFill>
                          <a:effectLst/>
                        </a:rPr>
                        <a:t>(Towson)</a:t>
                      </a:r>
                    </a:p>
                    <a:p>
                      <a:pPr marL="0" marR="0" algn="ctr">
                        <a:lnSpc>
                          <a:spcPct val="80000"/>
                        </a:lnSpc>
                        <a:spcBef>
                          <a:spcPts val="0"/>
                        </a:spcBef>
                        <a:spcAft>
                          <a:spcPts val="0"/>
                        </a:spcAft>
                      </a:pPr>
                      <a:r>
                        <a:rPr lang="en-US" sz="1600" b="1" dirty="0">
                          <a:solidFill>
                            <a:schemeClr val="bg1"/>
                          </a:solidFill>
                          <a:effectLst/>
                        </a:rPr>
                        <a:t>Sep 30, Monday</a:t>
                      </a:r>
                      <a:endParaRPr lang="en-US" sz="1600" b="1" dirty="0">
                        <a:solidFill>
                          <a:schemeClr val="bg1"/>
                        </a:solidFill>
                        <a:effectLst/>
                        <a:latin typeface="Calibri" panose="020F0502020204030204" pitchFamily="34" charset="0"/>
                        <a:ea typeface="Calibri" panose="020F0502020204030204"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pPr marL="0" marR="0" algn="ctr">
                        <a:lnSpc>
                          <a:spcPct val="80000"/>
                        </a:lnSpc>
                        <a:spcBef>
                          <a:spcPts val="0"/>
                        </a:spcBef>
                        <a:spcAft>
                          <a:spcPts val="0"/>
                        </a:spcAft>
                      </a:pPr>
                      <a:r>
                        <a:rPr lang="en-US" sz="1600" b="1" dirty="0">
                          <a:solidFill>
                            <a:schemeClr val="bg1"/>
                          </a:solidFill>
                          <a:effectLst/>
                        </a:rPr>
                        <a:t>Baltimore South </a:t>
                      </a:r>
                    </a:p>
                    <a:p>
                      <a:pPr marL="0" marR="0" algn="ctr">
                        <a:lnSpc>
                          <a:spcPct val="80000"/>
                        </a:lnSpc>
                        <a:spcBef>
                          <a:spcPts val="0"/>
                        </a:spcBef>
                        <a:spcAft>
                          <a:spcPts val="0"/>
                        </a:spcAft>
                      </a:pPr>
                      <a:r>
                        <a:rPr lang="en-US" sz="1600" b="1" dirty="0">
                          <a:solidFill>
                            <a:schemeClr val="bg1"/>
                          </a:solidFill>
                          <a:effectLst/>
                        </a:rPr>
                        <a:t>(Catonsville)</a:t>
                      </a:r>
                    </a:p>
                    <a:p>
                      <a:pPr marL="0" marR="0" algn="ctr">
                        <a:lnSpc>
                          <a:spcPct val="80000"/>
                        </a:lnSpc>
                        <a:spcBef>
                          <a:spcPts val="0"/>
                        </a:spcBef>
                        <a:spcAft>
                          <a:spcPts val="0"/>
                        </a:spcAft>
                      </a:pPr>
                      <a:r>
                        <a:rPr lang="en-US" sz="1600" b="1" dirty="0">
                          <a:solidFill>
                            <a:schemeClr val="bg1"/>
                          </a:solidFill>
                          <a:effectLst/>
                        </a:rPr>
                        <a:t>Oct 1, Tuesday</a:t>
                      </a:r>
                      <a:endParaRPr lang="en-US" sz="1600" b="1" dirty="0">
                        <a:solidFill>
                          <a:schemeClr val="bg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pPr marL="0" marR="0" algn="ctr">
                        <a:lnSpc>
                          <a:spcPct val="80000"/>
                        </a:lnSpc>
                        <a:spcBef>
                          <a:spcPts val="0"/>
                        </a:spcBef>
                        <a:spcAft>
                          <a:spcPts val="0"/>
                        </a:spcAft>
                      </a:pPr>
                      <a:r>
                        <a:rPr lang="en-US" sz="1600" b="1" dirty="0">
                          <a:solidFill>
                            <a:schemeClr val="bg1"/>
                          </a:solidFill>
                          <a:effectLst/>
                        </a:rPr>
                        <a:t>Bethesda </a:t>
                      </a:r>
                    </a:p>
                    <a:p>
                      <a:pPr marL="0" marR="0" algn="ctr">
                        <a:lnSpc>
                          <a:spcPct val="80000"/>
                        </a:lnSpc>
                        <a:spcBef>
                          <a:spcPts val="0"/>
                        </a:spcBef>
                        <a:spcAft>
                          <a:spcPts val="0"/>
                        </a:spcAft>
                      </a:pPr>
                      <a:r>
                        <a:rPr lang="en-US" sz="1600" b="1" dirty="0">
                          <a:solidFill>
                            <a:schemeClr val="bg1"/>
                          </a:solidFill>
                          <a:effectLst/>
                        </a:rPr>
                        <a:t>(Prince George) </a:t>
                      </a:r>
                    </a:p>
                    <a:p>
                      <a:pPr marL="0" marR="0" algn="ctr">
                        <a:lnSpc>
                          <a:spcPct val="80000"/>
                        </a:lnSpc>
                        <a:spcBef>
                          <a:spcPts val="0"/>
                        </a:spcBef>
                        <a:spcAft>
                          <a:spcPts val="0"/>
                        </a:spcAft>
                      </a:pPr>
                      <a:r>
                        <a:rPr lang="en-US" sz="1600" b="1" dirty="0">
                          <a:solidFill>
                            <a:schemeClr val="bg1"/>
                          </a:solidFill>
                          <a:effectLst/>
                        </a:rPr>
                        <a:t>Oct 2, Wednesday </a:t>
                      </a:r>
                      <a:endParaRPr lang="en-US" sz="1600" b="1" dirty="0">
                        <a:solidFill>
                          <a:schemeClr val="bg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pPr marL="0" marR="0" algn="ctr">
                        <a:lnSpc>
                          <a:spcPct val="80000"/>
                        </a:lnSpc>
                        <a:spcBef>
                          <a:spcPts val="0"/>
                        </a:spcBef>
                        <a:spcAft>
                          <a:spcPts val="0"/>
                        </a:spcAft>
                      </a:pPr>
                      <a:r>
                        <a:rPr lang="en-US" sz="1600" b="1" dirty="0">
                          <a:solidFill>
                            <a:schemeClr val="bg1"/>
                          </a:solidFill>
                          <a:effectLst/>
                        </a:rPr>
                        <a:t>Bethesda (Montgomery County) </a:t>
                      </a:r>
                    </a:p>
                    <a:p>
                      <a:pPr marL="0" marR="0" algn="ctr">
                        <a:lnSpc>
                          <a:spcPct val="80000"/>
                        </a:lnSpc>
                        <a:spcBef>
                          <a:spcPts val="0"/>
                        </a:spcBef>
                        <a:spcAft>
                          <a:spcPts val="0"/>
                        </a:spcAft>
                      </a:pPr>
                      <a:r>
                        <a:rPr lang="en-US" sz="1600" b="1" dirty="0">
                          <a:solidFill>
                            <a:schemeClr val="bg1"/>
                          </a:solidFill>
                          <a:effectLst/>
                        </a:rPr>
                        <a:t>Oct 3, Thursday</a:t>
                      </a:r>
                      <a:endParaRPr lang="en-US" sz="1600" b="1" dirty="0">
                        <a:solidFill>
                          <a:schemeClr val="bg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extLst>
                  <a:ext uri="{0D108BD9-81ED-4DB2-BD59-A6C34878D82A}">
                    <a16:rowId xmlns:a16="http://schemas.microsoft.com/office/drawing/2014/main" val="827044452"/>
                  </a:ext>
                </a:extLst>
              </a:tr>
              <a:tr h="365760">
                <a:tc>
                  <a:txBody>
                    <a:bodyPr/>
                    <a:lstStyle/>
                    <a:p>
                      <a:pPr marL="0" marR="0" algn="ctr">
                        <a:lnSpc>
                          <a:spcPct val="80000"/>
                        </a:lnSpc>
                        <a:spcBef>
                          <a:spcPts val="0"/>
                        </a:spcBef>
                        <a:spcAft>
                          <a:spcPts val="0"/>
                        </a:spcAft>
                      </a:pPr>
                      <a:r>
                        <a:rPr lang="en-US" sz="1600" b="1" dirty="0">
                          <a:solidFill>
                            <a:schemeClr val="bg1"/>
                          </a:solidFill>
                          <a:effectLst/>
                        </a:rPr>
                        <a:t>3pm Group </a:t>
                      </a:r>
                      <a:endParaRPr lang="en-US" sz="1600" b="1" dirty="0">
                        <a:solidFill>
                          <a:schemeClr val="bg1"/>
                        </a:solidFill>
                        <a:effectLst/>
                        <a:latin typeface="Calibri" panose="020F0502020204030204" pitchFamily="34" charset="0"/>
                        <a:ea typeface="Calibri" panose="020F0502020204030204" pitchFamily="34" charset="0"/>
                      </a:endParaRPr>
                    </a:p>
                  </a:txBody>
                  <a:tcPr marL="68580" marR="68580" marT="0" marB="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pPr marL="0" marR="0" algn="ctr">
                        <a:lnSpc>
                          <a:spcPct val="80000"/>
                        </a:lnSpc>
                        <a:spcBef>
                          <a:spcPts val="0"/>
                        </a:spcBef>
                        <a:spcAft>
                          <a:spcPts val="0"/>
                        </a:spcAft>
                      </a:pPr>
                      <a:r>
                        <a:rPr lang="en-US" sz="1200" b="0" dirty="0">
                          <a:solidFill>
                            <a:schemeClr val="tx1"/>
                          </a:solidFill>
                          <a:effectLst/>
                        </a:rPr>
                        <a:t>Non-Players</a:t>
                      </a:r>
                      <a:endParaRPr lang="en-US" sz="1200" b="0" dirty="0">
                        <a:solidFill>
                          <a:schemeClr val="tx1"/>
                        </a:solidFill>
                        <a:effectLst/>
                        <a:latin typeface="Calibri" panose="020F0502020204030204" pitchFamily="34" charset="0"/>
                        <a:ea typeface="Calibri" panose="020F0502020204030204"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FBF5"/>
                    </a:solidFill>
                  </a:tcPr>
                </a:tc>
                <a:tc>
                  <a:txBody>
                    <a:bodyPr/>
                    <a:lstStyle/>
                    <a:p>
                      <a:pPr marL="0" marR="0" algn="ctr">
                        <a:lnSpc>
                          <a:spcPct val="80000"/>
                        </a:lnSpc>
                        <a:spcBef>
                          <a:spcPts val="0"/>
                        </a:spcBef>
                        <a:spcAft>
                          <a:spcPts val="0"/>
                        </a:spcAft>
                      </a:pPr>
                      <a:r>
                        <a:rPr lang="en-US" sz="1200" b="0" dirty="0">
                          <a:solidFill>
                            <a:schemeClr val="tx1"/>
                          </a:solidFill>
                          <a:effectLst/>
                        </a:rPr>
                        <a:t>Infrequent</a:t>
                      </a:r>
                      <a:endParaRPr lang="en-US" sz="1200" b="0" dirty="0">
                        <a:solidFill>
                          <a:schemeClr val="tx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FBF5"/>
                    </a:solidFill>
                  </a:tcPr>
                </a:tc>
                <a:tc>
                  <a:txBody>
                    <a:bodyPr/>
                    <a:lstStyle/>
                    <a:p>
                      <a:pPr marL="0" marR="0" algn="ctr">
                        <a:lnSpc>
                          <a:spcPct val="80000"/>
                        </a:lnSpc>
                        <a:spcBef>
                          <a:spcPts val="0"/>
                        </a:spcBef>
                        <a:spcAft>
                          <a:spcPts val="0"/>
                        </a:spcAft>
                      </a:pPr>
                      <a:r>
                        <a:rPr lang="en-US" sz="1200" b="0" dirty="0">
                          <a:solidFill>
                            <a:schemeClr val="tx1"/>
                          </a:solidFill>
                          <a:effectLst/>
                        </a:rPr>
                        <a:t>Infrequent</a:t>
                      </a:r>
                      <a:endParaRPr lang="en-US" sz="1200" b="0" dirty="0">
                        <a:solidFill>
                          <a:schemeClr val="tx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FBF5"/>
                    </a:solidFill>
                  </a:tcPr>
                </a:tc>
                <a:tc>
                  <a:txBody>
                    <a:bodyPr/>
                    <a:lstStyle/>
                    <a:p>
                      <a:pPr marL="0" marR="0" algn="ctr">
                        <a:lnSpc>
                          <a:spcPct val="80000"/>
                        </a:lnSpc>
                        <a:spcBef>
                          <a:spcPts val="0"/>
                        </a:spcBef>
                        <a:spcAft>
                          <a:spcPts val="0"/>
                        </a:spcAft>
                      </a:pPr>
                      <a:r>
                        <a:rPr lang="en-US" sz="1200" b="0" dirty="0">
                          <a:solidFill>
                            <a:schemeClr val="tx1"/>
                          </a:solidFill>
                          <a:effectLst/>
                        </a:rPr>
                        <a:t>Non-Players</a:t>
                      </a:r>
                      <a:endParaRPr lang="en-US" sz="1200" b="0" dirty="0">
                        <a:solidFill>
                          <a:schemeClr val="tx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FBF5"/>
                    </a:solidFill>
                  </a:tcPr>
                </a:tc>
                <a:extLst>
                  <a:ext uri="{0D108BD9-81ED-4DB2-BD59-A6C34878D82A}">
                    <a16:rowId xmlns:a16="http://schemas.microsoft.com/office/drawing/2014/main" val="29357947"/>
                  </a:ext>
                </a:extLst>
              </a:tr>
              <a:tr h="365760">
                <a:tc>
                  <a:txBody>
                    <a:bodyPr/>
                    <a:lstStyle/>
                    <a:p>
                      <a:pPr marL="0" marR="0" algn="ctr">
                        <a:lnSpc>
                          <a:spcPct val="80000"/>
                        </a:lnSpc>
                        <a:spcBef>
                          <a:spcPts val="0"/>
                        </a:spcBef>
                        <a:spcAft>
                          <a:spcPts val="0"/>
                        </a:spcAft>
                      </a:pPr>
                      <a:r>
                        <a:rPr lang="en-US" sz="1600" b="1" dirty="0">
                          <a:solidFill>
                            <a:schemeClr val="bg1"/>
                          </a:solidFill>
                          <a:effectLst/>
                        </a:rPr>
                        <a:t>5.30pm Group </a:t>
                      </a:r>
                      <a:endParaRPr lang="en-US" sz="1600" b="1" dirty="0">
                        <a:solidFill>
                          <a:schemeClr val="bg1"/>
                        </a:solidFill>
                        <a:effectLst/>
                        <a:latin typeface="Calibri" panose="020F0502020204030204" pitchFamily="34" charset="0"/>
                        <a:ea typeface="Calibri" panose="020F0502020204030204" pitchFamily="34" charset="0"/>
                      </a:endParaRPr>
                    </a:p>
                  </a:txBody>
                  <a:tcPr marL="68580" marR="68580" marT="0" marB="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pPr marL="0" marR="0" algn="ctr">
                        <a:lnSpc>
                          <a:spcPct val="80000"/>
                        </a:lnSpc>
                        <a:spcBef>
                          <a:spcPts val="0"/>
                        </a:spcBef>
                        <a:spcAft>
                          <a:spcPts val="0"/>
                        </a:spcAft>
                      </a:pPr>
                      <a:r>
                        <a:rPr lang="en-US" sz="1200" b="0" dirty="0">
                          <a:solidFill>
                            <a:schemeClr val="tx1"/>
                          </a:solidFill>
                          <a:effectLst/>
                        </a:rPr>
                        <a:t>Infrequent</a:t>
                      </a:r>
                      <a:endParaRPr lang="en-US" sz="1200" b="0" dirty="0">
                        <a:solidFill>
                          <a:schemeClr val="tx1"/>
                        </a:solidFill>
                        <a:effectLst/>
                        <a:latin typeface="Calibri" panose="020F0502020204030204" pitchFamily="34" charset="0"/>
                        <a:ea typeface="Calibri" panose="020F0502020204030204"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FBF5"/>
                    </a:solidFill>
                  </a:tcPr>
                </a:tc>
                <a:tc>
                  <a:txBody>
                    <a:bodyPr/>
                    <a:lstStyle/>
                    <a:p>
                      <a:pPr marL="0" marR="0" algn="ctr">
                        <a:lnSpc>
                          <a:spcPct val="80000"/>
                        </a:lnSpc>
                        <a:spcBef>
                          <a:spcPts val="0"/>
                        </a:spcBef>
                        <a:spcAft>
                          <a:spcPts val="0"/>
                        </a:spcAft>
                      </a:pPr>
                      <a:r>
                        <a:rPr lang="en-US" sz="1200" b="0" dirty="0">
                          <a:solidFill>
                            <a:schemeClr val="tx1"/>
                          </a:solidFill>
                          <a:effectLst/>
                        </a:rPr>
                        <a:t>Core Freq, L </a:t>
                      </a:r>
                      <a:r>
                        <a:rPr lang="en-US" sz="1200" b="0" dirty="0" err="1">
                          <a:solidFill>
                            <a:schemeClr val="tx1"/>
                          </a:solidFill>
                          <a:effectLst/>
                        </a:rPr>
                        <a:t>p.p</a:t>
                      </a:r>
                      <a:endParaRPr lang="en-US" sz="1200" b="0" dirty="0">
                        <a:solidFill>
                          <a:schemeClr val="tx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FBF5"/>
                    </a:solidFill>
                  </a:tcPr>
                </a:tc>
                <a:tc>
                  <a:txBody>
                    <a:bodyPr/>
                    <a:lstStyle/>
                    <a:p>
                      <a:pPr marL="0" marR="0" algn="ctr">
                        <a:lnSpc>
                          <a:spcPct val="80000"/>
                        </a:lnSpc>
                        <a:spcBef>
                          <a:spcPts val="0"/>
                        </a:spcBef>
                        <a:spcAft>
                          <a:spcPts val="0"/>
                        </a:spcAft>
                      </a:pPr>
                      <a:r>
                        <a:rPr lang="en-US" sz="1200" b="0" dirty="0">
                          <a:solidFill>
                            <a:schemeClr val="tx1"/>
                          </a:solidFill>
                          <a:effectLst/>
                        </a:rPr>
                        <a:t>Core Freq, L </a:t>
                      </a:r>
                      <a:r>
                        <a:rPr lang="en-US" sz="1200" b="0" dirty="0" err="1">
                          <a:solidFill>
                            <a:schemeClr val="tx1"/>
                          </a:solidFill>
                          <a:effectLst/>
                        </a:rPr>
                        <a:t>p.p</a:t>
                      </a:r>
                      <a:endParaRPr lang="en-US" sz="1200" b="0" dirty="0">
                        <a:solidFill>
                          <a:schemeClr val="tx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FBF5"/>
                    </a:solidFill>
                  </a:tcPr>
                </a:tc>
                <a:tc>
                  <a:txBody>
                    <a:bodyPr/>
                    <a:lstStyle/>
                    <a:p>
                      <a:pPr marL="0" marR="0" algn="ctr">
                        <a:lnSpc>
                          <a:spcPct val="80000"/>
                        </a:lnSpc>
                        <a:spcBef>
                          <a:spcPts val="0"/>
                        </a:spcBef>
                        <a:spcAft>
                          <a:spcPts val="0"/>
                        </a:spcAft>
                      </a:pPr>
                      <a:r>
                        <a:rPr lang="en-US" sz="1200" b="0" dirty="0">
                          <a:solidFill>
                            <a:schemeClr val="tx1"/>
                          </a:solidFill>
                          <a:effectLst/>
                        </a:rPr>
                        <a:t>Infrequent </a:t>
                      </a:r>
                      <a:endParaRPr lang="en-US" sz="1200" b="0" dirty="0">
                        <a:solidFill>
                          <a:schemeClr val="tx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FBF5"/>
                    </a:solidFill>
                  </a:tcPr>
                </a:tc>
                <a:extLst>
                  <a:ext uri="{0D108BD9-81ED-4DB2-BD59-A6C34878D82A}">
                    <a16:rowId xmlns:a16="http://schemas.microsoft.com/office/drawing/2014/main" val="4040620253"/>
                  </a:ext>
                </a:extLst>
              </a:tr>
              <a:tr h="365760">
                <a:tc>
                  <a:txBody>
                    <a:bodyPr/>
                    <a:lstStyle/>
                    <a:p>
                      <a:pPr marL="0" marR="0" algn="ctr">
                        <a:lnSpc>
                          <a:spcPct val="80000"/>
                        </a:lnSpc>
                        <a:spcBef>
                          <a:spcPts val="0"/>
                        </a:spcBef>
                        <a:spcAft>
                          <a:spcPts val="0"/>
                        </a:spcAft>
                      </a:pPr>
                      <a:r>
                        <a:rPr lang="en-US" sz="1600" b="1" dirty="0">
                          <a:solidFill>
                            <a:schemeClr val="bg1"/>
                          </a:solidFill>
                          <a:effectLst/>
                        </a:rPr>
                        <a:t>8pm Group</a:t>
                      </a:r>
                      <a:endParaRPr lang="en-US" sz="1600" b="1" dirty="0">
                        <a:solidFill>
                          <a:schemeClr val="bg1"/>
                        </a:solidFill>
                        <a:effectLst/>
                        <a:latin typeface="Calibri" panose="020F0502020204030204" pitchFamily="34" charset="0"/>
                        <a:ea typeface="Calibri" panose="020F0502020204030204" pitchFamily="34" charset="0"/>
                      </a:endParaRPr>
                    </a:p>
                  </a:txBody>
                  <a:tcPr marL="68580" marR="68580" marT="0" marB="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5">
                        <a:lumMod val="75000"/>
                      </a:schemeClr>
                    </a:solidFill>
                  </a:tcPr>
                </a:tc>
                <a:tc>
                  <a:txBody>
                    <a:bodyPr/>
                    <a:lstStyle/>
                    <a:p>
                      <a:pPr marL="0" marR="0" algn="ctr">
                        <a:lnSpc>
                          <a:spcPct val="80000"/>
                        </a:lnSpc>
                        <a:spcBef>
                          <a:spcPts val="0"/>
                        </a:spcBef>
                        <a:spcAft>
                          <a:spcPts val="0"/>
                        </a:spcAft>
                      </a:pPr>
                      <a:r>
                        <a:rPr lang="en-US" sz="1200" b="0">
                          <a:solidFill>
                            <a:schemeClr val="tx1"/>
                          </a:solidFill>
                          <a:effectLst/>
                        </a:rPr>
                        <a:t>Core Freq, H/L p.p</a:t>
                      </a:r>
                      <a:endParaRPr lang="en-US" sz="1200" b="0">
                        <a:solidFill>
                          <a:schemeClr val="tx1"/>
                        </a:solidFill>
                        <a:effectLst/>
                        <a:latin typeface="Calibri" panose="020F0502020204030204" pitchFamily="34" charset="0"/>
                        <a:ea typeface="Calibri" panose="020F0502020204030204"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9FBF5"/>
                    </a:solidFill>
                  </a:tcPr>
                </a:tc>
                <a:tc>
                  <a:txBody>
                    <a:bodyPr/>
                    <a:lstStyle/>
                    <a:p>
                      <a:pPr marL="0" marR="0" algn="ctr">
                        <a:lnSpc>
                          <a:spcPct val="80000"/>
                        </a:lnSpc>
                        <a:spcBef>
                          <a:spcPts val="0"/>
                        </a:spcBef>
                        <a:spcAft>
                          <a:spcPts val="0"/>
                        </a:spcAft>
                      </a:pPr>
                      <a:r>
                        <a:rPr lang="en-US" sz="1200" b="0" dirty="0">
                          <a:solidFill>
                            <a:schemeClr val="tx1"/>
                          </a:solidFill>
                          <a:effectLst/>
                        </a:rPr>
                        <a:t>Core Freq, H </a:t>
                      </a:r>
                      <a:r>
                        <a:rPr lang="en-US" sz="1200" b="0" dirty="0" err="1">
                          <a:solidFill>
                            <a:schemeClr val="tx1"/>
                          </a:solidFill>
                          <a:effectLst/>
                        </a:rPr>
                        <a:t>p.p</a:t>
                      </a:r>
                      <a:endParaRPr lang="en-US" sz="1200" b="0" dirty="0">
                        <a:solidFill>
                          <a:schemeClr val="tx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9FBF5"/>
                    </a:solidFill>
                  </a:tcPr>
                </a:tc>
                <a:tc>
                  <a:txBody>
                    <a:bodyPr/>
                    <a:lstStyle/>
                    <a:p>
                      <a:pPr marL="0" marR="0" algn="ctr">
                        <a:lnSpc>
                          <a:spcPct val="80000"/>
                        </a:lnSpc>
                        <a:spcBef>
                          <a:spcPts val="0"/>
                        </a:spcBef>
                        <a:spcAft>
                          <a:spcPts val="0"/>
                        </a:spcAft>
                      </a:pPr>
                      <a:r>
                        <a:rPr lang="en-US" sz="1200" b="0" dirty="0">
                          <a:solidFill>
                            <a:schemeClr val="tx1"/>
                          </a:solidFill>
                          <a:effectLst/>
                        </a:rPr>
                        <a:t>Core Freq, H </a:t>
                      </a:r>
                      <a:r>
                        <a:rPr lang="en-US" sz="1200" b="0" dirty="0" err="1">
                          <a:solidFill>
                            <a:schemeClr val="tx1"/>
                          </a:solidFill>
                          <a:effectLst/>
                        </a:rPr>
                        <a:t>p.p</a:t>
                      </a:r>
                      <a:endParaRPr lang="en-US" sz="1200" b="0" dirty="0">
                        <a:solidFill>
                          <a:schemeClr val="tx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9FBF5"/>
                    </a:solidFill>
                  </a:tcPr>
                </a:tc>
                <a:tc>
                  <a:txBody>
                    <a:bodyPr/>
                    <a:lstStyle/>
                    <a:p>
                      <a:pPr marL="0" marR="0" algn="ctr">
                        <a:lnSpc>
                          <a:spcPct val="80000"/>
                        </a:lnSpc>
                        <a:spcBef>
                          <a:spcPts val="0"/>
                        </a:spcBef>
                        <a:spcAft>
                          <a:spcPts val="0"/>
                        </a:spcAft>
                      </a:pPr>
                      <a:r>
                        <a:rPr lang="en-US" sz="1200" b="0" dirty="0">
                          <a:solidFill>
                            <a:schemeClr val="tx1"/>
                          </a:solidFill>
                          <a:effectLst/>
                        </a:rPr>
                        <a:t>Core Freq, H/L </a:t>
                      </a:r>
                      <a:r>
                        <a:rPr lang="en-US" sz="1200" b="0" dirty="0" err="1">
                          <a:solidFill>
                            <a:schemeClr val="tx1"/>
                          </a:solidFill>
                          <a:effectLst/>
                        </a:rPr>
                        <a:t>p.p</a:t>
                      </a:r>
                      <a:endParaRPr lang="en-US" sz="1200" b="0" dirty="0">
                        <a:solidFill>
                          <a:schemeClr val="tx1"/>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9FBF5"/>
                    </a:solidFill>
                  </a:tcPr>
                </a:tc>
                <a:extLst>
                  <a:ext uri="{0D108BD9-81ED-4DB2-BD59-A6C34878D82A}">
                    <a16:rowId xmlns:a16="http://schemas.microsoft.com/office/drawing/2014/main" val="366970496"/>
                  </a:ext>
                </a:extLst>
              </a:tr>
            </a:tbl>
          </a:graphicData>
        </a:graphic>
      </p:graphicFrame>
      <p:graphicFrame>
        <p:nvGraphicFramePr>
          <p:cNvPr id="13" name="Table 12">
            <a:extLst>
              <a:ext uri="{FF2B5EF4-FFF2-40B4-BE49-F238E27FC236}">
                <a16:creationId xmlns:a16="http://schemas.microsoft.com/office/drawing/2014/main" id="{2735B945-3D24-491B-8EE7-D189D29370AA}"/>
              </a:ext>
            </a:extLst>
          </p:cNvPr>
          <p:cNvGraphicFramePr>
            <a:graphicFrameLocks noGrp="1"/>
          </p:cNvGraphicFramePr>
          <p:nvPr>
            <p:extLst>
              <p:ext uri="{D42A27DB-BD31-4B8C-83A1-F6EECF244321}">
                <p14:modId xmlns:p14="http://schemas.microsoft.com/office/powerpoint/2010/main" val="46396977"/>
              </p:ext>
            </p:extLst>
          </p:nvPr>
        </p:nvGraphicFramePr>
        <p:xfrm>
          <a:off x="4310749" y="1517020"/>
          <a:ext cx="7772400" cy="2051939"/>
        </p:xfrm>
        <a:graphic>
          <a:graphicData uri="http://schemas.openxmlformats.org/drawingml/2006/table">
            <a:tbl>
              <a:tblPr>
                <a:tableStyleId>{00A15C55-8517-42AA-B614-E9B94910E393}</a:tableStyleId>
              </a:tblPr>
              <a:tblGrid>
                <a:gridCol w="1371600">
                  <a:extLst>
                    <a:ext uri="{9D8B030D-6E8A-4147-A177-3AD203B41FA5}">
                      <a16:colId xmlns:a16="http://schemas.microsoft.com/office/drawing/2014/main" val="2238020431"/>
                    </a:ext>
                  </a:extLst>
                </a:gridCol>
                <a:gridCol w="1600200">
                  <a:extLst>
                    <a:ext uri="{9D8B030D-6E8A-4147-A177-3AD203B41FA5}">
                      <a16:colId xmlns:a16="http://schemas.microsoft.com/office/drawing/2014/main" val="705842966"/>
                    </a:ext>
                  </a:extLst>
                </a:gridCol>
                <a:gridCol w="1600200">
                  <a:extLst>
                    <a:ext uri="{9D8B030D-6E8A-4147-A177-3AD203B41FA5}">
                      <a16:colId xmlns:a16="http://schemas.microsoft.com/office/drawing/2014/main" val="1384971130"/>
                    </a:ext>
                  </a:extLst>
                </a:gridCol>
                <a:gridCol w="1600200">
                  <a:extLst>
                    <a:ext uri="{9D8B030D-6E8A-4147-A177-3AD203B41FA5}">
                      <a16:colId xmlns:a16="http://schemas.microsoft.com/office/drawing/2014/main" val="1381669466"/>
                    </a:ext>
                  </a:extLst>
                </a:gridCol>
                <a:gridCol w="1600200">
                  <a:extLst>
                    <a:ext uri="{9D8B030D-6E8A-4147-A177-3AD203B41FA5}">
                      <a16:colId xmlns:a16="http://schemas.microsoft.com/office/drawing/2014/main" val="3760936145"/>
                    </a:ext>
                  </a:extLst>
                </a:gridCol>
              </a:tblGrid>
              <a:tr h="548640">
                <a:tc>
                  <a:txBody>
                    <a:bodyPr/>
                    <a:lstStyle/>
                    <a:p>
                      <a:pPr>
                        <a:lnSpc>
                          <a:spcPct val="80000"/>
                        </a:lnSpc>
                      </a:pPr>
                      <a:r>
                        <a:rPr lang="en-US" sz="1600" b="1" dirty="0">
                          <a:solidFill>
                            <a:schemeClr val="bg1"/>
                          </a:solidFill>
                        </a:rPr>
                        <a:t>Groups</a:t>
                      </a:r>
                    </a:p>
                  </a:txBody>
                  <a:tcPr anchor="ctr">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80000"/>
                        </a:lnSpc>
                      </a:pPr>
                      <a:r>
                        <a:rPr lang="en-US" sz="1600" b="1" dirty="0">
                          <a:solidFill>
                            <a:schemeClr val="bg1"/>
                          </a:solidFill>
                        </a:rPr>
                        <a:t>Non-</a:t>
                      </a:r>
                      <a:br>
                        <a:rPr lang="en-US" sz="1600" b="1" dirty="0">
                          <a:solidFill>
                            <a:schemeClr val="bg1"/>
                          </a:solidFill>
                        </a:rPr>
                      </a:br>
                      <a:r>
                        <a:rPr lang="en-US" sz="1600" b="1" dirty="0">
                          <a:solidFill>
                            <a:schemeClr val="bg1"/>
                          </a:solidFill>
                        </a:rPr>
                        <a:t>Players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80000"/>
                        </a:lnSpc>
                      </a:pPr>
                      <a:r>
                        <a:rPr lang="en-US" sz="1600" b="1" dirty="0">
                          <a:solidFill>
                            <a:schemeClr val="bg1"/>
                          </a:solidFill>
                        </a:rPr>
                        <a:t>Infrequent Player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80000"/>
                        </a:lnSpc>
                      </a:pPr>
                      <a:r>
                        <a:rPr lang="en-US" sz="1600" b="1" dirty="0">
                          <a:solidFill>
                            <a:schemeClr val="bg1"/>
                          </a:solidFill>
                        </a:rPr>
                        <a:t>Core, High </a:t>
                      </a:r>
                      <a:br>
                        <a:rPr lang="en-US" sz="1600" b="1" dirty="0">
                          <a:solidFill>
                            <a:schemeClr val="bg1"/>
                          </a:solidFill>
                        </a:rPr>
                      </a:br>
                      <a:r>
                        <a:rPr lang="en-US" sz="1600" b="1" dirty="0">
                          <a:solidFill>
                            <a:schemeClr val="bg1"/>
                          </a:solidFill>
                        </a:rPr>
                        <a:t>Price Point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80000"/>
                        </a:lnSpc>
                      </a:pPr>
                      <a:r>
                        <a:rPr lang="en-US" sz="1600" b="1" dirty="0">
                          <a:solidFill>
                            <a:schemeClr val="bg1"/>
                          </a:solidFill>
                        </a:rPr>
                        <a:t>Core, Low </a:t>
                      </a:r>
                      <a:br>
                        <a:rPr lang="en-US" sz="1600" b="1" dirty="0">
                          <a:solidFill>
                            <a:schemeClr val="bg1"/>
                          </a:solidFill>
                        </a:rPr>
                      </a:br>
                      <a:r>
                        <a:rPr lang="en-US" sz="1600" b="1" dirty="0">
                          <a:solidFill>
                            <a:schemeClr val="bg1"/>
                          </a:solidFill>
                        </a:rPr>
                        <a:t>Price Point</a:t>
                      </a:r>
                    </a:p>
                  </a:txBody>
                  <a:tcPr anchor="ctr">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228874011"/>
                  </a:ext>
                </a:extLst>
              </a:tr>
              <a:tr h="1188720">
                <a:tc>
                  <a:txBody>
                    <a:bodyPr/>
                    <a:lstStyle/>
                    <a:p>
                      <a:pPr>
                        <a:lnSpc>
                          <a:spcPct val="80000"/>
                        </a:lnSpc>
                      </a:pPr>
                      <a:r>
                        <a:rPr lang="en-US" sz="1600" b="1" dirty="0">
                          <a:solidFill>
                            <a:schemeClr val="bg1"/>
                          </a:solidFill>
                        </a:rPr>
                        <a:t>Definitions</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marL="0" marR="0" lvl="0" indent="0" algn="ctr" defTabSz="1232345" rtl="0" eaLnBrk="1" fontAlgn="auto" latinLnBrk="0" hangingPunct="1">
                        <a:lnSpc>
                          <a:spcPct val="80000"/>
                        </a:lnSpc>
                        <a:spcBef>
                          <a:spcPts val="0"/>
                        </a:spcBef>
                        <a:spcAft>
                          <a:spcPts val="0"/>
                        </a:spcAft>
                        <a:buClrTx/>
                        <a:buSzTx/>
                        <a:buFontTx/>
                        <a:buNone/>
                        <a:tabLst/>
                        <a:defRPr/>
                      </a:pPr>
                      <a:r>
                        <a:rPr lang="en-US" sz="1200" dirty="0"/>
                        <a:t>Those who have not played Instant Scratch tickets in the past 12 months, or have never played Instant, but are open to playing Instant scratch tickets in the future</a:t>
                      </a:r>
                    </a:p>
                  </a:txBody>
                  <a:tcPr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BEBF1"/>
                    </a:solidFill>
                  </a:tcPr>
                </a:tc>
                <a:tc>
                  <a:txBody>
                    <a:bodyPr/>
                    <a:lstStyle/>
                    <a:p>
                      <a:pPr algn="ctr">
                        <a:lnSpc>
                          <a:spcPct val="80000"/>
                        </a:lnSpc>
                      </a:pPr>
                      <a:r>
                        <a:rPr lang="en-US" sz="1200" kern="1200" dirty="0">
                          <a:effectLst/>
                        </a:rPr>
                        <a:t>Those who have played Instant Scratch tickets in the past month, but not in the past week AND less often than monthly</a:t>
                      </a:r>
                      <a:endParaRPr lang="en-US" sz="1200" dirty="0"/>
                    </a:p>
                  </a:txBody>
                  <a:tcPr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BEBF1"/>
                    </a:solidFill>
                  </a:tcPr>
                </a:tc>
                <a:tc>
                  <a:txBody>
                    <a:bodyPr/>
                    <a:lstStyle/>
                    <a:p>
                      <a:pPr marL="0" marR="0" lvl="0" indent="0" algn="ctr" defTabSz="1232345" rtl="0" eaLnBrk="1" fontAlgn="auto" latinLnBrk="0" hangingPunct="1">
                        <a:lnSpc>
                          <a:spcPct val="80000"/>
                        </a:lnSpc>
                        <a:spcBef>
                          <a:spcPts val="0"/>
                        </a:spcBef>
                        <a:spcAft>
                          <a:spcPts val="0"/>
                        </a:spcAft>
                        <a:buClrTx/>
                        <a:buSzTx/>
                        <a:buFontTx/>
                        <a:buNone/>
                        <a:tabLst/>
                        <a:defRPr/>
                      </a:pPr>
                      <a:r>
                        <a:rPr lang="en-US" sz="1200" kern="1200" dirty="0">
                          <a:effectLst/>
                        </a:rPr>
                        <a:t>Those who have played Instant Scratch tickets in the past week, and also play weekly or more often. </a:t>
                      </a:r>
                    </a:p>
                    <a:p>
                      <a:pPr marL="0" marR="0" lvl="0" indent="0" algn="ctr" defTabSz="1232345" rtl="0" eaLnBrk="1" fontAlgn="auto" latinLnBrk="0" hangingPunct="1">
                        <a:lnSpc>
                          <a:spcPct val="80000"/>
                        </a:lnSpc>
                        <a:spcBef>
                          <a:spcPts val="0"/>
                        </a:spcBef>
                        <a:spcAft>
                          <a:spcPts val="0"/>
                        </a:spcAft>
                        <a:buClrTx/>
                        <a:buSzTx/>
                        <a:buFontTx/>
                        <a:buNone/>
                        <a:tabLst/>
                        <a:defRPr/>
                      </a:pPr>
                      <a:r>
                        <a:rPr lang="en-US" sz="1200" kern="1200" dirty="0">
                          <a:effectLst/>
                        </a:rPr>
                        <a:t>Typically play $20 price point and above.</a:t>
                      </a:r>
                    </a:p>
                    <a:p>
                      <a:pPr algn="ctr">
                        <a:lnSpc>
                          <a:spcPct val="80000"/>
                        </a:lnSpc>
                      </a:pPr>
                      <a:endParaRPr lang="en-US" sz="1200" dirty="0"/>
                    </a:p>
                  </a:txBody>
                  <a:tcPr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BEBF1"/>
                    </a:solidFill>
                  </a:tcPr>
                </a:tc>
                <a:tc>
                  <a:txBody>
                    <a:bodyPr/>
                    <a:lstStyle/>
                    <a:p>
                      <a:pPr marL="0" marR="0" lvl="0" indent="0" algn="ctr" defTabSz="1232345" rtl="0" eaLnBrk="1" fontAlgn="auto" latinLnBrk="0" hangingPunct="1">
                        <a:lnSpc>
                          <a:spcPct val="80000"/>
                        </a:lnSpc>
                        <a:spcBef>
                          <a:spcPts val="0"/>
                        </a:spcBef>
                        <a:spcAft>
                          <a:spcPts val="0"/>
                        </a:spcAft>
                        <a:buClrTx/>
                        <a:buSzTx/>
                        <a:buFontTx/>
                        <a:buNone/>
                        <a:tabLst/>
                        <a:defRPr/>
                      </a:pPr>
                      <a:r>
                        <a:rPr lang="en-US" sz="1200" kern="1200" dirty="0">
                          <a:effectLst/>
                        </a:rPr>
                        <a:t>Those who have played Instant Scratch tickets in the past week, and also play weekly or more often. Do not typically play $20 or $30 price points. </a:t>
                      </a:r>
                    </a:p>
                    <a:p>
                      <a:pPr algn="ctr">
                        <a:lnSpc>
                          <a:spcPct val="80000"/>
                        </a:lnSpc>
                      </a:pPr>
                      <a:endParaRPr lang="en-US" sz="1200" dirty="0"/>
                    </a:p>
                  </a:txBody>
                  <a:tcPr marT="91440" marB="9144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BEBF1"/>
                    </a:solidFill>
                  </a:tcPr>
                </a:tc>
                <a:extLst>
                  <a:ext uri="{0D108BD9-81ED-4DB2-BD59-A6C34878D82A}">
                    <a16:rowId xmlns:a16="http://schemas.microsoft.com/office/drawing/2014/main" val="939238322"/>
                  </a:ext>
                </a:extLst>
              </a:tr>
            </a:tbl>
          </a:graphicData>
        </a:graphic>
      </p:graphicFrame>
      <p:grpSp>
        <p:nvGrpSpPr>
          <p:cNvPr id="20" name="Group 19">
            <a:extLst>
              <a:ext uri="{FF2B5EF4-FFF2-40B4-BE49-F238E27FC236}">
                <a16:creationId xmlns:a16="http://schemas.microsoft.com/office/drawing/2014/main" id="{DDCDBA8E-73B4-4EA6-930A-D62E30A80DAE}"/>
              </a:ext>
            </a:extLst>
          </p:cNvPr>
          <p:cNvGrpSpPr>
            <a:grpSpLocks noChangeAspect="1"/>
          </p:cNvGrpSpPr>
          <p:nvPr/>
        </p:nvGrpSpPr>
        <p:grpSpPr>
          <a:xfrm>
            <a:off x="161593" y="1517020"/>
            <a:ext cx="4080456" cy="4163275"/>
            <a:chOff x="222555" y="1699903"/>
            <a:chExt cx="4080456" cy="4163275"/>
          </a:xfrm>
        </p:grpSpPr>
        <p:pic>
          <p:nvPicPr>
            <p:cNvPr id="2" name="Picture 1">
              <a:extLst>
                <a:ext uri="{FF2B5EF4-FFF2-40B4-BE49-F238E27FC236}">
                  <a16:creationId xmlns:a16="http://schemas.microsoft.com/office/drawing/2014/main" id="{E2544ECE-4326-46D6-9EC0-50809CA2FE3C}"/>
                </a:ext>
              </a:extLst>
            </p:cNvPr>
            <p:cNvPicPr>
              <a:picLocks noChangeAspect="1"/>
            </p:cNvPicPr>
            <p:nvPr/>
          </p:nvPicPr>
          <p:blipFill>
            <a:blip r:embed="rId2"/>
            <a:stretch>
              <a:fillRect/>
            </a:stretch>
          </p:blipFill>
          <p:spPr>
            <a:xfrm>
              <a:off x="222555" y="1699903"/>
              <a:ext cx="1315688" cy="989929"/>
            </a:xfrm>
            <a:prstGeom prst="rect">
              <a:avLst/>
            </a:prstGeom>
          </p:spPr>
        </p:pic>
        <p:pic>
          <p:nvPicPr>
            <p:cNvPr id="3" name="Picture 2">
              <a:extLst>
                <a:ext uri="{FF2B5EF4-FFF2-40B4-BE49-F238E27FC236}">
                  <a16:creationId xmlns:a16="http://schemas.microsoft.com/office/drawing/2014/main" id="{96CAED4A-33B5-4FBE-B681-A87E426DA523}"/>
                </a:ext>
              </a:extLst>
            </p:cNvPr>
            <p:cNvPicPr>
              <a:picLocks noChangeAspect="1"/>
            </p:cNvPicPr>
            <p:nvPr/>
          </p:nvPicPr>
          <p:blipFill>
            <a:blip r:embed="rId3"/>
            <a:stretch>
              <a:fillRect/>
            </a:stretch>
          </p:blipFill>
          <p:spPr>
            <a:xfrm>
              <a:off x="1600737" y="1699903"/>
              <a:ext cx="1315688" cy="999796"/>
            </a:xfrm>
            <a:prstGeom prst="rect">
              <a:avLst/>
            </a:prstGeom>
          </p:spPr>
        </p:pic>
        <p:pic>
          <p:nvPicPr>
            <p:cNvPr id="4" name="Picture 3">
              <a:extLst>
                <a:ext uri="{FF2B5EF4-FFF2-40B4-BE49-F238E27FC236}">
                  <a16:creationId xmlns:a16="http://schemas.microsoft.com/office/drawing/2014/main" id="{9EE82752-81E9-4188-95FE-7DE69C95D7DC}"/>
                </a:ext>
              </a:extLst>
            </p:cNvPr>
            <p:cNvPicPr>
              <a:picLocks noChangeAspect="1"/>
            </p:cNvPicPr>
            <p:nvPr/>
          </p:nvPicPr>
          <p:blipFill>
            <a:blip r:embed="rId4"/>
            <a:stretch>
              <a:fillRect/>
            </a:stretch>
          </p:blipFill>
          <p:spPr>
            <a:xfrm>
              <a:off x="2974973" y="1699903"/>
              <a:ext cx="1328038" cy="999796"/>
            </a:xfrm>
            <a:prstGeom prst="rect">
              <a:avLst/>
            </a:prstGeom>
          </p:spPr>
        </p:pic>
        <p:pic>
          <p:nvPicPr>
            <p:cNvPr id="9" name="Picture 8">
              <a:extLst>
                <a:ext uri="{FF2B5EF4-FFF2-40B4-BE49-F238E27FC236}">
                  <a16:creationId xmlns:a16="http://schemas.microsoft.com/office/drawing/2014/main" id="{C96A25A0-B15D-4C7A-954A-8D761F5BD9C5}"/>
                </a:ext>
              </a:extLst>
            </p:cNvPr>
            <p:cNvPicPr>
              <a:picLocks noChangeAspect="1"/>
            </p:cNvPicPr>
            <p:nvPr/>
          </p:nvPicPr>
          <p:blipFill>
            <a:blip r:embed="rId5"/>
            <a:stretch>
              <a:fillRect/>
            </a:stretch>
          </p:blipFill>
          <p:spPr>
            <a:xfrm>
              <a:off x="222555" y="2752614"/>
              <a:ext cx="1335401" cy="989929"/>
            </a:xfrm>
            <a:prstGeom prst="rect">
              <a:avLst/>
            </a:prstGeom>
          </p:spPr>
        </p:pic>
        <p:pic>
          <p:nvPicPr>
            <p:cNvPr id="10" name="Picture 9">
              <a:extLst>
                <a:ext uri="{FF2B5EF4-FFF2-40B4-BE49-F238E27FC236}">
                  <a16:creationId xmlns:a16="http://schemas.microsoft.com/office/drawing/2014/main" id="{A2DBA557-09A0-4BB3-BD8F-2C67FD6383EF}"/>
                </a:ext>
              </a:extLst>
            </p:cNvPr>
            <p:cNvPicPr>
              <a:picLocks noChangeAspect="1"/>
            </p:cNvPicPr>
            <p:nvPr/>
          </p:nvPicPr>
          <p:blipFill>
            <a:blip r:embed="rId6"/>
            <a:stretch>
              <a:fillRect/>
            </a:stretch>
          </p:blipFill>
          <p:spPr>
            <a:xfrm>
              <a:off x="1589206" y="2759191"/>
              <a:ext cx="1338751" cy="989929"/>
            </a:xfrm>
            <a:prstGeom prst="rect">
              <a:avLst/>
            </a:prstGeom>
          </p:spPr>
        </p:pic>
        <p:pic>
          <p:nvPicPr>
            <p:cNvPr id="11" name="Picture 10">
              <a:extLst>
                <a:ext uri="{FF2B5EF4-FFF2-40B4-BE49-F238E27FC236}">
                  <a16:creationId xmlns:a16="http://schemas.microsoft.com/office/drawing/2014/main" id="{B8687850-6DFC-4DBA-A123-0A0331BCE61A}"/>
                </a:ext>
              </a:extLst>
            </p:cNvPr>
            <p:cNvPicPr>
              <a:picLocks noChangeAspect="1"/>
            </p:cNvPicPr>
            <p:nvPr/>
          </p:nvPicPr>
          <p:blipFill>
            <a:blip r:embed="rId7"/>
            <a:stretch>
              <a:fillRect/>
            </a:stretch>
          </p:blipFill>
          <p:spPr>
            <a:xfrm>
              <a:off x="2963193" y="2759193"/>
              <a:ext cx="1339818" cy="989929"/>
            </a:xfrm>
            <a:prstGeom prst="rect">
              <a:avLst/>
            </a:prstGeom>
          </p:spPr>
        </p:pic>
        <p:pic>
          <p:nvPicPr>
            <p:cNvPr id="14" name="Picture 13">
              <a:extLst>
                <a:ext uri="{FF2B5EF4-FFF2-40B4-BE49-F238E27FC236}">
                  <a16:creationId xmlns:a16="http://schemas.microsoft.com/office/drawing/2014/main" id="{3CD98C0D-E489-4007-9208-8639CA5DA64F}"/>
                </a:ext>
              </a:extLst>
            </p:cNvPr>
            <p:cNvPicPr>
              <a:picLocks noChangeAspect="1"/>
            </p:cNvPicPr>
            <p:nvPr/>
          </p:nvPicPr>
          <p:blipFill rotWithShape="1">
            <a:blip r:embed="rId8"/>
            <a:srcRect l="12453" r="10110" b="9926"/>
            <a:stretch/>
          </p:blipFill>
          <p:spPr>
            <a:xfrm>
              <a:off x="222555" y="3805325"/>
              <a:ext cx="1315688" cy="989930"/>
            </a:xfrm>
            <a:prstGeom prst="rect">
              <a:avLst/>
            </a:prstGeom>
          </p:spPr>
        </p:pic>
        <p:pic>
          <p:nvPicPr>
            <p:cNvPr id="16" name="Picture 15">
              <a:extLst>
                <a:ext uri="{FF2B5EF4-FFF2-40B4-BE49-F238E27FC236}">
                  <a16:creationId xmlns:a16="http://schemas.microsoft.com/office/drawing/2014/main" id="{2AFC713D-E741-4F53-9947-4B2188866372}"/>
                </a:ext>
              </a:extLst>
            </p:cNvPr>
            <p:cNvPicPr>
              <a:picLocks noChangeAspect="1"/>
            </p:cNvPicPr>
            <p:nvPr/>
          </p:nvPicPr>
          <p:blipFill>
            <a:blip r:embed="rId9"/>
            <a:stretch>
              <a:fillRect/>
            </a:stretch>
          </p:blipFill>
          <p:spPr>
            <a:xfrm>
              <a:off x="1587574" y="3808614"/>
              <a:ext cx="1342015" cy="989932"/>
            </a:xfrm>
            <a:prstGeom prst="rect">
              <a:avLst/>
            </a:prstGeom>
          </p:spPr>
        </p:pic>
        <p:pic>
          <p:nvPicPr>
            <p:cNvPr id="17" name="Picture 16">
              <a:extLst>
                <a:ext uri="{FF2B5EF4-FFF2-40B4-BE49-F238E27FC236}">
                  <a16:creationId xmlns:a16="http://schemas.microsoft.com/office/drawing/2014/main" id="{95A0BA62-24A9-43C8-9855-941C42204E70}"/>
                </a:ext>
              </a:extLst>
            </p:cNvPr>
            <p:cNvPicPr>
              <a:picLocks noChangeAspect="1"/>
            </p:cNvPicPr>
            <p:nvPr/>
          </p:nvPicPr>
          <p:blipFill>
            <a:blip r:embed="rId10"/>
            <a:stretch>
              <a:fillRect/>
            </a:stretch>
          </p:blipFill>
          <p:spPr>
            <a:xfrm>
              <a:off x="222555" y="4873244"/>
              <a:ext cx="1315688" cy="989934"/>
            </a:xfrm>
            <a:prstGeom prst="rect">
              <a:avLst/>
            </a:prstGeom>
          </p:spPr>
        </p:pic>
        <p:pic>
          <p:nvPicPr>
            <p:cNvPr id="5" name="Picture 4">
              <a:extLst>
                <a:ext uri="{FF2B5EF4-FFF2-40B4-BE49-F238E27FC236}">
                  <a16:creationId xmlns:a16="http://schemas.microsoft.com/office/drawing/2014/main" id="{7424E0B2-940B-44CE-AE4F-997FA65ED50B}"/>
                </a:ext>
              </a:extLst>
            </p:cNvPr>
            <p:cNvPicPr>
              <a:picLocks noChangeAspect="1"/>
            </p:cNvPicPr>
            <p:nvPr/>
          </p:nvPicPr>
          <p:blipFill>
            <a:blip r:embed="rId11"/>
            <a:stretch>
              <a:fillRect/>
            </a:stretch>
          </p:blipFill>
          <p:spPr>
            <a:xfrm>
              <a:off x="2944610" y="3808616"/>
              <a:ext cx="1358401" cy="989928"/>
            </a:xfrm>
            <a:prstGeom prst="rect">
              <a:avLst/>
            </a:prstGeom>
          </p:spPr>
        </p:pic>
        <p:pic>
          <p:nvPicPr>
            <p:cNvPr id="6" name="Picture 5">
              <a:extLst>
                <a:ext uri="{FF2B5EF4-FFF2-40B4-BE49-F238E27FC236}">
                  <a16:creationId xmlns:a16="http://schemas.microsoft.com/office/drawing/2014/main" id="{70D7DC58-1107-46E3-B955-09B7AF573F3B}"/>
                </a:ext>
              </a:extLst>
            </p:cNvPr>
            <p:cNvPicPr>
              <a:picLocks noChangeAspect="1"/>
            </p:cNvPicPr>
            <p:nvPr/>
          </p:nvPicPr>
          <p:blipFill>
            <a:blip r:embed="rId12"/>
            <a:stretch>
              <a:fillRect/>
            </a:stretch>
          </p:blipFill>
          <p:spPr>
            <a:xfrm>
              <a:off x="2986935" y="4858037"/>
              <a:ext cx="1316076" cy="1005141"/>
            </a:xfrm>
            <a:prstGeom prst="rect">
              <a:avLst/>
            </a:prstGeom>
          </p:spPr>
        </p:pic>
        <p:pic>
          <p:nvPicPr>
            <p:cNvPr id="7" name="Picture 6">
              <a:extLst>
                <a:ext uri="{FF2B5EF4-FFF2-40B4-BE49-F238E27FC236}">
                  <a16:creationId xmlns:a16="http://schemas.microsoft.com/office/drawing/2014/main" id="{A70091D6-5937-43D4-81F7-C164994151E9}"/>
                </a:ext>
              </a:extLst>
            </p:cNvPr>
            <p:cNvPicPr>
              <a:picLocks noChangeAspect="1"/>
            </p:cNvPicPr>
            <p:nvPr/>
          </p:nvPicPr>
          <p:blipFill>
            <a:blip r:embed="rId13"/>
            <a:stretch>
              <a:fillRect/>
            </a:stretch>
          </p:blipFill>
          <p:spPr>
            <a:xfrm>
              <a:off x="1602679" y="4873243"/>
              <a:ext cx="1311805" cy="989935"/>
            </a:xfrm>
            <a:prstGeom prst="rect">
              <a:avLst/>
            </a:prstGeom>
          </p:spPr>
        </p:pic>
      </p:grpSp>
      <p:sp>
        <p:nvSpPr>
          <p:cNvPr id="19" name="Title 18">
            <a:extLst>
              <a:ext uri="{FF2B5EF4-FFF2-40B4-BE49-F238E27FC236}">
                <a16:creationId xmlns:a16="http://schemas.microsoft.com/office/drawing/2014/main" id="{912C45B5-F642-4FAF-B515-683CC8514C21}"/>
              </a:ext>
            </a:extLst>
          </p:cNvPr>
          <p:cNvSpPr>
            <a:spLocks noGrp="1"/>
          </p:cNvSpPr>
          <p:nvPr>
            <p:ph type="title"/>
          </p:nvPr>
        </p:nvSpPr>
        <p:spPr/>
        <p:txBody>
          <a:bodyPr/>
          <a:lstStyle/>
          <a:p>
            <a:r>
              <a:rPr lang="en-US" dirty="0"/>
              <a:t>Who We Spoke To</a:t>
            </a:r>
          </a:p>
        </p:txBody>
      </p:sp>
      <p:sp>
        <p:nvSpPr>
          <p:cNvPr id="21" name="Rectangle 20">
            <a:extLst>
              <a:ext uri="{FF2B5EF4-FFF2-40B4-BE49-F238E27FC236}">
                <a16:creationId xmlns:a16="http://schemas.microsoft.com/office/drawing/2014/main" id="{8F2D8C67-FB6F-4CC0-BB7A-B047AEEA4A3B}"/>
              </a:ext>
            </a:extLst>
          </p:cNvPr>
          <p:cNvSpPr/>
          <p:nvPr/>
        </p:nvSpPr>
        <p:spPr>
          <a:xfrm>
            <a:off x="0" y="922280"/>
            <a:ext cx="12191999" cy="457200"/>
          </a:xfrm>
          <a:prstGeom prst="rect">
            <a:avLst/>
          </a:prstGeom>
          <a:solidFill>
            <a:schemeClr val="tx1">
              <a:lumMod val="10000"/>
              <a:lumOff val="90000"/>
            </a:schemeClr>
          </a:solidFill>
        </p:spPr>
        <p:txBody>
          <a:bodyPr wrap="square" lIns="182880" rIns="182880" anchor="ctr" anchorCtr="0">
            <a:noAutofit/>
          </a:bodyPr>
          <a:lstStyle/>
          <a:p>
            <a:pPr algn="ctr" defTabSz="913755" fontAlgn="auto">
              <a:spcBef>
                <a:spcPts val="0"/>
              </a:spcBef>
              <a:spcAft>
                <a:spcPts val="0"/>
              </a:spcAft>
            </a:pPr>
            <a:r>
              <a:rPr lang="en-US" sz="1800" b="1" kern="0" dirty="0">
                <a:cs typeface="Calibri" pitchFamily="34" charset="0"/>
              </a:rPr>
              <a:t>SAMPLE		</a:t>
            </a:r>
            <a:r>
              <a:rPr lang="en-US" sz="1800" kern="0" dirty="0">
                <a:cs typeface="Calibri" pitchFamily="34" charset="0"/>
              </a:rPr>
              <a:t>Total sample size: n=94</a:t>
            </a:r>
          </a:p>
        </p:txBody>
      </p:sp>
      <p:cxnSp>
        <p:nvCxnSpPr>
          <p:cNvPr id="23" name="Straight Arrow Connector 22">
            <a:extLst>
              <a:ext uri="{FF2B5EF4-FFF2-40B4-BE49-F238E27FC236}">
                <a16:creationId xmlns:a16="http://schemas.microsoft.com/office/drawing/2014/main" id="{E76A0578-A64C-4CCE-910A-3B70224E464C}"/>
              </a:ext>
            </a:extLst>
          </p:cNvPr>
          <p:cNvCxnSpPr/>
          <p:nvPr/>
        </p:nvCxnSpPr>
        <p:spPr>
          <a:xfrm>
            <a:off x="12627429" y="1680754"/>
            <a:ext cx="914400" cy="914400"/>
          </a:xfrm>
          <a:prstGeom prst="straightConnector1">
            <a:avLst/>
          </a:prstGeom>
          <a:noFill/>
          <a:ln w="12700">
            <a:solidFill>
              <a:schemeClr val="bg2"/>
            </a:solidFill>
            <a:round/>
            <a:headEnd/>
            <a:tailEnd type="triangle"/>
          </a:ln>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32738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5738F-F1AD-4D3B-8AD5-A82FBB49132F}"/>
              </a:ext>
            </a:extLst>
          </p:cNvPr>
          <p:cNvSpPr>
            <a:spLocks noGrp="1"/>
          </p:cNvSpPr>
          <p:nvPr>
            <p:ph type="title"/>
          </p:nvPr>
        </p:nvSpPr>
        <p:spPr/>
        <p:txBody>
          <a:bodyPr/>
          <a:lstStyle/>
          <a:p>
            <a:r>
              <a:rPr lang="en-US" dirty="0"/>
              <a:t>Note About Qualitative Research</a:t>
            </a:r>
          </a:p>
        </p:txBody>
      </p:sp>
      <p:sp>
        <p:nvSpPr>
          <p:cNvPr id="4" name="Rectangle 3">
            <a:extLst>
              <a:ext uri="{FF2B5EF4-FFF2-40B4-BE49-F238E27FC236}">
                <a16:creationId xmlns:a16="http://schemas.microsoft.com/office/drawing/2014/main" id="{E232496F-32DD-4976-B154-864CD44013AB}"/>
              </a:ext>
            </a:extLst>
          </p:cNvPr>
          <p:cNvSpPr txBox="1">
            <a:spLocks noChangeArrowheads="1"/>
          </p:cNvSpPr>
          <p:nvPr/>
        </p:nvSpPr>
        <p:spPr>
          <a:xfrm>
            <a:off x="0" y="1134589"/>
            <a:ext cx="12192000" cy="2215991"/>
          </a:xfrm>
          <a:prstGeom prst="rect">
            <a:avLst/>
          </a:prstGeom>
          <a:solidFill>
            <a:srgbClr val="FBEBF1"/>
          </a:solidFill>
        </p:spPr>
        <p:txBody>
          <a:bodyPr wrap="square" lIns="457200" tIns="182880" rIns="457200" bIns="182880">
            <a:spAutoFit/>
          </a:bodyPr>
          <a:lstStyle>
            <a:lvl1pPr marL="0" indent="0" algn="l" rtl="0" fontAlgn="base">
              <a:lnSpc>
                <a:spcPct val="110000"/>
              </a:lnSpc>
              <a:spcBef>
                <a:spcPts val="400"/>
              </a:spcBef>
              <a:spcAft>
                <a:spcPts val="600"/>
              </a:spcAft>
              <a:buFont typeface="Arial" pitchFamily="34" charset="0"/>
              <a:buNone/>
              <a:defRPr sz="1400" kern="1200">
                <a:solidFill>
                  <a:srgbClr val="595959"/>
                </a:solidFill>
                <a:latin typeface="+mn-lt"/>
                <a:ea typeface="+mn-ea"/>
                <a:cs typeface="Arial" pitchFamily="34" charset="0"/>
              </a:defRPr>
            </a:lvl1pPr>
            <a:lvl2pPr marL="685800" indent="-228600" algn="l" rtl="0" fontAlgn="base">
              <a:lnSpc>
                <a:spcPct val="110000"/>
              </a:lnSpc>
              <a:spcBef>
                <a:spcPts val="0"/>
              </a:spcBef>
              <a:spcAft>
                <a:spcPts val="600"/>
              </a:spcAft>
              <a:buFont typeface="Arial"/>
              <a:buChar char="•"/>
              <a:defRPr sz="1400" kern="1200">
                <a:solidFill>
                  <a:srgbClr val="595959"/>
                </a:solidFill>
                <a:latin typeface="+mn-lt"/>
                <a:ea typeface="+mn-ea"/>
                <a:cs typeface="Arial" pitchFamily="34" charset="0"/>
              </a:defRPr>
            </a:lvl2pPr>
            <a:lvl3pPr marL="1143000" indent="-228600" algn="l" rtl="0" fontAlgn="base">
              <a:lnSpc>
                <a:spcPct val="110000"/>
              </a:lnSpc>
              <a:spcBef>
                <a:spcPts val="0"/>
              </a:spcBef>
              <a:spcAft>
                <a:spcPts val="600"/>
              </a:spcAft>
              <a:buFont typeface="Lucida Grande"/>
              <a:buChar char="-"/>
              <a:defRPr sz="1400" kern="1200">
                <a:solidFill>
                  <a:srgbClr val="595959"/>
                </a:solidFill>
                <a:latin typeface="+mn-lt"/>
                <a:ea typeface="+mn-ea"/>
                <a:cs typeface="Arial" pitchFamily="34" charset="0"/>
              </a:defRPr>
            </a:lvl3pPr>
            <a:lvl4pPr marL="1600200" indent="-228600" algn="l" rtl="0" fontAlgn="base">
              <a:lnSpc>
                <a:spcPct val="110000"/>
              </a:lnSpc>
              <a:spcBef>
                <a:spcPts val="0"/>
              </a:spcBef>
              <a:spcAft>
                <a:spcPts val="600"/>
              </a:spcAft>
              <a:buFont typeface="Arial"/>
              <a:buChar char="•"/>
              <a:defRPr sz="1400" kern="1200">
                <a:solidFill>
                  <a:srgbClr val="595959"/>
                </a:solidFill>
                <a:latin typeface="+mn-lt"/>
                <a:ea typeface="+mn-ea"/>
                <a:cs typeface="Arial" pitchFamily="34" charset="0"/>
              </a:defRPr>
            </a:lvl4pPr>
            <a:lvl5pPr marL="2057400" indent="-228600" algn="l" rtl="0" fontAlgn="base">
              <a:lnSpc>
                <a:spcPct val="110000"/>
              </a:lnSpc>
              <a:spcBef>
                <a:spcPts val="0"/>
              </a:spcBef>
              <a:spcAft>
                <a:spcPts val="600"/>
              </a:spcAft>
              <a:buFont typeface="Lucida Grande"/>
              <a:buChar char="-"/>
              <a:defRPr sz="1400" kern="1200">
                <a:solidFill>
                  <a:srgbClr val="595959"/>
                </a:solidFill>
                <a:latin typeface="+mn-lt"/>
                <a:ea typeface="+mn-ea"/>
                <a:cs typeface="Arial" pitchFamily="34" charset="0"/>
              </a:defRPr>
            </a:lvl5pPr>
            <a:lvl6pPr marL="2514600" indent="-228600" algn="l" defTabSz="914400" rtl="0" eaLnBrk="1" latinLnBrk="0" hangingPunct="1">
              <a:lnSpc>
                <a:spcPct val="110000"/>
              </a:lnSpc>
              <a:spcBef>
                <a:spcPts val="0"/>
              </a:spcBef>
              <a:spcAft>
                <a:spcPts val="600"/>
              </a:spcAft>
              <a:buFont typeface="Lucida Grande"/>
              <a:buChar char="»"/>
              <a:defRPr sz="1400" kern="1200" baseline="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0" hangingPunct="0">
              <a:lnSpc>
                <a:spcPct val="100000"/>
              </a:lnSpc>
              <a:spcBef>
                <a:spcPts val="0"/>
              </a:spcBef>
              <a:spcAft>
                <a:spcPts val="0"/>
              </a:spcAft>
              <a:buClr>
                <a:schemeClr val="bg1"/>
              </a:buClr>
              <a:buFontTx/>
              <a:buNone/>
            </a:pPr>
            <a:r>
              <a:rPr lang="en-US" sz="2000" i="1" dirty="0">
                <a:solidFill>
                  <a:schemeClr val="tx1"/>
                </a:solidFill>
              </a:rPr>
              <a:t>Focus groups are used as a means of developing insight and direction, rather than quantitatively precise or absolute measures of data. Consequently, due to the small number of participants involved, the findings cannot be used to make generalizations about any larger universe of individuals. The high degree of consistency between groups on some issues and the general convergence of opinions encountered with respect to the various issues explored in this process, however, do provide us with a high level of confidence in the validity of the results reported herein.</a:t>
            </a:r>
          </a:p>
        </p:txBody>
      </p:sp>
      <p:grpSp>
        <p:nvGrpSpPr>
          <p:cNvPr id="5" name="Group 4">
            <a:extLst>
              <a:ext uri="{FF2B5EF4-FFF2-40B4-BE49-F238E27FC236}">
                <a16:creationId xmlns:a16="http://schemas.microsoft.com/office/drawing/2014/main" id="{CCD6E11A-BDB4-4679-94D8-76C48A77500B}"/>
              </a:ext>
            </a:extLst>
          </p:cNvPr>
          <p:cNvGrpSpPr>
            <a:grpSpLocks noChangeAspect="1"/>
          </p:cNvGrpSpPr>
          <p:nvPr/>
        </p:nvGrpSpPr>
        <p:grpSpPr>
          <a:xfrm>
            <a:off x="4708735" y="3563446"/>
            <a:ext cx="2782455" cy="2834640"/>
            <a:chOff x="6545263" y="3744913"/>
            <a:chExt cx="596900" cy="687387"/>
          </a:xfrm>
          <a:solidFill>
            <a:schemeClr val="accent1"/>
          </a:solidFill>
        </p:grpSpPr>
        <p:sp>
          <p:nvSpPr>
            <p:cNvPr id="6" name="Freeform 112">
              <a:extLst>
                <a:ext uri="{FF2B5EF4-FFF2-40B4-BE49-F238E27FC236}">
                  <a16:creationId xmlns:a16="http://schemas.microsoft.com/office/drawing/2014/main" id="{6BF452E3-0AEA-4C4E-9673-BA7784B1804E}"/>
                </a:ext>
              </a:extLst>
            </p:cNvPr>
            <p:cNvSpPr>
              <a:spLocks noEditPoints="1"/>
            </p:cNvSpPr>
            <p:nvPr/>
          </p:nvSpPr>
          <p:spPr bwMode="auto">
            <a:xfrm>
              <a:off x="6567488" y="4041775"/>
              <a:ext cx="190500" cy="269875"/>
            </a:xfrm>
            <a:custGeom>
              <a:avLst/>
              <a:gdLst>
                <a:gd name="T0" fmla="*/ 49 w 60"/>
                <a:gd name="T1" fmla="*/ 47 h 85"/>
                <a:gd name="T2" fmla="*/ 60 w 60"/>
                <a:gd name="T3" fmla="*/ 58 h 85"/>
                <a:gd name="T4" fmla="*/ 60 w 60"/>
                <a:gd name="T5" fmla="*/ 61 h 85"/>
                <a:gd name="T6" fmla="*/ 42 w 60"/>
                <a:gd name="T7" fmla="*/ 70 h 85"/>
                <a:gd name="T8" fmla="*/ 38 w 60"/>
                <a:gd name="T9" fmla="*/ 76 h 85"/>
                <a:gd name="T10" fmla="*/ 38 w 60"/>
                <a:gd name="T11" fmla="*/ 77 h 85"/>
                <a:gd name="T12" fmla="*/ 0 w 60"/>
                <a:gd name="T13" fmla="*/ 85 h 85"/>
                <a:gd name="T14" fmla="*/ 0 w 60"/>
                <a:gd name="T15" fmla="*/ 58 h 85"/>
                <a:gd name="T16" fmla="*/ 11 w 60"/>
                <a:gd name="T17" fmla="*/ 47 h 85"/>
                <a:gd name="T18" fmla="*/ 22 w 60"/>
                <a:gd name="T19" fmla="*/ 47 h 85"/>
                <a:gd name="T20" fmla="*/ 20 w 60"/>
                <a:gd name="T21" fmla="*/ 44 h 85"/>
                <a:gd name="T22" fmla="*/ 8 w 60"/>
                <a:gd name="T23" fmla="*/ 33 h 85"/>
                <a:gd name="T24" fmla="*/ 16 w 60"/>
                <a:gd name="T25" fmla="*/ 9 h 85"/>
                <a:gd name="T26" fmla="*/ 32 w 60"/>
                <a:gd name="T27" fmla="*/ 4 h 85"/>
                <a:gd name="T28" fmla="*/ 49 w 60"/>
                <a:gd name="T29" fmla="*/ 36 h 85"/>
                <a:gd name="T30" fmla="*/ 39 w 60"/>
                <a:gd name="T31" fmla="*/ 45 h 85"/>
                <a:gd name="T32" fmla="*/ 38 w 60"/>
                <a:gd name="T33" fmla="*/ 47 h 85"/>
                <a:gd name="T34" fmla="*/ 49 w 60"/>
                <a:gd name="T35" fmla="*/ 47 h 85"/>
                <a:gd name="T36" fmla="*/ 23 w 60"/>
                <a:gd name="T37" fmla="*/ 47 h 85"/>
                <a:gd name="T38" fmla="*/ 23 w 60"/>
                <a:gd name="T39" fmla="*/ 47 h 85"/>
                <a:gd name="T40" fmla="*/ 30 w 60"/>
                <a:gd name="T41" fmla="*/ 61 h 85"/>
                <a:gd name="T42" fmla="*/ 28 w 60"/>
                <a:gd name="T43" fmla="*/ 63 h 85"/>
                <a:gd name="T44" fmla="*/ 30 w 60"/>
                <a:gd name="T45" fmla="*/ 66 h 85"/>
                <a:gd name="T46" fmla="*/ 32 w 60"/>
                <a:gd name="T47" fmla="*/ 63 h 85"/>
                <a:gd name="T48" fmla="*/ 30 w 60"/>
                <a:gd name="T49" fmla="*/ 61 h 85"/>
                <a:gd name="T50" fmla="*/ 31 w 60"/>
                <a:gd name="T51" fmla="*/ 58 h 85"/>
                <a:gd name="T52" fmla="*/ 31 w 60"/>
                <a:gd name="T53" fmla="*/ 58 h 85"/>
                <a:gd name="T54" fmla="*/ 37 w 60"/>
                <a:gd name="T55" fmla="*/ 47 h 85"/>
                <a:gd name="T56" fmla="*/ 37 w 60"/>
                <a:gd name="T57" fmla="*/ 47 h 85"/>
                <a:gd name="T58" fmla="*/ 37 w 60"/>
                <a:gd name="T59" fmla="*/ 47 h 85"/>
                <a:gd name="T60" fmla="*/ 37 w 60"/>
                <a:gd name="T61" fmla="*/ 42 h 85"/>
                <a:gd name="T62" fmla="*/ 30 w 60"/>
                <a:gd name="T63" fmla="*/ 46 h 85"/>
                <a:gd name="T64" fmla="*/ 23 w 60"/>
                <a:gd name="T65" fmla="*/ 42 h 85"/>
                <a:gd name="T66" fmla="*/ 23 w 60"/>
                <a:gd name="T67" fmla="*/ 47 h 85"/>
                <a:gd name="T68" fmla="*/ 23 w 60"/>
                <a:gd name="T69" fmla="*/ 47 h 85"/>
                <a:gd name="T70" fmla="*/ 43 w 60"/>
                <a:gd name="T71" fmla="*/ 30 h 85"/>
                <a:gd name="T72" fmla="*/ 29 w 60"/>
                <a:gd name="T73" fmla="*/ 12 h 85"/>
                <a:gd name="T74" fmla="*/ 18 w 60"/>
                <a:gd name="T75" fmla="*/ 25 h 85"/>
                <a:gd name="T76" fmla="*/ 18 w 60"/>
                <a:gd name="T77" fmla="*/ 25 h 85"/>
                <a:gd name="T78" fmla="*/ 17 w 60"/>
                <a:gd name="T79" fmla="*/ 25 h 85"/>
                <a:gd name="T80" fmla="*/ 18 w 60"/>
                <a:gd name="T81" fmla="*/ 32 h 85"/>
                <a:gd name="T82" fmla="*/ 19 w 60"/>
                <a:gd name="T83" fmla="*/ 32 h 85"/>
                <a:gd name="T84" fmla="*/ 23 w 60"/>
                <a:gd name="T85" fmla="*/ 42 h 85"/>
                <a:gd name="T86" fmla="*/ 30 w 60"/>
                <a:gd name="T87" fmla="*/ 44 h 85"/>
                <a:gd name="T88" fmla="*/ 30 w 60"/>
                <a:gd name="T89" fmla="*/ 44 h 85"/>
                <a:gd name="T90" fmla="*/ 38 w 60"/>
                <a:gd name="T91" fmla="*/ 41 h 85"/>
                <a:gd name="T92" fmla="*/ 41 w 60"/>
                <a:gd name="T93" fmla="*/ 33 h 85"/>
                <a:gd name="T94" fmla="*/ 43 w 60"/>
                <a:gd name="T95" fmla="*/ 3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 h="85">
                  <a:moveTo>
                    <a:pt x="49" y="47"/>
                  </a:moveTo>
                  <a:cubicBezTo>
                    <a:pt x="55" y="47"/>
                    <a:pt x="60" y="52"/>
                    <a:pt x="60" y="58"/>
                  </a:cubicBezTo>
                  <a:cubicBezTo>
                    <a:pt x="60" y="61"/>
                    <a:pt x="60" y="61"/>
                    <a:pt x="60" y="61"/>
                  </a:cubicBezTo>
                  <a:cubicBezTo>
                    <a:pt x="42" y="70"/>
                    <a:pt x="42" y="70"/>
                    <a:pt x="42" y="70"/>
                  </a:cubicBezTo>
                  <a:cubicBezTo>
                    <a:pt x="40" y="72"/>
                    <a:pt x="38" y="73"/>
                    <a:pt x="38" y="76"/>
                  </a:cubicBezTo>
                  <a:cubicBezTo>
                    <a:pt x="38" y="77"/>
                    <a:pt x="38" y="77"/>
                    <a:pt x="38" y="77"/>
                  </a:cubicBezTo>
                  <a:cubicBezTo>
                    <a:pt x="23" y="79"/>
                    <a:pt x="10" y="81"/>
                    <a:pt x="0" y="85"/>
                  </a:cubicBezTo>
                  <a:cubicBezTo>
                    <a:pt x="0" y="58"/>
                    <a:pt x="0" y="58"/>
                    <a:pt x="0" y="58"/>
                  </a:cubicBezTo>
                  <a:cubicBezTo>
                    <a:pt x="0" y="52"/>
                    <a:pt x="5" y="47"/>
                    <a:pt x="11" y="47"/>
                  </a:cubicBezTo>
                  <a:cubicBezTo>
                    <a:pt x="22" y="47"/>
                    <a:pt x="22" y="47"/>
                    <a:pt x="22" y="47"/>
                  </a:cubicBezTo>
                  <a:cubicBezTo>
                    <a:pt x="21" y="46"/>
                    <a:pt x="21" y="44"/>
                    <a:pt x="20" y="44"/>
                  </a:cubicBezTo>
                  <a:cubicBezTo>
                    <a:pt x="11" y="40"/>
                    <a:pt x="8" y="33"/>
                    <a:pt x="8" y="33"/>
                  </a:cubicBezTo>
                  <a:cubicBezTo>
                    <a:pt x="8" y="33"/>
                    <a:pt x="9" y="17"/>
                    <a:pt x="16" y="9"/>
                  </a:cubicBezTo>
                  <a:cubicBezTo>
                    <a:pt x="23" y="1"/>
                    <a:pt x="32" y="4"/>
                    <a:pt x="32" y="4"/>
                  </a:cubicBezTo>
                  <a:cubicBezTo>
                    <a:pt x="43" y="0"/>
                    <a:pt x="58" y="25"/>
                    <a:pt x="49" y="36"/>
                  </a:cubicBezTo>
                  <a:cubicBezTo>
                    <a:pt x="47" y="39"/>
                    <a:pt x="45" y="43"/>
                    <a:pt x="39" y="45"/>
                  </a:cubicBezTo>
                  <a:cubicBezTo>
                    <a:pt x="39" y="45"/>
                    <a:pt x="39" y="46"/>
                    <a:pt x="38" y="47"/>
                  </a:cubicBezTo>
                  <a:cubicBezTo>
                    <a:pt x="49" y="47"/>
                    <a:pt x="49" y="47"/>
                    <a:pt x="49" y="47"/>
                  </a:cubicBezTo>
                  <a:close/>
                  <a:moveTo>
                    <a:pt x="23" y="47"/>
                  </a:moveTo>
                  <a:cubicBezTo>
                    <a:pt x="23" y="47"/>
                    <a:pt x="23" y="47"/>
                    <a:pt x="23" y="47"/>
                  </a:cubicBezTo>
                  <a:cubicBezTo>
                    <a:pt x="22" y="56"/>
                    <a:pt x="30" y="54"/>
                    <a:pt x="30" y="61"/>
                  </a:cubicBezTo>
                  <a:cubicBezTo>
                    <a:pt x="30" y="62"/>
                    <a:pt x="29" y="62"/>
                    <a:pt x="28" y="63"/>
                  </a:cubicBezTo>
                  <a:cubicBezTo>
                    <a:pt x="27" y="64"/>
                    <a:pt x="28" y="66"/>
                    <a:pt x="30" y="66"/>
                  </a:cubicBezTo>
                  <a:cubicBezTo>
                    <a:pt x="32" y="66"/>
                    <a:pt x="33" y="64"/>
                    <a:pt x="32" y="63"/>
                  </a:cubicBezTo>
                  <a:cubicBezTo>
                    <a:pt x="31" y="62"/>
                    <a:pt x="30" y="62"/>
                    <a:pt x="30" y="61"/>
                  </a:cubicBezTo>
                  <a:cubicBezTo>
                    <a:pt x="30" y="59"/>
                    <a:pt x="31" y="59"/>
                    <a:pt x="31" y="58"/>
                  </a:cubicBezTo>
                  <a:cubicBezTo>
                    <a:pt x="31" y="58"/>
                    <a:pt x="31" y="58"/>
                    <a:pt x="31" y="58"/>
                  </a:cubicBezTo>
                  <a:cubicBezTo>
                    <a:pt x="33" y="54"/>
                    <a:pt x="38" y="54"/>
                    <a:pt x="37" y="47"/>
                  </a:cubicBezTo>
                  <a:cubicBezTo>
                    <a:pt x="37" y="47"/>
                    <a:pt x="37" y="47"/>
                    <a:pt x="37" y="47"/>
                  </a:cubicBezTo>
                  <a:cubicBezTo>
                    <a:pt x="37" y="47"/>
                    <a:pt x="37" y="47"/>
                    <a:pt x="37" y="47"/>
                  </a:cubicBezTo>
                  <a:cubicBezTo>
                    <a:pt x="37" y="42"/>
                    <a:pt x="37" y="42"/>
                    <a:pt x="37" y="42"/>
                  </a:cubicBezTo>
                  <a:cubicBezTo>
                    <a:pt x="35" y="44"/>
                    <a:pt x="33" y="46"/>
                    <a:pt x="30" y="46"/>
                  </a:cubicBezTo>
                  <a:cubicBezTo>
                    <a:pt x="27" y="45"/>
                    <a:pt x="25" y="44"/>
                    <a:pt x="23" y="42"/>
                  </a:cubicBezTo>
                  <a:cubicBezTo>
                    <a:pt x="23" y="47"/>
                    <a:pt x="23" y="47"/>
                    <a:pt x="23" y="47"/>
                  </a:cubicBezTo>
                  <a:cubicBezTo>
                    <a:pt x="23" y="47"/>
                    <a:pt x="23" y="47"/>
                    <a:pt x="23" y="47"/>
                  </a:cubicBezTo>
                  <a:close/>
                  <a:moveTo>
                    <a:pt x="43" y="30"/>
                  </a:moveTo>
                  <a:cubicBezTo>
                    <a:pt x="39" y="29"/>
                    <a:pt x="29" y="24"/>
                    <a:pt x="29" y="12"/>
                  </a:cubicBezTo>
                  <a:cubicBezTo>
                    <a:pt x="29" y="12"/>
                    <a:pt x="18" y="10"/>
                    <a:pt x="18" y="25"/>
                  </a:cubicBezTo>
                  <a:cubicBezTo>
                    <a:pt x="18" y="25"/>
                    <a:pt x="18" y="25"/>
                    <a:pt x="18" y="25"/>
                  </a:cubicBezTo>
                  <a:cubicBezTo>
                    <a:pt x="18" y="25"/>
                    <a:pt x="17" y="25"/>
                    <a:pt x="17" y="25"/>
                  </a:cubicBezTo>
                  <a:cubicBezTo>
                    <a:pt x="16" y="26"/>
                    <a:pt x="17" y="31"/>
                    <a:pt x="18" y="32"/>
                  </a:cubicBezTo>
                  <a:cubicBezTo>
                    <a:pt x="18" y="32"/>
                    <a:pt x="18" y="32"/>
                    <a:pt x="19" y="32"/>
                  </a:cubicBezTo>
                  <a:cubicBezTo>
                    <a:pt x="19" y="35"/>
                    <a:pt x="21" y="40"/>
                    <a:pt x="23" y="42"/>
                  </a:cubicBezTo>
                  <a:cubicBezTo>
                    <a:pt x="25" y="43"/>
                    <a:pt x="27" y="44"/>
                    <a:pt x="30" y="44"/>
                  </a:cubicBezTo>
                  <a:cubicBezTo>
                    <a:pt x="30" y="44"/>
                    <a:pt x="30" y="44"/>
                    <a:pt x="30" y="44"/>
                  </a:cubicBezTo>
                  <a:cubicBezTo>
                    <a:pt x="33" y="45"/>
                    <a:pt x="36" y="43"/>
                    <a:pt x="38" y="41"/>
                  </a:cubicBezTo>
                  <a:cubicBezTo>
                    <a:pt x="39" y="39"/>
                    <a:pt x="41" y="36"/>
                    <a:pt x="41" y="33"/>
                  </a:cubicBezTo>
                  <a:cubicBezTo>
                    <a:pt x="41" y="33"/>
                    <a:pt x="44" y="33"/>
                    <a:pt x="43" y="3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7" name="Freeform 113">
              <a:extLst>
                <a:ext uri="{FF2B5EF4-FFF2-40B4-BE49-F238E27FC236}">
                  <a16:creationId xmlns:a16="http://schemas.microsoft.com/office/drawing/2014/main" id="{3AE433E2-6C58-4D75-ACEE-D0D8DF638584}"/>
                </a:ext>
              </a:extLst>
            </p:cNvPr>
            <p:cNvSpPr>
              <a:spLocks/>
            </p:cNvSpPr>
            <p:nvPr/>
          </p:nvSpPr>
          <p:spPr bwMode="auto">
            <a:xfrm>
              <a:off x="6932613" y="4175125"/>
              <a:ext cx="190500" cy="136525"/>
            </a:xfrm>
            <a:custGeom>
              <a:avLst/>
              <a:gdLst>
                <a:gd name="T0" fmla="*/ 31 w 60"/>
                <a:gd name="T1" fmla="*/ 9 h 43"/>
                <a:gd name="T2" fmla="*/ 33 w 60"/>
                <a:gd name="T3" fmla="*/ 12 h 43"/>
                <a:gd name="T4" fmla="*/ 32 w 60"/>
                <a:gd name="T5" fmla="*/ 15 h 43"/>
                <a:gd name="T6" fmla="*/ 33 w 60"/>
                <a:gd name="T7" fmla="*/ 28 h 43"/>
                <a:gd name="T8" fmla="*/ 34 w 60"/>
                <a:gd name="T9" fmla="*/ 27 h 43"/>
                <a:gd name="T10" fmla="*/ 40 w 60"/>
                <a:gd name="T11" fmla="*/ 10 h 43"/>
                <a:gd name="T12" fmla="*/ 39 w 60"/>
                <a:gd name="T13" fmla="*/ 6 h 43"/>
                <a:gd name="T14" fmla="*/ 37 w 60"/>
                <a:gd name="T15" fmla="*/ 5 h 43"/>
                <a:gd name="T16" fmla="*/ 37 w 60"/>
                <a:gd name="T17" fmla="*/ 1 h 43"/>
                <a:gd name="T18" fmla="*/ 38 w 60"/>
                <a:gd name="T19" fmla="*/ 0 h 43"/>
                <a:gd name="T20" fmla="*/ 41 w 60"/>
                <a:gd name="T21" fmla="*/ 5 h 43"/>
                <a:gd name="T22" fmla="*/ 49 w 60"/>
                <a:gd name="T23" fmla="*/ 5 h 43"/>
                <a:gd name="T24" fmla="*/ 60 w 60"/>
                <a:gd name="T25" fmla="*/ 16 h 43"/>
                <a:gd name="T26" fmla="*/ 60 w 60"/>
                <a:gd name="T27" fmla="*/ 43 h 43"/>
                <a:gd name="T28" fmla="*/ 21 w 60"/>
                <a:gd name="T29" fmla="*/ 35 h 43"/>
                <a:gd name="T30" fmla="*/ 21 w 60"/>
                <a:gd name="T31" fmla="*/ 34 h 43"/>
                <a:gd name="T32" fmla="*/ 17 w 60"/>
                <a:gd name="T33" fmla="*/ 28 h 43"/>
                <a:gd name="T34" fmla="*/ 0 w 60"/>
                <a:gd name="T35" fmla="*/ 19 h 43"/>
                <a:gd name="T36" fmla="*/ 0 w 60"/>
                <a:gd name="T37" fmla="*/ 16 h 43"/>
                <a:gd name="T38" fmla="*/ 11 w 60"/>
                <a:gd name="T39" fmla="*/ 5 h 43"/>
                <a:gd name="T40" fmla="*/ 18 w 60"/>
                <a:gd name="T41" fmla="*/ 5 h 43"/>
                <a:gd name="T42" fmla="*/ 21 w 60"/>
                <a:gd name="T43" fmla="*/ 0 h 43"/>
                <a:gd name="T44" fmla="*/ 22 w 60"/>
                <a:gd name="T45" fmla="*/ 1 h 43"/>
                <a:gd name="T46" fmla="*/ 22 w 60"/>
                <a:gd name="T47" fmla="*/ 5 h 43"/>
                <a:gd name="T48" fmla="*/ 20 w 60"/>
                <a:gd name="T49" fmla="*/ 6 h 43"/>
                <a:gd name="T50" fmla="*/ 20 w 60"/>
                <a:gd name="T51" fmla="*/ 10 h 43"/>
                <a:gd name="T52" fmla="*/ 25 w 60"/>
                <a:gd name="T53" fmla="*/ 27 h 43"/>
                <a:gd name="T54" fmla="*/ 26 w 60"/>
                <a:gd name="T55" fmla="*/ 28 h 43"/>
                <a:gd name="T56" fmla="*/ 28 w 60"/>
                <a:gd name="T57" fmla="*/ 15 h 43"/>
                <a:gd name="T58" fmla="*/ 26 w 60"/>
                <a:gd name="T59" fmla="*/ 12 h 43"/>
                <a:gd name="T60" fmla="*/ 29 w 60"/>
                <a:gd name="T61" fmla="*/ 9 h 43"/>
                <a:gd name="T62" fmla="*/ 31 w 60"/>
                <a:gd name="T63"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43">
                  <a:moveTo>
                    <a:pt x="31" y="9"/>
                  </a:moveTo>
                  <a:cubicBezTo>
                    <a:pt x="33" y="12"/>
                    <a:pt x="33" y="12"/>
                    <a:pt x="33" y="12"/>
                  </a:cubicBezTo>
                  <a:cubicBezTo>
                    <a:pt x="32" y="15"/>
                    <a:pt x="32" y="15"/>
                    <a:pt x="32" y="15"/>
                  </a:cubicBezTo>
                  <a:cubicBezTo>
                    <a:pt x="33" y="28"/>
                    <a:pt x="33" y="28"/>
                    <a:pt x="33" y="28"/>
                  </a:cubicBezTo>
                  <a:cubicBezTo>
                    <a:pt x="34" y="27"/>
                    <a:pt x="34" y="27"/>
                    <a:pt x="34" y="27"/>
                  </a:cubicBezTo>
                  <a:cubicBezTo>
                    <a:pt x="40" y="10"/>
                    <a:pt x="40" y="10"/>
                    <a:pt x="40" y="10"/>
                  </a:cubicBezTo>
                  <a:cubicBezTo>
                    <a:pt x="40" y="7"/>
                    <a:pt x="41" y="7"/>
                    <a:pt x="39" y="6"/>
                  </a:cubicBezTo>
                  <a:cubicBezTo>
                    <a:pt x="37" y="5"/>
                    <a:pt x="37" y="5"/>
                    <a:pt x="37" y="5"/>
                  </a:cubicBezTo>
                  <a:cubicBezTo>
                    <a:pt x="37" y="1"/>
                    <a:pt x="37" y="1"/>
                    <a:pt x="37" y="1"/>
                  </a:cubicBezTo>
                  <a:cubicBezTo>
                    <a:pt x="38" y="0"/>
                    <a:pt x="38" y="0"/>
                    <a:pt x="38" y="0"/>
                  </a:cubicBezTo>
                  <a:cubicBezTo>
                    <a:pt x="38" y="3"/>
                    <a:pt x="39" y="4"/>
                    <a:pt x="41" y="5"/>
                  </a:cubicBezTo>
                  <a:cubicBezTo>
                    <a:pt x="49" y="5"/>
                    <a:pt x="49" y="5"/>
                    <a:pt x="49" y="5"/>
                  </a:cubicBezTo>
                  <a:cubicBezTo>
                    <a:pt x="55" y="5"/>
                    <a:pt x="60" y="10"/>
                    <a:pt x="60" y="16"/>
                  </a:cubicBezTo>
                  <a:cubicBezTo>
                    <a:pt x="60" y="43"/>
                    <a:pt x="60" y="43"/>
                    <a:pt x="60" y="43"/>
                  </a:cubicBezTo>
                  <a:cubicBezTo>
                    <a:pt x="50" y="39"/>
                    <a:pt x="37" y="37"/>
                    <a:pt x="21" y="35"/>
                  </a:cubicBezTo>
                  <a:cubicBezTo>
                    <a:pt x="21" y="34"/>
                    <a:pt x="21" y="34"/>
                    <a:pt x="21" y="34"/>
                  </a:cubicBezTo>
                  <a:cubicBezTo>
                    <a:pt x="21" y="31"/>
                    <a:pt x="20" y="30"/>
                    <a:pt x="17" y="28"/>
                  </a:cubicBezTo>
                  <a:cubicBezTo>
                    <a:pt x="0" y="19"/>
                    <a:pt x="0" y="19"/>
                    <a:pt x="0" y="19"/>
                  </a:cubicBezTo>
                  <a:cubicBezTo>
                    <a:pt x="0" y="16"/>
                    <a:pt x="0" y="16"/>
                    <a:pt x="0" y="16"/>
                  </a:cubicBezTo>
                  <a:cubicBezTo>
                    <a:pt x="0" y="10"/>
                    <a:pt x="5" y="5"/>
                    <a:pt x="11" y="5"/>
                  </a:cubicBezTo>
                  <a:cubicBezTo>
                    <a:pt x="18" y="5"/>
                    <a:pt x="18" y="5"/>
                    <a:pt x="18" y="5"/>
                  </a:cubicBezTo>
                  <a:cubicBezTo>
                    <a:pt x="21" y="4"/>
                    <a:pt x="21" y="3"/>
                    <a:pt x="21" y="0"/>
                  </a:cubicBezTo>
                  <a:cubicBezTo>
                    <a:pt x="22" y="1"/>
                    <a:pt x="22" y="1"/>
                    <a:pt x="22" y="1"/>
                  </a:cubicBezTo>
                  <a:cubicBezTo>
                    <a:pt x="22" y="5"/>
                    <a:pt x="22" y="5"/>
                    <a:pt x="22" y="5"/>
                  </a:cubicBezTo>
                  <a:cubicBezTo>
                    <a:pt x="20" y="6"/>
                    <a:pt x="20" y="6"/>
                    <a:pt x="20" y="6"/>
                  </a:cubicBezTo>
                  <a:cubicBezTo>
                    <a:pt x="19" y="7"/>
                    <a:pt x="19" y="7"/>
                    <a:pt x="20" y="10"/>
                  </a:cubicBezTo>
                  <a:cubicBezTo>
                    <a:pt x="25" y="27"/>
                    <a:pt x="25" y="27"/>
                    <a:pt x="25" y="27"/>
                  </a:cubicBezTo>
                  <a:cubicBezTo>
                    <a:pt x="26" y="28"/>
                    <a:pt x="26" y="28"/>
                    <a:pt x="26" y="28"/>
                  </a:cubicBezTo>
                  <a:cubicBezTo>
                    <a:pt x="28" y="15"/>
                    <a:pt x="28" y="15"/>
                    <a:pt x="28" y="15"/>
                  </a:cubicBezTo>
                  <a:cubicBezTo>
                    <a:pt x="26" y="12"/>
                    <a:pt x="26" y="12"/>
                    <a:pt x="26" y="12"/>
                  </a:cubicBezTo>
                  <a:cubicBezTo>
                    <a:pt x="29" y="9"/>
                    <a:pt x="29" y="9"/>
                    <a:pt x="29" y="9"/>
                  </a:cubicBezTo>
                  <a:lnTo>
                    <a:pt x="31" y="9"/>
                  </a:ln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8" name="Freeform 114">
              <a:extLst>
                <a:ext uri="{FF2B5EF4-FFF2-40B4-BE49-F238E27FC236}">
                  <a16:creationId xmlns:a16="http://schemas.microsoft.com/office/drawing/2014/main" id="{66A2B1ED-1C7F-4C76-8649-F4A104F20122}"/>
                </a:ext>
              </a:extLst>
            </p:cNvPr>
            <p:cNvSpPr>
              <a:spLocks/>
            </p:cNvSpPr>
            <p:nvPr/>
          </p:nvSpPr>
          <p:spPr bwMode="auto">
            <a:xfrm>
              <a:off x="6973888" y="4051300"/>
              <a:ext cx="114300" cy="101600"/>
            </a:xfrm>
            <a:custGeom>
              <a:avLst/>
              <a:gdLst>
                <a:gd name="T0" fmla="*/ 3 w 36"/>
                <a:gd name="T1" fmla="*/ 32 h 32"/>
                <a:gd name="T2" fmla="*/ 0 w 36"/>
                <a:gd name="T3" fmla="*/ 16 h 32"/>
                <a:gd name="T4" fmla="*/ 8 w 36"/>
                <a:gd name="T5" fmla="*/ 5 h 32"/>
                <a:gd name="T6" fmla="*/ 18 w 36"/>
                <a:gd name="T7" fmla="*/ 1 h 32"/>
                <a:gd name="T8" fmla="*/ 30 w 36"/>
                <a:gd name="T9" fmla="*/ 9 h 32"/>
                <a:gd name="T10" fmla="*/ 32 w 36"/>
                <a:gd name="T11" fmla="*/ 25 h 32"/>
                <a:gd name="T12" fmla="*/ 30 w 36"/>
                <a:gd name="T13" fmla="*/ 32 h 32"/>
                <a:gd name="T14" fmla="*/ 30 w 36"/>
                <a:gd name="T15" fmla="*/ 28 h 32"/>
                <a:gd name="T16" fmla="*/ 29 w 36"/>
                <a:gd name="T17" fmla="*/ 21 h 32"/>
                <a:gd name="T18" fmla="*/ 28 w 36"/>
                <a:gd name="T19" fmla="*/ 13 h 32"/>
                <a:gd name="T20" fmla="*/ 25 w 36"/>
                <a:gd name="T21" fmla="*/ 15 h 32"/>
                <a:gd name="T22" fmla="*/ 27 w 36"/>
                <a:gd name="T23" fmla="*/ 13 h 32"/>
                <a:gd name="T24" fmla="*/ 25 w 36"/>
                <a:gd name="T25" fmla="*/ 14 h 32"/>
                <a:gd name="T26" fmla="*/ 24 w 36"/>
                <a:gd name="T27" fmla="*/ 12 h 32"/>
                <a:gd name="T28" fmla="*/ 17 w 36"/>
                <a:gd name="T29" fmla="*/ 14 h 32"/>
                <a:gd name="T30" fmla="*/ 6 w 36"/>
                <a:gd name="T31" fmla="*/ 16 h 32"/>
                <a:gd name="T32" fmla="*/ 4 w 36"/>
                <a:gd name="T33" fmla="*/ 20 h 32"/>
                <a:gd name="T34" fmla="*/ 3 w 36"/>
                <a:gd name="T35" fmla="*/ 29 h 32"/>
                <a:gd name="T36" fmla="*/ 3 w 36"/>
                <a:gd name="T3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32">
                  <a:moveTo>
                    <a:pt x="3" y="32"/>
                  </a:moveTo>
                  <a:cubicBezTo>
                    <a:pt x="3" y="32"/>
                    <a:pt x="0" y="23"/>
                    <a:pt x="0" y="16"/>
                  </a:cubicBezTo>
                  <a:cubicBezTo>
                    <a:pt x="0" y="11"/>
                    <a:pt x="2" y="7"/>
                    <a:pt x="8" y="5"/>
                  </a:cubicBezTo>
                  <a:cubicBezTo>
                    <a:pt x="8" y="5"/>
                    <a:pt x="11" y="0"/>
                    <a:pt x="18" y="1"/>
                  </a:cubicBezTo>
                  <a:cubicBezTo>
                    <a:pt x="18" y="1"/>
                    <a:pt x="30" y="0"/>
                    <a:pt x="30" y="9"/>
                  </a:cubicBezTo>
                  <a:cubicBezTo>
                    <a:pt x="30" y="9"/>
                    <a:pt x="36" y="15"/>
                    <a:pt x="32" y="25"/>
                  </a:cubicBezTo>
                  <a:cubicBezTo>
                    <a:pt x="32" y="27"/>
                    <a:pt x="31" y="29"/>
                    <a:pt x="30" y="32"/>
                  </a:cubicBezTo>
                  <a:cubicBezTo>
                    <a:pt x="30" y="32"/>
                    <a:pt x="30" y="30"/>
                    <a:pt x="30" y="28"/>
                  </a:cubicBezTo>
                  <a:cubicBezTo>
                    <a:pt x="30" y="26"/>
                    <a:pt x="30" y="23"/>
                    <a:pt x="29" y="21"/>
                  </a:cubicBezTo>
                  <a:cubicBezTo>
                    <a:pt x="28" y="18"/>
                    <a:pt x="28" y="13"/>
                    <a:pt x="28" y="13"/>
                  </a:cubicBezTo>
                  <a:cubicBezTo>
                    <a:pt x="28" y="13"/>
                    <a:pt x="27" y="15"/>
                    <a:pt x="25" y="15"/>
                  </a:cubicBezTo>
                  <a:cubicBezTo>
                    <a:pt x="27" y="13"/>
                    <a:pt x="27" y="13"/>
                    <a:pt x="27" y="13"/>
                  </a:cubicBezTo>
                  <a:cubicBezTo>
                    <a:pt x="25" y="14"/>
                    <a:pt x="25" y="14"/>
                    <a:pt x="25" y="14"/>
                  </a:cubicBezTo>
                  <a:cubicBezTo>
                    <a:pt x="25" y="14"/>
                    <a:pt x="27" y="11"/>
                    <a:pt x="24" y="12"/>
                  </a:cubicBezTo>
                  <a:cubicBezTo>
                    <a:pt x="21" y="12"/>
                    <a:pt x="21" y="14"/>
                    <a:pt x="17" y="14"/>
                  </a:cubicBezTo>
                  <a:cubicBezTo>
                    <a:pt x="13" y="13"/>
                    <a:pt x="9" y="11"/>
                    <a:pt x="6" y="16"/>
                  </a:cubicBezTo>
                  <a:cubicBezTo>
                    <a:pt x="5" y="18"/>
                    <a:pt x="5" y="19"/>
                    <a:pt x="4" y="20"/>
                  </a:cubicBezTo>
                  <a:cubicBezTo>
                    <a:pt x="4" y="22"/>
                    <a:pt x="3" y="24"/>
                    <a:pt x="3" y="29"/>
                  </a:cubicBezTo>
                  <a:cubicBezTo>
                    <a:pt x="3" y="30"/>
                    <a:pt x="3" y="31"/>
                    <a:pt x="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9" name="Freeform 115">
              <a:extLst>
                <a:ext uri="{FF2B5EF4-FFF2-40B4-BE49-F238E27FC236}">
                  <a16:creationId xmlns:a16="http://schemas.microsoft.com/office/drawing/2014/main" id="{0FBDA238-F3A7-4D85-B6B9-196CCD379292}"/>
                </a:ext>
              </a:extLst>
            </p:cNvPr>
            <p:cNvSpPr>
              <a:spLocks/>
            </p:cNvSpPr>
            <p:nvPr/>
          </p:nvSpPr>
          <p:spPr bwMode="auto">
            <a:xfrm>
              <a:off x="6980238" y="4127500"/>
              <a:ext cx="92075" cy="63500"/>
            </a:xfrm>
            <a:custGeom>
              <a:avLst/>
              <a:gdLst>
                <a:gd name="T0" fmla="*/ 1 w 29"/>
                <a:gd name="T1" fmla="*/ 0 h 20"/>
                <a:gd name="T2" fmla="*/ 1 w 29"/>
                <a:gd name="T3" fmla="*/ 5 h 20"/>
                <a:gd name="T4" fmla="*/ 0 w 29"/>
                <a:gd name="T5" fmla="*/ 5 h 20"/>
                <a:gd name="T6" fmla="*/ 15 w 29"/>
                <a:gd name="T7" fmla="*/ 20 h 20"/>
                <a:gd name="T8" fmla="*/ 29 w 29"/>
                <a:gd name="T9" fmla="*/ 2 h 20"/>
                <a:gd name="T10" fmla="*/ 28 w 29"/>
                <a:gd name="T11" fmla="*/ 4 h 20"/>
                <a:gd name="T12" fmla="*/ 15 w 29"/>
                <a:gd name="T13" fmla="*/ 19 h 20"/>
                <a:gd name="T14" fmla="*/ 1 w 29"/>
                <a:gd name="T15" fmla="*/ 0 h 20"/>
                <a:gd name="T16" fmla="*/ 1 w 29"/>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1" y="0"/>
                  </a:moveTo>
                  <a:cubicBezTo>
                    <a:pt x="1" y="1"/>
                    <a:pt x="1" y="3"/>
                    <a:pt x="1" y="5"/>
                  </a:cubicBezTo>
                  <a:cubicBezTo>
                    <a:pt x="1" y="5"/>
                    <a:pt x="1" y="5"/>
                    <a:pt x="0" y="5"/>
                  </a:cubicBezTo>
                  <a:cubicBezTo>
                    <a:pt x="2" y="13"/>
                    <a:pt x="9" y="20"/>
                    <a:pt x="15" y="20"/>
                  </a:cubicBezTo>
                  <a:cubicBezTo>
                    <a:pt x="21" y="20"/>
                    <a:pt x="28" y="12"/>
                    <a:pt x="29" y="2"/>
                  </a:cubicBezTo>
                  <a:cubicBezTo>
                    <a:pt x="29" y="3"/>
                    <a:pt x="28" y="3"/>
                    <a:pt x="28" y="4"/>
                  </a:cubicBezTo>
                  <a:cubicBezTo>
                    <a:pt x="26" y="13"/>
                    <a:pt x="20" y="19"/>
                    <a:pt x="15" y="19"/>
                  </a:cubicBezTo>
                  <a:cubicBezTo>
                    <a:pt x="9" y="19"/>
                    <a:pt x="1" y="11"/>
                    <a:pt x="1" y="0"/>
                  </a:cubicBezTo>
                  <a:cubicBezTo>
                    <a:pt x="1" y="0"/>
                    <a:pt x="1" y="0"/>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10" name="Freeform 116">
              <a:extLst>
                <a:ext uri="{FF2B5EF4-FFF2-40B4-BE49-F238E27FC236}">
                  <a16:creationId xmlns:a16="http://schemas.microsoft.com/office/drawing/2014/main" id="{7E17831C-4679-4AED-89F9-2B46ECA39953}"/>
                </a:ext>
              </a:extLst>
            </p:cNvPr>
            <p:cNvSpPr>
              <a:spLocks/>
            </p:cNvSpPr>
            <p:nvPr/>
          </p:nvSpPr>
          <p:spPr bwMode="auto">
            <a:xfrm>
              <a:off x="6773863" y="4044950"/>
              <a:ext cx="142875" cy="161925"/>
            </a:xfrm>
            <a:custGeom>
              <a:avLst/>
              <a:gdLst>
                <a:gd name="T0" fmla="*/ 22 w 45"/>
                <a:gd name="T1" fmla="*/ 0 h 51"/>
                <a:gd name="T2" fmla="*/ 43 w 45"/>
                <a:gd name="T3" fmla="*/ 26 h 51"/>
                <a:gd name="T4" fmla="*/ 43 w 45"/>
                <a:gd name="T5" fmla="*/ 27 h 51"/>
                <a:gd name="T6" fmla="*/ 44 w 45"/>
                <a:gd name="T7" fmla="*/ 29 h 51"/>
                <a:gd name="T8" fmla="*/ 42 w 45"/>
                <a:gd name="T9" fmla="*/ 38 h 51"/>
                <a:gd name="T10" fmla="*/ 40 w 45"/>
                <a:gd name="T11" fmla="*/ 39 h 51"/>
                <a:gd name="T12" fmla="*/ 34 w 45"/>
                <a:gd name="T13" fmla="*/ 51 h 51"/>
                <a:gd name="T14" fmla="*/ 11 w 45"/>
                <a:gd name="T15" fmla="*/ 51 h 51"/>
                <a:gd name="T16" fmla="*/ 4 w 45"/>
                <a:gd name="T17" fmla="*/ 39 h 51"/>
                <a:gd name="T18" fmla="*/ 3 w 45"/>
                <a:gd name="T19" fmla="*/ 38 h 51"/>
                <a:gd name="T20" fmla="*/ 0 w 45"/>
                <a:gd name="T21" fmla="*/ 29 h 51"/>
                <a:gd name="T22" fmla="*/ 2 w 45"/>
                <a:gd name="T23" fmla="*/ 27 h 51"/>
                <a:gd name="T24" fmla="*/ 2 w 45"/>
                <a:gd name="T25" fmla="*/ 26 h 51"/>
                <a:gd name="T26" fmla="*/ 22 w 45"/>
                <a:gd name="T2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51">
                  <a:moveTo>
                    <a:pt x="22" y="0"/>
                  </a:moveTo>
                  <a:cubicBezTo>
                    <a:pt x="42" y="1"/>
                    <a:pt x="43" y="13"/>
                    <a:pt x="43" y="26"/>
                  </a:cubicBezTo>
                  <a:cubicBezTo>
                    <a:pt x="43" y="27"/>
                    <a:pt x="43" y="27"/>
                    <a:pt x="43" y="27"/>
                  </a:cubicBezTo>
                  <a:cubicBezTo>
                    <a:pt x="43" y="30"/>
                    <a:pt x="44" y="28"/>
                    <a:pt x="44" y="29"/>
                  </a:cubicBezTo>
                  <a:cubicBezTo>
                    <a:pt x="45" y="32"/>
                    <a:pt x="43" y="37"/>
                    <a:pt x="42" y="38"/>
                  </a:cubicBezTo>
                  <a:cubicBezTo>
                    <a:pt x="41" y="39"/>
                    <a:pt x="40" y="38"/>
                    <a:pt x="40" y="39"/>
                  </a:cubicBezTo>
                  <a:cubicBezTo>
                    <a:pt x="39" y="41"/>
                    <a:pt x="38" y="47"/>
                    <a:pt x="34" y="51"/>
                  </a:cubicBezTo>
                  <a:cubicBezTo>
                    <a:pt x="27" y="50"/>
                    <a:pt x="17" y="50"/>
                    <a:pt x="11" y="51"/>
                  </a:cubicBezTo>
                  <a:cubicBezTo>
                    <a:pt x="6" y="47"/>
                    <a:pt x="6" y="41"/>
                    <a:pt x="4" y="39"/>
                  </a:cubicBezTo>
                  <a:cubicBezTo>
                    <a:pt x="4" y="38"/>
                    <a:pt x="4" y="39"/>
                    <a:pt x="3" y="38"/>
                  </a:cubicBezTo>
                  <a:cubicBezTo>
                    <a:pt x="1" y="37"/>
                    <a:pt x="0" y="32"/>
                    <a:pt x="0" y="29"/>
                  </a:cubicBezTo>
                  <a:cubicBezTo>
                    <a:pt x="1" y="28"/>
                    <a:pt x="2" y="30"/>
                    <a:pt x="2" y="27"/>
                  </a:cubicBezTo>
                  <a:cubicBezTo>
                    <a:pt x="2" y="27"/>
                    <a:pt x="2" y="27"/>
                    <a:pt x="2" y="26"/>
                  </a:cubicBezTo>
                  <a:cubicBezTo>
                    <a:pt x="2" y="13"/>
                    <a:pt x="3"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11" name="Freeform 117">
              <a:extLst>
                <a:ext uri="{FF2B5EF4-FFF2-40B4-BE49-F238E27FC236}">
                  <a16:creationId xmlns:a16="http://schemas.microsoft.com/office/drawing/2014/main" id="{4EAFA1C4-FB48-489D-9644-ED25FBCD93BD}"/>
                </a:ext>
              </a:extLst>
            </p:cNvPr>
            <p:cNvSpPr>
              <a:spLocks/>
            </p:cNvSpPr>
            <p:nvPr/>
          </p:nvSpPr>
          <p:spPr bwMode="auto">
            <a:xfrm>
              <a:off x="6704013" y="4222750"/>
              <a:ext cx="279400" cy="209550"/>
            </a:xfrm>
            <a:custGeom>
              <a:avLst/>
              <a:gdLst>
                <a:gd name="T0" fmla="*/ 60 w 88"/>
                <a:gd name="T1" fmla="*/ 2 h 66"/>
                <a:gd name="T2" fmla="*/ 67 w 88"/>
                <a:gd name="T3" fmla="*/ 7 h 66"/>
                <a:gd name="T4" fmla="*/ 85 w 88"/>
                <a:gd name="T5" fmla="*/ 17 h 66"/>
                <a:gd name="T6" fmla="*/ 88 w 88"/>
                <a:gd name="T7" fmla="*/ 22 h 66"/>
                <a:gd name="T8" fmla="*/ 88 w 88"/>
                <a:gd name="T9" fmla="*/ 54 h 66"/>
                <a:gd name="T10" fmla="*/ 88 w 88"/>
                <a:gd name="T11" fmla="*/ 56 h 66"/>
                <a:gd name="T12" fmla="*/ 78 w 88"/>
                <a:gd name="T13" fmla="*/ 66 h 66"/>
                <a:gd name="T14" fmla="*/ 10 w 88"/>
                <a:gd name="T15" fmla="*/ 66 h 66"/>
                <a:gd name="T16" fmla="*/ 0 w 88"/>
                <a:gd name="T17" fmla="*/ 56 h 66"/>
                <a:gd name="T18" fmla="*/ 0 w 88"/>
                <a:gd name="T19" fmla="*/ 54 h 66"/>
                <a:gd name="T20" fmla="*/ 0 w 88"/>
                <a:gd name="T21" fmla="*/ 22 h 66"/>
                <a:gd name="T22" fmla="*/ 4 w 88"/>
                <a:gd name="T23" fmla="*/ 17 h 66"/>
                <a:gd name="T24" fmla="*/ 22 w 88"/>
                <a:gd name="T25" fmla="*/ 7 h 66"/>
                <a:gd name="T26" fmla="*/ 28 w 88"/>
                <a:gd name="T27" fmla="*/ 2 h 66"/>
                <a:gd name="T28" fmla="*/ 60 w 88"/>
                <a:gd name="T29"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66">
                  <a:moveTo>
                    <a:pt x="60" y="2"/>
                  </a:moveTo>
                  <a:cubicBezTo>
                    <a:pt x="62" y="5"/>
                    <a:pt x="63" y="6"/>
                    <a:pt x="67" y="7"/>
                  </a:cubicBezTo>
                  <a:cubicBezTo>
                    <a:pt x="85" y="17"/>
                    <a:pt x="85" y="17"/>
                    <a:pt x="85" y="17"/>
                  </a:cubicBezTo>
                  <a:cubicBezTo>
                    <a:pt x="87" y="18"/>
                    <a:pt x="88" y="19"/>
                    <a:pt x="88" y="22"/>
                  </a:cubicBezTo>
                  <a:cubicBezTo>
                    <a:pt x="88" y="54"/>
                    <a:pt x="88" y="54"/>
                    <a:pt x="88" y="54"/>
                  </a:cubicBezTo>
                  <a:cubicBezTo>
                    <a:pt x="88" y="56"/>
                    <a:pt x="88" y="56"/>
                    <a:pt x="88" y="56"/>
                  </a:cubicBezTo>
                  <a:cubicBezTo>
                    <a:pt x="88" y="61"/>
                    <a:pt x="84" y="66"/>
                    <a:pt x="78" y="66"/>
                  </a:cubicBezTo>
                  <a:cubicBezTo>
                    <a:pt x="10" y="66"/>
                    <a:pt x="10" y="66"/>
                    <a:pt x="10" y="66"/>
                  </a:cubicBezTo>
                  <a:cubicBezTo>
                    <a:pt x="5" y="66"/>
                    <a:pt x="0" y="61"/>
                    <a:pt x="0" y="56"/>
                  </a:cubicBezTo>
                  <a:cubicBezTo>
                    <a:pt x="0" y="54"/>
                    <a:pt x="0" y="54"/>
                    <a:pt x="0" y="54"/>
                  </a:cubicBezTo>
                  <a:cubicBezTo>
                    <a:pt x="0" y="22"/>
                    <a:pt x="0" y="22"/>
                    <a:pt x="0" y="22"/>
                  </a:cubicBezTo>
                  <a:cubicBezTo>
                    <a:pt x="0" y="19"/>
                    <a:pt x="1" y="18"/>
                    <a:pt x="4" y="17"/>
                  </a:cubicBezTo>
                  <a:cubicBezTo>
                    <a:pt x="22" y="7"/>
                    <a:pt x="22" y="7"/>
                    <a:pt x="22" y="7"/>
                  </a:cubicBezTo>
                  <a:cubicBezTo>
                    <a:pt x="25" y="6"/>
                    <a:pt x="27" y="5"/>
                    <a:pt x="28" y="2"/>
                  </a:cubicBezTo>
                  <a:cubicBezTo>
                    <a:pt x="35" y="0"/>
                    <a:pt x="53" y="0"/>
                    <a:pt x="6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12" name="Freeform 118">
              <a:extLst>
                <a:ext uri="{FF2B5EF4-FFF2-40B4-BE49-F238E27FC236}">
                  <a16:creationId xmlns:a16="http://schemas.microsoft.com/office/drawing/2014/main" id="{3B2C281E-0A6A-4951-9C7E-7F3D1A6ADCC2}"/>
                </a:ext>
              </a:extLst>
            </p:cNvPr>
            <p:cNvSpPr>
              <a:spLocks noEditPoints="1"/>
            </p:cNvSpPr>
            <p:nvPr/>
          </p:nvSpPr>
          <p:spPr bwMode="auto">
            <a:xfrm>
              <a:off x="6545263" y="4311650"/>
              <a:ext cx="596900" cy="69850"/>
            </a:xfrm>
            <a:custGeom>
              <a:avLst/>
              <a:gdLst>
                <a:gd name="T0" fmla="*/ 143 w 188"/>
                <a:gd name="T1" fmla="*/ 0 h 22"/>
                <a:gd name="T2" fmla="*/ 188 w 188"/>
                <a:gd name="T3" fmla="*/ 11 h 22"/>
                <a:gd name="T4" fmla="*/ 143 w 188"/>
                <a:gd name="T5" fmla="*/ 22 h 22"/>
                <a:gd name="T6" fmla="*/ 143 w 188"/>
                <a:gd name="T7" fmla="*/ 0 h 22"/>
                <a:gd name="T8" fmla="*/ 45 w 188"/>
                <a:gd name="T9" fmla="*/ 22 h 22"/>
                <a:gd name="T10" fmla="*/ 0 w 188"/>
                <a:gd name="T11" fmla="*/ 11 h 22"/>
                <a:gd name="T12" fmla="*/ 45 w 188"/>
                <a:gd name="T13" fmla="*/ 0 h 22"/>
                <a:gd name="T14" fmla="*/ 45 w 188"/>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8" h="22">
                  <a:moveTo>
                    <a:pt x="143" y="0"/>
                  </a:moveTo>
                  <a:cubicBezTo>
                    <a:pt x="170" y="2"/>
                    <a:pt x="188" y="6"/>
                    <a:pt x="188" y="11"/>
                  </a:cubicBezTo>
                  <a:cubicBezTo>
                    <a:pt x="188" y="15"/>
                    <a:pt x="170" y="19"/>
                    <a:pt x="143" y="22"/>
                  </a:cubicBezTo>
                  <a:cubicBezTo>
                    <a:pt x="143" y="0"/>
                    <a:pt x="143" y="0"/>
                    <a:pt x="143" y="0"/>
                  </a:cubicBezTo>
                  <a:close/>
                  <a:moveTo>
                    <a:pt x="45" y="22"/>
                  </a:moveTo>
                  <a:cubicBezTo>
                    <a:pt x="18" y="19"/>
                    <a:pt x="0" y="15"/>
                    <a:pt x="0" y="11"/>
                  </a:cubicBezTo>
                  <a:cubicBezTo>
                    <a:pt x="0" y="6"/>
                    <a:pt x="18" y="2"/>
                    <a:pt x="45" y="0"/>
                  </a:cubicBezTo>
                  <a:lnTo>
                    <a:pt x="45" y="22"/>
                  </a:ln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13" name="Freeform 119">
              <a:extLst>
                <a:ext uri="{FF2B5EF4-FFF2-40B4-BE49-F238E27FC236}">
                  <a16:creationId xmlns:a16="http://schemas.microsoft.com/office/drawing/2014/main" id="{91E98397-0132-4B24-BA78-9F9AB492A116}"/>
                </a:ext>
              </a:extLst>
            </p:cNvPr>
            <p:cNvSpPr>
              <a:spLocks/>
            </p:cNvSpPr>
            <p:nvPr/>
          </p:nvSpPr>
          <p:spPr bwMode="auto">
            <a:xfrm>
              <a:off x="6570663" y="3841750"/>
              <a:ext cx="206375" cy="158750"/>
            </a:xfrm>
            <a:custGeom>
              <a:avLst/>
              <a:gdLst>
                <a:gd name="T0" fmla="*/ 31 w 65"/>
                <a:gd name="T1" fmla="*/ 0 h 50"/>
                <a:gd name="T2" fmla="*/ 0 w 65"/>
                <a:gd name="T3" fmla="*/ 22 h 50"/>
                <a:gd name="T4" fmla="*/ 23 w 65"/>
                <a:gd name="T5" fmla="*/ 38 h 50"/>
                <a:gd name="T6" fmla="*/ 22 w 65"/>
                <a:gd name="T7" fmla="*/ 50 h 50"/>
                <a:gd name="T8" fmla="*/ 36 w 65"/>
                <a:gd name="T9" fmla="*/ 38 h 50"/>
                <a:gd name="T10" fmla="*/ 65 w 65"/>
                <a:gd name="T11" fmla="*/ 26 h 50"/>
                <a:gd name="T12" fmla="*/ 31 w 6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31" y="0"/>
                  </a:moveTo>
                  <a:cubicBezTo>
                    <a:pt x="13" y="3"/>
                    <a:pt x="0" y="12"/>
                    <a:pt x="0" y="22"/>
                  </a:cubicBezTo>
                  <a:cubicBezTo>
                    <a:pt x="0" y="31"/>
                    <a:pt x="10" y="37"/>
                    <a:pt x="23" y="38"/>
                  </a:cubicBezTo>
                  <a:cubicBezTo>
                    <a:pt x="24" y="38"/>
                    <a:pt x="22" y="50"/>
                    <a:pt x="22" y="50"/>
                  </a:cubicBezTo>
                  <a:cubicBezTo>
                    <a:pt x="22" y="50"/>
                    <a:pt x="28" y="43"/>
                    <a:pt x="36" y="38"/>
                  </a:cubicBezTo>
                  <a:cubicBezTo>
                    <a:pt x="48" y="36"/>
                    <a:pt x="58" y="32"/>
                    <a:pt x="65" y="26"/>
                  </a:cubicBezTo>
                  <a:cubicBezTo>
                    <a:pt x="45" y="21"/>
                    <a:pt x="32" y="11"/>
                    <a:pt x="3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14" name="Oval 120">
              <a:extLst>
                <a:ext uri="{FF2B5EF4-FFF2-40B4-BE49-F238E27FC236}">
                  <a16:creationId xmlns:a16="http://schemas.microsoft.com/office/drawing/2014/main" id="{33B78CBC-0704-413E-BF2C-8FB6B5525BC2}"/>
                </a:ext>
              </a:extLst>
            </p:cNvPr>
            <p:cNvSpPr>
              <a:spLocks noChangeArrowheads="1"/>
            </p:cNvSpPr>
            <p:nvPr/>
          </p:nvSpPr>
          <p:spPr bwMode="auto">
            <a:xfrm>
              <a:off x="6605588" y="3921125"/>
              <a:ext cx="9525" cy="95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15" name="Freeform 121">
              <a:extLst>
                <a:ext uri="{FF2B5EF4-FFF2-40B4-BE49-F238E27FC236}">
                  <a16:creationId xmlns:a16="http://schemas.microsoft.com/office/drawing/2014/main" id="{0D959F14-7BE2-4972-A336-70E7145FA750}"/>
                </a:ext>
              </a:extLst>
            </p:cNvPr>
            <p:cNvSpPr>
              <a:spLocks/>
            </p:cNvSpPr>
            <p:nvPr/>
          </p:nvSpPr>
          <p:spPr bwMode="auto">
            <a:xfrm>
              <a:off x="6621463" y="3921125"/>
              <a:ext cx="9525" cy="9525"/>
            </a:xfrm>
            <a:custGeom>
              <a:avLst/>
              <a:gdLst>
                <a:gd name="T0" fmla="*/ 3 w 3"/>
                <a:gd name="T1" fmla="*/ 1 h 3"/>
                <a:gd name="T2" fmla="*/ 1 w 3"/>
                <a:gd name="T3" fmla="*/ 3 h 3"/>
                <a:gd name="T4" fmla="*/ 0 w 3"/>
                <a:gd name="T5" fmla="*/ 1 h 3"/>
                <a:gd name="T6" fmla="*/ 2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2"/>
                    <a:pt x="0" y="1"/>
                  </a:cubicBezTo>
                  <a:cubicBezTo>
                    <a:pt x="0" y="0"/>
                    <a:pt x="1" y="0"/>
                    <a:pt x="2" y="0"/>
                  </a:cubicBezTo>
                  <a:cubicBezTo>
                    <a:pt x="3" y="0"/>
                    <a:pt x="3" y="0"/>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16" name="Freeform 122">
              <a:extLst>
                <a:ext uri="{FF2B5EF4-FFF2-40B4-BE49-F238E27FC236}">
                  <a16:creationId xmlns:a16="http://schemas.microsoft.com/office/drawing/2014/main" id="{3F2B2CFC-E8B7-4292-BC44-A657DF2DAF36}"/>
                </a:ext>
              </a:extLst>
            </p:cNvPr>
            <p:cNvSpPr>
              <a:spLocks noEditPoints="1"/>
            </p:cNvSpPr>
            <p:nvPr/>
          </p:nvSpPr>
          <p:spPr bwMode="auto">
            <a:xfrm>
              <a:off x="6637338" y="3879850"/>
              <a:ext cx="25400" cy="50800"/>
            </a:xfrm>
            <a:custGeom>
              <a:avLst/>
              <a:gdLst>
                <a:gd name="T0" fmla="*/ 3 w 8"/>
                <a:gd name="T1" fmla="*/ 3 h 16"/>
                <a:gd name="T2" fmla="*/ 1 w 8"/>
                <a:gd name="T3" fmla="*/ 5 h 16"/>
                <a:gd name="T4" fmla="*/ 0 w 8"/>
                <a:gd name="T5" fmla="*/ 2 h 16"/>
                <a:gd name="T6" fmla="*/ 4 w 8"/>
                <a:gd name="T7" fmla="*/ 0 h 16"/>
                <a:gd name="T8" fmla="*/ 8 w 8"/>
                <a:gd name="T9" fmla="*/ 4 h 16"/>
                <a:gd name="T10" fmla="*/ 6 w 8"/>
                <a:gd name="T11" fmla="*/ 8 h 16"/>
                <a:gd name="T12" fmla="*/ 4 w 8"/>
                <a:gd name="T13" fmla="*/ 10 h 16"/>
                <a:gd name="T14" fmla="*/ 3 w 8"/>
                <a:gd name="T15" fmla="*/ 11 h 16"/>
                <a:gd name="T16" fmla="*/ 2 w 8"/>
                <a:gd name="T17" fmla="*/ 12 h 16"/>
                <a:gd name="T18" fmla="*/ 3 w 8"/>
                <a:gd name="T19" fmla="*/ 7 h 16"/>
                <a:gd name="T20" fmla="*/ 5 w 8"/>
                <a:gd name="T21" fmla="*/ 4 h 16"/>
                <a:gd name="T22" fmla="*/ 3 w 8"/>
                <a:gd name="T23" fmla="*/ 3 h 16"/>
                <a:gd name="T24" fmla="*/ 4 w 8"/>
                <a:gd name="T25" fmla="*/ 14 h 16"/>
                <a:gd name="T26" fmla="*/ 2 w 8"/>
                <a:gd name="T27" fmla="*/ 16 h 16"/>
                <a:gd name="T28" fmla="*/ 1 w 8"/>
                <a:gd name="T29" fmla="*/ 14 h 16"/>
                <a:gd name="T30" fmla="*/ 3 w 8"/>
                <a:gd name="T31" fmla="*/ 13 h 16"/>
                <a:gd name="T32" fmla="*/ 4 w 8"/>
                <a:gd name="T3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16">
                  <a:moveTo>
                    <a:pt x="3" y="3"/>
                  </a:moveTo>
                  <a:cubicBezTo>
                    <a:pt x="2" y="3"/>
                    <a:pt x="1" y="4"/>
                    <a:pt x="1" y="5"/>
                  </a:cubicBezTo>
                  <a:cubicBezTo>
                    <a:pt x="0" y="4"/>
                    <a:pt x="0" y="3"/>
                    <a:pt x="0" y="2"/>
                  </a:cubicBezTo>
                  <a:cubicBezTo>
                    <a:pt x="1" y="1"/>
                    <a:pt x="2" y="0"/>
                    <a:pt x="4" y="0"/>
                  </a:cubicBezTo>
                  <a:cubicBezTo>
                    <a:pt x="6" y="0"/>
                    <a:pt x="8" y="2"/>
                    <a:pt x="8" y="4"/>
                  </a:cubicBezTo>
                  <a:cubicBezTo>
                    <a:pt x="8" y="6"/>
                    <a:pt x="8" y="7"/>
                    <a:pt x="6" y="8"/>
                  </a:cubicBezTo>
                  <a:cubicBezTo>
                    <a:pt x="5" y="9"/>
                    <a:pt x="4" y="10"/>
                    <a:pt x="4" y="10"/>
                  </a:cubicBezTo>
                  <a:cubicBezTo>
                    <a:pt x="3" y="11"/>
                    <a:pt x="3" y="11"/>
                    <a:pt x="3" y="11"/>
                  </a:cubicBezTo>
                  <a:cubicBezTo>
                    <a:pt x="3" y="11"/>
                    <a:pt x="2" y="12"/>
                    <a:pt x="2" y="12"/>
                  </a:cubicBezTo>
                  <a:cubicBezTo>
                    <a:pt x="1" y="10"/>
                    <a:pt x="2" y="8"/>
                    <a:pt x="3" y="7"/>
                  </a:cubicBezTo>
                  <a:cubicBezTo>
                    <a:pt x="4" y="6"/>
                    <a:pt x="5" y="6"/>
                    <a:pt x="5" y="4"/>
                  </a:cubicBezTo>
                  <a:cubicBezTo>
                    <a:pt x="5" y="4"/>
                    <a:pt x="4" y="3"/>
                    <a:pt x="3" y="3"/>
                  </a:cubicBezTo>
                  <a:close/>
                  <a:moveTo>
                    <a:pt x="4" y="14"/>
                  </a:moveTo>
                  <a:cubicBezTo>
                    <a:pt x="4" y="15"/>
                    <a:pt x="3" y="16"/>
                    <a:pt x="2" y="16"/>
                  </a:cubicBezTo>
                  <a:cubicBezTo>
                    <a:pt x="1" y="16"/>
                    <a:pt x="1" y="15"/>
                    <a:pt x="1" y="14"/>
                  </a:cubicBezTo>
                  <a:cubicBezTo>
                    <a:pt x="1" y="13"/>
                    <a:pt x="2" y="13"/>
                    <a:pt x="3" y="13"/>
                  </a:cubicBezTo>
                  <a:cubicBezTo>
                    <a:pt x="4" y="13"/>
                    <a:pt x="4" y="13"/>
                    <a:pt x="4"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17" name="Freeform 123">
              <a:extLst>
                <a:ext uri="{FF2B5EF4-FFF2-40B4-BE49-F238E27FC236}">
                  <a16:creationId xmlns:a16="http://schemas.microsoft.com/office/drawing/2014/main" id="{B5D3515D-4C85-4A46-B555-B90A1EF770A0}"/>
                </a:ext>
              </a:extLst>
            </p:cNvPr>
            <p:cNvSpPr>
              <a:spLocks noEditPoints="1"/>
            </p:cNvSpPr>
            <p:nvPr/>
          </p:nvSpPr>
          <p:spPr bwMode="auto">
            <a:xfrm>
              <a:off x="6665913" y="3879850"/>
              <a:ext cx="12700" cy="50800"/>
            </a:xfrm>
            <a:custGeom>
              <a:avLst/>
              <a:gdLst>
                <a:gd name="T0" fmla="*/ 4 w 4"/>
                <a:gd name="T1" fmla="*/ 14 h 16"/>
                <a:gd name="T2" fmla="*/ 2 w 4"/>
                <a:gd name="T3" fmla="*/ 16 h 16"/>
                <a:gd name="T4" fmla="*/ 0 w 4"/>
                <a:gd name="T5" fmla="*/ 14 h 16"/>
                <a:gd name="T6" fmla="*/ 2 w 4"/>
                <a:gd name="T7" fmla="*/ 13 h 16"/>
                <a:gd name="T8" fmla="*/ 4 w 4"/>
                <a:gd name="T9" fmla="*/ 14 h 16"/>
                <a:gd name="T10" fmla="*/ 2 w 4"/>
                <a:gd name="T11" fmla="*/ 0 h 16"/>
                <a:gd name="T12" fmla="*/ 4 w 4"/>
                <a:gd name="T13" fmla="*/ 3 h 16"/>
                <a:gd name="T14" fmla="*/ 3 w 4"/>
                <a:gd name="T15" fmla="*/ 11 h 16"/>
                <a:gd name="T16" fmla="*/ 2 w 4"/>
                <a:gd name="T17" fmla="*/ 12 h 16"/>
                <a:gd name="T18" fmla="*/ 1 w 4"/>
                <a:gd name="T19" fmla="*/ 11 h 16"/>
                <a:gd name="T20" fmla="*/ 0 w 4"/>
                <a:gd name="T21" fmla="*/ 3 h 16"/>
                <a:gd name="T22" fmla="*/ 2 w 4"/>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6">
                  <a:moveTo>
                    <a:pt x="4" y="14"/>
                  </a:moveTo>
                  <a:cubicBezTo>
                    <a:pt x="4" y="15"/>
                    <a:pt x="3" y="16"/>
                    <a:pt x="2" y="16"/>
                  </a:cubicBezTo>
                  <a:cubicBezTo>
                    <a:pt x="1" y="16"/>
                    <a:pt x="0" y="15"/>
                    <a:pt x="0" y="14"/>
                  </a:cubicBezTo>
                  <a:cubicBezTo>
                    <a:pt x="0" y="13"/>
                    <a:pt x="1" y="13"/>
                    <a:pt x="2" y="13"/>
                  </a:cubicBezTo>
                  <a:cubicBezTo>
                    <a:pt x="3" y="13"/>
                    <a:pt x="4" y="13"/>
                    <a:pt x="4" y="14"/>
                  </a:cubicBezTo>
                  <a:close/>
                  <a:moveTo>
                    <a:pt x="2" y="0"/>
                  </a:moveTo>
                  <a:cubicBezTo>
                    <a:pt x="4" y="0"/>
                    <a:pt x="4" y="2"/>
                    <a:pt x="4" y="3"/>
                  </a:cubicBezTo>
                  <a:cubicBezTo>
                    <a:pt x="4" y="6"/>
                    <a:pt x="3" y="9"/>
                    <a:pt x="3" y="11"/>
                  </a:cubicBezTo>
                  <a:cubicBezTo>
                    <a:pt x="3" y="12"/>
                    <a:pt x="2" y="12"/>
                    <a:pt x="2" y="12"/>
                  </a:cubicBezTo>
                  <a:cubicBezTo>
                    <a:pt x="2" y="12"/>
                    <a:pt x="1" y="12"/>
                    <a:pt x="1" y="11"/>
                  </a:cubicBezTo>
                  <a:cubicBezTo>
                    <a:pt x="1" y="10"/>
                    <a:pt x="0" y="6"/>
                    <a:pt x="0" y="3"/>
                  </a:cubicBezTo>
                  <a:cubicBezTo>
                    <a:pt x="0" y="2"/>
                    <a:pt x="0"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18" name="Freeform 124">
              <a:extLst>
                <a:ext uri="{FF2B5EF4-FFF2-40B4-BE49-F238E27FC236}">
                  <a16:creationId xmlns:a16="http://schemas.microsoft.com/office/drawing/2014/main" id="{92658B4D-35D3-43E2-A92C-8CB50E801F7D}"/>
                </a:ext>
              </a:extLst>
            </p:cNvPr>
            <p:cNvSpPr>
              <a:spLocks noEditPoints="1"/>
            </p:cNvSpPr>
            <p:nvPr/>
          </p:nvSpPr>
          <p:spPr bwMode="auto">
            <a:xfrm>
              <a:off x="6681788" y="3744913"/>
              <a:ext cx="327025" cy="233363"/>
            </a:xfrm>
            <a:custGeom>
              <a:avLst/>
              <a:gdLst>
                <a:gd name="T0" fmla="*/ 102 w 103"/>
                <a:gd name="T1" fmla="*/ 25 h 73"/>
                <a:gd name="T2" fmla="*/ 103 w 103"/>
                <a:gd name="T3" fmla="*/ 25 h 73"/>
                <a:gd name="T4" fmla="*/ 52 w 103"/>
                <a:gd name="T5" fmla="*/ 0 h 73"/>
                <a:gd name="T6" fmla="*/ 0 w 103"/>
                <a:gd name="T7" fmla="*/ 27 h 73"/>
                <a:gd name="T8" fmla="*/ 37 w 103"/>
                <a:gd name="T9" fmla="*/ 53 h 73"/>
                <a:gd name="T10" fmla="*/ 51 w 103"/>
                <a:gd name="T11" fmla="*/ 73 h 73"/>
                <a:gd name="T12" fmla="*/ 64 w 103"/>
                <a:gd name="T13" fmla="*/ 54 h 73"/>
                <a:gd name="T14" fmla="*/ 63 w 103"/>
                <a:gd name="T15" fmla="*/ 48 h 73"/>
                <a:gd name="T16" fmla="*/ 102 w 103"/>
                <a:gd name="T17" fmla="*/ 25 h 73"/>
                <a:gd name="T18" fmla="*/ 35 w 103"/>
                <a:gd name="T19" fmla="*/ 30 h 73"/>
                <a:gd name="T20" fmla="*/ 30 w 103"/>
                <a:gd name="T21" fmla="*/ 24 h 73"/>
                <a:gd name="T22" fmla="*/ 35 w 103"/>
                <a:gd name="T23" fmla="*/ 19 h 73"/>
                <a:gd name="T24" fmla="*/ 41 w 103"/>
                <a:gd name="T25" fmla="*/ 24 h 73"/>
                <a:gd name="T26" fmla="*/ 35 w 103"/>
                <a:gd name="T27" fmla="*/ 30 h 73"/>
                <a:gd name="T28" fmla="*/ 51 w 103"/>
                <a:gd name="T29" fmla="*/ 30 h 73"/>
                <a:gd name="T30" fmla="*/ 46 w 103"/>
                <a:gd name="T31" fmla="*/ 24 h 73"/>
                <a:gd name="T32" fmla="*/ 51 w 103"/>
                <a:gd name="T33" fmla="*/ 19 h 73"/>
                <a:gd name="T34" fmla="*/ 57 w 103"/>
                <a:gd name="T35" fmla="*/ 24 h 73"/>
                <a:gd name="T36" fmla="*/ 51 w 103"/>
                <a:gd name="T37" fmla="*/ 30 h 73"/>
                <a:gd name="T38" fmla="*/ 67 w 103"/>
                <a:gd name="T39" fmla="*/ 19 h 73"/>
                <a:gd name="T40" fmla="*/ 73 w 103"/>
                <a:gd name="T41" fmla="*/ 24 h 73"/>
                <a:gd name="T42" fmla="*/ 67 w 103"/>
                <a:gd name="T43" fmla="*/ 30 h 73"/>
                <a:gd name="T44" fmla="*/ 62 w 103"/>
                <a:gd name="T45" fmla="*/ 24 h 73"/>
                <a:gd name="T46" fmla="*/ 67 w 103"/>
                <a:gd name="T47" fmla="*/ 1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73">
                  <a:moveTo>
                    <a:pt x="102" y="25"/>
                  </a:moveTo>
                  <a:cubicBezTo>
                    <a:pt x="103" y="25"/>
                    <a:pt x="103" y="25"/>
                    <a:pt x="103" y="25"/>
                  </a:cubicBezTo>
                  <a:cubicBezTo>
                    <a:pt x="101" y="11"/>
                    <a:pt x="79" y="0"/>
                    <a:pt x="52" y="0"/>
                  </a:cubicBezTo>
                  <a:cubicBezTo>
                    <a:pt x="23" y="0"/>
                    <a:pt x="0" y="12"/>
                    <a:pt x="0" y="27"/>
                  </a:cubicBezTo>
                  <a:cubicBezTo>
                    <a:pt x="0" y="39"/>
                    <a:pt x="15" y="49"/>
                    <a:pt x="37" y="53"/>
                  </a:cubicBezTo>
                  <a:cubicBezTo>
                    <a:pt x="45" y="54"/>
                    <a:pt x="51" y="73"/>
                    <a:pt x="51" y="73"/>
                  </a:cubicBezTo>
                  <a:cubicBezTo>
                    <a:pt x="51" y="73"/>
                    <a:pt x="55" y="60"/>
                    <a:pt x="64" y="54"/>
                  </a:cubicBezTo>
                  <a:cubicBezTo>
                    <a:pt x="63" y="53"/>
                    <a:pt x="63" y="50"/>
                    <a:pt x="63" y="48"/>
                  </a:cubicBezTo>
                  <a:cubicBezTo>
                    <a:pt x="63" y="35"/>
                    <a:pt x="80" y="25"/>
                    <a:pt x="102" y="25"/>
                  </a:cubicBezTo>
                  <a:close/>
                  <a:moveTo>
                    <a:pt x="35" y="30"/>
                  </a:moveTo>
                  <a:cubicBezTo>
                    <a:pt x="32" y="30"/>
                    <a:pt x="30" y="27"/>
                    <a:pt x="30" y="24"/>
                  </a:cubicBezTo>
                  <a:cubicBezTo>
                    <a:pt x="30" y="21"/>
                    <a:pt x="32" y="19"/>
                    <a:pt x="35" y="19"/>
                  </a:cubicBezTo>
                  <a:cubicBezTo>
                    <a:pt x="38" y="19"/>
                    <a:pt x="41" y="21"/>
                    <a:pt x="41" y="24"/>
                  </a:cubicBezTo>
                  <a:cubicBezTo>
                    <a:pt x="41" y="27"/>
                    <a:pt x="38" y="30"/>
                    <a:pt x="35" y="30"/>
                  </a:cubicBezTo>
                  <a:close/>
                  <a:moveTo>
                    <a:pt x="51" y="30"/>
                  </a:moveTo>
                  <a:cubicBezTo>
                    <a:pt x="48" y="30"/>
                    <a:pt x="46" y="27"/>
                    <a:pt x="46" y="24"/>
                  </a:cubicBezTo>
                  <a:cubicBezTo>
                    <a:pt x="46" y="21"/>
                    <a:pt x="48" y="19"/>
                    <a:pt x="51" y="19"/>
                  </a:cubicBezTo>
                  <a:cubicBezTo>
                    <a:pt x="54" y="19"/>
                    <a:pt x="57" y="21"/>
                    <a:pt x="57" y="24"/>
                  </a:cubicBezTo>
                  <a:cubicBezTo>
                    <a:pt x="57" y="27"/>
                    <a:pt x="54" y="30"/>
                    <a:pt x="51" y="30"/>
                  </a:cubicBezTo>
                  <a:close/>
                  <a:moveTo>
                    <a:pt x="67" y="19"/>
                  </a:moveTo>
                  <a:cubicBezTo>
                    <a:pt x="70" y="19"/>
                    <a:pt x="73" y="21"/>
                    <a:pt x="73" y="24"/>
                  </a:cubicBezTo>
                  <a:cubicBezTo>
                    <a:pt x="73" y="27"/>
                    <a:pt x="70" y="30"/>
                    <a:pt x="67" y="30"/>
                  </a:cubicBezTo>
                  <a:cubicBezTo>
                    <a:pt x="64" y="30"/>
                    <a:pt x="62" y="27"/>
                    <a:pt x="62" y="24"/>
                  </a:cubicBezTo>
                  <a:cubicBezTo>
                    <a:pt x="62" y="21"/>
                    <a:pt x="64" y="19"/>
                    <a:pt x="67"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19" name="Freeform 125">
              <a:extLst>
                <a:ext uri="{FF2B5EF4-FFF2-40B4-BE49-F238E27FC236}">
                  <a16:creationId xmlns:a16="http://schemas.microsoft.com/office/drawing/2014/main" id="{458825BF-94F3-4B74-A7EF-F6B24FB96FA3}"/>
                </a:ext>
              </a:extLst>
            </p:cNvPr>
            <p:cNvSpPr>
              <a:spLocks/>
            </p:cNvSpPr>
            <p:nvPr/>
          </p:nvSpPr>
          <p:spPr bwMode="auto">
            <a:xfrm>
              <a:off x="6894513" y="3838575"/>
              <a:ext cx="222250" cy="165100"/>
            </a:xfrm>
            <a:custGeom>
              <a:avLst/>
              <a:gdLst>
                <a:gd name="T0" fmla="*/ 35 w 70"/>
                <a:gd name="T1" fmla="*/ 0 h 52"/>
                <a:gd name="T2" fmla="*/ 0 w 70"/>
                <a:gd name="T3" fmla="*/ 19 h 52"/>
                <a:gd name="T4" fmla="*/ 35 w 70"/>
                <a:gd name="T5" fmla="*/ 39 h 52"/>
                <a:gd name="T6" fmla="*/ 49 w 70"/>
                <a:gd name="T7" fmla="*/ 52 h 52"/>
                <a:gd name="T8" fmla="*/ 50 w 70"/>
                <a:gd name="T9" fmla="*/ 37 h 52"/>
                <a:gd name="T10" fmla="*/ 70 w 70"/>
                <a:gd name="T11" fmla="*/ 19 h 52"/>
                <a:gd name="T12" fmla="*/ 35 w 7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70" h="52">
                  <a:moveTo>
                    <a:pt x="35" y="0"/>
                  </a:moveTo>
                  <a:cubicBezTo>
                    <a:pt x="16" y="0"/>
                    <a:pt x="0" y="9"/>
                    <a:pt x="0" y="19"/>
                  </a:cubicBezTo>
                  <a:cubicBezTo>
                    <a:pt x="0" y="30"/>
                    <a:pt x="16" y="39"/>
                    <a:pt x="35" y="39"/>
                  </a:cubicBezTo>
                  <a:cubicBezTo>
                    <a:pt x="38" y="39"/>
                    <a:pt x="49" y="52"/>
                    <a:pt x="49" y="52"/>
                  </a:cubicBezTo>
                  <a:cubicBezTo>
                    <a:pt x="49" y="52"/>
                    <a:pt x="49" y="37"/>
                    <a:pt x="50" y="37"/>
                  </a:cubicBezTo>
                  <a:cubicBezTo>
                    <a:pt x="62" y="34"/>
                    <a:pt x="70" y="27"/>
                    <a:pt x="70" y="19"/>
                  </a:cubicBezTo>
                  <a:cubicBezTo>
                    <a:pt x="70" y="9"/>
                    <a:pt x="55" y="0"/>
                    <a:pt x="3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20" name="Freeform 126">
              <a:extLst>
                <a:ext uri="{FF2B5EF4-FFF2-40B4-BE49-F238E27FC236}">
                  <a16:creationId xmlns:a16="http://schemas.microsoft.com/office/drawing/2014/main" id="{E83B1A83-5F14-44F7-BC33-76380FD0899D}"/>
                </a:ext>
              </a:extLst>
            </p:cNvPr>
            <p:cNvSpPr>
              <a:spLocks noEditPoints="1"/>
            </p:cNvSpPr>
            <p:nvPr/>
          </p:nvSpPr>
          <p:spPr bwMode="auto">
            <a:xfrm>
              <a:off x="6958013" y="3883025"/>
              <a:ext cx="25400" cy="34925"/>
            </a:xfrm>
            <a:custGeom>
              <a:avLst/>
              <a:gdLst>
                <a:gd name="T0" fmla="*/ 1 w 8"/>
                <a:gd name="T1" fmla="*/ 8 h 11"/>
                <a:gd name="T2" fmla="*/ 0 w 8"/>
                <a:gd name="T3" fmla="*/ 7 h 11"/>
                <a:gd name="T4" fmla="*/ 2 w 8"/>
                <a:gd name="T5" fmla="*/ 6 h 11"/>
                <a:gd name="T6" fmla="*/ 1 w 8"/>
                <a:gd name="T7" fmla="*/ 4 h 11"/>
                <a:gd name="T8" fmla="*/ 0 w 8"/>
                <a:gd name="T9" fmla="*/ 4 h 11"/>
                <a:gd name="T10" fmla="*/ 1 w 8"/>
                <a:gd name="T11" fmla="*/ 3 h 11"/>
                <a:gd name="T12" fmla="*/ 3 w 8"/>
                <a:gd name="T13" fmla="*/ 1 h 11"/>
                <a:gd name="T14" fmla="*/ 3 w 8"/>
                <a:gd name="T15" fmla="*/ 0 h 11"/>
                <a:gd name="T16" fmla="*/ 4 w 8"/>
                <a:gd name="T17" fmla="*/ 0 h 11"/>
                <a:gd name="T18" fmla="*/ 4 w 8"/>
                <a:gd name="T19" fmla="*/ 2 h 11"/>
                <a:gd name="T20" fmla="*/ 5 w 8"/>
                <a:gd name="T21" fmla="*/ 3 h 11"/>
                <a:gd name="T22" fmla="*/ 6 w 8"/>
                <a:gd name="T23" fmla="*/ 1 h 11"/>
                <a:gd name="T24" fmla="*/ 6 w 8"/>
                <a:gd name="T25" fmla="*/ 0 h 11"/>
                <a:gd name="T26" fmla="*/ 7 w 8"/>
                <a:gd name="T27" fmla="*/ 1 h 11"/>
                <a:gd name="T28" fmla="*/ 7 w 8"/>
                <a:gd name="T29" fmla="*/ 1 h 11"/>
                <a:gd name="T30" fmla="*/ 7 w 8"/>
                <a:gd name="T31" fmla="*/ 3 h 11"/>
                <a:gd name="T32" fmla="*/ 8 w 8"/>
                <a:gd name="T33" fmla="*/ 4 h 11"/>
                <a:gd name="T34" fmla="*/ 7 w 8"/>
                <a:gd name="T35" fmla="*/ 4 h 11"/>
                <a:gd name="T36" fmla="*/ 7 w 8"/>
                <a:gd name="T37" fmla="*/ 6 h 11"/>
                <a:gd name="T38" fmla="*/ 8 w 8"/>
                <a:gd name="T39" fmla="*/ 7 h 11"/>
                <a:gd name="T40" fmla="*/ 7 w 8"/>
                <a:gd name="T41" fmla="*/ 8 h 11"/>
                <a:gd name="T42" fmla="*/ 6 w 8"/>
                <a:gd name="T43" fmla="*/ 10 h 11"/>
                <a:gd name="T44" fmla="*/ 5 w 8"/>
                <a:gd name="T45" fmla="*/ 11 h 11"/>
                <a:gd name="T46" fmla="*/ 4 w 8"/>
                <a:gd name="T47" fmla="*/ 10 h 11"/>
                <a:gd name="T48" fmla="*/ 4 w 8"/>
                <a:gd name="T49" fmla="*/ 9 h 11"/>
                <a:gd name="T50" fmla="*/ 3 w 8"/>
                <a:gd name="T51" fmla="*/ 8 h 11"/>
                <a:gd name="T52" fmla="*/ 2 w 8"/>
                <a:gd name="T53" fmla="*/ 10 h 11"/>
                <a:gd name="T54" fmla="*/ 1 w 8"/>
                <a:gd name="T55" fmla="*/ 10 h 11"/>
                <a:gd name="T56" fmla="*/ 1 w 8"/>
                <a:gd name="T57" fmla="*/ 10 h 11"/>
                <a:gd name="T58" fmla="*/ 5 w 8"/>
                <a:gd name="T59" fmla="*/ 4 h 11"/>
                <a:gd name="T60" fmla="*/ 3 w 8"/>
                <a:gd name="T61" fmla="*/ 6 h 11"/>
                <a:gd name="T62" fmla="*/ 5 w 8"/>
                <a:gd name="T6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 h="11">
                  <a:moveTo>
                    <a:pt x="1" y="9"/>
                  </a:moveTo>
                  <a:cubicBezTo>
                    <a:pt x="1" y="8"/>
                    <a:pt x="1" y="8"/>
                    <a:pt x="1" y="8"/>
                  </a:cubicBezTo>
                  <a:cubicBezTo>
                    <a:pt x="1" y="8"/>
                    <a:pt x="0" y="8"/>
                    <a:pt x="0" y="7"/>
                  </a:cubicBezTo>
                  <a:cubicBezTo>
                    <a:pt x="0" y="7"/>
                    <a:pt x="0" y="7"/>
                    <a:pt x="0" y="7"/>
                  </a:cubicBezTo>
                  <a:cubicBezTo>
                    <a:pt x="1" y="6"/>
                    <a:pt x="1" y="6"/>
                    <a:pt x="1" y="6"/>
                  </a:cubicBezTo>
                  <a:cubicBezTo>
                    <a:pt x="2" y="6"/>
                    <a:pt x="2" y="6"/>
                    <a:pt x="2" y="6"/>
                  </a:cubicBezTo>
                  <a:cubicBezTo>
                    <a:pt x="2" y="4"/>
                    <a:pt x="2" y="4"/>
                    <a:pt x="2" y="4"/>
                  </a:cubicBezTo>
                  <a:cubicBezTo>
                    <a:pt x="1" y="4"/>
                    <a:pt x="1" y="4"/>
                    <a:pt x="1" y="4"/>
                  </a:cubicBezTo>
                  <a:cubicBezTo>
                    <a:pt x="1" y="4"/>
                    <a:pt x="1" y="4"/>
                    <a:pt x="0" y="4"/>
                  </a:cubicBezTo>
                  <a:cubicBezTo>
                    <a:pt x="0" y="4"/>
                    <a:pt x="0" y="4"/>
                    <a:pt x="0" y="4"/>
                  </a:cubicBezTo>
                  <a:cubicBezTo>
                    <a:pt x="0" y="3"/>
                    <a:pt x="0" y="3"/>
                    <a:pt x="0" y="3"/>
                  </a:cubicBezTo>
                  <a:cubicBezTo>
                    <a:pt x="1" y="3"/>
                    <a:pt x="1" y="3"/>
                    <a:pt x="1" y="3"/>
                  </a:cubicBezTo>
                  <a:cubicBezTo>
                    <a:pt x="2" y="3"/>
                    <a:pt x="2" y="3"/>
                    <a:pt x="2" y="3"/>
                  </a:cubicBezTo>
                  <a:cubicBezTo>
                    <a:pt x="3" y="1"/>
                    <a:pt x="3" y="1"/>
                    <a:pt x="3" y="1"/>
                  </a:cubicBezTo>
                  <a:cubicBezTo>
                    <a:pt x="3" y="1"/>
                    <a:pt x="3" y="1"/>
                    <a:pt x="3" y="1"/>
                  </a:cubicBezTo>
                  <a:cubicBezTo>
                    <a:pt x="3" y="0"/>
                    <a:pt x="3" y="0"/>
                    <a:pt x="3" y="0"/>
                  </a:cubicBezTo>
                  <a:cubicBezTo>
                    <a:pt x="3" y="0"/>
                    <a:pt x="3" y="0"/>
                    <a:pt x="3" y="0"/>
                  </a:cubicBezTo>
                  <a:cubicBezTo>
                    <a:pt x="4" y="0"/>
                    <a:pt x="4" y="0"/>
                    <a:pt x="4" y="0"/>
                  </a:cubicBezTo>
                  <a:cubicBezTo>
                    <a:pt x="4" y="0"/>
                    <a:pt x="4" y="1"/>
                    <a:pt x="4" y="1"/>
                  </a:cubicBezTo>
                  <a:cubicBezTo>
                    <a:pt x="4" y="1"/>
                    <a:pt x="4" y="1"/>
                    <a:pt x="4" y="2"/>
                  </a:cubicBezTo>
                  <a:cubicBezTo>
                    <a:pt x="4" y="3"/>
                    <a:pt x="4" y="3"/>
                    <a:pt x="4" y="3"/>
                  </a:cubicBezTo>
                  <a:cubicBezTo>
                    <a:pt x="5" y="3"/>
                    <a:pt x="5" y="3"/>
                    <a:pt x="5" y="3"/>
                  </a:cubicBezTo>
                  <a:cubicBezTo>
                    <a:pt x="6" y="1"/>
                    <a:pt x="6" y="1"/>
                    <a:pt x="6" y="1"/>
                  </a:cubicBezTo>
                  <a:cubicBezTo>
                    <a:pt x="6" y="1"/>
                    <a:pt x="6" y="1"/>
                    <a:pt x="6" y="1"/>
                  </a:cubicBezTo>
                  <a:cubicBezTo>
                    <a:pt x="6" y="1"/>
                    <a:pt x="6" y="0"/>
                    <a:pt x="6" y="0"/>
                  </a:cubicBezTo>
                  <a:cubicBezTo>
                    <a:pt x="6" y="0"/>
                    <a:pt x="6" y="0"/>
                    <a:pt x="6" y="0"/>
                  </a:cubicBezTo>
                  <a:cubicBezTo>
                    <a:pt x="7" y="0"/>
                    <a:pt x="7" y="0"/>
                    <a:pt x="7" y="0"/>
                  </a:cubicBezTo>
                  <a:cubicBezTo>
                    <a:pt x="7" y="0"/>
                    <a:pt x="7" y="1"/>
                    <a:pt x="7" y="1"/>
                  </a:cubicBezTo>
                  <a:cubicBezTo>
                    <a:pt x="7" y="1"/>
                    <a:pt x="7" y="1"/>
                    <a:pt x="7" y="1"/>
                  </a:cubicBezTo>
                  <a:cubicBezTo>
                    <a:pt x="7" y="1"/>
                    <a:pt x="7" y="1"/>
                    <a:pt x="7" y="1"/>
                  </a:cubicBezTo>
                  <a:cubicBezTo>
                    <a:pt x="7" y="1"/>
                    <a:pt x="7" y="2"/>
                    <a:pt x="7" y="2"/>
                  </a:cubicBezTo>
                  <a:cubicBezTo>
                    <a:pt x="7" y="3"/>
                    <a:pt x="7" y="3"/>
                    <a:pt x="7" y="3"/>
                  </a:cubicBezTo>
                  <a:cubicBezTo>
                    <a:pt x="8" y="3"/>
                    <a:pt x="8" y="3"/>
                    <a:pt x="8" y="4"/>
                  </a:cubicBezTo>
                  <a:cubicBezTo>
                    <a:pt x="8" y="4"/>
                    <a:pt x="8" y="4"/>
                    <a:pt x="8" y="4"/>
                  </a:cubicBezTo>
                  <a:cubicBezTo>
                    <a:pt x="7" y="4"/>
                    <a:pt x="7" y="4"/>
                    <a:pt x="7" y="4"/>
                  </a:cubicBezTo>
                  <a:cubicBezTo>
                    <a:pt x="7" y="4"/>
                    <a:pt x="7" y="4"/>
                    <a:pt x="7" y="4"/>
                  </a:cubicBezTo>
                  <a:cubicBezTo>
                    <a:pt x="6" y="6"/>
                    <a:pt x="6" y="6"/>
                    <a:pt x="6" y="6"/>
                  </a:cubicBezTo>
                  <a:cubicBezTo>
                    <a:pt x="7" y="6"/>
                    <a:pt x="7" y="6"/>
                    <a:pt x="7" y="6"/>
                  </a:cubicBezTo>
                  <a:cubicBezTo>
                    <a:pt x="7" y="6"/>
                    <a:pt x="7" y="6"/>
                    <a:pt x="8" y="7"/>
                  </a:cubicBezTo>
                  <a:cubicBezTo>
                    <a:pt x="8" y="7"/>
                    <a:pt x="8" y="7"/>
                    <a:pt x="8" y="7"/>
                  </a:cubicBezTo>
                  <a:cubicBezTo>
                    <a:pt x="8" y="7"/>
                    <a:pt x="8" y="8"/>
                    <a:pt x="8" y="8"/>
                  </a:cubicBezTo>
                  <a:cubicBezTo>
                    <a:pt x="7" y="8"/>
                    <a:pt x="7" y="8"/>
                    <a:pt x="7" y="8"/>
                  </a:cubicBezTo>
                  <a:cubicBezTo>
                    <a:pt x="6" y="8"/>
                    <a:pt x="6" y="8"/>
                    <a:pt x="6" y="8"/>
                  </a:cubicBezTo>
                  <a:cubicBezTo>
                    <a:pt x="6" y="10"/>
                    <a:pt x="6" y="10"/>
                    <a:pt x="6" y="10"/>
                  </a:cubicBezTo>
                  <a:cubicBezTo>
                    <a:pt x="5" y="10"/>
                    <a:pt x="5" y="10"/>
                    <a:pt x="5" y="10"/>
                  </a:cubicBezTo>
                  <a:cubicBezTo>
                    <a:pt x="5" y="10"/>
                    <a:pt x="5" y="10"/>
                    <a:pt x="5" y="11"/>
                  </a:cubicBezTo>
                  <a:cubicBezTo>
                    <a:pt x="5" y="11"/>
                    <a:pt x="5" y="11"/>
                    <a:pt x="5" y="11"/>
                  </a:cubicBezTo>
                  <a:cubicBezTo>
                    <a:pt x="4" y="11"/>
                    <a:pt x="4" y="11"/>
                    <a:pt x="4" y="10"/>
                  </a:cubicBezTo>
                  <a:cubicBezTo>
                    <a:pt x="4" y="10"/>
                    <a:pt x="4" y="10"/>
                    <a:pt x="4" y="10"/>
                  </a:cubicBezTo>
                  <a:cubicBezTo>
                    <a:pt x="4" y="10"/>
                    <a:pt x="4" y="10"/>
                    <a:pt x="4" y="9"/>
                  </a:cubicBezTo>
                  <a:cubicBezTo>
                    <a:pt x="4" y="8"/>
                    <a:pt x="4" y="8"/>
                    <a:pt x="4" y="8"/>
                  </a:cubicBezTo>
                  <a:cubicBezTo>
                    <a:pt x="3" y="8"/>
                    <a:pt x="3" y="8"/>
                    <a:pt x="3" y="8"/>
                  </a:cubicBezTo>
                  <a:cubicBezTo>
                    <a:pt x="2" y="10"/>
                    <a:pt x="2" y="10"/>
                    <a:pt x="2" y="10"/>
                  </a:cubicBezTo>
                  <a:cubicBezTo>
                    <a:pt x="2" y="10"/>
                    <a:pt x="2" y="10"/>
                    <a:pt x="2" y="10"/>
                  </a:cubicBezTo>
                  <a:cubicBezTo>
                    <a:pt x="2" y="11"/>
                    <a:pt x="2" y="11"/>
                    <a:pt x="2" y="11"/>
                  </a:cubicBezTo>
                  <a:cubicBezTo>
                    <a:pt x="1" y="11"/>
                    <a:pt x="1" y="11"/>
                    <a:pt x="1" y="10"/>
                  </a:cubicBezTo>
                  <a:cubicBezTo>
                    <a:pt x="1" y="10"/>
                    <a:pt x="1" y="10"/>
                    <a:pt x="1" y="10"/>
                  </a:cubicBezTo>
                  <a:cubicBezTo>
                    <a:pt x="1" y="10"/>
                    <a:pt x="1" y="10"/>
                    <a:pt x="1" y="10"/>
                  </a:cubicBezTo>
                  <a:cubicBezTo>
                    <a:pt x="1" y="9"/>
                    <a:pt x="1" y="9"/>
                    <a:pt x="1" y="9"/>
                  </a:cubicBezTo>
                  <a:close/>
                  <a:moveTo>
                    <a:pt x="5" y="4"/>
                  </a:moveTo>
                  <a:cubicBezTo>
                    <a:pt x="3" y="4"/>
                    <a:pt x="3" y="4"/>
                    <a:pt x="3" y="4"/>
                  </a:cubicBezTo>
                  <a:cubicBezTo>
                    <a:pt x="3" y="6"/>
                    <a:pt x="3" y="6"/>
                    <a:pt x="3" y="6"/>
                  </a:cubicBezTo>
                  <a:cubicBezTo>
                    <a:pt x="5" y="6"/>
                    <a:pt x="5" y="6"/>
                    <a:pt x="5" y="6"/>
                  </a:cubicBezTo>
                  <a:lnTo>
                    <a:pt x="5" y="4"/>
                  </a:ln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21" name="Freeform 127">
              <a:extLst>
                <a:ext uri="{FF2B5EF4-FFF2-40B4-BE49-F238E27FC236}">
                  <a16:creationId xmlns:a16="http://schemas.microsoft.com/office/drawing/2014/main" id="{66DB7523-64F4-4BB0-B791-0805770BFB2C}"/>
                </a:ext>
              </a:extLst>
            </p:cNvPr>
            <p:cNvSpPr>
              <a:spLocks noEditPoints="1"/>
            </p:cNvSpPr>
            <p:nvPr/>
          </p:nvSpPr>
          <p:spPr bwMode="auto">
            <a:xfrm>
              <a:off x="6983413" y="3883025"/>
              <a:ext cx="38100" cy="34925"/>
            </a:xfrm>
            <a:custGeom>
              <a:avLst/>
              <a:gdLst>
                <a:gd name="T0" fmla="*/ 5 w 12"/>
                <a:gd name="T1" fmla="*/ 3 h 11"/>
                <a:gd name="T2" fmla="*/ 4 w 12"/>
                <a:gd name="T3" fmla="*/ 5 h 11"/>
                <a:gd name="T4" fmla="*/ 3 w 12"/>
                <a:gd name="T5" fmla="*/ 6 h 11"/>
                <a:gd name="T6" fmla="*/ 1 w 12"/>
                <a:gd name="T7" fmla="*/ 5 h 11"/>
                <a:gd name="T8" fmla="*/ 1 w 12"/>
                <a:gd name="T9" fmla="*/ 4 h 11"/>
                <a:gd name="T10" fmla="*/ 0 w 12"/>
                <a:gd name="T11" fmla="*/ 3 h 11"/>
                <a:gd name="T12" fmla="*/ 1 w 12"/>
                <a:gd name="T13" fmla="*/ 1 h 11"/>
                <a:gd name="T14" fmla="*/ 1 w 12"/>
                <a:gd name="T15" fmla="*/ 1 h 11"/>
                <a:gd name="T16" fmla="*/ 2 w 12"/>
                <a:gd name="T17" fmla="*/ 0 h 11"/>
                <a:gd name="T18" fmla="*/ 3 w 12"/>
                <a:gd name="T19" fmla="*/ 0 h 11"/>
                <a:gd name="T20" fmla="*/ 4 w 12"/>
                <a:gd name="T21" fmla="*/ 1 h 11"/>
                <a:gd name="T22" fmla="*/ 5 w 12"/>
                <a:gd name="T23" fmla="*/ 2 h 11"/>
                <a:gd name="T24" fmla="*/ 5 w 12"/>
                <a:gd name="T25" fmla="*/ 3 h 11"/>
                <a:gd name="T26" fmla="*/ 3 w 12"/>
                <a:gd name="T27" fmla="*/ 3 h 11"/>
                <a:gd name="T28" fmla="*/ 3 w 12"/>
                <a:gd name="T29" fmla="*/ 2 h 11"/>
                <a:gd name="T30" fmla="*/ 3 w 12"/>
                <a:gd name="T31" fmla="*/ 1 h 11"/>
                <a:gd name="T32" fmla="*/ 2 w 12"/>
                <a:gd name="T33" fmla="*/ 1 h 11"/>
                <a:gd name="T34" fmla="*/ 2 w 12"/>
                <a:gd name="T35" fmla="*/ 2 h 11"/>
                <a:gd name="T36" fmla="*/ 2 w 12"/>
                <a:gd name="T37" fmla="*/ 3 h 11"/>
                <a:gd name="T38" fmla="*/ 2 w 12"/>
                <a:gd name="T39" fmla="*/ 4 h 11"/>
                <a:gd name="T40" fmla="*/ 2 w 12"/>
                <a:gd name="T41" fmla="*/ 4 h 11"/>
                <a:gd name="T42" fmla="*/ 3 w 12"/>
                <a:gd name="T43" fmla="*/ 5 h 11"/>
                <a:gd name="T44" fmla="*/ 3 w 12"/>
                <a:gd name="T45" fmla="*/ 4 h 11"/>
                <a:gd name="T46" fmla="*/ 3 w 12"/>
                <a:gd name="T47" fmla="*/ 3 h 11"/>
                <a:gd name="T48" fmla="*/ 9 w 12"/>
                <a:gd name="T49" fmla="*/ 1 h 11"/>
                <a:gd name="T50" fmla="*/ 4 w 12"/>
                <a:gd name="T51" fmla="*/ 11 h 11"/>
                <a:gd name="T52" fmla="*/ 3 w 12"/>
                <a:gd name="T53" fmla="*/ 11 h 11"/>
                <a:gd name="T54" fmla="*/ 3 w 12"/>
                <a:gd name="T55" fmla="*/ 11 h 11"/>
                <a:gd name="T56" fmla="*/ 3 w 12"/>
                <a:gd name="T57" fmla="*/ 10 h 11"/>
                <a:gd name="T58" fmla="*/ 3 w 12"/>
                <a:gd name="T59" fmla="*/ 10 h 11"/>
                <a:gd name="T60" fmla="*/ 9 w 12"/>
                <a:gd name="T61" fmla="*/ 1 h 11"/>
                <a:gd name="T62" fmla="*/ 9 w 12"/>
                <a:gd name="T63" fmla="*/ 0 h 11"/>
                <a:gd name="T64" fmla="*/ 9 w 12"/>
                <a:gd name="T65" fmla="*/ 0 h 11"/>
                <a:gd name="T66" fmla="*/ 9 w 12"/>
                <a:gd name="T67" fmla="*/ 0 h 11"/>
                <a:gd name="T68" fmla="*/ 10 w 12"/>
                <a:gd name="T69" fmla="*/ 1 h 11"/>
                <a:gd name="T70" fmla="*/ 9 w 12"/>
                <a:gd name="T71" fmla="*/ 1 h 11"/>
                <a:gd name="T72" fmla="*/ 12 w 12"/>
                <a:gd name="T73" fmla="*/ 8 h 11"/>
                <a:gd name="T74" fmla="*/ 11 w 12"/>
                <a:gd name="T75" fmla="*/ 10 h 11"/>
                <a:gd name="T76" fmla="*/ 10 w 12"/>
                <a:gd name="T77" fmla="*/ 11 h 11"/>
                <a:gd name="T78" fmla="*/ 9 w 12"/>
                <a:gd name="T79" fmla="*/ 10 h 11"/>
                <a:gd name="T80" fmla="*/ 8 w 12"/>
                <a:gd name="T81" fmla="*/ 9 h 11"/>
                <a:gd name="T82" fmla="*/ 7 w 12"/>
                <a:gd name="T83" fmla="*/ 8 h 11"/>
                <a:gd name="T84" fmla="*/ 8 w 12"/>
                <a:gd name="T85" fmla="*/ 6 h 11"/>
                <a:gd name="T86" fmla="*/ 10 w 12"/>
                <a:gd name="T87" fmla="*/ 5 h 11"/>
                <a:gd name="T88" fmla="*/ 11 w 12"/>
                <a:gd name="T89" fmla="*/ 5 h 11"/>
                <a:gd name="T90" fmla="*/ 11 w 12"/>
                <a:gd name="T91" fmla="*/ 6 h 11"/>
                <a:gd name="T92" fmla="*/ 12 w 12"/>
                <a:gd name="T93" fmla="*/ 7 h 11"/>
                <a:gd name="T94" fmla="*/ 12 w 12"/>
                <a:gd name="T95" fmla="*/ 8 h 11"/>
                <a:gd name="T96" fmla="*/ 11 w 12"/>
                <a:gd name="T97" fmla="*/ 8 h 11"/>
                <a:gd name="T98" fmla="*/ 10 w 12"/>
                <a:gd name="T99" fmla="*/ 7 h 11"/>
                <a:gd name="T100" fmla="*/ 10 w 12"/>
                <a:gd name="T101" fmla="*/ 6 h 11"/>
                <a:gd name="T102" fmla="*/ 9 w 12"/>
                <a:gd name="T103" fmla="*/ 6 h 11"/>
                <a:gd name="T104" fmla="*/ 9 w 12"/>
                <a:gd name="T105" fmla="*/ 7 h 11"/>
                <a:gd name="T106" fmla="*/ 9 w 12"/>
                <a:gd name="T107" fmla="*/ 8 h 11"/>
                <a:gd name="T108" fmla="*/ 9 w 12"/>
                <a:gd name="T109" fmla="*/ 9 h 11"/>
                <a:gd name="T110" fmla="*/ 10 w 12"/>
                <a:gd name="T111" fmla="*/ 10 h 11"/>
                <a:gd name="T112" fmla="*/ 10 w 12"/>
                <a:gd name="T113" fmla="*/ 9 h 11"/>
                <a:gd name="T114" fmla="*/ 11 w 12"/>
                <a:gd name="T11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 h="11">
                  <a:moveTo>
                    <a:pt x="5" y="3"/>
                  </a:moveTo>
                  <a:cubicBezTo>
                    <a:pt x="5" y="4"/>
                    <a:pt x="5" y="4"/>
                    <a:pt x="4" y="5"/>
                  </a:cubicBezTo>
                  <a:cubicBezTo>
                    <a:pt x="4" y="5"/>
                    <a:pt x="3" y="6"/>
                    <a:pt x="3" y="6"/>
                  </a:cubicBezTo>
                  <a:cubicBezTo>
                    <a:pt x="2" y="6"/>
                    <a:pt x="2" y="5"/>
                    <a:pt x="1" y="5"/>
                  </a:cubicBezTo>
                  <a:cubicBezTo>
                    <a:pt x="1" y="5"/>
                    <a:pt x="1" y="5"/>
                    <a:pt x="1" y="4"/>
                  </a:cubicBezTo>
                  <a:cubicBezTo>
                    <a:pt x="0" y="4"/>
                    <a:pt x="0" y="4"/>
                    <a:pt x="0" y="3"/>
                  </a:cubicBezTo>
                  <a:cubicBezTo>
                    <a:pt x="0" y="2"/>
                    <a:pt x="0" y="2"/>
                    <a:pt x="1" y="1"/>
                  </a:cubicBezTo>
                  <a:cubicBezTo>
                    <a:pt x="1" y="1"/>
                    <a:pt x="1" y="1"/>
                    <a:pt x="1" y="1"/>
                  </a:cubicBezTo>
                  <a:cubicBezTo>
                    <a:pt x="2" y="0"/>
                    <a:pt x="2" y="0"/>
                    <a:pt x="2" y="0"/>
                  </a:cubicBezTo>
                  <a:cubicBezTo>
                    <a:pt x="3" y="0"/>
                    <a:pt x="3" y="0"/>
                    <a:pt x="3" y="0"/>
                  </a:cubicBezTo>
                  <a:cubicBezTo>
                    <a:pt x="4" y="1"/>
                    <a:pt x="4" y="1"/>
                    <a:pt x="4" y="1"/>
                  </a:cubicBezTo>
                  <a:cubicBezTo>
                    <a:pt x="4" y="1"/>
                    <a:pt x="4" y="1"/>
                    <a:pt x="5" y="2"/>
                  </a:cubicBezTo>
                  <a:cubicBezTo>
                    <a:pt x="5" y="2"/>
                    <a:pt x="5" y="2"/>
                    <a:pt x="5" y="3"/>
                  </a:cubicBezTo>
                  <a:close/>
                  <a:moveTo>
                    <a:pt x="3" y="3"/>
                  </a:moveTo>
                  <a:cubicBezTo>
                    <a:pt x="3" y="2"/>
                    <a:pt x="3" y="2"/>
                    <a:pt x="3" y="2"/>
                  </a:cubicBezTo>
                  <a:cubicBezTo>
                    <a:pt x="3" y="1"/>
                    <a:pt x="3" y="1"/>
                    <a:pt x="3" y="1"/>
                  </a:cubicBezTo>
                  <a:cubicBezTo>
                    <a:pt x="2" y="1"/>
                    <a:pt x="2" y="1"/>
                    <a:pt x="2" y="1"/>
                  </a:cubicBezTo>
                  <a:cubicBezTo>
                    <a:pt x="2" y="1"/>
                    <a:pt x="2" y="2"/>
                    <a:pt x="2" y="2"/>
                  </a:cubicBezTo>
                  <a:cubicBezTo>
                    <a:pt x="2" y="2"/>
                    <a:pt x="2" y="2"/>
                    <a:pt x="2" y="3"/>
                  </a:cubicBezTo>
                  <a:cubicBezTo>
                    <a:pt x="2" y="3"/>
                    <a:pt x="2" y="4"/>
                    <a:pt x="2" y="4"/>
                  </a:cubicBezTo>
                  <a:cubicBezTo>
                    <a:pt x="2" y="4"/>
                    <a:pt x="2" y="4"/>
                    <a:pt x="2" y="4"/>
                  </a:cubicBezTo>
                  <a:cubicBezTo>
                    <a:pt x="2" y="5"/>
                    <a:pt x="2" y="5"/>
                    <a:pt x="3" y="5"/>
                  </a:cubicBezTo>
                  <a:cubicBezTo>
                    <a:pt x="3" y="5"/>
                    <a:pt x="3" y="5"/>
                    <a:pt x="3" y="4"/>
                  </a:cubicBezTo>
                  <a:cubicBezTo>
                    <a:pt x="3" y="4"/>
                    <a:pt x="3" y="3"/>
                    <a:pt x="3" y="3"/>
                  </a:cubicBezTo>
                  <a:close/>
                  <a:moveTo>
                    <a:pt x="9" y="1"/>
                  </a:moveTo>
                  <a:cubicBezTo>
                    <a:pt x="4" y="11"/>
                    <a:pt x="4" y="11"/>
                    <a:pt x="4" y="11"/>
                  </a:cubicBezTo>
                  <a:cubicBezTo>
                    <a:pt x="3" y="11"/>
                    <a:pt x="3" y="11"/>
                    <a:pt x="3" y="11"/>
                  </a:cubicBezTo>
                  <a:cubicBezTo>
                    <a:pt x="3" y="11"/>
                    <a:pt x="3" y="11"/>
                    <a:pt x="3" y="11"/>
                  </a:cubicBezTo>
                  <a:cubicBezTo>
                    <a:pt x="3" y="11"/>
                    <a:pt x="3" y="11"/>
                    <a:pt x="3" y="10"/>
                  </a:cubicBezTo>
                  <a:cubicBezTo>
                    <a:pt x="3" y="10"/>
                    <a:pt x="3" y="10"/>
                    <a:pt x="3" y="10"/>
                  </a:cubicBezTo>
                  <a:cubicBezTo>
                    <a:pt x="9" y="1"/>
                    <a:pt x="9" y="1"/>
                    <a:pt x="9" y="1"/>
                  </a:cubicBezTo>
                  <a:cubicBezTo>
                    <a:pt x="9" y="0"/>
                    <a:pt x="9" y="0"/>
                    <a:pt x="9" y="0"/>
                  </a:cubicBezTo>
                  <a:cubicBezTo>
                    <a:pt x="9" y="0"/>
                    <a:pt x="9" y="0"/>
                    <a:pt x="9" y="0"/>
                  </a:cubicBezTo>
                  <a:cubicBezTo>
                    <a:pt x="9" y="0"/>
                    <a:pt x="9" y="0"/>
                    <a:pt x="9" y="0"/>
                  </a:cubicBezTo>
                  <a:cubicBezTo>
                    <a:pt x="10" y="0"/>
                    <a:pt x="10" y="0"/>
                    <a:pt x="10" y="1"/>
                  </a:cubicBezTo>
                  <a:cubicBezTo>
                    <a:pt x="10" y="1"/>
                    <a:pt x="10" y="1"/>
                    <a:pt x="9" y="1"/>
                  </a:cubicBezTo>
                  <a:close/>
                  <a:moveTo>
                    <a:pt x="12" y="8"/>
                  </a:moveTo>
                  <a:cubicBezTo>
                    <a:pt x="12" y="9"/>
                    <a:pt x="12" y="10"/>
                    <a:pt x="11" y="10"/>
                  </a:cubicBezTo>
                  <a:cubicBezTo>
                    <a:pt x="11" y="10"/>
                    <a:pt x="10" y="11"/>
                    <a:pt x="10" y="11"/>
                  </a:cubicBezTo>
                  <a:cubicBezTo>
                    <a:pt x="9" y="11"/>
                    <a:pt x="9" y="10"/>
                    <a:pt x="9" y="10"/>
                  </a:cubicBezTo>
                  <a:cubicBezTo>
                    <a:pt x="8" y="10"/>
                    <a:pt x="8" y="10"/>
                    <a:pt x="8" y="9"/>
                  </a:cubicBezTo>
                  <a:cubicBezTo>
                    <a:pt x="8" y="9"/>
                    <a:pt x="7" y="9"/>
                    <a:pt x="7" y="8"/>
                  </a:cubicBezTo>
                  <a:cubicBezTo>
                    <a:pt x="7" y="7"/>
                    <a:pt x="8" y="6"/>
                    <a:pt x="8" y="6"/>
                  </a:cubicBezTo>
                  <a:cubicBezTo>
                    <a:pt x="8" y="6"/>
                    <a:pt x="9" y="5"/>
                    <a:pt x="10" y="5"/>
                  </a:cubicBezTo>
                  <a:cubicBezTo>
                    <a:pt x="10" y="5"/>
                    <a:pt x="10" y="5"/>
                    <a:pt x="11" y="5"/>
                  </a:cubicBezTo>
                  <a:cubicBezTo>
                    <a:pt x="11" y="6"/>
                    <a:pt x="11" y="6"/>
                    <a:pt x="11" y="6"/>
                  </a:cubicBezTo>
                  <a:cubicBezTo>
                    <a:pt x="11" y="6"/>
                    <a:pt x="12" y="6"/>
                    <a:pt x="12" y="7"/>
                  </a:cubicBezTo>
                  <a:cubicBezTo>
                    <a:pt x="12" y="7"/>
                    <a:pt x="12" y="8"/>
                    <a:pt x="12" y="8"/>
                  </a:cubicBezTo>
                  <a:close/>
                  <a:moveTo>
                    <a:pt x="11" y="8"/>
                  </a:moveTo>
                  <a:cubicBezTo>
                    <a:pt x="11" y="7"/>
                    <a:pt x="10" y="7"/>
                    <a:pt x="10" y="7"/>
                  </a:cubicBezTo>
                  <a:cubicBezTo>
                    <a:pt x="10" y="6"/>
                    <a:pt x="10" y="6"/>
                    <a:pt x="10" y="6"/>
                  </a:cubicBezTo>
                  <a:cubicBezTo>
                    <a:pt x="9" y="6"/>
                    <a:pt x="9" y="6"/>
                    <a:pt x="9" y="6"/>
                  </a:cubicBezTo>
                  <a:cubicBezTo>
                    <a:pt x="9" y="6"/>
                    <a:pt x="9" y="7"/>
                    <a:pt x="9" y="7"/>
                  </a:cubicBezTo>
                  <a:cubicBezTo>
                    <a:pt x="9" y="7"/>
                    <a:pt x="9" y="8"/>
                    <a:pt x="9" y="8"/>
                  </a:cubicBezTo>
                  <a:cubicBezTo>
                    <a:pt x="9" y="9"/>
                    <a:pt x="9" y="9"/>
                    <a:pt x="9" y="9"/>
                  </a:cubicBezTo>
                  <a:cubicBezTo>
                    <a:pt x="9" y="10"/>
                    <a:pt x="9" y="10"/>
                    <a:pt x="10" y="10"/>
                  </a:cubicBezTo>
                  <a:cubicBezTo>
                    <a:pt x="10" y="10"/>
                    <a:pt x="10" y="10"/>
                    <a:pt x="10" y="9"/>
                  </a:cubicBezTo>
                  <a:cubicBezTo>
                    <a:pt x="10" y="9"/>
                    <a:pt x="11" y="9"/>
                    <a:pt x="11"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sp>
          <p:nvSpPr>
            <p:cNvPr id="22" name="Freeform 128">
              <a:extLst>
                <a:ext uri="{FF2B5EF4-FFF2-40B4-BE49-F238E27FC236}">
                  <a16:creationId xmlns:a16="http://schemas.microsoft.com/office/drawing/2014/main" id="{58D89B10-D0FF-45DD-89C2-0A19339A8E28}"/>
                </a:ext>
              </a:extLst>
            </p:cNvPr>
            <p:cNvSpPr>
              <a:spLocks noEditPoints="1"/>
            </p:cNvSpPr>
            <p:nvPr/>
          </p:nvSpPr>
          <p:spPr bwMode="auto">
            <a:xfrm>
              <a:off x="7024688" y="3879850"/>
              <a:ext cx="22225" cy="44450"/>
            </a:xfrm>
            <a:custGeom>
              <a:avLst/>
              <a:gdLst>
                <a:gd name="T0" fmla="*/ 4 w 7"/>
                <a:gd name="T1" fmla="*/ 0 h 14"/>
                <a:gd name="T2" fmla="*/ 4 w 7"/>
                <a:gd name="T3" fmla="*/ 1 h 14"/>
                <a:gd name="T4" fmla="*/ 5 w 7"/>
                <a:gd name="T5" fmla="*/ 1 h 14"/>
                <a:gd name="T6" fmla="*/ 6 w 7"/>
                <a:gd name="T7" fmla="*/ 2 h 14"/>
                <a:gd name="T8" fmla="*/ 7 w 7"/>
                <a:gd name="T9" fmla="*/ 3 h 14"/>
                <a:gd name="T10" fmla="*/ 7 w 7"/>
                <a:gd name="T11" fmla="*/ 4 h 14"/>
                <a:gd name="T12" fmla="*/ 6 w 7"/>
                <a:gd name="T13" fmla="*/ 4 h 14"/>
                <a:gd name="T14" fmla="*/ 6 w 7"/>
                <a:gd name="T15" fmla="*/ 4 h 14"/>
                <a:gd name="T16" fmla="*/ 5 w 7"/>
                <a:gd name="T17" fmla="*/ 4 h 14"/>
                <a:gd name="T18" fmla="*/ 4 w 7"/>
                <a:gd name="T19" fmla="*/ 3 h 14"/>
                <a:gd name="T20" fmla="*/ 4 w 7"/>
                <a:gd name="T21" fmla="*/ 5 h 14"/>
                <a:gd name="T22" fmla="*/ 5 w 7"/>
                <a:gd name="T23" fmla="*/ 6 h 14"/>
                <a:gd name="T24" fmla="*/ 6 w 7"/>
                <a:gd name="T25" fmla="*/ 6 h 14"/>
                <a:gd name="T26" fmla="*/ 7 w 7"/>
                <a:gd name="T27" fmla="*/ 7 h 14"/>
                <a:gd name="T28" fmla="*/ 7 w 7"/>
                <a:gd name="T29" fmla="*/ 9 h 14"/>
                <a:gd name="T30" fmla="*/ 7 w 7"/>
                <a:gd name="T31" fmla="*/ 10 h 14"/>
                <a:gd name="T32" fmla="*/ 6 w 7"/>
                <a:gd name="T33" fmla="*/ 11 h 14"/>
                <a:gd name="T34" fmla="*/ 4 w 7"/>
                <a:gd name="T35" fmla="*/ 12 h 14"/>
                <a:gd name="T36" fmla="*/ 4 w 7"/>
                <a:gd name="T37" fmla="*/ 13 h 14"/>
                <a:gd name="T38" fmla="*/ 4 w 7"/>
                <a:gd name="T39" fmla="*/ 14 h 14"/>
                <a:gd name="T40" fmla="*/ 3 w 7"/>
                <a:gd name="T41" fmla="*/ 14 h 14"/>
                <a:gd name="T42" fmla="*/ 3 w 7"/>
                <a:gd name="T43" fmla="*/ 14 h 14"/>
                <a:gd name="T44" fmla="*/ 3 w 7"/>
                <a:gd name="T45" fmla="*/ 14 h 14"/>
                <a:gd name="T46" fmla="*/ 3 w 7"/>
                <a:gd name="T47" fmla="*/ 12 h 14"/>
                <a:gd name="T48" fmla="*/ 2 w 7"/>
                <a:gd name="T49" fmla="*/ 11 h 14"/>
                <a:gd name="T50" fmla="*/ 1 w 7"/>
                <a:gd name="T51" fmla="*/ 11 h 14"/>
                <a:gd name="T52" fmla="*/ 0 w 7"/>
                <a:gd name="T53" fmla="*/ 10 h 14"/>
                <a:gd name="T54" fmla="*/ 0 w 7"/>
                <a:gd name="T55" fmla="*/ 9 h 14"/>
                <a:gd name="T56" fmla="*/ 0 w 7"/>
                <a:gd name="T57" fmla="*/ 8 h 14"/>
                <a:gd name="T58" fmla="*/ 1 w 7"/>
                <a:gd name="T59" fmla="*/ 8 h 14"/>
                <a:gd name="T60" fmla="*/ 1 w 7"/>
                <a:gd name="T61" fmla="*/ 8 h 14"/>
                <a:gd name="T62" fmla="*/ 1 w 7"/>
                <a:gd name="T63" fmla="*/ 8 h 14"/>
                <a:gd name="T64" fmla="*/ 2 w 7"/>
                <a:gd name="T65" fmla="*/ 9 h 14"/>
                <a:gd name="T66" fmla="*/ 2 w 7"/>
                <a:gd name="T67" fmla="*/ 10 h 14"/>
                <a:gd name="T68" fmla="*/ 3 w 7"/>
                <a:gd name="T69" fmla="*/ 10 h 14"/>
                <a:gd name="T70" fmla="*/ 3 w 7"/>
                <a:gd name="T71" fmla="*/ 7 h 14"/>
                <a:gd name="T72" fmla="*/ 1 w 7"/>
                <a:gd name="T73" fmla="*/ 6 h 14"/>
                <a:gd name="T74" fmla="*/ 0 w 7"/>
                <a:gd name="T75" fmla="*/ 6 h 14"/>
                <a:gd name="T76" fmla="*/ 0 w 7"/>
                <a:gd name="T77" fmla="*/ 4 h 14"/>
                <a:gd name="T78" fmla="*/ 1 w 7"/>
                <a:gd name="T79" fmla="*/ 2 h 14"/>
                <a:gd name="T80" fmla="*/ 3 w 7"/>
                <a:gd name="T81" fmla="*/ 1 h 14"/>
                <a:gd name="T82" fmla="*/ 3 w 7"/>
                <a:gd name="T83" fmla="*/ 0 h 14"/>
                <a:gd name="T84" fmla="*/ 3 w 7"/>
                <a:gd name="T85" fmla="*/ 0 h 14"/>
                <a:gd name="T86" fmla="*/ 4 w 7"/>
                <a:gd name="T87" fmla="*/ 0 h 14"/>
                <a:gd name="T88" fmla="*/ 3 w 7"/>
                <a:gd name="T89" fmla="*/ 5 h 14"/>
                <a:gd name="T90" fmla="*/ 3 w 7"/>
                <a:gd name="T91" fmla="*/ 3 h 14"/>
                <a:gd name="T92" fmla="*/ 2 w 7"/>
                <a:gd name="T93" fmla="*/ 3 h 14"/>
                <a:gd name="T94" fmla="*/ 2 w 7"/>
                <a:gd name="T95" fmla="*/ 4 h 14"/>
                <a:gd name="T96" fmla="*/ 2 w 7"/>
                <a:gd name="T97" fmla="*/ 5 h 14"/>
                <a:gd name="T98" fmla="*/ 3 w 7"/>
                <a:gd name="T99" fmla="*/ 5 h 14"/>
                <a:gd name="T100" fmla="*/ 4 w 7"/>
                <a:gd name="T101" fmla="*/ 7 h 14"/>
                <a:gd name="T102" fmla="*/ 4 w 7"/>
                <a:gd name="T103" fmla="*/ 10 h 14"/>
                <a:gd name="T104" fmla="*/ 5 w 7"/>
                <a:gd name="T105" fmla="*/ 10 h 14"/>
                <a:gd name="T106" fmla="*/ 5 w 7"/>
                <a:gd name="T107" fmla="*/ 9 h 14"/>
                <a:gd name="T108" fmla="*/ 5 w 7"/>
                <a:gd name="T109" fmla="*/ 8 h 14"/>
                <a:gd name="T110" fmla="*/ 4 w 7"/>
                <a:gd name="T11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 h="14">
                  <a:moveTo>
                    <a:pt x="4" y="0"/>
                  </a:moveTo>
                  <a:cubicBezTo>
                    <a:pt x="4" y="1"/>
                    <a:pt x="4" y="1"/>
                    <a:pt x="4" y="1"/>
                  </a:cubicBezTo>
                  <a:cubicBezTo>
                    <a:pt x="4" y="1"/>
                    <a:pt x="5" y="1"/>
                    <a:pt x="5" y="1"/>
                  </a:cubicBezTo>
                  <a:cubicBezTo>
                    <a:pt x="6" y="2"/>
                    <a:pt x="6" y="2"/>
                    <a:pt x="6" y="2"/>
                  </a:cubicBezTo>
                  <a:cubicBezTo>
                    <a:pt x="6" y="2"/>
                    <a:pt x="6" y="3"/>
                    <a:pt x="7" y="3"/>
                  </a:cubicBezTo>
                  <a:cubicBezTo>
                    <a:pt x="7" y="3"/>
                    <a:pt x="7" y="3"/>
                    <a:pt x="7" y="4"/>
                  </a:cubicBezTo>
                  <a:cubicBezTo>
                    <a:pt x="7" y="4"/>
                    <a:pt x="7" y="4"/>
                    <a:pt x="6" y="4"/>
                  </a:cubicBezTo>
                  <a:cubicBezTo>
                    <a:pt x="6" y="4"/>
                    <a:pt x="6" y="4"/>
                    <a:pt x="6" y="4"/>
                  </a:cubicBezTo>
                  <a:cubicBezTo>
                    <a:pt x="5" y="4"/>
                    <a:pt x="5" y="4"/>
                    <a:pt x="5" y="4"/>
                  </a:cubicBezTo>
                  <a:cubicBezTo>
                    <a:pt x="5" y="3"/>
                    <a:pt x="4" y="3"/>
                    <a:pt x="4" y="3"/>
                  </a:cubicBezTo>
                  <a:cubicBezTo>
                    <a:pt x="4" y="5"/>
                    <a:pt x="4" y="5"/>
                    <a:pt x="4" y="5"/>
                  </a:cubicBezTo>
                  <a:cubicBezTo>
                    <a:pt x="4" y="6"/>
                    <a:pt x="5" y="6"/>
                    <a:pt x="5" y="6"/>
                  </a:cubicBezTo>
                  <a:cubicBezTo>
                    <a:pt x="6" y="6"/>
                    <a:pt x="6" y="6"/>
                    <a:pt x="6" y="6"/>
                  </a:cubicBezTo>
                  <a:cubicBezTo>
                    <a:pt x="6" y="7"/>
                    <a:pt x="7" y="7"/>
                    <a:pt x="7" y="7"/>
                  </a:cubicBezTo>
                  <a:cubicBezTo>
                    <a:pt x="7" y="8"/>
                    <a:pt x="7" y="8"/>
                    <a:pt x="7" y="9"/>
                  </a:cubicBezTo>
                  <a:cubicBezTo>
                    <a:pt x="7" y="9"/>
                    <a:pt x="7" y="10"/>
                    <a:pt x="7" y="10"/>
                  </a:cubicBezTo>
                  <a:cubicBezTo>
                    <a:pt x="6" y="10"/>
                    <a:pt x="6" y="11"/>
                    <a:pt x="6" y="11"/>
                  </a:cubicBezTo>
                  <a:cubicBezTo>
                    <a:pt x="5" y="11"/>
                    <a:pt x="5" y="12"/>
                    <a:pt x="4" y="12"/>
                  </a:cubicBezTo>
                  <a:cubicBezTo>
                    <a:pt x="4" y="13"/>
                    <a:pt x="4" y="13"/>
                    <a:pt x="4" y="13"/>
                  </a:cubicBezTo>
                  <a:cubicBezTo>
                    <a:pt x="4" y="14"/>
                    <a:pt x="4" y="14"/>
                    <a:pt x="4" y="14"/>
                  </a:cubicBezTo>
                  <a:cubicBezTo>
                    <a:pt x="4" y="14"/>
                    <a:pt x="4" y="14"/>
                    <a:pt x="3" y="14"/>
                  </a:cubicBezTo>
                  <a:cubicBezTo>
                    <a:pt x="3" y="14"/>
                    <a:pt x="3" y="14"/>
                    <a:pt x="3" y="14"/>
                  </a:cubicBezTo>
                  <a:cubicBezTo>
                    <a:pt x="3" y="14"/>
                    <a:pt x="3" y="14"/>
                    <a:pt x="3" y="14"/>
                  </a:cubicBezTo>
                  <a:cubicBezTo>
                    <a:pt x="3" y="12"/>
                    <a:pt x="3" y="12"/>
                    <a:pt x="3" y="12"/>
                  </a:cubicBezTo>
                  <a:cubicBezTo>
                    <a:pt x="2" y="12"/>
                    <a:pt x="2" y="12"/>
                    <a:pt x="2" y="11"/>
                  </a:cubicBezTo>
                  <a:cubicBezTo>
                    <a:pt x="1" y="11"/>
                    <a:pt x="1" y="11"/>
                    <a:pt x="1" y="11"/>
                  </a:cubicBezTo>
                  <a:cubicBezTo>
                    <a:pt x="0" y="10"/>
                    <a:pt x="0" y="10"/>
                    <a:pt x="0" y="10"/>
                  </a:cubicBezTo>
                  <a:cubicBezTo>
                    <a:pt x="0" y="9"/>
                    <a:pt x="0" y="9"/>
                    <a:pt x="0" y="9"/>
                  </a:cubicBezTo>
                  <a:cubicBezTo>
                    <a:pt x="0" y="9"/>
                    <a:pt x="0" y="8"/>
                    <a:pt x="0" y="8"/>
                  </a:cubicBezTo>
                  <a:cubicBezTo>
                    <a:pt x="0" y="8"/>
                    <a:pt x="0" y="8"/>
                    <a:pt x="1" y="8"/>
                  </a:cubicBezTo>
                  <a:cubicBezTo>
                    <a:pt x="1" y="8"/>
                    <a:pt x="1" y="8"/>
                    <a:pt x="1" y="8"/>
                  </a:cubicBezTo>
                  <a:cubicBezTo>
                    <a:pt x="1" y="8"/>
                    <a:pt x="1" y="8"/>
                    <a:pt x="1" y="8"/>
                  </a:cubicBezTo>
                  <a:cubicBezTo>
                    <a:pt x="2" y="9"/>
                    <a:pt x="2" y="9"/>
                    <a:pt x="2" y="9"/>
                  </a:cubicBezTo>
                  <a:cubicBezTo>
                    <a:pt x="2" y="10"/>
                    <a:pt x="2" y="10"/>
                    <a:pt x="2" y="10"/>
                  </a:cubicBezTo>
                  <a:cubicBezTo>
                    <a:pt x="2" y="10"/>
                    <a:pt x="3" y="10"/>
                    <a:pt x="3" y="10"/>
                  </a:cubicBezTo>
                  <a:cubicBezTo>
                    <a:pt x="3" y="7"/>
                    <a:pt x="3" y="7"/>
                    <a:pt x="3" y="7"/>
                  </a:cubicBezTo>
                  <a:cubicBezTo>
                    <a:pt x="2" y="7"/>
                    <a:pt x="2" y="7"/>
                    <a:pt x="1" y="6"/>
                  </a:cubicBezTo>
                  <a:cubicBezTo>
                    <a:pt x="1" y="6"/>
                    <a:pt x="1" y="6"/>
                    <a:pt x="0" y="6"/>
                  </a:cubicBezTo>
                  <a:cubicBezTo>
                    <a:pt x="0" y="5"/>
                    <a:pt x="0" y="5"/>
                    <a:pt x="0" y="4"/>
                  </a:cubicBezTo>
                  <a:cubicBezTo>
                    <a:pt x="0" y="3"/>
                    <a:pt x="0" y="3"/>
                    <a:pt x="1" y="2"/>
                  </a:cubicBezTo>
                  <a:cubicBezTo>
                    <a:pt x="1" y="2"/>
                    <a:pt x="2" y="1"/>
                    <a:pt x="3" y="1"/>
                  </a:cubicBezTo>
                  <a:cubicBezTo>
                    <a:pt x="3" y="0"/>
                    <a:pt x="3" y="0"/>
                    <a:pt x="3" y="0"/>
                  </a:cubicBezTo>
                  <a:cubicBezTo>
                    <a:pt x="3" y="0"/>
                    <a:pt x="3" y="0"/>
                    <a:pt x="3" y="0"/>
                  </a:cubicBezTo>
                  <a:cubicBezTo>
                    <a:pt x="4" y="0"/>
                    <a:pt x="4" y="0"/>
                    <a:pt x="4" y="0"/>
                  </a:cubicBezTo>
                  <a:close/>
                  <a:moveTo>
                    <a:pt x="3" y="5"/>
                  </a:moveTo>
                  <a:cubicBezTo>
                    <a:pt x="3" y="3"/>
                    <a:pt x="3" y="3"/>
                    <a:pt x="3" y="3"/>
                  </a:cubicBezTo>
                  <a:cubicBezTo>
                    <a:pt x="3" y="3"/>
                    <a:pt x="2" y="3"/>
                    <a:pt x="2" y="3"/>
                  </a:cubicBezTo>
                  <a:cubicBezTo>
                    <a:pt x="2" y="3"/>
                    <a:pt x="2" y="3"/>
                    <a:pt x="2" y="4"/>
                  </a:cubicBezTo>
                  <a:cubicBezTo>
                    <a:pt x="2" y="4"/>
                    <a:pt x="2" y="4"/>
                    <a:pt x="2" y="5"/>
                  </a:cubicBezTo>
                  <a:cubicBezTo>
                    <a:pt x="2" y="5"/>
                    <a:pt x="3" y="5"/>
                    <a:pt x="3" y="5"/>
                  </a:cubicBezTo>
                  <a:close/>
                  <a:moveTo>
                    <a:pt x="4" y="7"/>
                  </a:moveTo>
                  <a:cubicBezTo>
                    <a:pt x="4" y="10"/>
                    <a:pt x="4" y="10"/>
                    <a:pt x="4" y="10"/>
                  </a:cubicBezTo>
                  <a:cubicBezTo>
                    <a:pt x="4" y="10"/>
                    <a:pt x="5" y="10"/>
                    <a:pt x="5" y="10"/>
                  </a:cubicBezTo>
                  <a:cubicBezTo>
                    <a:pt x="5" y="9"/>
                    <a:pt x="5" y="9"/>
                    <a:pt x="5" y="9"/>
                  </a:cubicBezTo>
                  <a:cubicBezTo>
                    <a:pt x="5" y="8"/>
                    <a:pt x="5" y="8"/>
                    <a:pt x="5" y="8"/>
                  </a:cubicBezTo>
                  <a:cubicBezTo>
                    <a:pt x="5" y="8"/>
                    <a:pt x="4" y="7"/>
                    <a:pt x="4" y="7"/>
                  </a:cubicBezTo>
                  <a:close/>
                </a:path>
              </a:pathLst>
            </a:custGeom>
            <a:grpFill/>
            <a:ln>
              <a:noFill/>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131104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3A4612FD-0EF8-4890-AC7A-F73AB6B87222}"/>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13" b="7813"/>
          <a:stretch>
            <a:fillRect/>
          </a:stretch>
        </p:blipFill>
        <p:spPr/>
      </p:pic>
      <p:sp>
        <p:nvSpPr>
          <p:cNvPr id="5" name="Rectangle 4">
            <a:extLst>
              <a:ext uri="{FF2B5EF4-FFF2-40B4-BE49-F238E27FC236}">
                <a16:creationId xmlns:a16="http://schemas.microsoft.com/office/drawing/2014/main" id="{A00BF51F-A3CF-4E9A-B56E-4A095C11E26E}"/>
              </a:ext>
            </a:extLst>
          </p:cNvPr>
          <p:cNvSpPr/>
          <p:nvPr/>
        </p:nvSpPr>
        <p:spPr>
          <a:xfrm>
            <a:off x="-1" y="4418028"/>
            <a:ext cx="12192001" cy="1075688"/>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cap="all" dirty="0">
                <a:solidFill>
                  <a:schemeClr val="tx1"/>
                </a:solidFill>
              </a:rPr>
              <a:t>The Scratch Off Player Journey</a:t>
            </a:r>
            <a:endParaRPr lang="en-CA" sz="4000" b="1" cap="all" dirty="0">
              <a:solidFill>
                <a:schemeClr val="tx1"/>
              </a:solidFill>
            </a:endParaRPr>
          </a:p>
        </p:txBody>
      </p:sp>
      <p:pic>
        <p:nvPicPr>
          <p:cNvPr id="8" name="Picture 7" descr="IPSOS_GAMECHANGERS_blue.png">
            <a:extLst>
              <a:ext uri="{FF2B5EF4-FFF2-40B4-BE49-F238E27FC236}">
                <a16:creationId xmlns:a16="http://schemas.microsoft.com/office/drawing/2014/main" id="{8FC205AE-6FBF-44AB-A159-6E947DAF5BF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9671" b="-1"/>
          <a:stretch/>
        </p:blipFill>
        <p:spPr>
          <a:xfrm>
            <a:off x="11184805" y="6181585"/>
            <a:ext cx="503103" cy="474643"/>
          </a:xfrm>
          <a:prstGeom prst="rect">
            <a:avLst/>
          </a:prstGeom>
        </p:spPr>
      </p:pic>
      <p:sp>
        <p:nvSpPr>
          <p:cNvPr id="9" name="TextBox 8">
            <a:extLst>
              <a:ext uri="{FF2B5EF4-FFF2-40B4-BE49-F238E27FC236}">
                <a16:creationId xmlns:a16="http://schemas.microsoft.com/office/drawing/2014/main" id="{BD1038CA-8071-42C7-BDAE-A9F5B45B7F82}"/>
              </a:ext>
            </a:extLst>
          </p:cNvPr>
          <p:cNvSpPr txBox="1"/>
          <p:nvPr/>
        </p:nvSpPr>
        <p:spPr>
          <a:xfrm>
            <a:off x="330200" y="6396586"/>
            <a:ext cx="921563" cy="225209"/>
          </a:xfrm>
          <a:prstGeom prst="rect">
            <a:avLst/>
          </a:prstGeom>
        </p:spPr>
        <p:txBody>
          <a:bodyPr vert="horz" wrap="none" lIns="0" tIns="0" rIns="0" bIns="0" rtlCol="0" anchor="b">
            <a:normAutofit/>
          </a:bodyPr>
          <a:lstStyle/>
          <a:p>
            <a:pPr marL="0" marR="0" indent="0" algn="l" defTabSz="1232345" rtl="0" eaLnBrk="1" fontAlgn="auto" latinLnBrk="0" hangingPunct="1">
              <a:lnSpc>
                <a:spcPct val="85000"/>
              </a:lnSpc>
              <a:spcBef>
                <a:spcPts val="272"/>
              </a:spcBef>
              <a:spcAft>
                <a:spcPts val="0"/>
              </a:spcAft>
              <a:buClrTx/>
              <a:buSzTx/>
              <a:buFontTx/>
              <a:buNone/>
              <a:tabLst/>
              <a:defRPr/>
            </a:pPr>
            <a:r>
              <a:rPr lang="en-GB" sz="1067" kern="1200" dirty="0">
                <a:solidFill>
                  <a:schemeClr val="bg1"/>
                </a:solidFill>
              </a:rPr>
              <a:t>© 2019 Ipsos</a:t>
            </a:r>
            <a:endParaRPr lang="en-GB" sz="1600" dirty="0">
              <a:solidFill>
                <a:schemeClr val="bg1"/>
              </a:solidFill>
            </a:endParaRPr>
          </a:p>
        </p:txBody>
      </p:sp>
      <p:sp>
        <p:nvSpPr>
          <p:cNvPr id="10" name="TextBox 9">
            <a:extLst>
              <a:ext uri="{FF2B5EF4-FFF2-40B4-BE49-F238E27FC236}">
                <a16:creationId xmlns:a16="http://schemas.microsoft.com/office/drawing/2014/main" id="{44953AF7-3B22-4FFF-96DE-F1C4A0EE6D61}"/>
              </a:ext>
            </a:extLst>
          </p:cNvPr>
          <p:cNvSpPr txBox="1"/>
          <p:nvPr/>
        </p:nvSpPr>
        <p:spPr>
          <a:xfrm>
            <a:off x="11734994" y="6463125"/>
            <a:ext cx="342705" cy="158671"/>
          </a:xfrm>
          <a:prstGeom prst="rect">
            <a:avLst/>
          </a:prstGeom>
        </p:spPr>
        <p:txBody>
          <a:bodyPr vert="horz" wrap="none" lIns="0" tIns="0" rIns="0" bIns="0" rtlCol="0" anchor="b">
            <a:normAutofit/>
          </a:bodyPr>
          <a:lstStyle/>
          <a:p>
            <a:pPr marL="0" algn="ctr" defTabSz="1232345" rtl="0" eaLnBrk="1" latinLnBrk="0" hangingPunct="1">
              <a:lnSpc>
                <a:spcPct val="85000"/>
              </a:lnSpc>
              <a:spcBef>
                <a:spcPts val="272"/>
              </a:spcBef>
            </a:pPr>
            <a:fld id="{01990C03-C3A3-48FE-AF6D-3AE397C89625}" type="slidenum">
              <a:rPr lang="en-GB" sz="1200" kern="1200" smtClean="0">
                <a:solidFill>
                  <a:schemeClr val="bg1"/>
                </a:solidFill>
                <a:latin typeface="+mn-lt"/>
                <a:ea typeface="+mn-ea"/>
                <a:cs typeface="+mn-cs"/>
              </a:rPr>
              <a:pPr marL="0" algn="ctr" defTabSz="1232345" rtl="0" eaLnBrk="1" latinLnBrk="0" hangingPunct="1">
                <a:lnSpc>
                  <a:spcPct val="85000"/>
                </a:lnSpc>
                <a:spcBef>
                  <a:spcPts val="272"/>
                </a:spcBef>
              </a:pPr>
              <a:t>8</a:t>
            </a:fld>
            <a:endParaRPr lang="en-GB" sz="1200" kern="1200" dirty="0">
              <a:solidFill>
                <a:schemeClr val="bg1"/>
              </a:solidFill>
              <a:latin typeface="+mn-lt"/>
              <a:ea typeface="+mn-ea"/>
              <a:cs typeface="+mn-cs"/>
            </a:endParaRPr>
          </a:p>
        </p:txBody>
      </p:sp>
    </p:spTree>
    <p:extLst>
      <p:ext uri="{BB962C8B-B14F-4D97-AF65-F5344CB8AC3E}">
        <p14:creationId xmlns:p14="http://schemas.microsoft.com/office/powerpoint/2010/main" val="3016565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1" name="Picture Placeholder 40">
            <a:extLst>
              <a:ext uri="{FF2B5EF4-FFF2-40B4-BE49-F238E27FC236}">
                <a16:creationId xmlns:a16="http://schemas.microsoft.com/office/drawing/2014/main" id="{065BE444-5323-4114-A52D-0B78AF2A4FD8}"/>
              </a:ext>
            </a:extLst>
          </p:cNvPr>
          <p:cNvPicPr>
            <a:picLocks noGrp="1" noChangeAspect="1"/>
          </p:cNvPicPr>
          <p:nvPr>
            <p:ph type="pic" sz="quarter" idx="16"/>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Slide Number Placeholder 2">
            <a:extLst>
              <a:ext uri="{FF2B5EF4-FFF2-40B4-BE49-F238E27FC236}">
                <a16:creationId xmlns:a16="http://schemas.microsoft.com/office/drawing/2014/main" id="{29CB452B-0EF1-FA4A-BF18-F2CF74FFC915}"/>
              </a:ext>
            </a:extLst>
          </p:cNvPr>
          <p:cNvSpPr>
            <a:spLocks noGrp="1"/>
          </p:cNvSpPr>
          <p:nvPr>
            <p:ph type="sldNum" sz="quarter" idx="4294967295"/>
          </p:nvPr>
        </p:nvSpPr>
        <p:spPr/>
        <p:txBody>
          <a:bodyPr/>
          <a:lstStyle/>
          <a:p>
            <a:endParaRPr lang="en-GB" dirty="0"/>
          </a:p>
          <a:p>
            <a:endParaRPr lang="en-GB" dirty="0"/>
          </a:p>
        </p:txBody>
      </p:sp>
      <p:sp>
        <p:nvSpPr>
          <p:cNvPr id="44" name="Rectangle 43">
            <a:extLst>
              <a:ext uri="{FF2B5EF4-FFF2-40B4-BE49-F238E27FC236}">
                <a16:creationId xmlns:a16="http://schemas.microsoft.com/office/drawing/2014/main" id="{2AE711EB-DA61-4AC9-BD92-BC6F72B5CCA7}"/>
              </a:ext>
            </a:extLst>
          </p:cNvPr>
          <p:cNvSpPr/>
          <p:nvPr/>
        </p:nvSpPr>
        <p:spPr>
          <a:xfrm>
            <a:off x="300035" y="3318933"/>
            <a:ext cx="11214905" cy="2626660"/>
          </a:xfrm>
          <a:prstGeom prst="rect">
            <a:avLst/>
          </a:prstGeom>
          <a:solidFill>
            <a:srgbClr val="FFFFFF">
              <a:alpha val="50000"/>
            </a:srgbClr>
          </a:solidFill>
          <a:ln w="12700" cap="flat" cmpd="sng" algn="ctr">
            <a:noFill/>
            <a:prstDash val="solid"/>
            <a:miter lim="800000"/>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en-CA" sz="1350" b="0" i="0" u="none" strike="noStrike" kern="0" cap="none" spc="0" normalizeH="0" baseline="0">
              <a:ln>
                <a:noFill/>
              </a:ln>
              <a:effectLst/>
              <a:uLnTx/>
              <a:uFillTx/>
              <a:latin typeface="Century Gothic" panose="020F0302020204030204"/>
              <a:ea typeface="+mn-ea"/>
              <a:cs typeface="+mn-cs"/>
            </a:endParaRPr>
          </a:p>
        </p:txBody>
      </p:sp>
      <p:sp>
        <p:nvSpPr>
          <p:cNvPr id="45" name="Text Placeholder 2">
            <a:extLst>
              <a:ext uri="{FF2B5EF4-FFF2-40B4-BE49-F238E27FC236}">
                <a16:creationId xmlns:a16="http://schemas.microsoft.com/office/drawing/2014/main" id="{F1FBD403-9257-40DA-A2BE-2D487D851989}"/>
              </a:ext>
            </a:extLst>
          </p:cNvPr>
          <p:cNvSpPr txBox="1">
            <a:spLocks/>
          </p:cNvSpPr>
          <p:nvPr/>
        </p:nvSpPr>
        <p:spPr>
          <a:xfrm>
            <a:off x="2220684" y="4391670"/>
            <a:ext cx="7916092" cy="1456809"/>
          </a:xfrm>
          <a:prstGeom prst="rect">
            <a:avLst/>
          </a:prstGeom>
        </p:spPr>
        <p:txBody>
          <a:bodyPr vert="horz" lIns="91440" tIns="45720" rIns="91440" bIns="45720" rtlCol="0" anchor="ctr" anchorCtr="0">
            <a:spAutoFit/>
          </a:bodyPr>
          <a:lstStyle>
            <a:lvl1pPr marL="0" indent="0" algn="l" defTabSz="685800" rtl="0" eaLnBrk="1" latinLnBrk="0" hangingPunct="1">
              <a:lnSpc>
                <a:spcPct val="100000"/>
              </a:lnSpc>
              <a:spcBef>
                <a:spcPts val="750"/>
              </a:spcBef>
              <a:buFont typeface="Arial" panose="020B0604020202020204" pitchFamily="34" charset="0"/>
              <a:buNone/>
              <a:defRPr sz="1800" b="0" i="0" kern="1200">
                <a:solidFill>
                  <a:schemeClr val="tx1"/>
                </a:solidFill>
                <a:latin typeface="Century Gothic" panose="020B0502020202020204" pitchFamily="34" charset="0"/>
                <a:ea typeface="+mn-ea"/>
                <a:cs typeface="+mn-cs"/>
              </a:defRPr>
            </a:lvl1pPr>
            <a:lvl2pPr marL="342892" indent="0" algn="l" defTabSz="685800" rtl="0" eaLnBrk="1" latinLnBrk="0" hangingPunct="1">
              <a:lnSpc>
                <a:spcPct val="90000"/>
              </a:lnSpc>
              <a:spcBef>
                <a:spcPts val="375"/>
              </a:spcBef>
              <a:buFont typeface="Arial" panose="020B0604020202020204" pitchFamily="34" charset="0"/>
              <a:buNone/>
              <a:defRPr sz="1800" b="1" i="0" kern="1200">
                <a:solidFill>
                  <a:schemeClr val="tx1"/>
                </a:solidFill>
                <a:latin typeface="Century Gothic" panose="020B0502020202020204" pitchFamily="34" charset="0"/>
                <a:ea typeface="+mn-ea"/>
                <a:cs typeface="+mn-cs"/>
              </a:defRPr>
            </a:lvl2pPr>
            <a:lvl3pPr marL="685783" indent="0" algn="l" defTabSz="685800" rtl="0" eaLnBrk="1" latinLnBrk="0" hangingPunct="1">
              <a:lnSpc>
                <a:spcPct val="90000"/>
              </a:lnSpc>
              <a:spcBef>
                <a:spcPts val="375"/>
              </a:spcBef>
              <a:buFont typeface="Arial" panose="020B0604020202020204" pitchFamily="34" charset="0"/>
              <a:buNone/>
              <a:defRPr sz="1500" b="1" i="0" kern="1200">
                <a:solidFill>
                  <a:schemeClr val="tx1"/>
                </a:solidFill>
                <a:latin typeface="Century Gothic" panose="020B0502020202020204" pitchFamily="34" charset="0"/>
                <a:ea typeface="+mn-ea"/>
                <a:cs typeface="+mn-cs"/>
              </a:defRPr>
            </a:lvl3pPr>
            <a:lvl4pPr marL="1028675"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4pPr>
            <a:lvl5pPr marL="1371566"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US" sz="3200" i="1" dirty="0">
                <a:latin typeface="+mn-lt"/>
              </a:rPr>
              <a:t>I’m a spontaneous person - I want </a:t>
            </a:r>
            <a:br>
              <a:rPr lang="en-US" sz="3200" i="1" dirty="0">
                <a:latin typeface="+mn-lt"/>
              </a:rPr>
            </a:br>
            <a:r>
              <a:rPr lang="en-US" sz="3200" i="1" dirty="0">
                <a:latin typeface="+mn-lt"/>
              </a:rPr>
              <a:t>to feel like I'm going to win.</a:t>
            </a:r>
          </a:p>
          <a:p>
            <a:pPr lvl="0">
              <a:defRPr/>
            </a:pPr>
            <a:r>
              <a:rPr lang="en-US" b="1" dirty="0">
                <a:latin typeface="+mn-lt"/>
              </a:rPr>
              <a:t>Frequent, Low Price Point Player, Catonsville, </a:t>
            </a:r>
          </a:p>
        </p:txBody>
      </p:sp>
      <p:sp>
        <p:nvSpPr>
          <p:cNvPr id="46" name="Text Placeholder 17">
            <a:extLst>
              <a:ext uri="{FF2B5EF4-FFF2-40B4-BE49-F238E27FC236}">
                <a16:creationId xmlns:a16="http://schemas.microsoft.com/office/drawing/2014/main" id="{7489490A-8CEB-4A92-B00F-969E174BB7E3}"/>
              </a:ext>
            </a:extLst>
          </p:cNvPr>
          <p:cNvSpPr txBox="1">
            <a:spLocks/>
          </p:cNvSpPr>
          <p:nvPr/>
        </p:nvSpPr>
        <p:spPr>
          <a:xfrm>
            <a:off x="567770" y="3573128"/>
            <a:ext cx="10668751" cy="619082"/>
          </a:xfrm>
          <a:prstGeom prst="rect">
            <a:avLst/>
          </a:prstGeom>
        </p:spPr>
        <p:txBody>
          <a:bodyPr vert="horz" lIns="91440" tIns="45720" rIns="91440" bIns="45720" rtlCol="0" anchor="b">
            <a:noAutofit/>
          </a:bodyPr>
          <a:lstStyle>
            <a:lvl1pPr marL="0" indent="0" algn="l" defTabSz="685800" rtl="0" eaLnBrk="1" latinLnBrk="0" hangingPunct="1">
              <a:lnSpc>
                <a:spcPct val="100000"/>
              </a:lnSpc>
              <a:spcBef>
                <a:spcPts val="750"/>
              </a:spcBef>
              <a:buFont typeface="Arial" panose="020B0604020202020204" pitchFamily="34" charset="0"/>
              <a:buNone/>
              <a:defRPr sz="2400" b="1" i="0" kern="1200">
                <a:solidFill>
                  <a:schemeClr val="tx1"/>
                </a:solidFill>
                <a:latin typeface="Century Gothic" panose="020B0502020202020204" pitchFamily="34" charset="0"/>
                <a:ea typeface="+mn-ea"/>
                <a:cs typeface="+mn-cs"/>
              </a:defRPr>
            </a:lvl1pPr>
            <a:lvl2pPr marL="342892" indent="0" algn="l" defTabSz="685800" rtl="0" eaLnBrk="1" latinLnBrk="0" hangingPunct="1">
              <a:lnSpc>
                <a:spcPct val="90000"/>
              </a:lnSpc>
              <a:spcBef>
                <a:spcPts val="375"/>
              </a:spcBef>
              <a:buFont typeface="Arial" panose="020B0604020202020204" pitchFamily="34" charset="0"/>
              <a:buNone/>
              <a:defRPr sz="1800" b="1" i="0" kern="1200">
                <a:solidFill>
                  <a:schemeClr val="tx1"/>
                </a:solidFill>
                <a:latin typeface="Century Gothic" panose="020B0502020202020204" pitchFamily="34" charset="0"/>
                <a:ea typeface="+mn-ea"/>
                <a:cs typeface="+mn-cs"/>
              </a:defRPr>
            </a:lvl2pPr>
            <a:lvl3pPr marL="685783" indent="0" algn="l" defTabSz="685800" rtl="0" eaLnBrk="1" latinLnBrk="0" hangingPunct="1">
              <a:lnSpc>
                <a:spcPct val="90000"/>
              </a:lnSpc>
              <a:spcBef>
                <a:spcPts val="375"/>
              </a:spcBef>
              <a:buFont typeface="Arial" panose="020B0604020202020204" pitchFamily="34" charset="0"/>
              <a:buNone/>
              <a:defRPr sz="1500" b="1" i="0" kern="1200">
                <a:solidFill>
                  <a:schemeClr val="tx1"/>
                </a:solidFill>
                <a:latin typeface="Century Gothic" panose="020B0502020202020204" pitchFamily="34" charset="0"/>
                <a:ea typeface="+mn-ea"/>
                <a:cs typeface="+mn-cs"/>
              </a:defRPr>
            </a:lvl3pPr>
            <a:lvl4pPr marL="1028675"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4pPr>
            <a:lvl5pPr marL="1371566" indent="0" algn="l" defTabSz="685800" rtl="0" eaLnBrk="1" latinLnBrk="0" hangingPunct="1">
              <a:lnSpc>
                <a:spcPct val="90000"/>
              </a:lnSpc>
              <a:spcBef>
                <a:spcPts val="375"/>
              </a:spcBef>
              <a:buFont typeface="Arial" panose="020B0604020202020204" pitchFamily="34" charset="0"/>
              <a:buNone/>
              <a:defRPr sz="1350" b="1" i="0" kern="1200">
                <a:solidFill>
                  <a:schemeClr val="tx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CA" sz="4000" dirty="0">
                <a:latin typeface="+mn-lt"/>
              </a:rPr>
              <a:t>The Scratch-off Player Journey</a:t>
            </a:r>
            <a:endParaRPr kumimoji="0" lang="en-CA" sz="4000" b="1" i="0" u="none" strike="noStrike" kern="1200" cap="none" spc="0" normalizeH="0" baseline="0" dirty="0">
              <a:ln>
                <a:noFill/>
              </a:ln>
              <a:effectLst/>
              <a:uLnTx/>
              <a:uFillTx/>
              <a:latin typeface="+mn-lt"/>
            </a:endParaRPr>
          </a:p>
        </p:txBody>
      </p:sp>
      <p:cxnSp>
        <p:nvCxnSpPr>
          <p:cNvPr id="47" name="Straight Connector 46">
            <a:extLst>
              <a:ext uri="{FF2B5EF4-FFF2-40B4-BE49-F238E27FC236}">
                <a16:creationId xmlns:a16="http://schemas.microsoft.com/office/drawing/2014/main" id="{6EC77875-0E24-4B19-86DA-6EF190B31B75}"/>
              </a:ext>
            </a:extLst>
          </p:cNvPr>
          <p:cNvCxnSpPr>
            <a:cxnSpLocks/>
          </p:cNvCxnSpPr>
          <p:nvPr/>
        </p:nvCxnSpPr>
        <p:spPr>
          <a:xfrm>
            <a:off x="685557" y="4306019"/>
            <a:ext cx="8686800" cy="0"/>
          </a:xfrm>
          <a:prstGeom prst="line">
            <a:avLst/>
          </a:prstGeom>
          <a:noFill/>
          <a:ln w="38100" cap="flat" cmpd="sng" algn="ctr">
            <a:solidFill>
              <a:schemeClr val="bg2"/>
            </a:solidFill>
            <a:prstDash val="solid"/>
            <a:miter lim="800000"/>
          </a:ln>
          <a:effectLst/>
        </p:spPr>
      </p:cxnSp>
      <p:grpSp>
        <p:nvGrpSpPr>
          <p:cNvPr id="48" name="Group 10">
            <a:extLst>
              <a:ext uri="{FF2B5EF4-FFF2-40B4-BE49-F238E27FC236}">
                <a16:creationId xmlns:a16="http://schemas.microsoft.com/office/drawing/2014/main" id="{83279532-5E50-4E50-98D4-80E2F4188A53}"/>
              </a:ext>
            </a:extLst>
          </p:cNvPr>
          <p:cNvGrpSpPr>
            <a:grpSpLocks noChangeAspect="1"/>
          </p:cNvGrpSpPr>
          <p:nvPr/>
        </p:nvGrpSpPr>
        <p:grpSpPr bwMode="auto">
          <a:xfrm rot="10800000" flipH="1">
            <a:off x="685557" y="4571435"/>
            <a:ext cx="1340496" cy="1097280"/>
            <a:chOff x="1033" y="1117"/>
            <a:chExt cx="1907" cy="1561"/>
          </a:xfrm>
          <a:solidFill>
            <a:schemeClr val="accent1"/>
          </a:solidFill>
        </p:grpSpPr>
        <p:sp>
          <p:nvSpPr>
            <p:cNvPr id="49" name="Freeform 11">
              <a:extLst>
                <a:ext uri="{FF2B5EF4-FFF2-40B4-BE49-F238E27FC236}">
                  <a16:creationId xmlns:a16="http://schemas.microsoft.com/office/drawing/2014/main" id="{59C76A76-D31A-4EB7-86E3-75BCACC236AD}"/>
                </a:ext>
              </a:extLst>
            </p:cNvPr>
            <p:cNvSpPr>
              <a:spLocks/>
            </p:cNvSpPr>
            <p:nvPr userDrawn="1"/>
          </p:nvSpPr>
          <p:spPr bwMode="auto">
            <a:xfrm>
              <a:off x="1033" y="1117"/>
              <a:ext cx="932" cy="1548"/>
            </a:xfrm>
            <a:custGeom>
              <a:avLst/>
              <a:gdLst>
                <a:gd name="T0" fmla="*/ 409 w 444"/>
                <a:gd name="T1" fmla="*/ 324 h 737"/>
                <a:gd name="T2" fmla="*/ 257 w 444"/>
                <a:gd name="T3" fmla="*/ 270 h 737"/>
                <a:gd name="T4" fmla="*/ 130 w 444"/>
                <a:gd name="T5" fmla="*/ 326 h 737"/>
                <a:gd name="T6" fmla="*/ 366 w 444"/>
                <a:gd name="T7" fmla="*/ 45 h 737"/>
                <a:gd name="T8" fmla="*/ 338 w 444"/>
                <a:gd name="T9" fmla="*/ 0 h 737"/>
                <a:gd name="T10" fmla="*/ 19 w 444"/>
                <a:gd name="T11" fmla="*/ 489 h 737"/>
                <a:gd name="T12" fmla="*/ 276 w 444"/>
                <a:gd name="T13" fmla="*/ 730 h 737"/>
                <a:gd name="T14" fmla="*/ 444 w 444"/>
                <a:gd name="T15" fmla="*/ 634 h 737"/>
                <a:gd name="T16" fmla="*/ 391 w 444"/>
                <a:gd name="T17" fmla="*/ 493 h 737"/>
                <a:gd name="T18" fmla="*/ 409 w 444"/>
                <a:gd name="T19" fmla="*/ 324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737">
                  <a:moveTo>
                    <a:pt x="409" y="324"/>
                  </a:moveTo>
                  <a:cubicBezTo>
                    <a:pt x="369" y="287"/>
                    <a:pt x="316" y="265"/>
                    <a:pt x="257" y="270"/>
                  </a:cubicBezTo>
                  <a:cubicBezTo>
                    <a:pt x="198" y="274"/>
                    <a:pt x="177" y="291"/>
                    <a:pt x="130" y="326"/>
                  </a:cubicBezTo>
                  <a:cubicBezTo>
                    <a:pt x="131" y="213"/>
                    <a:pt x="302" y="76"/>
                    <a:pt x="366" y="45"/>
                  </a:cubicBezTo>
                  <a:cubicBezTo>
                    <a:pt x="366" y="45"/>
                    <a:pt x="350" y="18"/>
                    <a:pt x="338" y="0"/>
                  </a:cubicBezTo>
                  <a:cubicBezTo>
                    <a:pt x="192" y="30"/>
                    <a:pt x="0" y="231"/>
                    <a:pt x="19" y="489"/>
                  </a:cubicBezTo>
                  <a:cubicBezTo>
                    <a:pt x="32" y="657"/>
                    <a:pt x="182" y="737"/>
                    <a:pt x="276" y="730"/>
                  </a:cubicBezTo>
                  <a:cubicBezTo>
                    <a:pt x="332" y="726"/>
                    <a:pt x="401" y="693"/>
                    <a:pt x="444" y="634"/>
                  </a:cubicBezTo>
                  <a:cubicBezTo>
                    <a:pt x="416" y="598"/>
                    <a:pt x="396" y="551"/>
                    <a:pt x="391" y="493"/>
                  </a:cubicBezTo>
                  <a:cubicBezTo>
                    <a:pt x="387" y="433"/>
                    <a:pt x="394" y="376"/>
                    <a:pt x="40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0" name="Freeform 12">
              <a:extLst>
                <a:ext uri="{FF2B5EF4-FFF2-40B4-BE49-F238E27FC236}">
                  <a16:creationId xmlns:a16="http://schemas.microsoft.com/office/drawing/2014/main" id="{DB65315F-D89A-4296-A109-6B52A547809B}"/>
                </a:ext>
              </a:extLst>
            </p:cNvPr>
            <p:cNvSpPr>
              <a:spLocks/>
            </p:cNvSpPr>
            <p:nvPr userDrawn="1"/>
          </p:nvSpPr>
          <p:spPr bwMode="auto">
            <a:xfrm>
              <a:off x="1895" y="1130"/>
              <a:ext cx="1045" cy="1548"/>
            </a:xfrm>
            <a:custGeom>
              <a:avLst/>
              <a:gdLst>
                <a:gd name="T0" fmla="*/ 487 w 498"/>
                <a:gd name="T1" fmla="*/ 485 h 737"/>
                <a:gd name="T2" fmla="*/ 257 w 498"/>
                <a:gd name="T3" fmla="*/ 270 h 737"/>
                <a:gd name="T4" fmla="*/ 129 w 498"/>
                <a:gd name="T5" fmla="*/ 326 h 737"/>
                <a:gd name="T6" fmla="*/ 366 w 498"/>
                <a:gd name="T7" fmla="*/ 45 h 737"/>
                <a:gd name="T8" fmla="*/ 337 w 498"/>
                <a:gd name="T9" fmla="*/ 0 h 737"/>
                <a:gd name="T10" fmla="*/ 19 w 498"/>
                <a:gd name="T11" fmla="*/ 488 h 737"/>
                <a:gd name="T12" fmla="*/ 276 w 498"/>
                <a:gd name="T13" fmla="*/ 730 h 737"/>
                <a:gd name="T14" fmla="*/ 487 w 498"/>
                <a:gd name="T15" fmla="*/ 485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737">
                  <a:moveTo>
                    <a:pt x="487" y="485"/>
                  </a:moveTo>
                  <a:cubicBezTo>
                    <a:pt x="478" y="369"/>
                    <a:pt x="382" y="260"/>
                    <a:pt x="257" y="270"/>
                  </a:cubicBezTo>
                  <a:cubicBezTo>
                    <a:pt x="197" y="274"/>
                    <a:pt x="177" y="291"/>
                    <a:pt x="129" y="326"/>
                  </a:cubicBezTo>
                  <a:cubicBezTo>
                    <a:pt x="130" y="213"/>
                    <a:pt x="302" y="76"/>
                    <a:pt x="366" y="45"/>
                  </a:cubicBezTo>
                  <a:cubicBezTo>
                    <a:pt x="366" y="45"/>
                    <a:pt x="349" y="18"/>
                    <a:pt x="337" y="0"/>
                  </a:cubicBezTo>
                  <a:cubicBezTo>
                    <a:pt x="192" y="29"/>
                    <a:pt x="0" y="231"/>
                    <a:pt x="19" y="488"/>
                  </a:cubicBezTo>
                  <a:cubicBezTo>
                    <a:pt x="32" y="657"/>
                    <a:pt x="182" y="737"/>
                    <a:pt x="276" y="730"/>
                  </a:cubicBezTo>
                  <a:cubicBezTo>
                    <a:pt x="369" y="723"/>
                    <a:pt x="498" y="635"/>
                    <a:pt x="487" y="4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pic>
        <p:nvPicPr>
          <p:cNvPr id="51" name="Picture 50" descr="IPSOS_GAMECHANGERS_blue.png">
            <a:extLst>
              <a:ext uri="{FF2B5EF4-FFF2-40B4-BE49-F238E27FC236}">
                <a16:creationId xmlns:a16="http://schemas.microsoft.com/office/drawing/2014/main" id="{3A7D180F-1AAF-4865-97FD-DC5662E864D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9671" b="-1"/>
          <a:stretch/>
        </p:blipFill>
        <p:spPr>
          <a:xfrm>
            <a:off x="11184805" y="6181585"/>
            <a:ext cx="503103" cy="474643"/>
          </a:xfrm>
          <a:prstGeom prst="rect">
            <a:avLst/>
          </a:prstGeom>
        </p:spPr>
      </p:pic>
      <p:sp>
        <p:nvSpPr>
          <p:cNvPr id="52" name="TextBox 51">
            <a:extLst>
              <a:ext uri="{FF2B5EF4-FFF2-40B4-BE49-F238E27FC236}">
                <a16:creationId xmlns:a16="http://schemas.microsoft.com/office/drawing/2014/main" id="{AFB0415C-BBBB-48E3-AE73-42DFD9368E12}"/>
              </a:ext>
            </a:extLst>
          </p:cNvPr>
          <p:cNvSpPr txBox="1"/>
          <p:nvPr/>
        </p:nvSpPr>
        <p:spPr>
          <a:xfrm>
            <a:off x="330200" y="6396586"/>
            <a:ext cx="921563" cy="225209"/>
          </a:xfrm>
          <a:prstGeom prst="rect">
            <a:avLst/>
          </a:prstGeom>
        </p:spPr>
        <p:txBody>
          <a:bodyPr vert="horz" wrap="none" lIns="0" tIns="0" rIns="0" bIns="0" rtlCol="0" anchor="b">
            <a:normAutofit/>
          </a:bodyPr>
          <a:lstStyle/>
          <a:p>
            <a:pPr marL="0" marR="0" indent="0" algn="l" defTabSz="1232345" rtl="0" eaLnBrk="1" fontAlgn="auto" latinLnBrk="0" hangingPunct="1">
              <a:lnSpc>
                <a:spcPct val="85000"/>
              </a:lnSpc>
              <a:spcBef>
                <a:spcPts val="272"/>
              </a:spcBef>
              <a:spcAft>
                <a:spcPts val="0"/>
              </a:spcAft>
              <a:buClrTx/>
              <a:buSzTx/>
              <a:buFontTx/>
              <a:buNone/>
              <a:tabLst/>
              <a:defRPr/>
            </a:pPr>
            <a:r>
              <a:rPr lang="en-GB" sz="1067" kern="1200" dirty="0">
                <a:solidFill>
                  <a:schemeClr val="bg1"/>
                </a:solidFill>
              </a:rPr>
              <a:t>© 2019 Ipsos</a:t>
            </a:r>
            <a:endParaRPr lang="en-GB" sz="1600" dirty="0">
              <a:solidFill>
                <a:schemeClr val="bg1"/>
              </a:solidFill>
            </a:endParaRPr>
          </a:p>
        </p:txBody>
      </p:sp>
      <p:sp>
        <p:nvSpPr>
          <p:cNvPr id="53" name="TextBox 52">
            <a:extLst>
              <a:ext uri="{FF2B5EF4-FFF2-40B4-BE49-F238E27FC236}">
                <a16:creationId xmlns:a16="http://schemas.microsoft.com/office/drawing/2014/main" id="{C0FA012C-25C3-4625-90C6-4C58F2F91C40}"/>
              </a:ext>
            </a:extLst>
          </p:cNvPr>
          <p:cNvSpPr txBox="1"/>
          <p:nvPr/>
        </p:nvSpPr>
        <p:spPr>
          <a:xfrm>
            <a:off x="11734994" y="6463125"/>
            <a:ext cx="342705" cy="158671"/>
          </a:xfrm>
          <a:prstGeom prst="rect">
            <a:avLst/>
          </a:prstGeom>
        </p:spPr>
        <p:txBody>
          <a:bodyPr vert="horz" wrap="none" lIns="0" tIns="0" rIns="0" bIns="0" rtlCol="0" anchor="b">
            <a:normAutofit/>
          </a:bodyPr>
          <a:lstStyle/>
          <a:p>
            <a:pPr marL="0" algn="ctr" defTabSz="1232345" rtl="0" eaLnBrk="1" latinLnBrk="0" hangingPunct="1">
              <a:lnSpc>
                <a:spcPct val="85000"/>
              </a:lnSpc>
              <a:spcBef>
                <a:spcPts val="272"/>
              </a:spcBef>
            </a:pPr>
            <a:fld id="{01990C03-C3A3-48FE-AF6D-3AE397C89625}" type="slidenum">
              <a:rPr lang="en-GB" sz="1200" kern="1200" smtClean="0">
                <a:solidFill>
                  <a:schemeClr val="bg1"/>
                </a:solidFill>
                <a:latin typeface="+mn-lt"/>
                <a:ea typeface="+mn-ea"/>
                <a:cs typeface="+mn-cs"/>
              </a:rPr>
              <a:pPr marL="0" algn="ctr" defTabSz="1232345" rtl="0" eaLnBrk="1" latinLnBrk="0" hangingPunct="1">
                <a:lnSpc>
                  <a:spcPct val="85000"/>
                </a:lnSpc>
                <a:spcBef>
                  <a:spcPts val="272"/>
                </a:spcBef>
              </a:pPr>
              <a:t>9</a:t>
            </a:fld>
            <a:endParaRPr lang="en-GB" sz="1200" kern="1200" dirty="0">
              <a:solidFill>
                <a:schemeClr val="bg1"/>
              </a:solidFill>
              <a:latin typeface="+mn-lt"/>
              <a:ea typeface="+mn-ea"/>
              <a:cs typeface="+mn-cs"/>
            </a:endParaRPr>
          </a:p>
        </p:txBody>
      </p:sp>
    </p:spTree>
    <p:extLst>
      <p:ext uri="{BB962C8B-B14F-4D97-AF65-F5344CB8AC3E}">
        <p14:creationId xmlns:p14="http://schemas.microsoft.com/office/powerpoint/2010/main" val="42365847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Vo7_3qjqHV5WQG8hzlRBnw"/>
</p:tagLst>
</file>

<file path=ppt/theme/theme1.xml><?xml version="1.0" encoding="utf-8"?>
<a:theme xmlns:a="http://schemas.openxmlformats.org/drawingml/2006/main" name="PPT Template NA 16x9">
  <a:themeElements>
    <a:clrScheme name="Maryland Lottery">
      <a:dk1>
        <a:srgbClr val="222223"/>
      </a:dk1>
      <a:lt1>
        <a:sysClr val="window" lastClr="FFFFFF"/>
      </a:lt1>
      <a:dk2>
        <a:srgbClr val="1B365D"/>
      </a:dk2>
      <a:lt2>
        <a:srgbClr val="888B8D"/>
      </a:lt2>
      <a:accent1>
        <a:srgbClr val="D22E6D"/>
      </a:accent1>
      <a:accent2>
        <a:srgbClr val="FDB54F"/>
      </a:accent2>
      <a:accent3>
        <a:srgbClr val="FB714C"/>
      </a:accent3>
      <a:accent4>
        <a:srgbClr val="683093"/>
      </a:accent4>
      <a:accent5>
        <a:srgbClr val="41DCA3"/>
      </a:accent5>
      <a:accent6>
        <a:srgbClr val="007681"/>
      </a:accent6>
      <a:hlink>
        <a:srgbClr val="485CC7"/>
      </a:hlink>
      <a:folHlink>
        <a:srgbClr val="00B2A9"/>
      </a:folHlink>
    </a:clrScheme>
    <a:fontScheme name="Ipsos MORI">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sz="18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noFill/>
        <a:ln w="12700">
          <a:solidFill>
            <a:schemeClr val="bg2"/>
          </a:solidFill>
          <a:round/>
          <a:headEnd/>
          <a:tailEnd/>
        </a:ln>
        <a:effectLst/>
        <a:extLst>
          <a:ext uri="{909E8E84-426E-40DD-AFC4-6F175D3DCCD1}">
            <a14:hiddenFill xmlns:a14="http://schemas.microsoft.com/office/drawing/2010/main">
              <a:noFill/>
            </a14:hiddenFill>
          </a:ext>
        </a:extLst>
      </a:spPr>
      <a:bodyPr/>
      <a:lstStyle/>
    </a:lnDef>
    <a:txDef>
      <a:spPr/>
      <a:bodyPr vert="horz" wrap="square" lIns="0" tIns="0" rIns="0" bIns="0" rtlCol="0">
        <a:spAutoFit/>
      </a:bodyPr>
      <a:lstStyle>
        <a:defPPr marL="4763">
          <a:defRPr sz="11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F81141ABAA9334FA87FE7C93656B87C" ma:contentTypeVersion="11" ma:contentTypeDescription="Create a new document." ma:contentTypeScope="" ma:versionID="6f1f4fd9723cbd3b9aa36830312fc4a2">
  <xsd:schema xmlns:xsd="http://www.w3.org/2001/XMLSchema" xmlns:xs="http://www.w3.org/2001/XMLSchema" xmlns:p="http://schemas.microsoft.com/office/2006/metadata/properties" xmlns:ns3="347a0e05-5eb4-49e3-aecc-76c58bb00953" xmlns:ns4="948f69bb-aab5-4307-b884-8bf866cc9d54" targetNamespace="http://schemas.microsoft.com/office/2006/metadata/properties" ma:root="true" ma:fieldsID="cd0cc3dbbd535779c143ac3b97f3bd4d" ns3:_="" ns4:_="">
    <xsd:import namespace="347a0e05-5eb4-49e3-aecc-76c58bb00953"/>
    <xsd:import namespace="948f69bb-aab5-4307-b884-8bf866cc9d5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4:SharedWithUsers" minOccurs="0"/>
                <xsd:element ref="ns4:SharedWithDetails" minOccurs="0"/>
                <xsd:element ref="ns4:SharingHintHash" minOccurs="0"/>
                <xsd:element ref="ns3:MediaServiceLocation"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7a0e05-5eb4-49e3-aecc-76c58bb00953"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8f69bb-aab5-4307-b884-8bf866cc9d54"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C6DF4A-5BEE-4FB0-B6B6-49F0A043F828}">
  <ds:schemaRef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purl.org/dc/terms/"/>
    <ds:schemaRef ds:uri="948f69bb-aab5-4307-b884-8bf866cc9d54"/>
    <ds:schemaRef ds:uri="347a0e05-5eb4-49e3-aecc-76c58bb00953"/>
    <ds:schemaRef ds:uri="http://www.w3.org/XML/1998/namespace"/>
  </ds:schemaRefs>
</ds:datastoreItem>
</file>

<file path=customXml/itemProps2.xml><?xml version="1.0" encoding="utf-8"?>
<ds:datastoreItem xmlns:ds="http://schemas.openxmlformats.org/officeDocument/2006/customXml" ds:itemID="{5BC2AB0A-1E60-46C5-AF17-AA5F386CFFD1}">
  <ds:schemaRefs>
    <ds:schemaRef ds:uri="http://schemas.microsoft.com/sharepoint/v3/contenttype/forms"/>
  </ds:schemaRefs>
</ds:datastoreItem>
</file>

<file path=customXml/itemProps3.xml><?xml version="1.0" encoding="utf-8"?>
<ds:datastoreItem xmlns:ds="http://schemas.openxmlformats.org/officeDocument/2006/customXml" ds:itemID="{03CF0FF2-3F98-4DF6-AE28-290FCC56B6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47a0e05-5eb4-49e3-aecc-76c58bb00953"/>
    <ds:schemaRef ds:uri="948f69bb-aab5-4307-b884-8bf866cc9d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86529</TotalTime>
  <Words>2423</Words>
  <Application>Microsoft Office PowerPoint</Application>
  <PresentationFormat>Widescreen</PresentationFormat>
  <Paragraphs>302</Paragraphs>
  <Slides>22</Slides>
  <Notes>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2" baseType="lpstr">
      <vt:lpstr>Agency FB</vt:lpstr>
      <vt:lpstr>Arial</vt:lpstr>
      <vt:lpstr>Arial Black</vt:lpstr>
      <vt:lpstr>Calibri</vt:lpstr>
      <vt:lpstr>Century Gothic</vt:lpstr>
      <vt:lpstr>Courier New</vt:lpstr>
      <vt:lpstr>Gill Sans</vt:lpstr>
      <vt:lpstr>Helvetica Neue</vt:lpstr>
      <vt:lpstr>PPT Template NA 16x9</vt:lpstr>
      <vt:lpstr>Diapositive think-cell</vt:lpstr>
      <vt:lpstr>DRAFT Instant Scratch Ticket Concept Testing – Focus Groups</vt:lpstr>
      <vt:lpstr>PowerPoint Presentation</vt:lpstr>
      <vt:lpstr>Key Takeaways – Recommendations</vt:lpstr>
      <vt:lpstr>PowerPoint Presentation</vt:lpstr>
      <vt:lpstr>Who We Spoke To</vt:lpstr>
      <vt:lpstr>Who We Spoke To</vt:lpstr>
      <vt:lpstr>Note About Qualitative Research</vt:lpstr>
      <vt:lpstr>PowerPoint Presentation</vt:lpstr>
      <vt:lpstr>PowerPoint Presentation</vt:lpstr>
      <vt:lpstr>Scratch-offs are stacked with positive associations, enhancing its value proposition.</vt:lpstr>
      <vt:lpstr>But there are barriers to purchase that the Maryland Lottery could consider lowering along the Scratch Player Journey.</vt:lpstr>
      <vt:lpstr>Once in the store, Scratch players are heavily reliant on Scratch-off display cases as that is a trained main focal point.</vt:lpstr>
      <vt:lpstr>PowerPoint Presentation</vt:lpstr>
      <vt:lpstr>Price, Top Prize and Perceived Odds of winning drive purchase decisions of Scratch-off Tickets</vt:lpstr>
      <vt:lpstr>PowerPoint Presentation</vt:lpstr>
      <vt:lpstr>A meaningful win doesn’t have to be a large amount of money, but a “reward” for players via frequency, odds.</vt:lpstr>
      <vt:lpstr>Perceptions of winnability can be supported by frequency, achievability and meaningful prizes.</vt:lpstr>
      <vt:lpstr>But there are opportunities to improve awareness and accessibility to the Lottery’s reward structures.</vt:lpstr>
      <vt:lpstr>PowerPoint Presentation</vt:lpstr>
      <vt:lpstr>Non-Players can be coaxed to play the Lottery when aided by a social event.</vt:lpstr>
      <vt:lpstr>Myths to be debunked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Sandpoint Youth Needs Assessment</dc:title>
  <dc:creator>Airey, Kate</dc:creator>
  <cp:lastModifiedBy>Howells, Robert</cp:lastModifiedBy>
  <cp:revision>3648</cp:revision>
  <cp:lastPrinted>2019-07-22T13:13:48Z</cp:lastPrinted>
  <dcterms:created xsi:type="dcterms:W3CDTF">2016-01-29T23:46:16Z</dcterms:created>
  <dcterms:modified xsi:type="dcterms:W3CDTF">2020-02-13T17:19:46Z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0x0101007F81141ABAA9334FA87FE7C93656B87C</vt:lpwstr>
  </property>
</Properties>
</file>