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8"/>
  </p:notesMasterIdLst>
  <p:handoutMasterIdLst>
    <p:handoutMasterId r:id="rId139"/>
  </p:handoutMasterIdLst>
  <p:sldIdLst>
    <p:sldId id="257" r:id="rId2"/>
    <p:sldId id="712" r:id="rId3"/>
    <p:sldId id="863" r:id="rId4"/>
    <p:sldId id="867" r:id="rId5"/>
    <p:sldId id="866" r:id="rId6"/>
    <p:sldId id="865" r:id="rId7"/>
    <p:sldId id="879" r:id="rId8"/>
    <p:sldId id="880" r:id="rId9"/>
    <p:sldId id="881" r:id="rId10"/>
    <p:sldId id="882" r:id="rId11"/>
    <p:sldId id="883" r:id="rId12"/>
    <p:sldId id="738" r:id="rId13"/>
    <p:sldId id="739" r:id="rId14"/>
    <p:sldId id="740" r:id="rId15"/>
    <p:sldId id="741" r:id="rId16"/>
    <p:sldId id="742" r:id="rId17"/>
    <p:sldId id="744" r:id="rId18"/>
    <p:sldId id="743" r:id="rId19"/>
    <p:sldId id="745" r:id="rId20"/>
    <p:sldId id="746" r:id="rId21"/>
    <p:sldId id="747" r:id="rId22"/>
    <p:sldId id="748" r:id="rId23"/>
    <p:sldId id="749" r:id="rId24"/>
    <p:sldId id="750" r:id="rId25"/>
    <p:sldId id="751" r:id="rId26"/>
    <p:sldId id="752" r:id="rId27"/>
    <p:sldId id="753" r:id="rId28"/>
    <p:sldId id="754" r:id="rId29"/>
    <p:sldId id="755" r:id="rId30"/>
    <p:sldId id="756" r:id="rId31"/>
    <p:sldId id="790" r:id="rId32"/>
    <p:sldId id="791" r:id="rId33"/>
    <p:sldId id="757" r:id="rId34"/>
    <p:sldId id="758" r:id="rId35"/>
    <p:sldId id="759" r:id="rId36"/>
    <p:sldId id="760" r:id="rId37"/>
    <p:sldId id="871" r:id="rId38"/>
    <p:sldId id="761" r:id="rId39"/>
    <p:sldId id="762" r:id="rId40"/>
    <p:sldId id="763" r:id="rId41"/>
    <p:sldId id="764" r:id="rId42"/>
    <p:sldId id="793" r:id="rId43"/>
    <p:sldId id="765" r:id="rId44"/>
    <p:sldId id="795" r:id="rId45"/>
    <p:sldId id="796" r:id="rId46"/>
    <p:sldId id="797" r:id="rId47"/>
    <p:sldId id="766" r:id="rId48"/>
    <p:sldId id="767" r:id="rId49"/>
    <p:sldId id="798" r:id="rId50"/>
    <p:sldId id="768" r:id="rId51"/>
    <p:sldId id="769" r:id="rId52"/>
    <p:sldId id="771" r:id="rId53"/>
    <p:sldId id="770" r:id="rId54"/>
    <p:sldId id="772" r:id="rId55"/>
    <p:sldId id="799" r:id="rId56"/>
    <p:sldId id="773" r:id="rId57"/>
    <p:sldId id="774" r:id="rId58"/>
    <p:sldId id="775" r:id="rId59"/>
    <p:sldId id="776" r:id="rId60"/>
    <p:sldId id="777" r:id="rId61"/>
    <p:sldId id="800" r:id="rId62"/>
    <p:sldId id="778" r:id="rId63"/>
    <p:sldId id="779" r:id="rId64"/>
    <p:sldId id="780" r:id="rId65"/>
    <p:sldId id="781" r:id="rId66"/>
    <p:sldId id="789" r:id="rId67"/>
    <p:sldId id="782" r:id="rId68"/>
    <p:sldId id="783" r:id="rId69"/>
    <p:sldId id="784" r:id="rId70"/>
    <p:sldId id="785" r:id="rId71"/>
    <p:sldId id="786" r:id="rId72"/>
    <p:sldId id="801" r:id="rId73"/>
    <p:sldId id="719" r:id="rId74"/>
    <p:sldId id="847" r:id="rId75"/>
    <p:sldId id="872" r:id="rId76"/>
    <p:sldId id="844" r:id="rId77"/>
    <p:sldId id="845" r:id="rId78"/>
    <p:sldId id="846" r:id="rId79"/>
    <p:sldId id="873" r:id="rId80"/>
    <p:sldId id="874" r:id="rId81"/>
    <p:sldId id="875" r:id="rId82"/>
    <p:sldId id="876" r:id="rId83"/>
    <p:sldId id="877" r:id="rId84"/>
    <p:sldId id="878" r:id="rId85"/>
    <p:sldId id="850" r:id="rId86"/>
    <p:sldId id="851" r:id="rId87"/>
    <p:sldId id="852" r:id="rId88"/>
    <p:sldId id="853" r:id="rId89"/>
    <p:sldId id="854" r:id="rId90"/>
    <p:sldId id="855" r:id="rId91"/>
    <p:sldId id="856" r:id="rId92"/>
    <p:sldId id="857" r:id="rId93"/>
    <p:sldId id="858" r:id="rId94"/>
    <p:sldId id="859" r:id="rId95"/>
    <p:sldId id="860" r:id="rId96"/>
    <p:sldId id="861" r:id="rId97"/>
    <p:sldId id="862" r:id="rId98"/>
    <p:sldId id="714" r:id="rId99"/>
    <p:sldId id="803" r:id="rId100"/>
    <p:sldId id="804" r:id="rId101"/>
    <p:sldId id="805" r:id="rId102"/>
    <p:sldId id="806" r:id="rId103"/>
    <p:sldId id="807" r:id="rId104"/>
    <p:sldId id="808" r:id="rId105"/>
    <p:sldId id="809" r:id="rId106"/>
    <p:sldId id="810" r:id="rId107"/>
    <p:sldId id="811" r:id="rId108"/>
    <p:sldId id="812" r:id="rId109"/>
    <p:sldId id="813" r:id="rId110"/>
    <p:sldId id="814" r:id="rId111"/>
    <p:sldId id="715" r:id="rId112"/>
    <p:sldId id="817" r:id="rId113"/>
    <p:sldId id="818" r:id="rId114"/>
    <p:sldId id="819" r:id="rId115"/>
    <p:sldId id="820" r:id="rId116"/>
    <p:sldId id="821" r:id="rId117"/>
    <p:sldId id="822" r:id="rId118"/>
    <p:sldId id="823" r:id="rId119"/>
    <p:sldId id="824" r:id="rId120"/>
    <p:sldId id="825" r:id="rId121"/>
    <p:sldId id="826" r:id="rId122"/>
    <p:sldId id="827" r:id="rId123"/>
    <p:sldId id="828" r:id="rId124"/>
    <p:sldId id="716" r:id="rId125"/>
    <p:sldId id="830" r:id="rId126"/>
    <p:sldId id="831" r:id="rId127"/>
    <p:sldId id="832" r:id="rId128"/>
    <p:sldId id="833" r:id="rId129"/>
    <p:sldId id="834" r:id="rId130"/>
    <p:sldId id="835" r:id="rId131"/>
    <p:sldId id="836" r:id="rId132"/>
    <p:sldId id="837" r:id="rId133"/>
    <p:sldId id="838" r:id="rId134"/>
    <p:sldId id="839" r:id="rId135"/>
    <p:sldId id="840" r:id="rId136"/>
    <p:sldId id="841" r:id="rId137"/>
  </p:sldIdLst>
  <p:sldSz cx="9144000" cy="6858000" type="screen4x3"/>
  <p:notesSz cx="7077075" cy="9363075"/>
  <p:custDataLst>
    <p:tags r:id="rId1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guide id="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FF00FF"/>
    <a:srgbClr val="000066"/>
    <a:srgbClr val="FFFF99"/>
    <a:srgbClr val="C9FFE1"/>
    <a:srgbClr val="85FFBC"/>
    <a:srgbClr val="FFC9FF"/>
    <a:srgbClr val="FFBDFF"/>
    <a:srgbClr val="1BC3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04" autoAdjust="0"/>
    <p:restoredTop sz="94660"/>
  </p:normalViewPr>
  <p:slideViewPr>
    <p:cSldViewPr showGuides="1">
      <p:cViewPr varScale="1">
        <p:scale>
          <a:sx n="59" d="100"/>
          <a:sy n="59" d="100"/>
        </p:scale>
        <p:origin x="1332" y="90"/>
      </p:cViewPr>
      <p:guideLst>
        <p:guide orient="horz"/>
        <p:guide pos="5759"/>
        <p:guide/>
      </p:guideLst>
    </p:cSldViewPr>
  </p:slid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8313"/>
          </a:xfrm>
          <a:prstGeom prst="rect">
            <a:avLst/>
          </a:prstGeom>
        </p:spPr>
        <p:txBody>
          <a:bodyPr vert="horz" lIns="91440" tIns="45720" rIns="91440" bIns="45720" rtlCol="0"/>
          <a:lstStyle>
            <a:lvl1pPr algn="r">
              <a:defRPr sz="1200"/>
            </a:lvl1pPr>
          </a:lstStyle>
          <a:p>
            <a:fld id="{4971436E-2C6C-4724-91AA-44CC417D9FEF}" type="datetimeFigureOut">
              <a:rPr lang="en-US" smtClean="0"/>
              <a:pPr/>
              <a:t>2/13/2020</a:t>
            </a:fld>
            <a:endParaRPr lang="en-US"/>
          </a:p>
        </p:txBody>
      </p:sp>
      <p:sp>
        <p:nvSpPr>
          <p:cNvPr id="4" name="Footer Placeholder 3"/>
          <p:cNvSpPr>
            <a:spLocks noGrp="1"/>
          </p:cNvSpPr>
          <p:nvPr>
            <p:ph type="ftr" sz="quarter" idx="2"/>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lIns="91440" tIns="45720" rIns="91440" bIns="45720" rtlCol="0" anchor="b"/>
          <a:lstStyle>
            <a:lvl1pPr algn="r">
              <a:defRPr sz="1200"/>
            </a:lvl1pPr>
          </a:lstStyle>
          <a:p>
            <a:fld id="{F23A1EE1-A917-449C-B6BA-E3D64D348983}" type="slidenum">
              <a:rPr lang="en-US" smtClean="0"/>
              <a:pPr/>
              <a:t>‹#›</a:t>
            </a:fld>
            <a:endParaRPr lang="en-US"/>
          </a:p>
        </p:txBody>
      </p:sp>
    </p:spTree>
    <p:extLst>
      <p:ext uri="{BB962C8B-B14F-4D97-AF65-F5344CB8AC3E}">
        <p14:creationId xmlns:p14="http://schemas.microsoft.com/office/powerpoint/2010/main" val="3889349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30DDF816-997C-45EE-812D-55F0FFFC7EBD}" type="datetimeFigureOut">
              <a:rPr lang="en-US" smtClean="0"/>
              <a:pPr/>
              <a:t>2/13/2020</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87F39C0D-D823-4F4E-971E-3754219439FE}" type="slidenum">
              <a:rPr lang="en-US" smtClean="0"/>
              <a:pPr/>
              <a:t>‹#›</a:t>
            </a:fld>
            <a:endParaRPr lang="en-US"/>
          </a:p>
        </p:txBody>
      </p:sp>
    </p:spTree>
    <p:extLst>
      <p:ext uri="{BB962C8B-B14F-4D97-AF65-F5344CB8AC3E}">
        <p14:creationId xmlns:p14="http://schemas.microsoft.com/office/powerpoint/2010/main" val="3880824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208A1F-D2DE-4946-AF25-C49CA7E5A21E}" type="datetimeFigureOut">
              <a:rPr lang="en-US" smtClean="0"/>
              <a:pPr/>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D7A6F-F913-4A49-8A5A-34D49C5A8E31}" type="slidenum">
              <a:rPr lang="en-US" smtClean="0"/>
              <a:pPr/>
              <a:t>‹#›</a:t>
            </a:fld>
            <a:endParaRPr lang="en-US"/>
          </a:p>
        </p:txBody>
      </p:sp>
    </p:spTree>
    <p:extLst>
      <p:ext uri="{BB962C8B-B14F-4D97-AF65-F5344CB8AC3E}">
        <p14:creationId xmlns:p14="http://schemas.microsoft.com/office/powerpoint/2010/main" val="385867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08A1F-D2DE-4946-AF25-C49CA7E5A21E}" type="datetimeFigureOut">
              <a:rPr lang="en-US" smtClean="0"/>
              <a:pPr/>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D7A6F-F913-4A49-8A5A-34D49C5A8E31}" type="slidenum">
              <a:rPr lang="en-US" smtClean="0"/>
              <a:pPr/>
              <a:t>‹#›</a:t>
            </a:fld>
            <a:endParaRPr lang="en-US"/>
          </a:p>
        </p:txBody>
      </p:sp>
    </p:spTree>
    <p:extLst>
      <p:ext uri="{BB962C8B-B14F-4D97-AF65-F5344CB8AC3E}">
        <p14:creationId xmlns:p14="http://schemas.microsoft.com/office/powerpoint/2010/main" val="34563775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08A1F-D2DE-4946-AF25-C49CA7E5A21E}" type="datetimeFigureOut">
              <a:rPr lang="en-US" smtClean="0"/>
              <a:pPr/>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D7A6F-F913-4A49-8A5A-34D49C5A8E31}" type="slidenum">
              <a:rPr lang="en-US" smtClean="0"/>
              <a:pPr/>
              <a:t>‹#›</a:t>
            </a:fld>
            <a:endParaRPr lang="en-US"/>
          </a:p>
        </p:txBody>
      </p:sp>
    </p:spTree>
    <p:extLst>
      <p:ext uri="{BB962C8B-B14F-4D97-AF65-F5344CB8AC3E}">
        <p14:creationId xmlns:p14="http://schemas.microsoft.com/office/powerpoint/2010/main" val="2216622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Subtitle 2"/>
          <p:cNvSpPr txBox="1">
            <a:spLocks/>
          </p:cNvSpPr>
          <p:nvPr userDrawn="1"/>
        </p:nvSpPr>
        <p:spPr>
          <a:xfrm>
            <a:off x="1371600" y="2438400"/>
            <a:ext cx="6400800" cy="1752600"/>
          </a:xfrm>
          <a:prstGeom prst="rect">
            <a:avLst/>
          </a:prstGeom>
        </p:spPr>
        <p:txBody>
          <a:bodyPr>
            <a:normAutofit/>
          </a:bodyPr>
          <a:lstStyle>
            <a:lvl1pPr marL="0" indent="0" algn="ctr">
              <a:buNone/>
              <a:defRPr sz="4400" b="1" baseline="0">
                <a:solidFill>
                  <a:schemeClr val="tx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spcBef>
                <a:spcPct val="20000"/>
              </a:spcBef>
              <a:spcAft>
                <a:spcPts val="0"/>
              </a:spcAft>
              <a:buFont typeface="Arial" pitchFamily="34" charset="0"/>
              <a:buNone/>
              <a:defRPr/>
            </a:pPr>
            <a:r>
              <a:rPr lang="en-US" dirty="0" smtClean="0">
                <a:latin typeface="+mn-lt"/>
                <a:cs typeface="+mn-cs"/>
              </a:rPr>
              <a:t>Presentation For: </a:t>
            </a:r>
          </a:p>
        </p:txBody>
      </p:sp>
      <p:sp>
        <p:nvSpPr>
          <p:cNvPr id="6" name="Rectangle 9"/>
          <p:cNvSpPr>
            <a:spLocks noChangeArrowheads="1"/>
          </p:cNvSpPr>
          <p:nvPr userDrawn="1"/>
        </p:nvSpPr>
        <p:spPr bwMode="auto">
          <a:xfrm>
            <a:off x="0" y="0"/>
            <a:ext cx="9144000" cy="1295400"/>
          </a:xfrm>
          <a:prstGeom prst="rect">
            <a:avLst/>
          </a:prstGeom>
          <a:gradFill rotWithShape="0">
            <a:gsLst>
              <a:gs pos="0">
                <a:srgbClr val="000062"/>
              </a:gs>
              <a:gs pos="100000">
                <a:srgbClr val="0000D4"/>
              </a:gs>
            </a:gsLst>
            <a:lin ang="5400000" scaled="1"/>
          </a:gradFill>
          <a:ln w="12700">
            <a:noFill/>
            <a:miter lim="800000"/>
            <a:headEnd/>
            <a:tailEnd/>
          </a:ln>
        </p:spPr>
        <p:txBody>
          <a:bodyPr wrap="none" lIns="45720" tIns="44450" rIns="45720" bIns="44450" anchor="ctr"/>
          <a:lstStyle/>
          <a:p>
            <a:endParaRPr lang="en-US">
              <a:latin typeface="Calibri" pitchFamily="34" charset="0"/>
            </a:endParaRPr>
          </a:p>
        </p:txBody>
      </p:sp>
      <p:sp>
        <p:nvSpPr>
          <p:cNvPr id="7" name="Rectangle 11"/>
          <p:cNvSpPr>
            <a:spLocks noChangeArrowheads="1"/>
          </p:cNvSpPr>
          <p:nvPr userDrawn="1"/>
        </p:nvSpPr>
        <p:spPr bwMode="auto">
          <a:xfrm>
            <a:off x="0" y="1295400"/>
            <a:ext cx="9144000" cy="117475"/>
          </a:xfrm>
          <a:prstGeom prst="rect">
            <a:avLst/>
          </a:prstGeom>
          <a:gradFill rotWithShape="0">
            <a:gsLst>
              <a:gs pos="0">
                <a:srgbClr val="0000D4"/>
              </a:gs>
              <a:gs pos="100000">
                <a:srgbClr val="A6A8A7"/>
              </a:gs>
            </a:gsLst>
            <a:lin ang="0" scaled="1"/>
          </a:gradFill>
          <a:ln w="12700">
            <a:noFill/>
            <a:miter lim="800000"/>
            <a:headEnd/>
            <a:tailEnd/>
          </a:ln>
        </p:spPr>
        <p:txBody>
          <a:bodyPr wrap="none" lIns="45720" tIns="44450" rIns="45720" bIns="44450" anchor="ctr"/>
          <a:lstStyle/>
          <a:p>
            <a:endParaRPr lang="en-US">
              <a:latin typeface="Calibri" pitchFamily="34" charset="0"/>
            </a:endParaRPr>
          </a:p>
        </p:txBody>
      </p:sp>
      <p:sp>
        <p:nvSpPr>
          <p:cNvPr id="9" name="TextBox 8"/>
          <p:cNvSpPr txBox="1">
            <a:spLocks noChangeArrowheads="1"/>
          </p:cNvSpPr>
          <p:nvPr userDrawn="1"/>
        </p:nvSpPr>
        <p:spPr bwMode="auto">
          <a:xfrm>
            <a:off x="201613" y="6284913"/>
            <a:ext cx="2895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solidFill>
                  <a:srgbClr val="7F7F7F"/>
                </a:solidFill>
                <a:latin typeface="Calibri" pitchFamily="34" charset="0"/>
              </a:rPr>
              <a:t>www.keygroupresearch.com</a:t>
            </a:r>
          </a:p>
        </p:txBody>
      </p:sp>
      <p:sp>
        <p:nvSpPr>
          <p:cNvPr id="18" name="Text Placeholder 17"/>
          <p:cNvSpPr>
            <a:spLocks noGrp="1"/>
          </p:cNvSpPr>
          <p:nvPr>
            <p:ph type="body" sz="quarter" idx="14"/>
          </p:nvPr>
        </p:nvSpPr>
        <p:spPr>
          <a:xfrm>
            <a:off x="3124200" y="6324600"/>
            <a:ext cx="3048000" cy="304800"/>
          </a:xfrm>
        </p:spPr>
        <p:txBody>
          <a:bodyPr>
            <a:noAutofit/>
          </a:bodyPr>
          <a:lstStyle>
            <a:lvl1pPr algn="ctr">
              <a:buNone/>
              <a:defRPr sz="1800" baseline="0"/>
            </a:lvl1pPr>
            <a:lvl2pPr>
              <a:defRPr sz="1400"/>
            </a:lvl2pPr>
            <a:lvl3pPr>
              <a:defRPr sz="1400"/>
            </a:lvl3pPr>
            <a:lvl4pPr>
              <a:defRPr sz="1400"/>
            </a:lvl4pPr>
            <a:lvl5pPr>
              <a:defRPr sz="1400"/>
            </a:lvl5pPr>
          </a:lstStyle>
          <a:p>
            <a:pPr lvl="0"/>
            <a:r>
              <a:rPr lang="en-US" smtClean="0"/>
              <a:t>Click to edit Master text styles</a:t>
            </a:r>
          </a:p>
        </p:txBody>
      </p:sp>
      <p:sp>
        <p:nvSpPr>
          <p:cNvPr id="22" name="Picture Placeholder 21"/>
          <p:cNvSpPr>
            <a:spLocks noGrp="1"/>
          </p:cNvSpPr>
          <p:nvPr>
            <p:ph type="pic" sz="quarter" idx="15"/>
          </p:nvPr>
        </p:nvSpPr>
        <p:spPr>
          <a:xfrm>
            <a:off x="2590800" y="3276600"/>
            <a:ext cx="3962400" cy="1752600"/>
          </a:xfrm>
        </p:spPr>
        <p:txBody>
          <a:bodyPr rtlCol="0">
            <a:normAutofit/>
          </a:bodyPr>
          <a:lstStyle>
            <a:lvl1pPr>
              <a:buNone/>
              <a:defRPr baseline="0"/>
            </a:lvl1pPr>
          </a:lstStyle>
          <a:p>
            <a:pPr lvl="0"/>
            <a:r>
              <a:rPr lang="en-US" noProof="0" smtClean="0"/>
              <a:t>Click icon to add picture</a:t>
            </a:r>
            <a:endParaRPr lang="en-US" noProof="0" dirty="0" smtClean="0"/>
          </a:p>
        </p:txBody>
      </p:sp>
      <p:sp>
        <p:nvSpPr>
          <p:cNvPr id="11" name="Text Placeholder 10"/>
          <p:cNvSpPr>
            <a:spLocks noGrp="1"/>
          </p:cNvSpPr>
          <p:nvPr>
            <p:ph type="body" sz="quarter" idx="16"/>
          </p:nvPr>
        </p:nvSpPr>
        <p:spPr>
          <a:xfrm>
            <a:off x="0" y="228600"/>
            <a:ext cx="9144000" cy="990600"/>
          </a:xfrm>
        </p:spPr>
        <p:txBody>
          <a:bodyPr/>
          <a:lstStyle>
            <a:lvl1pPr marL="0" indent="0" algn="ctr">
              <a:buNone/>
              <a:defRPr sz="4400" baseline="0">
                <a:solidFill>
                  <a:schemeClr val="bg1"/>
                </a:solidFill>
                <a:latin typeface="+mj-lt"/>
              </a:defRPr>
            </a:lvl1pPr>
          </a:lstStyle>
          <a:p>
            <a:pPr lvl="0"/>
            <a:r>
              <a:rPr lang="en-US" dirty="0" smtClean="0"/>
              <a:t>Click to edit Master text styles</a:t>
            </a: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19850" y="5926609"/>
            <a:ext cx="2571750" cy="800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726895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ont End">
    <p:bg>
      <p:bgPr>
        <a:solidFill>
          <a:schemeClr val="bg1">
            <a:lumMod val="85000"/>
          </a:schemeClr>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593767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86" name="think-cell Slide" r:id="rId4" imgW="381" imgH="381" progId="TCLayout.ActiveDocument.1">
                  <p:embed/>
                </p:oleObj>
              </mc:Choice>
              <mc:Fallback>
                <p:oleObj name="think-cell Slide" r:id="rId4" imgW="381" imgH="38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47"/>
          <p:cNvSpPr>
            <a:spLocks noChangeArrowheads="1"/>
          </p:cNvSpPr>
          <p:nvPr userDrawn="1"/>
        </p:nvSpPr>
        <p:spPr bwMode="auto">
          <a:xfrm flipV="1">
            <a:off x="0" y="1143000"/>
            <a:ext cx="9144000" cy="74613"/>
          </a:xfrm>
          <a:prstGeom prst="rect">
            <a:avLst/>
          </a:prstGeom>
          <a:gradFill rotWithShape="0">
            <a:gsLst>
              <a:gs pos="0">
                <a:srgbClr val="0000D4"/>
              </a:gs>
              <a:gs pos="100000">
                <a:srgbClr val="A6A8A7"/>
              </a:gs>
            </a:gsLst>
            <a:lin ang="0" scaled="1"/>
          </a:gradFill>
          <a:ln w="12700">
            <a:noFill/>
            <a:miter lim="800000"/>
            <a:headEnd/>
            <a:tailEnd/>
          </a:ln>
        </p:spPr>
        <p:txBody>
          <a:bodyPr wrap="none" anchor="ctr"/>
          <a:lstStyle/>
          <a:p>
            <a:endParaRPr lang="en-US">
              <a:latin typeface="Calibri" pitchFamily="34" charset="0"/>
            </a:endParaRPr>
          </a:p>
        </p:txBody>
      </p:sp>
      <p:sp>
        <p:nvSpPr>
          <p:cNvPr id="5" name="Rectangle 55"/>
          <p:cNvSpPr>
            <a:spLocks noChangeArrowheads="1"/>
          </p:cNvSpPr>
          <p:nvPr userDrawn="1"/>
        </p:nvSpPr>
        <p:spPr bwMode="auto">
          <a:xfrm>
            <a:off x="0" y="1219200"/>
            <a:ext cx="9144000" cy="5638800"/>
          </a:xfrm>
          <a:prstGeom prst="rect">
            <a:avLst/>
          </a:prstGeom>
          <a:solidFill>
            <a:schemeClr val="bg1"/>
          </a:solidFill>
          <a:ln w="12700">
            <a:noFill/>
            <a:miter lim="800000"/>
            <a:headEnd/>
            <a:tailEnd/>
          </a:ln>
        </p:spPr>
        <p:txBody>
          <a:bodyPr wrap="none" anchor="ctr"/>
          <a:lstStyle/>
          <a:p>
            <a:endParaRPr lang="en-US">
              <a:latin typeface="Calibri" pitchFamily="34" charset="0"/>
            </a:endParaRPr>
          </a:p>
        </p:txBody>
      </p:sp>
      <p:sp>
        <p:nvSpPr>
          <p:cNvPr id="7" name="Rectangle 55"/>
          <p:cNvSpPr>
            <a:spLocks noChangeArrowheads="1"/>
          </p:cNvSpPr>
          <p:nvPr userDrawn="1"/>
        </p:nvSpPr>
        <p:spPr bwMode="auto">
          <a:xfrm>
            <a:off x="-9525" y="1219200"/>
            <a:ext cx="9144000" cy="4876800"/>
          </a:xfrm>
          <a:prstGeom prst="rect">
            <a:avLst/>
          </a:prstGeom>
          <a:solidFill>
            <a:schemeClr val="bg1"/>
          </a:solidFill>
          <a:ln w="12700">
            <a:noFill/>
            <a:miter lim="800000"/>
            <a:headEnd/>
            <a:tailEnd/>
          </a:ln>
        </p:spPr>
        <p:txBody>
          <a:bodyPr wrap="none" anchor="ctr"/>
          <a:lstStyle/>
          <a:p>
            <a:endParaRPr lang="en-US">
              <a:latin typeface="Calibri" pitchFamily="34" charset="0"/>
            </a:endParaRPr>
          </a:p>
        </p:txBody>
      </p:sp>
      <p:pic>
        <p:nvPicPr>
          <p:cNvPr id="9" name="Picture 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332298" y="0"/>
            <a:ext cx="1822450" cy="567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52"/>
          <p:cNvSpPr txBox="1">
            <a:spLocks noChangeArrowheads="1"/>
          </p:cNvSpPr>
          <p:nvPr userDrawn="1"/>
        </p:nvSpPr>
        <p:spPr bwMode="auto">
          <a:xfrm>
            <a:off x="4364503" y="6611779"/>
            <a:ext cx="3959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defRPr/>
            </a:pPr>
            <a:fld id="{7AA1EB40-DA93-486B-B83C-21A7A0FF3926}" type="slidenum">
              <a:rPr lang="en-US" sz="1000">
                <a:latin typeface="Helvetica" pitchFamily="34" charset="0"/>
              </a:rPr>
              <a:pPr algn="ctr" eaLnBrk="1" hangingPunct="1">
                <a:spcBef>
                  <a:spcPct val="50000"/>
                </a:spcBef>
                <a:defRPr/>
              </a:pPr>
              <a:t>‹#›</a:t>
            </a:fld>
            <a:endParaRPr lang="en-US" sz="1000" dirty="0">
              <a:latin typeface="Helvetica" pitchFamily="34" charset="0"/>
            </a:endParaRPr>
          </a:p>
        </p:txBody>
      </p:sp>
      <p:sp>
        <p:nvSpPr>
          <p:cNvPr id="21" name="Text Placeholder 20"/>
          <p:cNvSpPr>
            <a:spLocks noGrp="1"/>
          </p:cNvSpPr>
          <p:nvPr>
            <p:ph type="body" sz="quarter" idx="10"/>
          </p:nvPr>
        </p:nvSpPr>
        <p:spPr>
          <a:xfrm>
            <a:off x="152400" y="170506"/>
            <a:ext cx="8991600" cy="685800"/>
          </a:xfrm>
        </p:spPr>
        <p:txBody>
          <a:bodyPr>
            <a:noAutofit/>
          </a:bodyPr>
          <a:lstStyle>
            <a:lvl1pPr marL="0" indent="0">
              <a:buNone/>
              <a:defRPr sz="4400" b="1">
                <a:solidFill>
                  <a:srgbClr val="0033CC"/>
                </a:solidFill>
              </a:defRPr>
            </a:lvl1pPr>
          </a:lstStyle>
          <a:p>
            <a:pPr lvl="0"/>
            <a:r>
              <a:rPr lang="en-US" dirty="0" smtClean="0"/>
              <a:t>Click to edit Master text styles</a:t>
            </a:r>
          </a:p>
        </p:txBody>
      </p:sp>
      <p:sp>
        <p:nvSpPr>
          <p:cNvPr id="11" name="Content Placeholder 10"/>
          <p:cNvSpPr>
            <a:spLocks noGrp="1"/>
          </p:cNvSpPr>
          <p:nvPr>
            <p:ph sz="quarter" idx="12"/>
          </p:nvPr>
        </p:nvSpPr>
        <p:spPr>
          <a:xfrm>
            <a:off x="304801" y="1676400"/>
            <a:ext cx="8424862"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Box 11"/>
          <p:cNvSpPr txBox="1"/>
          <p:nvPr userDrawn="1"/>
        </p:nvSpPr>
        <p:spPr>
          <a:xfrm>
            <a:off x="7264167" y="513645"/>
            <a:ext cx="2057400" cy="292388"/>
          </a:xfrm>
          <a:prstGeom prst="rect">
            <a:avLst/>
          </a:prstGeom>
          <a:noFill/>
        </p:spPr>
        <p:txBody>
          <a:bodyPr wrap="square" rtlCol="0">
            <a:spAutoFit/>
          </a:bodyPr>
          <a:lstStyle/>
          <a:p>
            <a:r>
              <a:rPr lang="en-US" sz="1300" dirty="0">
                <a:solidFill>
                  <a:schemeClr val="tx1">
                    <a:lumMod val="50000"/>
                    <a:lumOff val="50000"/>
                  </a:schemeClr>
                </a:solidFill>
              </a:rPr>
              <a:t>Draft – MSLA Proprietary </a:t>
            </a:r>
            <a:endParaRPr lang="en-US" sz="1300" dirty="0"/>
          </a:p>
        </p:txBody>
      </p:sp>
    </p:spTree>
    <p:extLst>
      <p:ext uri="{BB962C8B-B14F-4D97-AF65-F5344CB8AC3E}">
        <p14:creationId xmlns:p14="http://schemas.microsoft.com/office/powerpoint/2010/main" val="21047704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ront End">
    <p:bg>
      <p:bgPr>
        <a:solidFill>
          <a:schemeClr val="bg1">
            <a:lumMod val="85000"/>
          </a:schemeClr>
        </a:solidFill>
        <a:effectLst/>
      </p:bgPr>
    </p:bg>
    <p:spTree>
      <p:nvGrpSpPr>
        <p:cNvPr id="1" name=""/>
        <p:cNvGrpSpPr/>
        <p:nvPr/>
      </p:nvGrpSpPr>
      <p:grpSpPr>
        <a:xfrm>
          <a:off x="0" y="0"/>
          <a:ext cx="0" cy="0"/>
          <a:chOff x="0" y="0"/>
          <a:chExt cx="0" cy="0"/>
        </a:xfrm>
      </p:grpSpPr>
      <p:sp>
        <p:nvSpPr>
          <p:cNvPr id="3" name="Rectangle 47"/>
          <p:cNvSpPr>
            <a:spLocks noChangeArrowheads="1"/>
          </p:cNvSpPr>
          <p:nvPr userDrawn="1"/>
        </p:nvSpPr>
        <p:spPr bwMode="auto">
          <a:xfrm flipV="1">
            <a:off x="0" y="1143000"/>
            <a:ext cx="9144000" cy="74613"/>
          </a:xfrm>
          <a:prstGeom prst="rect">
            <a:avLst/>
          </a:prstGeom>
          <a:gradFill rotWithShape="0">
            <a:gsLst>
              <a:gs pos="0">
                <a:srgbClr val="0000D4"/>
              </a:gs>
              <a:gs pos="100000">
                <a:srgbClr val="A6A8A7"/>
              </a:gs>
            </a:gsLst>
            <a:lin ang="0" scaled="1"/>
          </a:gradFill>
          <a:ln w="12700">
            <a:noFill/>
            <a:miter lim="800000"/>
            <a:headEnd/>
            <a:tailEnd/>
          </a:ln>
        </p:spPr>
        <p:txBody>
          <a:bodyPr wrap="none" anchor="ctr"/>
          <a:lstStyle/>
          <a:p>
            <a:endParaRPr lang="en-US">
              <a:latin typeface="Calibri" pitchFamily="34" charset="0"/>
            </a:endParaRPr>
          </a:p>
        </p:txBody>
      </p:sp>
      <p:sp>
        <p:nvSpPr>
          <p:cNvPr id="4" name="Rectangle 48"/>
          <p:cNvSpPr>
            <a:spLocks noChangeArrowheads="1"/>
          </p:cNvSpPr>
          <p:nvPr userDrawn="1"/>
        </p:nvSpPr>
        <p:spPr bwMode="auto">
          <a:xfrm flipV="1">
            <a:off x="0" y="6096000"/>
            <a:ext cx="9144000" cy="74613"/>
          </a:xfrm>
          <a:prstGeom prst="rect">
            <a:avLst/>
          </a:prstGeom>
          <a:gradFill rotWithShape="0">
            <a:gsLst>
              <a:gs pos="0">
                <a:srgbClr val="A6A8A7"/>
              </a:gs>
              <a:gs pos="100000">
                <a:srgbClr val="0000D4"/>
              </a:gs>
            </a:gsLst>
            <a:lin ang="0" scaled="1"/>
          </a:gradFill>
          <a:ln w="12700">
            <a:noFill/>
            <a:miter lim="800000"/>
            <a:headEnd/>
            <a:tailEnd/>
          </a:ln>
        </p:spPr>
        <p:txBody>
          <a:bodyPr wrap="none" anchor="ctr"/>
          <a:lstStyle/>
          <a:p>
            <a:endParaRPr lang="en-US">
              <a:latin typeface="Calibri" pitchFamily="34" charset="0"/>
            </a:endParaRPr>
          </a:p>
        </p:txBody>
      </p:sp>
      <p:sp>
        <p:nvSpPr>
          <p:cNvPr id="5" name="Rectangle 55"/>
          <p:cNvSpPr>
            <a:spLocks noChangeArrowheads="1"/>
          </p:cNvSpPr>
          <p:nvPr userDrawn="1"/>
        </p:nvSpPr>
        <p:spPr bwMode="auto">
          <a:xfrm>
            <a:off x="0" y="1219200"/>
            <a:ext cx="9144000" cy="4876800"/>
          </a:xfrm>
          <a:prstGeom prst="rect">
            <a:avLst/>
          </a:prstGeom>
          <a:solidFill>
            <a:schemeClr val="bg1"/>
          </a:solidFill>
          <a:ln w="12700">
            <a:noFill/>
            <a:miter lim="800000"/>
            <a:headEnd/>
            <a:tailEnd/>
          </a:ln>
        </p:spPr>
        <p:txBody>
          <a:bodyPr wrap="none" anchor="ctr"/>
          <a:lstStyle/>
          <a:p>
            <a:endParaRPr lang="en-US">
              <a:latin typeface="Calibri" pitchFamily="34" charset="0"/>
            </a:endParaRPr>
          </a:p>
        </p:txBody>
      </p:sp>
      <p:sp>
        <p:nvSpPr>
          <p:cNvPr id="7" name="Rectangle 55"/>
          <p:cNvSpPr>
            <a:spLocks noChangeArrowheads="1"/>
          </p:cNvSpPr>
          <p:nvPr userDrawn="1"/>
        </p:nvSpPr>
        <p:spPr bwMode="auto">
          <a:xfrm>
            <a:off x="-9525" y="1219200"/>
            <a:ext cx="9144000" cy="4876800"/>
          </a:xfrm>
          <a:prstGeom prst="rect">
            <a:avLst/>
          </a:prstGeom>
          <a:solidFill>
            <a:schemeClr val="bg1"/>
          </a:solidFill>
          <a:ln w="12700">
            <a:noFill/>
            <a:miter lim="800000"/>
            <a:headEnd/>
            <a:tailEnd/>
          </a:ln>
        </p:spPr>
        <p:txBody>
          <a:bodyPr wrap="none" anchor="ctr"/>
          <a:lstStyle/>
          <a:p>
            <a:endParaRPr lang="en-US">
              <a:latin typeface="Calibri" pitchFamily="34" charset="0"/>
            </a:endParaRPr>
          </a:p>
        </p:txBody>
      </p:sp>
      <p:sp>
        <p:nvSpPr>
          <p:cNvPr id="8" name="Text Box 52"/>
          <p:cNvSpPr txBox="1">
            <a:spLocks noChangeArrowheads="1"/>
          </p:cNvSpPr>
          <p:nvPr userDrawn="1"/>
        </p:nvSpPr>
        <p:spPr bwMode="auto">
          <a:xfrm>
            <a:off x="8729663" y="6199188"/>
            <a:ext cx="4143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defRPr/>
            </a:pPr>
            <a:fld id="{7AA1EB40-DA93-486B-B83C-21A7A0FF3926}" type="slidenum">
              <a:rPr lang="en-US" sz="1000">
                <a:latin typeface="Helvetica" pitchFamily="34" charset="0"/>
              </a:rPr>
              <a:pPr algn="ctr" eaLnBrk="1" hangingPunct="1">
                <a:spcBef>
                  <a:spcPct val="50000"/>
                </a:spcBef>
                <a:defRPr/>
              </a:pPr>
              <a:t>‹#›</a:t>
            </a:fld>
            <a:endParaRPr lang="en-US" sz="1000">
              <a:latin typeface="Helvetica" pitchFamily="34" charset="0"/>
            </a:endParaRPr>
          </a:p>
        </p:txBody>
      </p:sp>
      <p:sp>
        <p:nvSpPr>
          <p:cNvPr id="21" name="Text Placeholder 20"/>
          <p:cNvSpPr>
            <a:spLocks noGrp="1"/>
          </p:cNvSpPr>
          <p:nvPr>
            <p:ph type="body" sz="quarter" idx="10"/>
          </p:nvPr>
        </p:nvSpPr>
        <p:spPr>
          <a:xfrm>
            <a:off x="152400" y="170506"/>
            <a:ext cx="8991600" cy="685800"/>
          </a:xfrm>
        </p:spPr>
        <p:txBody>
          <a:bodyPr>
            <a:noAutofit/>
          </a:bodyPr>
          <a:lstStyle>
            <a:lvl1pPr marL="0" indent="0">
              <a:buNone/>
              <a:defRPr sz="4400" b="1">
                <a:solidFill>
                  <a:srgbClr val="0033CC"/>
                </a:solidFill>
              </a:defRPr>
            </a:lvl1pPr>
          </a:lstStyle>
          <a:p>
            <a:pPr lvl="0"/>
            <a:r>
              <a:rPr lang="en-US" dirty="0" smtClean="0"/>
              <a:t>Click to edit Master text styles</a:t>
            </a: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94575" y="6203805"/>
            <a:ext cx="1822450" cy="567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8875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tudy Results Bumper">
    <p:bg>
      <p:bgPr>
        <a:solidFill>
          <a:schemeClr val="bg1">
            <a:lumMod val="85000"/>
          </a:schemeClr>
        </a:solidFill>
        <a:effectLst/>
      </p:bgPr>
    </p:bg>
    <p:spTree>
      <p:nvGrpSpPr>
        <p:cNvPr id="1" name=""/>
        <p:cNvGrpSpPr/>
        <p:nvPr/>
      </p:nvGrpSpPr>
      <p:grpSpPr>
        <a:xfrm>
          <a:off x="0" y="0"/>
          <a:ext cx="0" cy="0"/>
          <a:chOff x="0" y="0"/>
          <a:chExt cx="0" cy="0"/>
        </a:xfrm>
      </p:grpSpPr>
      <p:sp>
        <p:nvSpPr>
          <p:cNvPr id="4" name="Rectangle 47"/>
          <p:cNvSpPr>
            <a:spLocks noChangeArrowheads="1"/>
          </p:cNvSpPr>
          <p:nvPr userDrawn="1"/>
        </p:nvSpPr>
        <p:spPr bwMode="auto">
          <a:xfrm flipV="1">
            <a:off x="0" y="1143000"/>
            <a:ext cx="9144000" cy="74613"/>
          </a:xfrm>
          <a:prstGeom prst="rect">
            <a:avLst/>
          </a:prstGeom>
          <a:gradFill rotWithShape="0">
            <a:gsLst>
              <a:gs pos="0">
                <a:srgbClr val="0000D4"/>
              </a:gs>
              <a:gs pos="100000">
                <a:srgbClr val="A6A8A7"/>
              </a:gs>
            </a:gsLst>
            <a:lin ang="0" scaled="1"/>
          </a:gradFill>
          <a:ln w="12700">
            <a:noFill/>
            <a:miter lim="800000"/>
            <a:headEnd/>
            <a:tailEnd/>
          </a:ln>
        </p:spPr>
        <p:txBody>
          <a:bodyPr wrap="none" anchor="ctr"/>
          <a:lstStyle/>
          <a:p>
            <a:endParaRPr lang="en-US">
              <a:latin typeface="Calibri" pitchFamily="34" charset="0"/>
            </a:endParaRPr>
          </a:p>
        </p:txBody>
      </p:sp>
      <p:sp>
        <p:nvSpPr>
          <p:cNvPr id="5" name="Rectangle 48"/>
          <p:cNvSpPr>
            <a:spLocks noChangeArrowheads="1"/>
          </p:cNvSpPr>
          <p:nvPr userDrawn="1"/>
        </p:nvSpPr>
        <p:spPr bwMode="auto">
          <a:xfrm flipV="1">
            <a:off x="0" y="6096000"/>
            <a:ext cx="9144000" cy="74613"/>
          </a:xfrm>
          <a:prstGeom prst="rect">
            <a:avLst/>
          </a:prstGeom>
          <a:gradFill rotWithShape="0">
            <a:gsLst>
              <a:gs pos="0">
                <a:srgbClr val="A6A8A7"/>
              </a:gs>
              <a:gs pos="100000">
                <a:srgbClr val="0000D4"/>
              </a:gs>
            </a:gsLst>
            <a:lin ang="0" scaled="1"/>
          </a:gradFill>
          <a:ln w="12700">
            <a:noFill/>
            <a:miter lim="800000"/>
            <a:headEnd/>
            <a:tailEnd/>
          </a:ln>
        </p:spPr>
        <p:txBody>
          <a:bodyPr wrap="none" anchor="ctr"/>
          <a:lstStyle/>
          <a:p>
            <a:endParaRPr lang="en-US">
              <a:latin typeface="Calibri" pitchFamily="34" charset="0"/>
            </a:endParaRPr>
          </a:p>
        </p:txBody>
      </p:sp>
      <p:sp>
        <p:nvSpPr>
          <p:cNvPr id="6" name="Rectangle 55"/>
          <p:cNvSpPr>
            <a:spLocks noChangeArrowheads="1"/>
          </p:cNvSpPr>
          <p:nvPr userDrawn="1"/>
        </p:nvSpPr>
        <p:spPr bwMode="auto">
          <a:xfrm>
            <a:off x="0" y="1219200"/>
            <a:ext cx="9144000" cy="4876800"/>
          </a:xfrm>
          <a:prstGeom prst="rect">
            <a:avLst/>
          </a:prstGeom>
          <a:solidFill>
            <a:schemeClr val="bg1"/>
          </a:solidFill>
          <a:ln w="12700">
            <a:noFill/>
            <a:miter lim="800000"/>
            <a:headEnd/>
            <a:tailEnd/>
          </a:ln>
        </p:spPr>
        <p:txBody>
          <a:bodyPr wrap="none" anchor="ctr"/>
          <a:lstStyle/>
          <a:p>
            <a:endParaRPr lang="en-US">
              <a:latin typeface="Calibri" pitchFamily="34" charset="0"/>
            </a:endParaRPr>
          </a:p>
        </p:txBody>
      </p:sp>
      <p:sp>
        <p:nvSpPr>
          <p:cNvPr id="8" name="Rectangle 55"/>
          <p:cNvSpPr>
            <a:spLocks noChangeArrowheads="1"/>
          </p:cNvSpPr>
          <p:nvPr userDrawn="1"/>
        </p:nvSpPr>
        <p:spPr bwMode="auto">
          <a:xfrm>
            <a:off x="0" y="1219200"/>
            <a:ext cx="9144000" cy="4876800"/>
          </a:xfrm>
          <a:prstGeom prst="rect">
            <a:avLst/>
          </a:prstGeom>
          <a:solidFill>
            <a:schemeClr val="bg1"/>
          </a:solidFill>
          <a:ln w="12700">
            <a:noFill/>
            <a:miter lim="800000"/>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10" name="Text Box 52"/>
          <p:cNvSpPr txBox="1">
            <a:spLocks noChangeArrowheads="1"/>
          </p:cNvSpPr>
          <p:nvPr userDrawn="1"/>
        </p:nvSpPr>
        <p:spPr bwMode="auto">
          <a:xfrm>
            <a:off x="8729663" y="6199188"/>
            <a:ext cx="4143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defRPr/>
            </a:pPr>
            <a:fld id="{C162233B-2234-4ACF-8144-157668972AFC}" type="slidenum">
              <a:rPr lang="en-US" sz="1000">
                <a:latin typeface="Helvetica" pitchFamily="34" charset="0"/>
              </a:rPr>
              <a:pPr algn="ctr" eaLnBrk="1" hangingPunct="1">
                <a:spcBef>
                  <a:spcPct val="50000"/>
                </a:spcBef>
                <a:defRPr/>
              </a:pPr>
              <a:t>‹#›</a:t>
            </a:fld>
            <a:endParaRPr lang="en-US" sz="1000">
              <a:latin typeface="Helvetica" pitchFamily="34" charset="0"/>
            </a:endParaRPr>
          </a:p>
        </p:txBody>
      </p:sp>
      <p:sp>
        <p:nvSpPr>
          <p:cNvPr id="23" name="Text Placeholder 22"/>
          <p:cNvSpPr>
            <a:spLocks noGrp="1"/>
          </p:cNvSpPr>
          <p:nvPr>
            <p:ph type="body" sz="quarter" idx="11"/>
          </p:nvPr>
        </p:nvSpPr>
        <p:spPr>
          <a:xfrm>
            <a:off x="685800" y="1981200"/>
            <a:ext cx="8001000" cy="990600"/>
          </a:xfrm>
        </p:spPr>
        <p:txBody>
          <a:bodyPr>
            <a:noAutofit/>
          </a:bodyPr>
          <a:lstStyle>
            <a:lvl1pPr algn="ctr">
              <a:buNone/>
              <a:defRPr sz="7200" b="1">
                <a:solidFill>
                  <a:schemeClr val="tx1"/>
                </a:solidFill>
                <a:effectLst>
                  <a:outerShdw blurRad="38100" dist="38100" dir="2700000" algn="tl">
                    <a:srgbClr val="000000">
                      <a:alpha val="43137"/>
                    </a:srgbClr>
                  </a:outerShdw>
                </a:effectLst>
                <a:latin typeface="+mj-lt"/>
              </a:defRPr>
            </a:lvl1pPr>
          </a:lstStyle>
          <a:p>
            <a:pPr lvl="0"/>
            <a:r>
              <a:rPr lang="en-US" dirty="0" smtClean="0"/>
              <a:t>Click to edit Master text styles</a:t>
            </a:r>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94575" y="6203805"/>
            <a:ext cx="1822450" cy="567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5948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tudy Results Bumper">
    <p:bg>
      <p:bgPr>
        <a:solidFill>
          <a:schemeClr val="bg1">
            <a:lumMod val="85000"/>
          </a:schemeClr>
        </a:solidFill>
        <a:effectLst/>
      </p:bgPr>
    </p:bg>
    <p:spTree>
      <p:nvGrpSpPr>
        <p:cNvPr id="1" name=""/>
        <p:cNvGrpSpPr/>
        <p:nvPr/>
      </p:nvGrpSpPr>
      <p:grpSpPr>
        <a:xfrm>
          <a:off x="0" y="0"/>
          <a:ext cx="0" cy="0"/>
          <a:chOff x="0" y="0"/>
          <a:chExt cx="0" cy="0"/>
        </a:xfrm>
      </p:grpSpPr>
      <p:sp>
        <p:nvSpPr>
          <p:cNvPr id="4" name="Rectangle 47"/>
          <p:cNvSpPr>
            <a:spLocks noChangeArrowheads="1"/>
          </p:cNvSpPr>
          <p:nvPr userDrawn="1"/>
        </p:nvSpPr>
        <p:spPr bwMode="auto">
          <a:xfrm flipV="1">
            <a:off x="0" y="1143000"/>
            <a:ext cx="9144000" cy="74613"/>
          </a:xfrm>
          <a:prstGeom prst="rect">
            <a:avLst/>
          </a:prstGeom>
          <a:gradFill rotWithShape="0">
            <a:gsLst>
              <a:gs pos="0">
                <a:srgbClr val="0000D4"/>
              </a:gs>
              <a:gs pos="100000">
                <a:srgbClr val="A6A8A7"/>
              </a:gs>
            </a:gsLst>
            <a:lin ang="0" scaled="1"/>
          </a:gradFill>
          <a:ln w="12700">
            <a:noFill/>
            <a:miter lim="800000"/>
            <a:headEnd/>
            <a:tailEnd/>
          </a:ln>
        </p:spPr>
        <p:txBody>
          <a:bodyPr wrap="none" anchor="ctr"/>
          <a:lstStyle/>
          <a:p>
            <a:endParaRPr lang="en-US">
              <a:latin typeface="Calibri" pitchFamily="34" charset="0"/>
            </a:endParaRPr>
          </a:p>
        </p:txBody>
      </p:sp>
      <p:sp>
        <p:nvSpPr>
          <p:cNvPr id="5" name="Rectangle 48"/>
          <p:cNvSpPr>
            <a:spLocks noChangeArrowheads="1"/>
          </p:cNvSpPr>
          <p:nvPr userDrawn="1"/>
        </p:nvSpPr>
        <p:spPr bwMode="auto">
          <a:xfrm flipV="1">
            <a:off x="0" y="6096000"/>
            <a:ext cx="9144000" cy="74613"/>
          </a:xfrm>
          <a:prstGeom prst="rect">
            <a:avLst/>
          </a:prstGeom>
          <a:gradFill rotWithShape="0">
            <a:gsLst>
              <a:gs pos="0">
                <a:srgbClr val="A6A8A7"/>
              </a:gs>
              <a:gs pos="100000">
                <a:srgbClr val="0000D4"/>
              </a:gs>
            </a:gsLst>
            <a:lin ang="0" scaled="1"/>
          </a:gradFill>
          <a:ln w="12700">
            <a:noFill/>
            <a:miter lim="800000"/>
            <a:headEnd/>
            <a:tailEnd/>
          </a:ln>
        </p:spPr>
        <p:txBody>
          <a:bodyPr wrap="none" anchor="ctr"/>
          <a:lstStyle/>
          <a:p>
            <a:endParaRPr lang="en-US">
              <a:latin typeface="Calibri" pitchFamily="34" charset="0"/>
            </a:endParaRPr>
          </a:p>
        </p:txBody>
      </p:sp>
      <p:sp>
        <p:nvSpPr>
          <p:cNvPr id="6" name="Rectangle 55"/>
          <p:cNvSpPr>
            <a:spLocks noChangeArrowheads="1"/>
          </p:cNvSpPr>
          <p:nvPr userDrawn="1"/>
        </p:nvSpPr>
        <p:spPr bwMode="auto">
          <a:xfrm>
            <a:off x="0" y="1219200"/>
            <a:ext cx="9144000" cy="4876800"/>
          </a:xfrm>
          <a:prstGeom prst="rect">
            <a:avLst/>
          </a:prstGeom>
          <a:solidFill>
            <a:schemeClr val="bg1"/>
          </a:solidFill>
          <a:ln w="12700">
            <a:noFill/>
            <a:miter lim="800000"/>
            <a:headEnd/>
            <a:tailEnd/>
          </a:ln>
        </p:spPr>
        <p:txBody>
          <a:bodyPr wrap="none" anchor="ctr"/>
          <a:lstStyle/>
          <a:p>
            <a:endParaRPr lang="en-US">
              <a:latin typeface="Calibri" pitchFamily="34" charset="0"/>
            </a:endParaRPr>
          </a:p>
        </p:txBody>
      </p:sp>
      <p:sp>
        <p:nvSpPr>
          <p:cNvPr id="8" name="Rectangle 55"/>
          <p:cNvSpPr>
            <a:spLocks noChangeArrowheads="1"/>
          </p:cNvSpPr>
          <p:nvPr userDrawn="1"/>
        </p:nvSpPr>
        <p:spPr bwMode="auto">
          <a:xfrm>
            <a:off x="0" y="1219200"/>
            <a:ext cx="9144000" cy="4876800"/>
          </a:xfrm>
          <a:prstGeom prst="rect">
            <a:avLst/>
          </a:prstGeom>
          <a:solidFill>
            <a:schemeClr val="bg1"/>
          </a:solidFill>
          <a:ln w="12700">
            <a:noFill/>
            <a:miter lim="800000"/>
            <a:headEnd/>
            <a:tailEnd/>
          </a:ln>
          <a:effectLst/>
        </p:spPr>
        <p:txBody>
          <a:bodyPr wrap="none" anchor="ctr"/>
          <a:lstStyle/>
          <a:p>
            <a:pPr fontAlgn="auto">
              <a:spcBef>
                <a:spcPts val="0"/>
              </a:spcBef>
              <a:spcAft>
                <a:spcPts val="0"/>
              </a:spcAft>
              <a:defRPr/>
            </a:pPr>
            <a:endParaRPr lang="en-US">
              <a:effectLst>
                <a:outerShdw blurRad="38100" dist="38100" dir="2700000" algn="tl">
                  <a:srgbClr val="000000">
                    <a:alpha val="43137"/>
                  </a:srgbClr>
                </a:outerShdw>
              </a:effectLst>
              <a:latin typeface="+mn-lt"/>
              <a:cs typeface="+mn-cs"/>
            </a:endParaRPr>
          </a:p>
        </p:txBody>
      </p:sp>
      <p:sp>
        <p:nvSpPr>
          <p:cNvPr id="9" name="Title 5"/>
          <p:cNvSpPr txBox="1">
            <a:spLocks/>
          </p:cNvSpPr>
          <p:nvPr userDrawn="1"/>
        </p:nvSpPr>
        <p:spPr>
          <a:xfrm>
            <a:off x="49213" y="-19050"/>
            <a:ext cx="9144000" cy="1066800"/>
          </a:xfrm>
          <a:prstGeom prst="rect">
            <a:avLst/>
          </a:prstGeom>
        </p:spPr>
        <p:txBody>
          <a:bodyPr/>
          <a:lstStyle/>
          <a:p>
            <a:pPr fontAlgn="auto">
              <a:spcAft>
                <a:spcPts val="0"/>
              </a:spcAft>
              <a:defRPr/>
            </a:pPr>
            <a:r>
              <a:rPr lang="en-US" sz="3600" b="1" dirty="0">
                <a:solidFill>
                  <a:srgbClr val="0033CC"/>
                </a:solidFill>
                <a:latin typeface="+mj-lt"/>
                <a:ea typeface="+mj-ea"/>
                <a:cs typeface="+mj-cs"/>
              </a:rPr>
              <a:t>Study Results</a:t>
            </a:r>
            <a:r>
              <a:rPr lang="en-US" sz="3600" b="1" dirty="0">
                <a:solidFill>
                  <a:srgbClr val="0033CC"/>
                </a:solidFill>
                <a:effectLst>
                  <a:outerShdw blurRad="38100" dist="38100" dir="2700000" algn="tl">
                    <a:srgbClr val="000000">
                      <a:alpha val="43137"/>
                    </a:srgbClr>
                  </a:outerShdw>
                </a:effectLst>
                <a:latin typeface="+mj-lt"/>
                <a:ea typeface="+mj-ea"/>
                <a:cs typeface="+mj-cs"/>
              </a:rPr>
              <a:t/>
            </a:r>
            <a:br>
              <a:rPr lang="en-US" sz="3600" b="1" dirty="0">
                <a:solidFill>
                  <a:srgbClr val="0033CC"/>
                </a:solidFill>
                <a:effectLst>
                  <a:outerShdw blurRad="38100" dist="38100" dir="2700000" algn="tl">
                    <a:srgbClr val="000000">
                      <a:alpha val="43137"/>
                    </a:srgbClr>
                  </a:outerShdw>
                </a:effectLst>
                <a:latin typeface="+mj-lt"/>
                <a:ea typeface="+mj-ea"/>
                <a:cs typeface="+mj-cs"/>
              </a:rPr>
            </a:br>
            <a:r>
              <a:rPr lang="en-US" sz="3600" b="1" dirty="0">
                <a:solidFill>
                  <a:srgbClr val="0033CC"/>
                </a:solidFill>
                <a:effectLst>
                  <a:outerShdw blurRad="38100" dist="38100" dir="2700000" algn="tl">
                    <a:srgbClr val="000000">
                      <a:alpha val="43137"/>
                    </a:srgbClr>
                  </a:outerShdw>
                </a:effectLst>
                <a:latin typeface="+mj-lt"/>
                <a:ea typeface="+mj-ea"/>
                <a:cs typeface="+mj-cs"/>
              </a:rPr>
              <a:t>Section </a:t>
            </a:r>
          </a:p>
        </p:txBody>
      </p:sp>
      <p:sp>
        <p:nvSpPr>
          <p:cNvPr id="10" name="Text Box 52"/>
          <p:cNvSpPr txBox="1">
            <a:spLocks noChangeArrowheads="1"/>
          </p:cNvSpPr>
          <p:nvPr userDrawn="1"/>
        </p:nvSpPr>
        <p:spPr bwMode="auto">
          <a:xfrm>
            <a:off x="8729663" y="6199188"/>
            <a:ext cx="4143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defRPr/>
            </a:pPr>
            <a:fld id="{C162233B-2234-4ACF-8144-157668972AFC}" type="slidenum">
              <a:rPr lang="en-US" sz="1000">
                <a:latin typeface="Helvetica" pitchFamily="34" charset="0"/>
              </a:rPr>
              <a:pPr algn="ctr" eaLnBrk="1" hangingPunct="1">
                <a:spcBef>
                  <a:spcPct val="50000"/>
                </a:spcBef>
                <a:defRPr/>
              </a:pPr>
              <a:t>‹#›</a:t>
            </a:fld>
            <a:endParaRPr lang="en-US" sz="1000">
              <a:latin typeface="Helvetica" pitchFamily="34" charset="0"/>
            </a:endParaRPr>
          </a:p>
        </p:txBody>
      </p:sp>
      <p:sp>
        <p:nvSpPr>
          <p:cNvPr id="20" name="Text Placeholder 19"/>
          <p:cNvSpPr>
            <a:spLocks noGrp="1"/>
          </p:cNvSpPr>
          <p:nvPr>
            <p:ph type="body" sz="quarter" idx="10"/>
          </p:nvPr>
        </p:nvSpPr>
        <p:spPr>
          <a:xfrm>
            <a:off x="1600200" y="524347"/>
            <a:ext cx="3733800" cy="457200"/>
          </a:xfrm>
        </p:spPr>
        <p:txBody>
          <a:bodyPr>
            <a:noAutofit/>
          </a:bodyPr>
          <a:lstStyle>
            <a:lvl1pPr>
              <a:buNone/>
              <a:defRPr sz="3600" b="1" baseline="0">
                <a:solidFill>
                  <a:srgbClr val="0033CC"/>
                </a:solidFill>
                <a:effectLst>
                  <a:outerShdw blurRad="38100" dist="38100" dir="2700000" algn="tl">
                    <a:srgbClr val="000000">
                      <a:alpha val="43137"/>
                    </a:srgbClr>
                  </a:outerShdw>
                </a:effectLst>
              </a:defRPr>
            </a:lvl1pPr>
          </a:lstStyle>
          <a:p>
            <a:pPr lvl="0"/>
            <a:r>
              <a:rPr lang="en-US" smtClean="0"/>
              <a:t>Click to edit Master text styles</a:t>
            </a:r>
          </a:p>
        </p:txBody>
      </p:sp>
      <p:sp>
        <p:nvSpPr>
          <p:cNvPr id="23" name="Text Placeholder 22"/>
          <p:cNvSpPr>
            <a:spLocks noGrp="1"/>
          </p:cNvSpPr>
          <p:nvPr>
            <p:ph type="body" sz="quarter" idx="11"/>
          </p:nvPr>
        </p:nvSpPr>
        <p:spPr>
          <a:xfrm>
            <a:off x="685800" y="1981200"/>
            <a:ext cx="8001000" cy="990600"/>
          </a:xfrm>
        </p:spPr>
        <p:txBody>
          <a:bodyPr>
            <a:noAutofit/>
          </a:bodyPr>
          <a:lstStyle>
            <a:lvl1pPr algn="ctr">
              <a:buNone/>
              <a:defRPr sz="7200" b="1">
                <a:solidFill>
                  <a:schemeClr val="tx1"/>
                </a:solidFill>
                <a:effectLst>
                  <a:outerShdw blurRad="38100" dist="38100" dir="2700000" algn="tl">
                    <a:srgbClr val="000000">
                      <a:alpha val="43137"/>
                    </a:srgbClr>
                  </a:outerShdw>
                </a:effectLst>
                <a:latin typeface="+mj-lt"/>
              </a:defRPr>
            </a:lvl1pPr>
          </a:lstStyle>
          <a:p>
            <a:pPr lvl="0"/>
            <a:r>
              <a:rPr lang="en-US" dirty="0" smtClean="0"/>
              <a:t>Click to edit Master text styles</a:t>
            </a:r>
          </a:p>
        </p:txBody>
      </p:sp>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94575" y="6203805"/>
            <a:ext cx="1822450" cy="567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9785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tudy Results Content">
    <p:bg>
      <p:bgPr>
        <a:solidFill>
          <a:schemeClr val="bg1">
            <a:lumMod val="85000"/>
          </a:schemeClr>
        </a:solidFill>
        <a:effectLst/>
      </p:bgPr>
    </p:bg>
    <p:spTree>
      <p:nvGrpSpPr>
        <p:cNvPr id="1" name=""/>
        <p:cNvGrpSpPr/>
        <p:nvPr/>
      </p:nvGrpSpPr>
      <p:grpSpPr>
        <a:xfrm>
          <a:off x="0" y="0"/>
          <a:ext cx="0" cy="0"/>
          <a:chOff x="0" y="0"/>
          <a:chExt cx="0" cy="0"/>
        </a:xfrm>
      </p:grpSpPr>
      <p:sp>
        <p:nvSpPr>
          <p:cNvPr id="6" name="Rectangle 47"/>
          <p:cNvSpPr>
            <a:spLocks noChangeArrowheads="1"/>
          </p:cNvSpPr>
          <p:nvPr userDrawn="1"/>
        </p:nvSpPr>
        <p:spPr bwMode="auto">
          <a:xfrm flipV="1">
            <a:off x="0" y="1143000"/>
            <a:ext cx="9144000" cy="74613"/>
          </a:xfrm>
          <a:prstGeom prst="rect">
            <a:avLst/>
          </a:prstGeom>
          <a:gradFill rotWithShape="0">
            <a:gsLst>
              <a:gs pos="0">
                <a:srgbClr val="0000D4"/>
              </a:gs>
              <a:gs pos="100000">
                <a:srgbClr val="A6A8A7"/>
              </a:gs>
            </a:gsLst>
            <a:lin ang="0" scaled="1"/>
          </a:gradFill>
          <a:ln w="12700">
            <a:noFill/>
            <a:miter lim="800000"/>
            <a:headEnd/>
            <a:tailEnd/>
          </a:ln>
        </p:spPr>
        <p:txBody>
          <a:bodyPr wrap="none" anchor="ctr"/>
          <a:lstStyle/>
          <a:p>
            <a:endParaRPr lang="en-US">
              <a:latin typeface="Calibri" pitchFamily="34" charset="0"/>
            </a:endParaRPr>
          </a:p>
        </p:txBody>
      </p:sp>
      <p:sp>
        <p:nvSpPr>
          <p:cNvPr id="7" name="Rectangle 48"/>
          <p:cNvSpPr>
            <a:spLocks noChangeArrowheads="1"/>
          </p:cNvSpPr>
          <p:nvPr userDrawn="1"/>
        </p:nvSpPr>
        <p:spPr bwMode="auto">
          <a:xfrm flipV="1">
            <a:off x="0" y="6096000"/>
            <a:ext cx="9144000" cy="74613"/>
          </a:xfrm>
          <a:prstGeom prst="rect">
            <a:avLst/>
          </a:prstGeom>
          <a:gradFill rotWithShape="0">
            <a:gsLst>
              <a:gs pos="0">
                <a:srgbClr val="A6A8A7"/>
              </a:gs>
              <a:gs pos="100000">
                <a:srgbClr val="0000D4"/>
              </a:gs>
            </a:gsLst>
            <a:lin ang="0" scaled="1"/>
          </a:gradFill>
          <a:ln w="12700">
            <a:noFill/>
            <a:miter lim="800000"/>
            <a:headEnd/>
            <a:tailEnd/>
          </a:ln>
        </p:spPr>
        <p:txBody>
          <a:bodyPr wrap="none" anchor="ctr"/>
          <a:lstStyle/>
          <a:p>
            <a:endParaRPr lang="en-US">
              <a:latin typeface="Calibri" pitchFamily="34" charset="0"/>
            </a:endParaRPr>
          </a:p>
        </p:txBody>
      </p:sp>
      <p:sp>
        <p:nvSpPr>
          <p:cNvPr id="8" name="Rectangle 55"/>
          <p:cNvSpPr>
            <a:spLocks noChangeArrowheads="1"/>
          </p:cNvSpPr>
          <p:nvPr userDrawn="1"/>
        </p:nvSpPr>
        <p:spPr bwMode="auto">
          <a:xfrm>
            <a:off x="0" y="1219200"/>
            <a:ext cx="9144000" cy="4876800"/>
          </a:xfrm>
          <a:prstGeom prst="rect">
            <a:avLst/>
          </a:prstGeom>
          <a:solidFill>
            <a:schemeClr val="bg1"/>
          </a:solidFill>
          <a:ln w="12700">
            <a:noFill/>
            <a:miter lim="800000"/>
            <a:headEnd/>
            <a:tailEnd/>
          </a:ln>
        </p:spPr>
        <p:txBody>
          <a:bodyPr wrap="none" anchor="ctr"/>
          <a:lstStyle/>
          <a:p>
            <a:endParaRPr lang="en-US">
              <a:latin typeface="Calibri" pitchFamily="34" charset="0"/>
            </a:endParaRPr>
          </a:p>
        </p:txBody>
      </p:sp>
      <p:sp>
        <p:nvSpPr>
          <p:cNvPr id="10" name="Rectangle 55"/>
          <p:cNvSpPr>
            <a:spLocks noChangeArrowheads="1"/>
          </p:cNvSpPr>
          <p:nvPr userDrawn="1"/>
        </p:nvSpPr>
        <p:spPr bwMode="auto">
          <a:xfrm>
            <a:off x="-9525" y="1219200"/>
            <a:ext cx="9144000" cy="4876800"/>
          </a:xfrm>
          <a:prstGeom prst="rect">
            <a:avLst/>
          </a:prstGeom>
          <a:solidFill>
            <a:schemeClr val="bg1"/>
          </a:solidFill>
          <a:ln w="12700">
            <a:noFill/>
            <a:miter lim="800000"/>
            <a:headEnd/>
            <a:tailEnd/>
          </a:ln>
        </p:spPr>
        <p:txBody>
          <a:bodyPr wrap="none" anchor="ctr"/>
          <a:lstStyle/>
          <a:p>
            <a:endParaRPr lang="en-US">
              <a:latin typeface="Calibri" pitchFamily="34" charset="0"/>
            </a:endParaRPr>
          </a:p>
        </p:txBody>
      </p:sp>
      <p:sp>
        <p:nvSpPr>
          <p:cNvPr id="12" name="Text Box 52"/>
          <p:cNvSpPr txBox="1">
            <a:spLocks noChangeArrowheads="1"/>
          </p:cNvSpPr>
          <p:nvPr userDrawn="1"/>
        </p:nvSpPr>
        <p:spPr bwMode="auto">
          <a:xfrm>
            <a:off x="8729663" y="6199188"/>
            <a:ext cx="4143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defRPr/>
            </a:pPr>
            <a:fld id="{A938326F-8579-4F44-B1BF-925EDFD33534}" type="slidenum">
              <a:rPr lang="en-US" sz="1000">
                <a:latin typeface="Helvetica" pitchFamily="34" charset="0"/>
              </a:rPr>
              <a:pPr algn="ctr" eaLnBrk="1" hangingPunct="1">
                <a:spcBef>
                  <a:spcPct val="50000"/>
                </a:spcBef>
                <a:defRPr/>
              </a:pPr>
              <a:t>‹#›</a:t>
            </a:fld>
            <a:endParaRPr lang="en-US" sz="1000">
              <a:latin typeface="Helvetica" pitchFamily="34" charset="0"/>
            </a:endParaRPr>
          </a:p>
        </p:txBody>
      </p:sp>
      <p:sp>
        <p:nvSpPr>
          <p:cNvPr id="21" name="Text Placeholder 20"/>
          <p:cNvSpPr>
            <a:spLocks noGrp="1"/>
          </p:cNvSpPr>
          <p:nvPr>
            <p:ph type="body" sz="quarter" idx="10"/>
          </p:nvPr>
        </p:nvSpPr>
        <p:spPr>
          <a:xfrm>
            <a:off x="67147" y="58094"/>
            <a:ext cx="6096000" cy="399106"/>
          </a:xfrm>
        </p:spPr>
        <p:txBody>
          <a:bodyPr>
            <a:noAutofit/>
          </a:bodyPr>
          <a:lstStyle>
            <a:lvl1pPr marL="0" indent="0">
              <a:buNone/>
              <a:defRPr sz="2000" b="0" baseline="0">
                <a:solidFill>
                  <a:srgbClr val="0033CC"/>
                </a:solidFill>
              </a:defRPr>
            </a:lvl1pPr>
          </a:lstStyle>
          <a:p>
            <a:pPr lvl="0"/>
            <a:r>
              <a:rPr lang="en-US" dirty="0" smtClean="0"/>
              <a:t>Click to edit Master text styles</a:t>
            </a:r>
          </a:p>
        </p:txBody>
      </p:sp>
      <p:sp>
        <p:nvSpPr>
          <p:cNvPr id="15" name="Text Placeholder 14"/>
          <p:cNvSpPr>
            <a:spLocks noGrp="1"/>
          </p:cNvSpPr>
          <p:nvPr>
            <p:ph type="body" sz="quarter" idx="11"/>
          </p:nvPr>
        </p:nvSpPr>
        <p:spPr>
          <a:xfrm>
            <a:off x="49040" y="442870"/>
            <a:ext cx="9094959" cy="533400"/>
          </a:xfrm>
        </p:spPr>
        <p:txBody>
          <a:bodyPr/>
          <a:lstStyle>
            <a:lvl1pPr marL="0" indent="0">
              <a:buNone/>
              <a:defRPr b="1"/>
            </a:lvl1pPr>
          </a:lstStyle>
          <a:p>
            <a:pPr lvl="0"/>
            <a:r>
              <a:rPr lang="en-US" dirty="0" smtClean="0"/>
              <a:t>Click to edit Master text styles</a:t>
            </a:r>
          </a:p>
        </p:txBody>
      </p:sp>
      <p:sp>
        <p:nvSpPr>
          <p:cNvPr id="17" name="Text Placeholder 16"/>
          <p:cNvSpPr>
            <a:spLocks noGrp="1"/>
          </p:cNvSpPr>
          <p:nvPr>
            <p:ph type="body" sz="quarter" idx="12"/>
          </p:nvPr>
        </p:nvSpPr>
        <p:spPr>
          <a:xfrm>
            <a:off x="76200" y="1246359"/>
            <a:ext cx="6934200" cy="457200"/>
          </a:xfrm>
        </p:spPr>
        <p:txBody>
          <a:bodyPr>
            <a:normAutofit/>
          </a:bodyPr>
          <a:lstStyle>
            <a:lvl1pPr marL="0" indent="0">
              <a:buFont typeface="Wingdings" pitchFamily="2" charset="2"/>
              <a:buChar char="§"/>
              <a:defRPr sz="2000" b="1" baseline="0"/>
            </a:lvl1pPr>
          </a:lstStyle>
          <a:p>
            <a:pPr lvl="0"/>
            <a:r>
              <a:rPr lang="en-US" dirty="0" smtClean="0"/>
              <a:t>Click to edit Master text styles</a:t>
            </a:r>
          </a:p>
        </p:txBody>
      </p:sp>
      <p:sp>
        <p:nvSpPr>
          <p:cNvPr id="19" name="Text Placeholder 18"/>
          <p:cNvSpPr>
            <a:spLocks noGrp="1"/>
          </p:cNvSpPr>
          <p:nvPr>
            <p:ph type="body" sz="quarter" idx="13"/>
          </p:nvPr>
        </p:nvSpPr>
        <p:spPr>
          <a:xfrm>
            <a:off x="1600200" y="6400800"/>
            <a:ext cx="5867400" cy="228600"/>
          </a:xfrm>
        </p:spPr>
        <p:txBody>
          <a:bodyPr>
            <a:noAutofit/>
          </a:bodyPr>
          <a:lstStyle>
            <a:lvl1pPr marL="0" indent="0" algn="ctr">
              <a:buNone/>
              <a:defRPr sz="1400"/>
            </a:lvl1pPr>
          </a:lstStyle>
          <a:p>
            <a:pPr lvl="0"/>
            <a:r>
              <a:rPr lang="en-US" dirty="0" smtClean="0"/>
              <a:t>Click to edit Master text styles</a:t>
            </a:r>
          </a:p>
        </p:txBody>
      </p:sp>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94575" y="6203805"/>
            <a:ext cx="1822450" cy="567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0194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08A1F-D2DE-4946-AF25-C49CA7E5A21E}" type="datetimeFigureOut">
              <a:rPr lang="en-US" smtClean="0"/>
              <a:pPr/>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D7A6F-F913-4A49-8A5A-34D49C5A8E31}" type="slidenum">
              <a:rPr lang="en-US" smtClean="0"/>
              <a:pPr/>
              <a:t>‹#›</a:t>
            </a:fld>
            <a:endParaRPr lang="en-US"/>
          </a:p>
        </p:txBody>
      </p:sp>
    </p:spTree>
    <p:extLst>
      <p:ext uri="{BB962C8B-B14F-4D97-AF65-F5344CB8AC3E}">
        <p14:creationId xmlns:p14="http://schemas.microsoft.com/office/powerpoint/2010/main" val="1978983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208A1F-D2DE-4946-AF25-C49CA7E5A21E}" type="datetimeFigureOut">
              <a:rPr lang="en-US" smtClean="0"/>
              <a:pPr/>
              <a:t>2/13/2020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D7A6F-F913-4A49-8A5A-34D49C5A8E31}" type="slidenum">
              <a:rPr lang="en-US" smtClean="0"/>
              <a:pPr/>
              <a:t>‹#›</a:t>
            </a:fld>
            <a:endParaRPr lang="en-US"/>
          </a:p>
        </p:txBody>
      </p:sp>
    </p:spTree>
    <p:extLst>
      <p:ext uri="{BB962C8B-B14F-4D97-AF65-F5344CB8AC3E}">
        <p14:creationId xmlns:p14="http://schemas.microsoft.com/office/powerpoint/2010/main" val="263550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208A1F-D2DE-4946-AF25-C49CA7E5A21E}" type="datetimeFigureOut">
              <a:rPr lang="en-US" smtClean="0"/>
              <a:pPr/>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BD7A6F-F913-4A49-8A5A-34D49C5A8E31}" type="slidenum">
              <a:rPr lang="en-US" smtClean="0"/>
              <a:pPr/>
              <a:t>‹#›</a:t>
            </a:fld>
            <a:endParaRPr lang="en-US"/>
          </a:p>
        </p:txBody>
      </p:sp>
    </p:spTree>
    <p:extLst>
      <p:ext uri="{BB962C8B-B14F-4D97-AF65-F5344CB8AC3E}">
        <p14:creationId xmlns:p14="http://schemas.microsoft.com/office/powerpoint/2010/main" val="491682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208A1F-D2DE-4946-AF25-C49CA7E5A21E}" type="datetimeFigureOut">
              <a:rPr lang="en-US" smtClean="0"/>
              <a:pPr/>
              <a:t>2/13/2020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BD7A6F-F913-4A49-8A5A-34D49C5A8E31}" type="slidenum">
              <a:rPr lang="en-US" smtClean="0"/>
              <a:pPr/>
              <a:t>‹#›</a:t>
            </a:fld>
            <a:endParaRPr lang="en-US"/>
          </a:p>
        </p:txBody>
      </p:sp>
    </p:spTree>
    <p:extLst>
      <p:ext uri="{BB962C8B-B14F-4D97-AF65-F5344CB8AC3E}">
        <p14:creationId xmlns:p14="http://schemas.microsoft.com/office/powerpoint/2010/main" val="2059089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208A1F-D2DE-4946-AF25-C49CA7E5A21E}" type="datetimeFigureOut">
              <a:rPr lang="en-US" smtClean="0"/>
              <a:pPr/>
              <a:t>2/13/2020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BD7A6F-F913-4A49-8A5A-34D49C5A8E31}" type="slidenum">
              <a:rPr lang="en-US" smtClean="0"/>
              <a:pPr/>
              <a:t>‹#›</a:t>
            </a:fld>
            <a:endParaRPr lang="en-US"/>
          </a:p>
        </p:txBody>
      </p:sp>
    </p:spTree>
    <p:extLst>
      <p:ext uri="{BB962C8B-B14F-4D97-AF65-F5344CB8AC3E}">
        <p14:creationId xmlns:p14="http://schemas.microsoft.com/office/powerpoint/2010/main" val="384391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208A1F-D2DE-4946-AF25-C49CA7E5A21E}" type="datetimeFigureOut">
              <a:rPr lang="en-US" smtClean="0"/>
              <a:pPr/>
              <a:t>2/13/2020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BD7A6F-F913-4A49-8A5A-34D49C5A8E31}" type="slidenum">
              <a:rPr lang="en-US" smtClean="0"/>
              <a:pPr/>
              <a:t>‹#›</a:t>
            </a:fld>
            <a:endParaRPr lang="en-US"/>
          </a:p>
        </p:txBody>
      </p:sp>
    </p:spTree>
    <p:extLst>
      <p:ext uri="{BB962C8B-B14F-4D97-AF65-F5344CB8AC3E}">
        <p14:creationId xmlns:p14="http://schemas.microsoft.com/office/powerpoint/2010/main" val="3280161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208A1F-D2DE-4946-AF25-C49CA7E5A21E}" type="datetimeFigureOut">
              <a:rPr lang="en-US" smtClean="0"/>
              <a:pPr/>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BD7A6F-F913-4A49-8A5A-34D49C5A8E31}" type="slidenum">
              <a:rPr lang="en-US" smtClean="0"/>
              <a:pPr/>
              <a:t>‹#›</a:t>
            </a:fld>
            <a:endParaRPr lang="en-US"/>
          </a:p>
        </p:txBody>
      </p:sp>
    </p:spTree>
    <p:extLst>
      <p:ext uri="{BB962C8B-B14F-4D97-AF65-F5344CB8AC3E}">
        <p14:creationId xmlns:p14="http://schemas.microsoft.com/office/powerpoint/2010/main" val="3050461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208A1F-D2DE-4946-AF25-C49CA7E5A21E}" type="datetimeFigureOut">
              <a:rPr lang="en-US" smtClean="0"/>
              <a:pPr/>
              <a:t>2/13/2020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BD7A6F-F913-4A49-8A5A-34D49C5A8E31}" type="slidenum">
              <a:rPr lang="en-US" smtClean="0"/>
              <a:pPr/>
              <a:t>‹#›</a:t>
            </a:fld>
            <a:endParaRPr lang="en-US"/>
          </a:p>
        </p:txBody>
      </p:sp>
    </p:spTree>
    <p:extLst>
      <p:ext uri="{BB962C8B-B14F-4D97-AF65-F5344CB8AC3E}">
        <p14:creationId xmlns:p14="http://schemas.microsoft.com/office/powerpoint/2010/main" val="1750993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0"/>
            </p:custDataLst>
            <p:extLst>
              <p:ext uri="{D42A27DB-BD31-4B8C-83A1-F6EECF244321}">
                <p14:modId xmlns:p14="http://schemas.microsoft.com/office/powerpoint/2010/main" val="36673489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63" name="think-cell Slide" r:id="rId21" imgW="381" imgH="381" progId="TCLayout.ActiveDocument.1">
                  <p:embed/>
                </p:oleObj>
              </mc:Choice>
              <mc:Fallback>
                <p:oleObj name="think-cell Slide" r:id="rId21" imgW="381" imgH="381" progId="TCLayout.ActiveDocument.1">
                  <p:embed/>
                  <p:pic>
                    <p:nvPicPr>
                      <p:cNvPr id="0" name=""/>
                      <p:cNvPicPr/>
                      <p:nvPr/>
                    </p:nvPicPr>
                    <p:blipFill>
                      <a:blip r:embed="rId22"/>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208A1F-D2DE-4946-AF25-C49CA7E5A21E}" type="datetimeFigureOut">
              <a:rPr lang="en-US" smtClean="0"/>
              <a:pPr/>
              <a:t>2/13/2020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BD7A6F-F913-4A49-8A5A-34D49C5A8E31}" type="slidenum">
              <a:rPr lang="en-US" smtClean="0"/>
              <a:pPr/>
              <a:t>‹#›</a:t>
            </a:fld>
            <a:endParaRPr lang="en-US"/>
          </a:p>
        </p:txBody>
      </p:sp>
    </p:spTree>
    <p:extLst>
      <p:ext uri="{BB962C8B-B14F-4D97-AF65-F5344CB8AC3E}">
        <p14:creationId xmlns:p14="http://schemas.microsoft.com/office/powerpoint/2010/main" val="4233664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5" r:id="rId13"/>
    <p:sldLayoutId id="2147483666" r:id="rId14"/>
    <p:sldLayoutId id="2147483667" r:id="rId15"/>
    <p:sldLayoutId id="2147483668" r:id="rId16"/>
    <p:sldLayoutId id="2147483669"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7.xml"/><Relationship Id="rId7" Type="http://schemas.openxmlformats.org/officeDocument/2006/relationships/image" Target="../media/image7.pn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9.png"/><Relationship Id="rId5" Type="http://schemas.openxmlformats.org/officeDocument/2006/relationships/image" Target="../media/image4.emf"/><Relationship Id="rId4"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10.png"/><Relationship Id="rId5" Type="http://schemas.openxmlformats.org/officeDocument/2006/relationships/image" Target="../media/image4.emf"/><Relationship Id="rId4"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1.png"/><Relationship Id="rId5" Type="http://schemas.openxmlformats.org/officeDocument/2006/relationships/image" Target="../media/image4.emf"/><Relationship Id="rId4"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12.png"/><Relationship Id="rId5" Type="http://schemas.openxmlformats.org/officeDocument/2006/relationships/image" Target="../media/image4.emf"/><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13.png"/><Relationship Id="rId5" Type="http://schemas.openxmlformats.org/officeDocument/2006/relationships/image" Target="../media/image4.emf"/><Relationship Id="rId4" Type="http://schemas.openxmlformats.org/officeDocument/2006/relationships/oleObject" Target="../embeddings/oleObject10.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14.png"/><Relationship Id="rId5" Type="http://schemas.openxmlformats.org/officeDocument/2006/relationships/image" Target="../media/image4.emf"/><Relationship Id="rId4" Type="http://schemas.openxmlformats.org/officeDocument/2006/relationships/oleObject" Target="../embeddings/oleObject11.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15.png"/><Relationship Id="rId5" Type="http://schemas.openxmlformats.org/officeDocument/2006/relationships/image" Target="../media/image4.emf"/><Relationship Id="rId4" Type="http://schemas.openxmlformats.org/officeDocument/2006/relationships/oleObject" Target="../embeddings/oleObject12.bin"/></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17.xml"/><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4.emf"/><Relationship Id="rId10" Type="http://schemas.openxmlformats.org/officeDocument/2006/relationships/image" Target="../media/image20.png"/><Relationship Id="rId4" Type="http://schemas.openxmlformats.org/officeDocument/2006/relationships/oleObject" Target="../embeddings/oleObject13.bin"/><Relationship Id="rId9"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23.png"/><Relationship Id="rId5" Type="http://schemas.openxmlformats.org/officeDocument/2006/relationships/image" Target="../media/image4.emf"/><Relationship Id="rId4" Type="http://schemas.openxmlformats.org/officeDocument/2006/relationships/oleObject" Target="../embeddings/oleObject14.bin"/></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24.png"/><Relationship Id="rId5" Type="http://schemas.openxmlformats.org/officeDocument/2006/relationships/image" Target="../media/image4.emf"/><Relationship Id="rId4" Type="http://schemas.openxmlformats.org/officeDocument/2006/relationships/oleObject" Target="../embeddings/oleObject15.bin"/></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25.png"/><Relationship Id="rId5" Type="http://schemas.openxmlformats.org/officeDocument/2006/relationships/image" Target="../media/image4.emf"/><Relationship Id="rId4" Type="http://schemas.openxmlformats.org/officeDocument/2006/relationships/oleObject" Target="../embeddings/oleObject16.bin"/></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26.png"/><Relationship Id="rId5" Type="http://schemas.openxmlformats.org/officeDocument/2006/relationships/image" Target="../media/image4.emf"/><Relationship Id="rId4" Type="http://schemas.openxmlformats.org/officeDocument/2006/relationships/oleObject" Target="../embeddings/oleObject17.bin"/></Relationships>
</file>

<file path=ppt/slides/_rels/slide2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17.xml"/><Relationship Id="rId7" Type="http://schemas.openxmlformats.org/officeDocument/2006/relationships/image" Target="../media/image28.png"/><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27.png"/><Relationship Id="rId11" Type="http://schemas.openxmlformats.org/officeDocument/2006/relationships/image" Target="../media/image22.png"/><Relationship Id="rId5" Type="http://schemas.openxmlformats.org/officeDocument/2006/relationships/image" Target="../media/image4.emf"/><Relationship Id="rId10" Type="http://schemas.openxmlformats.org/officeDocument/2006/relationships/image" Target="../media/image21.png"/><Relationship Id="rId4" Type="http://schemas.openxmlformats.org/officeDocument/2006/relationships/oleObject" Target="../embeddings/oleObject18.bin"/><Relationship Id="rId9"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30.png"/><Relationship Id="rId5" Type="http://schemas.openxmlformats.org/officeDocument/2006/relationships/image" Target="../media/image4.emf"/><Relationship Id="rId4" Type="http://schemas.openxmlformats.org/officeDocument/2006/relationships/oleObject" Target="../embeddings/oleObject19.bin"/></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31.png"/><Relationship Id="rId5" Type="http://schemas.openxmlformats.org/officeDocument/2006/relationships/image" Target="../media/image4.emf"/><Relationship Id="rId4" Type="http://schemas.openxmlformats.org/officeDocument/2006/relationships/oleObject" Target="../embeddings/oleObject20.bin"/></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32.png"/><Relationship Id="rId5" Type="http://schemas.openxmlformats.org/officeDocument/2006/relationships/image" Target="../media/image4.emf"/><Relationship Id="rId4" Type="http://schemas.openxmlformats.org/officeDocument/2006/relationships/oleObject" Target="../embeddings/oleObject21.bin"/></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image" Target="../media/image33.png"/><Relationship Id="rId5" Type="http://schemas.openxmlformats.org/officeDocument/2006/relationships/image" Target="../media/image4.emf"/><Relationship Id="rId4" Type="http://schemas.openxmlformats.org/officeDocument/2006/relationships/oleObject" Target="../embeddings/oleObject22.bin"/></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34.png"/><Relationship Id="rId5" Type="http://schemas.openxmlformats.org/officeDocument/2006/relationships/image" Target="../media/image4.emf"/><Relationship Id="rId4" Type="http://schemas.openxmlformats.org/officeDocument/2006/relationships/oleObject" Target="../embeddings/oleObject23.bin"/></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image" Target="../media/image35.png"/><Relationship Id="rId5" Type="http://schemas.openxmlformats.org/officeDocument/2006/relationships/image" Target="../media/image4.emf"/><Relationship Id="rId4" Type="http://schemas.openxmlformats.org/officeDocument/2006/relationships/oleObject" Target="../embeddings/oleObject24.bin"/></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6.xml"/><Relationship Id="rId1" Type="http://schemas.openxmlformats.org/officeDocument/2006/relationships/vmlDrawing" Target="../drawings/vmlDrawing25.vml"/><Relationship Id="rId6" Type="http://schemas.openxmlformats.org/officeDocument/2006/relationships/image" Target="../media/image36.png"/><Relationship Id="rId5" Type="http://schemas.openxmlformats.org/officeDocument/2006/relationships/image" Target="../media/image4.emf"/><Relationship Id="rId4" Type="http://schemas.openxmlformats.org/officeDocument/2006/relationships/oleObject" Target="../embeddings/oleObject25.bin"/></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7.xml"/><Relationship Id="rId1" Type="http://schemas.openxmlformats.org/officeDocument/2006/relationships/vmlDrawing" Target="../drawings/vmlDrawing26.vml"/><Relationship Id="rId6" Type="http://schemas.openxmlformats.org/officeDocument/2006/relationships/image" Target="../media/image37.png"/><Relationship Id="rId5" Type="http://schemas.openxmlformats.org/officeDocument/2006/relationships/image" Target="../media/image4.emf"/><Relationship Id="rId4" Type="http://schemas.openxmlformats.org/officeDocument/2006/relationships/oleObject" Target="../embeddings/oleObject26.bin"/></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8.xml"/><Relationship Id="rId1" Type="http://schemas.openxmlformats.org/officeDocument/2006/relationships/vmlDrawing" Target="../drawings/vmlDrawing27.vml"/><Relationship Id="rId6" Type="http://schemas.openxmlformats.org/officeDocument/2006/relationships/image" Target="../media/image38.png"/><Relationship Id="rId5" Type="http://schemas.openxmlformats.org/officeDocument/2006/relationships/image" Target="../media/image4.emf"/><Relationship Id="rId4" Type="http://schemas.openxmlformats.org/officeDocument/2006/relationships/oleObject" Target="../embeddings/oleObject27.bin"/></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29.xml"/><Relationship Id="rId1" Type="http://schemas.openxmlformats.org/officeDocument/2006/relationships/vmlDrawing" Target="../drawings/vmlDrawing28.vml"/><Relationship Id="rId6" Type="http://schemas.openxmlformats.org/officeDocument/2006/relationships/image" Target="../media/image39.png"/><Relationship Id="rId5" Type="http://schemas.openxmlformats.org/officeDocument/2006/relationships/image" Target="../media/image4.emf"/><Relationship Id="rId4" Type="http://schemas.openxmlformats.org/officeDocument/2006/relationships/oleObject" Target="../embeddings/oleObject28.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30.xml"/><Relationship Id="rId1" Type="http://schemas.openxmlformats.org/officeDocument/2006/relationships/vmlDrawing" Target="../drawings/vmlDrawing29.vml"/><Relationship Id="rId6" Type="http://schemas.openxmlformats.org/officeDocument/2006/relationships/image" Target="../media/image40.png"/><Relationship Id="rId5" Type="http://schemas.openxmlformats.org/officeDocument/2006/relationships/image" Target="../media/image4.emf"/><Relationship Id="rId4" Type="http://schemas.openxmlformats.org/officeDocument/2006/relationships/oleObject" Target="../embeddings/oleObject29.bin"/></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31.xml"/><Relationship Id="rId1" Type="http://schemas.openxmlformats.org/officeDocument/2006/relationships/vmlDrawing" Target="../drawings/vmlDrawing30.vml"/><Relationship Id="rId6" Type="http://schemas.openxmlformats.org/officeDocument/2006/relationships/image" Target="../media/image41.png"/><Relationship Id="rId5" Type="http://schemas.openxmlformats.org/officeDocument/2006/relationships/image" Target="../media/image4.emf"/><Relationship Id="rId4" Type="http://schemas.openxmlformats.org/officeDocument/2006/relationships/oleObject" Target="../embeddings/oleObject30.bin"/></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32.xml"/><Relationship Id="rId1" Type="http://schemas.openxmlformats.org/officeDocument/2006/relationships/vmlDrawing" Target="../drawings/vmlDrawing31.vml"/><Relationship Id="rId6" Type="http://schemas.openxmlformats.org/officeDocument/2006/relationships/image" Target="../media/image42.png"/><Relationship Id="rId5" Type="http://schemas.openxmlformats.org/officeDocument/2006/relationships/image" Target="../media/image4.emf"/><Relationship Id="rId4" Type="http://schemas.openxmlformats.org/officeDocument/2006/relationships/oleObject" Target="../embeddings/oleObject31.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33.xml"/><Relationship Id="rId1" Type="http://schemas.openxmlformats.org/officeDocument/2006/relationships/vmlDrawing" Target="../drawings/vmlDrawing32.vml"/><Relationship Id="rId6" Type="http://schemas.openxmlformats.org/officeDocument/2006/relationships/image" Target="../media/image43.png"/><Relationship Id="rId5" Type="http://schemas.openxmlformats.org/officeDocument/2006/relationships/image" Target="../media/image4.emf"/><Relationship Id="rId4" Type="http://schemas.openxmlformats.org/officeDocument/2006/relationships/oleObject" Target="../embeddings/oleObject32.bin"/></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34.xml"/><Relationship Id="rId1" Type="http://schemas.openxmlformats.org/officeDocument/2006/relationships/vmlDrawing" Target="../drawings/vmlDrawing33.vml"/><Relationship Id="rId6" Type="http://schemas.openxmlformats.org/officeDocument/2006/relationships/image" Target="../media/image44.png"/><Relationship Id="rId5" Type="http://schemas.openxmlformats.org/officeDocument/2006/relationships/image" Target="../media/image4.emf"/><Relationship Id="rId4" Type="http://schemas.openxmlformats.org/officeDocument/2006/relationships/oleObject" Target="../embeddings/oleObject33.bin"/></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35.xml"/><Relationship Id="rId1" Type="http://schemas.openxmlformats.org/officeDocument/2006/relationships/vmlDrawing" Target="../drawings/vmlDrawing34.vml"/><Relationship Id="rId6" Type="http://schemas.openxmlformats.org/officeDocument/2006/relationships/image" Target="../media/image45.png"/><Relationship Id="rId5" Type="http://schemas.openxmlformats.org/officeDocument/2006/relationships/image" Target="../media/image4.emf"/><Relationship Id="rId4" Type="http://schemas.openxmlformats.org/officeDocument/2006/relationships/oleObject" Target="../embeddings/oleObject34.bin"/></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36.xml"/><Relationship Id="rId1" Type="http://schemas.openxmlformats.org/officeDocument/2006/relationships/vmlDrawing" Target="../drawings/vmlDrawing35.vml"/><Relationship Id="rId6" Type="http://schemas.openxmlformats.org/officeDocument/2006/relationships/image" Target="../media/image46.png"/><Relationship Id="rId5" Type="http://schemas.openxmlformats.org/officeDocument/2006/relationships/image" Target="../media/image4.emf"/><Relationship Id="rId4" Type="http://schemas.openxmlformats.org/officeDocument/2006/relationships/oleObject" Target="../embeddings/oleObject35.bin"/></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37.xml"/><Relationship Id="rId1" Type="http://schemas.openxmlformats.org/officeDocument/2006/relationships/vmlDrawing" Target="../drawings/vmlDrawing36.vml"/><Relationship Id="rId6" Type="http://schemas.openxmlformats.org/officeDocument/2006/relationships/image" Target="../media/image47.png"/><Relationship Id="rId5" Type="http://schemas.openxmlformats.org/officeDocument/2006/relationships/image" Target="../media/image4.emf"/><Relationship Id="rId4" Type="http://schemas.openxmlformats.org/officeDocument/2006/relationships/oleObject" Target="../embeddings/oleObject36.bin"/></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38.xml"/><Relationship Id="rId1" Type="http://schemas.openxmlformats.org/officeDocument/2006/relationships/vmlDrawing" Target="../drawings/vmlDrawing37.vml"/><Relationship Id="rId6" Type="http://schemas.openxmlformats.org/officeDocument/2006/relationships/image" Target="../media/image48.png"/><Relationship Id="rId5" Type="http://schemas.openxmlformats.org/officeDocument/2006/relationships/image" Target="../media/image4.emf"/><Relationship Id="rId4" Type="http://schemas.openxmlformats.org/officeDocument/2006/relationships/oleObject" Target="../embeddings/oleObject37.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39.xml"/><Relationship Id="rId1" Type="http://schemas.openxmlformats.org/officeDocument/2006/relationships/vmlDrawing" Target="../drawings/vmlDrawing38.vml"/><Relationship Id="rId6" Type="http://schemas.openxmlformats.org/officeDocument/2006/relationships/image" Target="../media/image49.png"/><Relationship Id="rId5" Type="http://schemas.openxmlformats.org/officeDocument/2006/relationships/image" Target="../media/image4.emf"/><Relationship Id="rId4" Type="http://schemas.openxmlformats.org/officeDocument/2006/relationships/oleObject" Target="../embeddings/oleObject38.bin"/></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40.xml"/><Relationship Id="rId1" Type="http://schemas.openxmlformats.org/officeDocument/2006/relationships/vmlDrawing" Target="../drawings/vmlDrawing39.vml"/><Relationship Id="rId6" Type="http://schemas.openxmlformats.org/officeDocument/2006/relationships/image" Target="../media/image50.png"/><Relationship Id="rId5" Type="http://schemas.openxmlformats.org/officeDocument/2006/relationships/image" Target="../media/image4.emf"/><Relationship Id="rId4" Type="http://schemas.openxmlformats.org/officeDocument/2006/relationships/oleObject" Target="../embeddings/oleObject39.bin"/></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41.xml"/><Relationship Id="rId1" Type="http://schemas.openxmlformats.org/officeDocument/2006/relationships/vmlDrawing" Target="../drawings/vmlDrawing40.vml"/><Relationship Id="rId6" Type="http://schemas.openxmlformats.org/officeDocument/2006/relationships/image" Target="../media/image51.png"/><Relationship Id="rId5" Type="http://schemas.openxmlformats.org/officeDocument/2006/relationships/image" Target="../media/image4.emf"/><Relationship Id="rId4" Type="http://schemas.openxmlformats.org/officeDocument/2006/relationships/oleObject" Target="../embeddings/oleObject40.bin"/></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42.xml"/><Relationship Id="rId1" Type="http://schemas.openxmlformats.org/officeDocument/2006/relationships/vmlDrawing" Target="../drawings/vmlDrawing41.vml"/><Relationship Id="rId6" Type="http://schemas.openxmlformats.org/officeDocument/2006/relationships/image" Target="../media/image52.png"/><Relationship Id="rId5" Type="http://schemas.openxmlformats.org/officeDocument/2006/relationships/image" Target="../media/image4.emf"/><Relationship Id="rId4" Type="http://schemas.openxmlformats.org/officeDocument/2006/relationships/oleObject" Target="../embeddings/oleObject41.bin"/></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43.xml"/><Relationship Id="rId1" Type="http://schemas.openxmlformats.org/officeDocument/2006/relationships/vmlDrawing" Target="../drawings/vmlDrawing42.vml"/><Relationship Id="rId6" Type="http://schemas.openxmlformats.org/officeDocument/2006/relationships/image" Target="../media/image53.png"/><Relationship Id="rId5" Type="http://schemas.openxmlformats.org/officeDocument/2006/relationships/image" Target="../media/image4.emf"/><Relationship Id="rId4" Type="http://schemas.openxmlformats.org/officeDocument/2006/relationships/oleObject" Target="../embeddings/oleObject42.bin"/></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44.xml"/><Relationship Id="rId1" Type="http://schemas.openxmlformats.org/officeDocument/2006/relationships/vmlDrawing" Target="../drawings/vmlDrawing43.vml"/><Relationship Id="rId6" Type="http://schemas.openxmlformats.org/officeDocument/2006/relationships/image" Target="../media/image54.png"/><Relationship Id="rId5" Type="http://schemas.openxmlformats.org/officeDocument/2006/relationships/image" Target="../media/image4.emf"/><Relationship Id="rId4" Type="http://schemas.openxmlformats.org/officeDocument/2006/relationships/oleObject" Target="../embeddings/oleObject43.bin"/></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56.png"/><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image" Target="../media/image55.png"/><Relationship Id="rId5" Type="http://schemas.openxmlformats.org/officeDocument/2006/relationships/image" Target="../media/image4.emf"/><Relationship Id="rId4" Type="http://schemas.openxmlformats.org/officeDocument/2006/relationships/oleObject" Target="../embeddings/oleObject44.bin"/></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57.png"/><Relationship Id="rId5" Type="http://schemas.openxmlformats.org/officeDocument/2006/relationships/image" Target="../media/image4.emf"/><Relationship Id="rId4" Type="http://schemas.openxmlformats.org/officeDocument/2006/relationships/oleObject" Target="../embeddings/oleObject45.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58.png"/><Relationship Id="rId5" Type="http://schemas.openxmlformats.org/officeDocument/2006/relationships/image" Target="../media/image4.emf"/><Relationship Id="rId4" Type="http://schemas.openxmlformats.org/officeDocument/2006/relationships/oleObject" Target="../embeddings/oleObject46.bin"/></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48.xml"/><Relationship Id="rId1" Type="http://schemas.openxmlformats.org/officeDocument/2006/relationships/vmlDrawing" Target="../drawings/vmlDrawing47.vml"/><Relationship Id="rId6" Type="http://schemas.openxmlformats.org/officeDocument/2006/relationships/image" Target="../media/image59.png"/><Relationship Id="rId5" Type="http://schemas.openxmlformats.org/officeDocument/2006/relationships/image" Target="../media/image4.emf"/><Relationship Id="rId4" Type="http://schemas.openxmlformats.org/officeDocument/2006/relationships/oleObject" Target="../embeddings/oleObject47.bin"/></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49.xml"/><Relationship Id="rId1" Type="http://schemas.openxmlformats.org/officeDocument/2006/relationships/vmlDrawing" Target="../drawings/vmlDrawing48.vml"/><Relationship Id="rId6" Type="http://schemas.openxmlformats.org/officeDocument/2006/relationships/image" Target="../media/image60.png"/><Relationship Id="rId5" Type="http://schemas.openxmlformats.org/officeDocument/2006/relationships/image" Target="../media/image4.emf"/><Relationship Id="rId4" Type="http://schemas.openxmlformats.org/officeDocument/2006/relationships/oleObject" Target="../embeddings/oleObject48.bin"/></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50.xml"/><Relationship Id="rId1" Type="http://schemas.openxmlformats.org/officeDocument/2006/relationships/vmlDrawing" Target="../drawings/vmlDrawing49.vml"/><Relationship Id="rId6" Type="http://schemas.openxmlformats.org/officeDocument/2006/relationships/image" Target="../media/image61.png"/><Relationship Id="rId5" Type="http://schemas.openxmlformats.org/officeDocument/2006/relationships/image" Target="../media/image4.emf"/><Relationship Id="rId4" Type="http://schemas.openxmlformats.org/officeDocument/2006/relationships/oleObject" Target="../embeddings/oleObject49.bin"/></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51.xml"/><Relationship Id="rId1" Type="http://schemas.openxmlformats.org/officeDocument/2006/relationships/vmlDrawing" Target="../drawings/vmlDrawing50.vml"/><Relationship Id="rId6" Type="http://schemas.openxmlformats.org/officeDocument/2006/relationships/image" Target="../media/image62.png"/><Relationship Id="rId5" Type="http://schemas.openxmlformats.org/officeDocument/2006/relationships/image" Target="../media/image4.emf"/><Relationship Id="rId4" Type="http://schemas.openxmlformats.org/officeDocument/2006/relationships/oleObject" Target="../embeddings/oleObject50.bin"/></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52.xml"/><Relationship Id="rId1" Type="http://schemas.openxmlformats.org/officeDocument/2006/relationships/vmlDrawing" Target="../drawings/vmlDrawing51.vml"/><Relationship Id="rId6" Type="http://schemas.openxmlformats.org/officeDocument/2006/relationships/image" Target="../media/image63.png"/><Relationship Id="rId5" Type="http://schemas.openxmlformats.org/officeDocument/2006/relationships/image" Target="../media/image4.emf"/><Relationship Id="rId4" Type="http://schemas.openxmlformats.org/officeDocument/2006/relationships/oleObject" Target="../embeddings/oleObject51.bin"/></Relationships>
</file>

<file path=ppt/slides/_rels/slide6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slideLayout" Target="../slideLayouts/slideLayout17.xml"/><Relationship Id="rId7" Type="http://schemas.openxmlformats.org/officeDocument/2006/relationships/image" Target="../media/image65.png"/><Relationship Id="rId2" Type="http://schemas.openxmlformats.org/officeDocument/2006/relationships/tags" Target="../tags/tag53.xml"/><Relationship Id="rId1" Type="http://schemas.openxmlformats.org/officeDocument/2006/relationships/vmlDrawing" Target="../drawings/vmlDrawing52.vml"/><Relationship Id="rId6" Type="http://schemas.openxmlformats.org/officeDocument/2006/relationships/image" Target="../media/image64.png"/><Relationship Id="rId5" Type="http://schemas.openxmlformats.org/officeDocument/2006/relationships/image" Target="../media/image4.emf"/><Relationship Id="rId4" Type="http://schemas.openxmlformats.org/officeDocument/2006/relationships/oleObject" Target="../embeddings/oleObject52.bin"/><Relationship Id="rId9" Type="http://schemas.openxmlformats.org/officeDocument/2006/relationships/image" Target="../media/image67.png"/></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54.xml"/><Relationship Id="rId1" Type="http://schemas.openxmlformats.org/officeDocument/2006/relationships/vmlDrawing" Target="../drawings/vmlDrawing53.vml"/><Relationship Id="rId6" Type="http://schemas.openxmlformats.org/officeDocument/2006/relationships/image" Target="../media/image68.png"/><Relationship Id="rId5" Type="http://schemas.openxmlformats.org/officeDocument/2006/relationships/image" Target="../media/image4.emf"/><Relationship Id="rId4" Type="http://schemas.openxmlformats.org/officeDocument/2006/relationships/oleObject" Target="../embeddings/oleObject53.bin"/></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55.xml"/><Relationship Id="rId1" Type="http://schemas.openxmlformats.org/officeDocument/2006/relationships/vmlDrawing" Target="../drawings/vmlDrawing54.vml"/><Relationship Id="rId6" Type="http://schemas.openxmlformats.org/officeDocument/2006/relationships/image" Target="../media/image69.png"/><Relationship Id="rId5" Type="http://schemas.openxmlformats.org/officeDocument/2006/relationships/image" Target="../media/image4.emf"/><Relationship Id="rId4" Type="http://schemas.openxmlformats.org/officeDocument/2006/relationships/oleObject" Target="../embeddings/oleObject54.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56.xml"/><Relationship Id="rId1" Type="http://schemas.openxmlformats.org/officeDocument/2006/relationships/vmlDrawing" Target="../drawings/vmlDrawing55.vml"/><Relationship Id="rId6" Type="http://schemas.openxmlformats.org/officeDocument/2006/relationships/image" Target="../media/image70.png"/><Relationship Id="rId5" Type="http://schemas.openxmlformats.org/officeDocument/2006/relationships/image" Target="../media/image4.emf"/><Relationship Id="rId4" Type="http://schemas.openxmlformats.org/officeDocument/2006/relationships/oleObject" Target="../embeddings/oleObject55.bin"/></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57.xml"/><Relationship Id="rId1" Type="http://schemas.openxmlformats.org/officeDocument/2006/relationships/vmlDrawing" Target="../drawings/vmlDrawing56.vml"/><Relationship Id="rId6" Type="http://schemas.openxmlformats.org/officeDocument/2006/relationships/image" Target="../media/image71.png"/><Relationship Id="rId5" Type="http://schemas.openxmlformats.org/officeDocument/2006/relationships/image" Target="../media/image4.emf"/><Relationship Id="rId4" Type="http://schemas.openxmlformats.org/officeDocument/2006/relationships/oleObject" Target="../embeddings/oleObject56.bin"/></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58.xml"/><Relationship Id="rId1" Type="http://schemas.openxmlformats.org/officeDocument/2006/relationships/vmlDrawing" Target="../drawings/vmlDrawing57.vml"/><Relationship Id="rId6" Type="http://schemas.openxmlformats.org/officeDocument/2006/relationships/image" Target="../media/image72.png"/><Relationship Id="rId5" Type="http://schemas.openxmlformats.org/officeDocument/2006/relationships/image" Target="../media/image4.emf"/><Relationship Id="rId4" Type="http://schemas.openxmlformats.org/officeDocument/2006/relationships/oleObject" Target="../embeddings/oleObject57.bin"/></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9.xml"/><Relationship Id="rId1" Type="http://schemas.openxmlformats.org/officeDocument/2006/relationships/vmlDrawing" Target="../drawings/vmlDrawing58.vml"/><Relationship Id="rId5" Type="http://schemas.openxmlformats.org/officeDocument/2006/relationships/image" Target="../media/image1.emf"/><Relationship Id="rId4" Type="http://schemas.openxmlformats.org/officeDocument/2006/relationships/oleObject" Target="../embeddings/oleObject58.bin"/></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0.xml"/><Relationship Id="rId1" Type="http://schemas.openxmlformats.org/officeDocument/2006/relationships/vmlDrawing" Target="../drawings/vmlDrawing59.vml"/><Relationship Id="rId5" Type="http://schemas.openxmlformats.org/officeDocument/2006/relationships/image" Target="../media/image1.emf"/><Relationship Id="rId4" Type="http://schemas.openxmlformats.org/officeDocument/2006/relationships/oleObject" Target="../embeddings/oleObject59.bin"/></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1.xml"/><Relationship Id="rId1" Type="http://schemas.openxmlformats.org/officeDocument/2006/relationships/vmlDrawing" Target="../drawings/vmlDrawing60.vml"/><Relationship Id="rId5" Type="http://schemas.openxmlformats.org/officeDocument/2006/relationships/image" Target="../media/image1.emf"/><Relationship Id="rId4" Type="http://schemas.openxmlformats.org/officeDocument/2006/relationships/oleObject" Target="../embeddings/oleObject60.bin"/></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2.xml"/><Relationship Id="rId1" Type="http://schemas.openxmlformats.org/officeDocument/2006/relationships/vmlDrawing" Target="../drawings/vmlDrawing61.vml"/><Relationship Id="rId5" Type="http://schemas.openxmlformats.org/officeDocument/2006/relationships/image" Target="../media/image1.emf"/><Relationship Id="rId4" Type="http://schemas.openxmlformats.org/officeDocument/2006/relationships/oleObject" Target="../embeddings/oleObject61.bin"/></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3.xml"/><Relationship Id="rId1" Type="http://schemas.openxmlformats.org/officeDocument/2006/relationships/vmlDrawing" Target="../drawings/vmlDrawing62.vml"/><Relationship Id="rId5" Type="http://schemas.openxmlformats.org/officeDocument/2006/relationships/image" Target="../media/image1.emf"/><Relationship Id="rId4" Type="http://schemas.openxmlformats.org/officeDocument/2006/relationships/oleObject" Target="../embeddings/oleObject62.bin"/></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4.xml"/><Relationship Id="rId1" Type="http://schemas.openxmlformats.org/officeDocument/2006/relationships/vmlDrawing" Target="../drawings/vmlDrawing63.vml"/><Relationship Id="rId5" Type="http://schemas.openxmlformats.org/officeDocument/2006/relationships/image" Target="../media/image1.emf"/><Relationship Id="rId4" Type="http://schemas.openxmlformats.org/officeDocument/2006/relationships/oleObject" Target="../embeddings/oleObject63.bin"/></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5.xml"/><Relationship Id="rId1" Type="http://schemas.openxmlformats.org/officeDocument/2006/relationships/vmlDrawing" Target="../drawings/vmlDrawing64.vml"/><Relationship Id="rId5" Type="http://schemas.openxmlformats.org/officeDocument/2006/relationships/image" Target="../media/image1.emf"/><Relationship Id="rId4" Type="http://schemas.openxmlformats.org/officeDocument/2006/relationships/oleObject" Target="../embeddings/oleObject64.bin"/></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6.xml"/><Relationship Id="rId1" Type="http://schemas.openxmlformats.org/officeDocument/2006/relationships/vmlDrawing" Target="../drawings/vmlDrawing65.vml"/><Relationship Id="rId5" Type="http://schemas.openxmlformats.org/officeDocument/2006/relationships/image" Target="../media/image1.emf"/><Relationship Id="rId4" Type="http://schemas.openxmlformats.org/officeDocument/2006/relationships/oleObject" Target="../embeddings/oleObject65.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7.xml"/><Relationship Id="rId1" Type="http://schemas.openxmlformats.org/officeDocument/2006/relationships/vmlDrawing" Target="../drawings/vmlDrawing66.vml"/><Relationship Id="rId5" Type="http://schemas.openxmlformats.org/officeDocument/2006/relationships/image" Target="../media/image1.emf"/><Relationship Id="rId4" Type="http://schemas.openxmlformats.org/officeDocument/2006/relationships/oleObject" Target="../embeddings/oleObject66.bin"/></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8.xml"/><Relationship Id="rId1" Type="http://schemas.openxmlformats.org/officeDocument/2006/relationships/vmlDrawing" Target="../drawings/vmlDrawing67.vml"/><Relationship Id="rId5" Type="http://schemas.openxmlformats.org/officeDocument/2006/relationships/image" Target="../media/image1.emf"/><Relationship Id="rId4" Type="http://schemas.openxmlformats.org/officeDocument/2006/relationships/oleObject" Target="../embeddings/oleObject67.bin"/></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9.xml"/><Relationship Id="rId1" Type="http://schemas.openxmlformats.org/officeDocument/2006/relationships/vmlDrawing" Target="../drawings/vmlDrawing68.vml"/><Relationship Id="rId5" Type="http://schemas.openxmlformats.org/officeDocument/2006/relationships/image" Target="../media/image1.emf"/><Relationship Id="rId4" Type="http://schemas.openxmlformats.org/officeDocument/2006/relationships/oleObject" Target="../embeddings/oleObject68.bin"/></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0.xml"/><Relationship Id="rId1" Type="http://schemas.openxmlformats.org/officeDocument/2006/relationships/vmlDrawing" Target="../drawings/vmlDrawing69.vml"/><Relationship Id="rId5" Type="http://schemas.openxmlformats.org/officeDocument/2006/relationships/image" Target="../media/image1.emf"/><Relationship Id="rId4" Type="http://schemas.openxmlformats.org/officeDocument/2006/relationships/oleObject" Target="../embeddings/oleObject69.bin"/></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1.xml"/><Relationship Id="rId1" Type="http://schemas.openxmlformats.org/officeDocument/2006/relationships/vmlDrawing" Target="../drawings/vmlDrawing70.vml"/><Relationship Id="rId5" Type="http://schemas.openxmlformats.org/officeDocument/2006/relationships/image" Target="../media/image1.emf"/><Relationship Id="rId4" Type="http://schemas.openxmlformats.org/officeDocument/2006/relationships/oleObject" Target="../embeddings/oleObject70.bin"/></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2.xml"/><Relationship Id="rId1" Type="http://schemas.openxmlformats.org/officeDocument/2006/relationships/vmlDrawing" Target="../drawings/vmlDrawing71.vml"/><Relationship Id="rId5" Type="http://schemas.openxmlformats.org/officeDocument/2006/relationships/image" Target="../media/image1.emf"/><Relationship Id="rId4" Type="http://schemas.openxmlformats.org/officeDocument/2006/relationships/oleObject" Target="../embeddings/oleObject71.bin"/></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3.xml"/><Relationship Id="rId1" Type="http://schemas.openxmlformats.org/officeDocument/2006/relationships/vmlDrawing" Target="../drawings/vmlDrawing72.vml"/><Relationship Id="rId5" Type="http://schemas.openxmlformats.org/officeDocument/2006/relationships/image" Target="../media/image1.emf"/><Relationship Id="rId4" Type="http://schemas.openxmlformats.org/officeDocument/2006/relationships/oleObject" Target="../embeddings/oleObject72.bin"/></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4.xml"/><Relationship Id="rId1" Type="http://schemas.openxmlformats.org/officeDocument/2006/relationships/vmlDrawing" Target="../drawings/vmlDrawing73.vml"/><Relationship Id="rId5" Type="http://schemas.openxmlformats.org/officeDocument/2006/relationships/image" Target="../media/image1.emf"/><Relationship Id="rId4" Type="http://schemas.openxmlformats.org/officeDocument/2006/relationships/oleObject" Target="../embeddings/oleObject73.bin"/></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Placeholder 1"/>
          <p:cNvSpPr>
            <a:spLocks noGrp="1"/>
          </p:cNvSpPr>
          <p:nvPr>
            <p:ph type="body" sz="quarter" idx="14"/>
          </p:nvPr>
        </p:nvSpPr>
        <p:spPr>
          <a:xfrm>
            <a:off x="3124200" y="6305550"/>
            <a:ext cx="3048000" cy="304800"/>
          </a:xfrm>
        </p:spPr>
        <p:txBody>
          <a:bodyPr/>
          <a:lstStyle/>
          <a:p>
            <a:pPr eaLnBrk="1" hangingPunct="1"/>
            <a:r>
              <a:rPr lang="en-US" dirty="0" smtClean="0"/>
              <a:t>June 24, 2014</a:t>
            </a:r>
          </a:p>
        </p:txBody>
      </p:sp>
      <p:sp>
        <p:nvSpPr>
          <p:cNvPr id="4" name="Text Placeholder 10"/>
          <p:cNvSpPr>
            <a:spLocks noGrp="1"/>
          </p:cNvSpPr>
          <p:nvPr>
            <p:ph type="body" sz="quarter" idx="16"/>
          </p:nvPr>
        </p:nvSpPr>
        <p:spPr>
          <a:xfrm>
            <a:off x="0" y="-76200"/>
            <a:ext cx="9144000" cy="990600"/>
          </a:xfrm>
        </p:spPr>
        <p:txBody>
          <a:bodyPr>
            <a:noAutofit/>
          </a:bodyPr>
          <a:lstStyle/>
          <a:p>
            <a:pPr eaLnBrk="1" hangingPunct="1">
              <a:defRPr/>
            </a:pPr>
            <a:r>
              <a:rPr lang="en-US" sz="4200" b="1" dirty="0" smtClean="0">
                <a:effectLst>
                  <a:outerShdw blurRad="38100" dist="38100" dir="2700000" algn="tl">
                    <a:srgbClr val="000000">
                      <a:alpha val="43137"/>
                    </a:srgbClr>
                  </a:outerShdw>
                </a:effectLst>
              </a:rPr>
              <a:t>Maryland Lottery </a:t>
            </a:r>
            <a:br>
              <a:rPr lang="en-US" sz="4200" b="1" dirty="0" smtClean="0">
                <a:effectLst>
                  <a:outerShdw blurRad="38100" dist="38100" dir="2700000" algn="tl">
                    <a:srgbClr val="000000">
                      <a:alpha val="43137"/>
                    </a:srgbClr>
                  </a:outerShdw>
                </a:effectLst>
              </a:rPr>
            </a:br>
            <a:r>
              <a:rPr lang="en-US" sz="4200" b="1" dirty="0" smtClean="0">
                <a:effectLst>
                  <a:outerShdw blurRad="38100" dist="38100" dir="2700000" algn="tl">
                    <a:srgbClr val="000000">
                      <a:alpha val="43137"/>
                    </a:srgbClr>
                  </a:outerShdw>
                </a:effectLst>
              </a:rPr>
              <a:t>Segmentation Study</a:t>
            </a:r>
          </a:p>
        </p:txBody>
      </p:sp>
      <p:pic>
        <p:nvPicPr>
          <p:cNvPr id="269314" name="Picture 2" descr="http://www.wbaltv.com/image/view/-/16138218/highRes/1/-/wu3tqp/-/Maryland-Lottery-logo--ne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8288" y="3133477"/>
            <a:ext cx="4722623" cy="26564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1524000"/>
            <a:ext cx="9144000" cy="400110"/>
          </a:xfrm>
          <a:prstGeom prst="rect">
            <a:avLst/>
          </a:prstGeom>
          <a:noFill/>
        </p:spPr>
        <p:txBody>
          <a:bodyPr wrap="square" rtlCol="0">
            <a:spAutoFit/>
          </a:bodyPr>
          <a:lstStyle/>
          <a:p>
            <a:pPr algn="ctr"/>
            <a:r>
              <a:rPr lang="en-US" sz="2000" dirty="0" smtClean="0">
                <a:solidFill>
                  <a:schemeClr val="tx1">
                    <a:lumMod val="50000"/>
                    <a:lumOff val="50000"/>
                  </a:schemeClr>
                </a:solidFill>
                <a:latin typeface="+mj-lt"/>
              </a:rPr>
              <a:t>Draft – MSLA Proprietary – Draft</a:t>
            </a:r>
            <a:endParaRPr lang="en-US" sz="2000" dirty="0">
              <a:solidFill>
                <a:schemeClr val="tx1">
                  <a:lumMod val="50000"/>
                  <a:lumOff val="50000"/>
                </a:schemeClr>
              </a:solidFill>
              <a:latin typeface="+mj-lt"/>
            </a:endParaRPr>
          </a:p>
        </p:txBody>
      </p:sp>
    </p:spTree>
    <p:extLst>
      <p:ext uri="{BB962C8B-B14F-4D97-AF65-F5344CB8AC3E}">
        <p14:creationId xmlns:p14="http://schemas.microsoft.com/office/powerpoint/2010/main" val="4199185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Placeholder 1"/>
          <p:cNvSpPr>
            <a:spLocks noGrp="1"/>
          </p:cNvSpPr>
          <p:nvPr>
            <p:ph type="body" sz="quarter" idx="10"/>
          </p:nvPr>
        </p:nvSpPr>
        <p:spPr>
          <a:xfrm>
            <a:off x="152400" y="169863"/>
            <a:ext cx="6096000" cy="685800"/>
          </a:xfrm>
        </p:spPr>
        <p:txBody>
          <a:bodyPr/>
          <a:lstStyle/>
          <a:p>
            <a:r>
              <a:rPr lang="en-US" dirty="0"/>
              <a:t>Key Findings </a:t>
            </a:r>
            <a:r>
              <a:rPr lang="en-US" sz="2400" dirty="0"/>
              <a:t>(continued)</a:t>
            </a:r>
            <a:endParaRPr lang="en-US" dirty="0" smtClean="0"/>
          </a:p>
        </p:txBody>
      </p:sp>
      <p:sp>
        <p:nvSpPr>
          <p:cNvPr id="4" name="TextBox 3"/>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2" name="TextBox 1"/>
          <p:cNvSpPr txBox="1"/>
          <p:nvPr/>
        </p:nvSpPr>
        <p:spPr>
          <a:xfrm>
            <a:off x="283882" y="1423167"/>
            <a:ext cx="8098118" cy="4054956"/>
          </a:xfrm>
          <a:prstGeom prst="rect">
            <a:avLst/>
          </a:prstGeom>
          <a:noFill/>
        </p:spPr>
        <p:txBody>
          <a:bodyPr wrap="square" rtlCol="0">
            <a:spAutoFit/>
          </a:bodyPr>
          <a:lstStyle/>
          <a:p>
            <a:pPr>
              <a:lnSpc>
                <a:spcPct val="130000"/>
              </a:lnSpc>
              <a:spcBef>
                <a:spcPct val="45000"/>
              </a:spcBef>
              <a:defRPr/>
            </a:pPr>
            <a:r>
              <a:rPr lang="en-US" sz="1400" b="1" u="sng" dirty="0" smtClean="0"/>
              <a:t>Non-Players (NP)</a:t>
            </a:r>
          </a:p>
          <a:p>
            <a:pPr>
              <a:lnSpc>
                <a:spcPct val="130000"/>
              </a:lnSpc>
              <a:spcBef>
                <a:spcPct val="45000"/>
              </a:spcBef>
              <a:buFontTx/>
              <a:buChar char="•"/>
              <a:defRPr/>
            </a:pPr>
            <a:r>
              <a:rPr lang="en-US" sz="1200" dirty="0"/>
              <a:t> </a:t>
            </a:r>
            <a:r>
              <a:rPr lang="en-US" sz="1200" dirty="0" smtClean="0"/>
              <a:t> The perception of the Maryland Lottery is lowest with the NP segment</a:t>
            </a:r>
          </a:p>
          <a:p>
            <a:pPr>
              <a:lnSpc>
                <a:spcPct val="130000"/>
              </a:lnSpc>
              <a:spcBef>
                <a:spcPct val="45000"/>
              </a:spcBef>
              <a:buFontTx/>
              <a:buChar char="•"/>
              <a:defRPr/>
            </a:pPr>
            <a:r>
              <a:rPr lang="en-US" sz="1200" dirty="0" smtClean="0"/>
              <a:t>  Based </a:t>
            </a:r>
            <a:r>
              <a:rPr lang="en-US" sz="1200" dirty="0"/>
              <a:t>on familiarity, scratch-offs and </a:t>
            </a:r>
            <a:r>
              <a:rPr lang="en-US" sz="1200" dirty="0" smtClean="0"/>
              <a:t>jackpot </a:t>
            </a:r>
            <a:r>
              <a:rPr lang="en-US" sz="1200" dirty="0"/>
              <a:t>have the highest awareness and potential for </a:t>
            </a:r>
            <a:r>
              <a:rPr lang="en-US" sz="1200" dirty="0" smtClean="0"/>
              <a:t>play </a:t>
            </a:r>
            <a:r>
              <a:rPr lang="en-US" sz="1200" dirty="0"/>
              <a:t>with the </a:t>
            </a:r>
            <a:r>
              <a:rPr lang="en-US" sz="1200" dirty="0" smtClean="0"/>
              <a:t>NP segment.</a:t>
            </a:r>
          </a:p>
          <a:p>
            <a:pPr>
              <a:lnSpc>
                <a:spcPct val="130000"/>
              </a:lnSpc>
              <a:spcBef>
                <a:spcPct val="45000"/>
              </a:spcBef>
              <a:buFontTx/>
              <a:buChar char="•"/>
              <a:defRPr/>
            </a:pPr>
            <a:r>
              <a:rPr lang="en-US" sz="1200" dirty="0" smtClean="0"/>
              <a:t> The NP segment’s main reasons for not playing are the ‘odds of winning not good’ (60%) and ‘not interesting enough’ (27%)</a:t>
            </a:r>
          </a:p>
          <a:p>
            <a:pPr>
              <a:lnSpc>
                <a:spcPct val="130000"/>
              </a:lnSpc>
              <a:spcBef>
                <a:spcPct val="45000"/>
              </a:spcBef>
              <a:buFontTx/>
              <a:buChar char="•"/>
              <a:defRPr/>
            </a:pPr>
            <a:r>
              <a:rPr lang="en-US" sz="1200" dirty="0"/>
              <a:t> </a:t>
            </a:r>
            <a:r>
              <a:rPr lang="en-US" sz="1200" dirty="0" smtClean="0"/>
              <a:t> From a lifestyle perspective, non-players are less active in leisure activities, especially the more socially oriented activities</a:t>
            </a:r>
          </a:p>
          <a:p>
            <a:pPr>
              <a:lnSpc>
                <a:spcPct val="130000"/>
              </a:lnSpc>
              <a:spcBef>
                <a:spcPct val="45000"/>
              </a:spcBef>
              <a:buFontTx/>
              <a:buChar char="•"/>
              <a:defRPr/>
            </a:pPr>
            <a:r>
              <a:rPr lang="en-US" sz="1200" dirty="0"/>
              <a:t> </a:t>
            </a:r>
            <a:r>
              <a:rPr lang="en-US" sz="1200" dirty="0" smtClean="0"/>
              <a:t> In looking at car brands, Toyota is the clear favorite amount the NP segment</a:t>
            </a:r>
          </a:p>
          <a:p>
            <a:pPr lvl="0">
              <a:lnSpc>
                <a:spcPct val="130000"/>
              </a:lnSpc>
              <a:spcBef>
                <a:spcPct val="45000"/>
              </a:spcBef>
              <a:defRPr/>
            </a:pPr>
            <a:r>
              <a:rPr lang="en-US" sz="1400" b="1" u="sng" dirty="0">
                <a:solidFill>
                  <a:prstClr val="black"/>
                </a:solidFill>
              </a:rPr>
              <a:t>Behaviors (Players and Non-Players)</a:t>
            </a:r>
            <a:endParaRPr lang="en-US" sz="1400" dirty="0">
              <a:solidFill>
                <a:srgbClr val="000000"/>
              </a:solidFill>
              <a:cs typeface="Times New Roman" pitchFamily="18" charset="0"/>
            </a:endParaRPr>
          </a:p>
          <a:p>
            <a:pPr lvl="0">
              <a:lnSpc>
                <a:spcPct val="130000"/>
              </a:lnSpc>
              <a:spcBef>
                <a:spcPct val="45000"/>
              </a:spcBef>
              <a:buFontTx/>
              <a:buChar char="•"/>
              <a:defRPr/>
            </a:pPr>
            <a:r>
              <a:rPr lang="en-US" sz="1200" dirty="0">
                <a:solidFill>
                  <a:prstClr val="black"/>
                </a:solidFill>
              </a:rPr>
              <a:t> All  three market segments ‘enjoy playing games’ and ‘consider themselves lucky’, however the largest gap between players and non-players is uncovered when asked about ‘enjoying gambling</a:t>
            </a:r>
            <a:r>
              <a:rPr lang="en-US" sz="1200" dirty="0" smtClean="0">
                <a:solidFill>
                  <a:prstClr val="black"/>
                </a:solidFill>
              </a:rPr>
              <a:t>’</a:t>
            </a:r>
            <a:endParaRPr lang="en-US" sz="1200" dirty="0">
              <a:solidFill>
                <a:prstClr val="black"/>
              </a:solidFill>
            </a:endParaRPr>
          </a:p>
          <a:p>
            <a:pPr lvl="0">
              <a:lnSpc>
                <a:spcPct val="130000"/>
              </a:lnSpc>
              <a:spcBef>
                <a:spcPct val="45000"/>
              </a:spcBef>
              <a:buFontTx/>
              <a:buChar char="•"/>
              <a:defRPr/>
            </a:pPr>
            <a:r>
              <a:rPr lang="en-US" sz="1200" dirty="0">
                <a:solidFill>
                  <a:prstClr val="black"/>
                </a:solidFill>
              </a:rPr>
              <a:t> Concerning the perception of the Maryland Lottery, ‘the chances of winning are good’  scores the lowest with players and non-players</a:t>
            </a:r>
          </a:p>
          <a:p>
            <a:pPr lvl="0">
              <a:lnSpc>
                <a:spcPct val="130000"/>
              </a:lnSpc>
              <a:spcBef>
                <a:spcPct val="45000"/>
              </a:spcBef>
              <a:buFontTx/>
              <a:buChar char="•"/>
              <a:defRPr/>
            </a:pPr>
            <a:r>
              <a:rPr lang="en-US" sz="1200" dirty="0">
                <a:solidFill>
                  <a:prstClr val="black"/>
                </a:solidFill>
              </a:rPr>
              <a:t> The two biggest differences (gaps) in perception of the lottery  between players and non-players is in ‘the Lottery is fun and exciting’ and  ‘the Lottery encourages responsible gambling</a:t>
            </a:r>
            <a:r>
              <a:rPr lang="en-US" sz="1200" dirty="0" smtClean="0">
                <a:solidFill>
                  <a:prstClr val="black"/>
                </a:solidFill>
              </a:rPr>
              <a:t>’</a:t>
            </a:r>
            <a:endParaRPr lang="en-US" dirty="0"/>
          </a:p>
        </p:txBody>
      </p:sp>
    </p:spTree>
    <p:extLst>
      <p:ext uri="{BB962C8B-B14F-4D97-AF65-F5344CB8AC3E}">
        <p14:creationId xmlns:p14="http://schemas.microsoft.com/office/powerpoint/2010/main" val="139543040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p:cNvSpPr>
            <a:spLocks noGrp="1"/>
          </p:cNvSpPr>
          <p:nvPr>
            <p:ph type="body" sz="quarter" idx="10"/>
          </p:nvPr>
        </p:nvSpPr>
        <p:spPr>
          <a:xfrm>
            <a:off x="152400" y="152403"/>
            <a:ext cx="8991600" cy="685800"/>
          </a:xfrm>
        </p:spPr>
        <p:txBody>
          <a:bodyPr/>
          <a:lstStyle/>
          <a:p>
            <a:pPr eaLnBrk="1" hangingPunct="1">
              <a:lnSpc>
                <a:spcPct val="70000"/>
              </a:lnSpc>
            </a:pPr>
            <a:r>
              <a:rPr lang="en-US" sz="4000" dirty="0" smtClean="0">
                <a:solidFill>
                  <a:schemeClr val="accent1"/>
                </a:solidFill>
              </a:rPr>
              <a:t>High Frequency Player Profile</a:t>
            </a:r>
          </a:p>
          <a:p>
            <a:pPr eaLnBrk="1" hangingPunct="1">
              <a:lnSpc>
                <a:spcPct val="70000"/>
              </a:lnSpc>
            </a:pPr>
            <a:r>
              <a:rPr lang="en-US" sz="2800" b="0" i="1" dirty="0" smtClean="0">
                <a:solidFill>
                  <a:schemeClr val="tx1"/>
                </a:solidFill>
              </a:rPr>
              <a:t>URBAN / MIDDLE INCOME </a:t>
            </a:r>
          </a:p>
        </p:txBody>
      </p:sp>
      <p:graphicFrame>
        <p:nvGraphicFramePr>
          <p:cNvPr id="4" name="Table 3"/>
          <p:cNvGraphicFramePr>
            <a:graphicFrameLocks noGrp="1"/>
          </p:cNvGraphicFramePr>
          <p:nvPr>
            <p:extLst>
              <p:ext uri="{D42A27DB-BD31-4B8C-83A1-F6EECF244321}">
                <p14:modId xmlns:p14="http://schemas.microsoft.com/office/powerpoint/2010/main" val="2268093263"/>
              </p:ext>
            </p:extLst>
          </p:nvPr>
        </p:nvGraphicFramePr>
        <p:xfrm>
          <a:off x="4690532" y="1278466"/>
          <a:ext cx="4343400" cy="5516880"/>
        </p:xfrm>
        <a:graphic>
          <a:graphicData uri="http://schemas.openxmlformats.org/drawingml/2006/table">
            <a:tbl>
              <a:tblPr firstRow="1" bandRow="1">
                <a:tableStyleId>{5940675A-B579-460E-94D1-54222C63F5DA}</a:tableStyleId>
              </a:tblPr>
              <a:tblGrid>
                <a:gridCol w="294536">
                  <a:extLst>
                    <a:ext uri="{9D8B030D-6E8A-4147-A177-3AD203B41FA5}">
                      <a16:colId xmlns:a16="http://schemas.microsoft.com/office/drawing/2014/main" val="20000"/>
                    </a:ext>
                  </a:extLst>
                </a:gridCol>
                <a:gridCol w="130566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64862">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chemeClr val="bg1"/>
                          </a:solidFill>
                        </a:rPr>
                        <a:t>Top Response </a:t>
                      </a:r>
                    </a:p>
                    <a:p>
                      <a:pPr algn="ctr"/>
                      <a:r>
                        <a:rPr lang="en-US" sz="900" b="1" dirty="0" smtClean="0">
                          <a:solidFill>
                            <a:schemeClr val="bg1"/>
                          </a:solidFill>
                        </a:rPr>
                        <a:t> (or Average)</a:t>
                      </a:r>
                    </a:p>
                  </a:txBody>
                  <a:tcPr>
                    <a:lnT w="12700" cap="flat" cmpd="sng" algn="ctr">
                      <a:solidFill>
                        <a:schemeClr val="tx1"/>
                      </a:solidFill>
                      <a:prstDash val="solid"/>
                      <a:round/>
                      <a:headEnd type="none" w="med" len="med"/>
                      <a:tailEnd type="none" w="med" len="med"/>
                    </a:lnT>
                    <a:solidFill>
                      <a:schemeClr val="accent1"/>
                    </a:solidFill>
                  </a:tcPr>
                </a:tc>
                <a:tc>
                  <a:txBody>
                    <a:bodyPr/>
                    <a:lstStyle/>
                    <a:p>
                      <a:pPr algn="ctr"/>
                      <a:r>
                        <a:rPr lang="en-US" sz="900" b="1" dirty="0" smtClean="0">
                          <a:solidFill>
                            <a:schemeClr val="tx1"/>
                          </a:solidFill>
                        </a:rPr>
                        <a:t>2</a:t>
                      </a:r>
                      <a:r>
                        <a:rPr lang="en-US" sz="900" b="1" baseline="30000" dirty="0" smtClean="0">
                          <a:solidFill>
                            <a:schemeClr val="tx1"/>
                          </a:solidFill>
                        </a:rPr>
                        <a:t>nd</a:t>
                      </a:r>
                      <a:r>
                        <a:rPr lang="en-US" sz="900" b="1" baseline="0" dirty="0" smtClean="0">
                          <a:solidFill>
                            <a:schemeClr val="tx1"/>
                          </a:solidFill>
                        </a:rPr>
                        <a:t> Top Response</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r h="228039">
                <a:tc rowSpan="13">
                  <a:txBody>
                    <a:bodyPr/>
                    <a:lstStyle/>
                    <a:p>
                      <a:pPr algn="ctr"/>
                      <a:r>
                        <a:rPr lang="en-US" sz="1050" b="1" dirty="0" smtClean="0">
                          <a:solidFill>
                            <a:schemeClr val="accent1">
                              <a:lumMod val="75000"/>
                            </a:schemeClr>
                          </a:solidFill>
                        </a:rPr>
                        <a:t>DEMOGRAPHICS</a:t>
                      </a:r>
                      <a:endParaRPr lang="en-US" sz="1050" b="1" dirty="0">
                        <a:solidFill>
                          <a:schemeClr val="accent1">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46 years</a:t>
                      </a:r>
                      <a:endParaRPr lang="en-US" sz="900" b="1" dirty="0"/>
                    </a:p>
                  </a:txBody>
                  <a:tcPr>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28039">
                <a:tc vMerge="1">
                  <a:txBody>
                    <a:bodyPr/>
                    <a:lstStyle/>
                    <a:p>
                      <a:pPr algn="r"/>
                      <a:endParaRPr lang="en-US" sz="900" b="1" dirty="0"/>
                    </a:p>
                  </a:txBody>
                  <a:tcPr/>
                </a:tc>
                <a:tc>
                  <a:txBody>
                    <a:bodyPr/>
                    <a:lstStyle/>
                    <a:p>
                      <a:pPr algn="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Male – 55%</a:t>
                      </a:r>
                      <a:endParaRPr lang="en-US" sz="900" b="1" dirty="0"/>
                    </a:p>
                  </a:txBody>
                  <a:tcPr>
                    <a:solidFill>
                      <a:schemeClr val="accent5">
                        <a:lumMod val="20000"/>
                        <a:lumOff val="80000"/>
                      </a:schemeClr>
                    </a:solidFill>
                  </a:tcPr>
                </a:tc>
                <a:tc>
                  <a:txBody>
                    <a:bodyPr/>
                    <a:lstStyle/>
                    <a:p>
                      <a:pPr algn="ctr"/>
                      <a:r>
                        <a:rPr lang="en-US" sz="900" b="0" dirty="0" smtClean="0"/>
                        <a:t>Female</a:t>
                      </a:r>
                      <a:r>
                        <a:rPr lang="en-US" sz="900" b="0" baseline="0" dirty="0" smtClean="0"/>
                        <a:t> </a:t>
                      </a:r>
                      <a:r>
                        <a:rPr lang="en-US" sz="900" b="0" dirty="0" smtClean="0"/>
                        <a:t>– 45%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28039">
                <a:tc vMerge="1">
                  <a:txBody>
                    <a:bodyPr/>
                    <a:lstStyle/>
                    <a:p>
                      <a:pPr algn="r"/>
                      <a:endParaRPr lang="en-US" sz="900" b="1" dirty="0"/>
                    </a:p>
                  </a:txBody>
                  <a:tcPr/>
                </a:tc>
                <a:tc>
                  <a:txBody>
                    <a:bodyPr/>
                    <a:lstStyle/>
                    <a:p>
                      <a:pPr algn="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 – 55%</a:t>
                      </a:r>
                      <a:endParaRPr lang="en-US" sz="900" b="1" dirty="0"/>
                    </a:p>
                  </a:txBody>
                  <a:tcPr>
                    <a:solidFill>
                      <a:schemeClr val="accent5">
                        <a:lumMod val="20000"/>
                        <a:lumOff val="80000"/>
                      </a:schemeClr>
                    </a:solidFill>
                  </a:tcPr>
                </a:tc>
                <a:tc>
                  <a:txBody>
                    <a:bodyPr/>
                    <a:lstStyle/>
                    <a:p>
                      <a:pPr algn="ctr"/>
                      <a:r>
                        <a:rPr lang="en-US" sz="900" b="0" baseline="0" dirty="0" smtClean="0"/>
                        <a:t>AA </a:t>
                      </a:r>
                      <a:r>
                        <a:rPr lang="en-US" sz="900" b="0" dirty="0" smtClean="0"/>
                        <a:t>– 28%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28039">
                <a:tc vMerge="1">
                  <a:txBody>
                    <a:bodyPr/>
                    <a:lstStyle/>
                    <a:p>
                      <a:pPr algn="r"/>
                      <a:endParaRPr lang="en-US" sz="900" b="1" dirty="0"/>
                    </a:p>
                  </a:txBody>
                  <a:tcPr/>
                </a:tc>
                <a:tc>
                  <a:txBody>
                    <a:bodyPr/>
                    <a:lstStyle/>
                    <a:p>
                      <a:pPr algn="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35%</a:t>
                      </a:r>
                      <a:endParaRPr lang="en-US" sz="900" b="1" dirty="0"/>
                    </a:p>
                  </a:txBody>
                  <a:tcPr>
                    <a:solidFill>
                      <a:schemeClr val="accent5">
                        <a:lumMod val="20000"/>
                        <a:lumOff val="80000"/>
                      </a:schemeClr>
                    </a:solidFill>
                  </a:tcPr>
                </a:tc>
                <a:tc>
                  <a:txBody>
                    <a:bodyPr/>
                    <a:lstStyle/>
                    <a:p>
                      <a:pPr algn="ctr"/>
                      <a:r>
                        <a:rPr lang="en-US" sz="900" b="0" dirty="0" smtClean="0"/>
                        <a:t>TH– 33%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8039">
                <a:tc vMerge="1">
                  <a:txBody>
                    <a:bodyPr/>
                    <a:lstStyle/>
                    <a:p>
                      <a:pPr algn="r"/>
                      <a:endParaRPr lang="en-US" sz="900" b="1" dirty="0"/>
                    </a:p>
                  </a:txBody>
                  <a:tcPr/>
                </a:tc>
                <a:tc>
                  <a:txBody>
                    <a:bodyPr/>
                    <a:lstStyle/>
                    <a:p>
                      <a:pPr algn="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$252,000</a:t>
                      </a:r>
                      <a:endParaRPr lang="en-US" sz="900" b="1" dirty="0"/>
                    </a:p>
                  </a:txBody>
                  <a:tcPr>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8039">
                <a:tc vMerge="1">
                  <a:txBody>
                    <a:bodyPr/>
                    <a:lstStyle/>
                    <a:p>
                      <a:pPr algn="r"/>
                      <a:endParaRPr lang="en-US" sz="900" b="1" dirty="0"/>
                    </a:p>
                  </a:txBody>
                  <a:tcPr/>
                </a:tc>
                <a:tc>
                  <a:txBody>
                    <a:bodyPr/>
                    <a:lstStyle/>
                    <a:p>
                      <a:pPr algn="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 – 59%</a:t>
                      </a:r>
                      <a:endParaRPr lang="en-US" sz="900" b="1" dirty="0"/>
                    </a:p>
                  </a:txBody>
                  <a:tcPr>
                    <a:solidFill>
                      <a:schemeClr val="accent5">
                        <a:lumMod val="20000"/>
                        <a:lumOff val="80000"/>
                      </a:schemeClr>
                    </a:solidFill>
                  </a:tcPr>
                </a:tc>
                <a:tc>
                  <a:txBody>
                    <a:bodyPr/>
                    <a:lstStyle/>
                    <a:p>
                      <a:pPr algn="ctr"/>
                      <a:r>
                        <a:rPr lang="en-US" sz="900" b="0" dirty="0" smtClean="0"/>
                        <a:t>Rent– 38%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8039">
                <a:tc vMerge="1">
                  <a:txBody>
                    <a:bodyPr/>
                    <a:lstStyle/>
                    <a:p>
                      <a:pPr algn="r"/>
                      <a:endParaRPr lang="en-US" sz="900" b="1" dirty="0"/>
                    </a:p>
                  </a:txBody>
                  <a:tcPr/>
                </a:tc>
                <a:tc>
                  <a:txBody>
                    <a:bodyPr/>
                    <a:lstStyle/>
                    <a:p>
                      <a:pPr algn="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Married – 44%</a:t>
                      </a:r>
                      <a:endParaRPr lang="en-US" sz="900" b="1" dirty="0"/>
                    </a:p>
                  </a:txBody>
                  <a:tcPr>
                    <a:solidFill>
                      <a:schemeClr val="accent5">
                        <a:lumMod val="20000"/>
                        <a:lumOff val="80000"/>
                      </a:schemeClr>
                    </a:solidFill>
                  </a:tcPr>
                </a:tc>
                <a:tc>
                  <a:txBody>
                    <a:bodyPr/>
                    <a:lstStyle/>
                    <a:p>
                      <a:pPr algn="ctr"/>
                      <a:r>
                        <a:rPr lang="en-US" sz="800" b="0" dirty="0" smtClean="0"/>
                        <a:t>Divorced/Separated.– 28%</a:t>
                      </a:r>
                      <a:endParaRPr lang="en-US" sz="8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8039">
                <a:tc vMerge="1">
                  <a:txBody>
                    <a:bodyPr/>
                    <a:lstStyle/>
                    <a:p>
                      <a:pPr algn="r"/>
                      <a:endParaRPr lang="en-US" sz="900" b="1" dirty="0"/>
                    </a:p>
                  </a:txBody>
                  <a:tcPr/>
                </a:tc>
                <a:tc>
                  <a:txBody>
                    <a:bodyPr/>
                    <a:lstStyle/>
                    <a:p>
                      <a:pPr algn="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36%</a:t>
                      </a:r>
                      <a:endParaRPr lang="en-US" sz="900" b="1" dirty="0"/>
                    </a:p>
                  </a:txBody>
                  <a:tcPr>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8039">
                <a:tc vMerge="1">
                  <a:txBody>
                    <a:bodyPr/>
                    <a:lstStyle/>
                    <a:p>
                      <a:pPr algn="r"/>
                      <a:endParaRPr lang="en-US" sz="900" b="1" dirty="0"/>
                    </a:p>
                  </a:txBody>
                  <a:tcPr/>
                </a:tc>
                <a:tc>
                  <a:txBody>
                    <a:bodyPr/>
                    <a:lstStyle/>
                    <a:p>
                      <a:pPr algn="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Some</a:t>
                      </a:r>
                      <a:r>
                        <a:rPr lang="en-US" sz="900" b="1" baseline="0" dirty="0" smtClean="0"/>
                        <a:t> College – 31%</a:t>
                      </a:r>
                      <a:endParaRPr lang="en-US" sz="900" b="1" dirty="0"/>
                    </a:p>
                  </a:txBody>
                  <a:tcPr>
                    <a:solidFill>
                      <a:schemeClr val="accent5">
                        <a:lumMod val="20000"/>
                        <a:lumOff val="80000"/>
                      </a:schemeClr>
                    </a:solidFill>
                  </a:tcPr>
                </a:tc>
                <a:tc>
                  <a:txBody>
                    <a:bodyPr/>
                    <a:lstStyle/>
                    <a:p>
                      <a:pPr algn="ctr"/>
                      <a:r>
                        <a:rPr lang="en-US" sz="900" b="0" dirty="0" smtClean="0"/>
                        <a:t>Post</a:t>
                      </a:r>
                      <a:r>
                        <a:rPr lang="en-US" sz="900" b="0" baseline="0" dirty="0" smtClean="0"/>
                        <a:t> </a:t>
                      </a:r>
                      <a:r>
                        <a:rPr lang="en-US" sz="900" b="0" dirty="0" smtClean="0"/>
                        <a:t>College –</a:t>
                      </a:r>
                      <a:r>
                        <a:rPr lang="en-US" sz="900" b="0" baseline="0" dirty="0" smtClean="0"/>
                        <a:t> 26% </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baseline="0" dirty="0" smtClean="0"/>
                        <a:t>Full Time – 76%</a:t>
                      </a:r>
                      <a:endParaRPr lang="en-US" sz="900" b="1" dirty="0"/>
                    </a:p>
                  </a:txBody>
                  <a:tcPr>
                    <a:solidFill>
                      <a:schemeClr val="accent5">
                        <a:lumMod val="20000"/>
                        <a:lumOff val="80000"/>
                      </a:schemeClr>
                    </a:solidFill>
                  </a:tcPr>
                </a:tc>
                <a:tc>
                  <a:txBody>
                    <a:bodyPr/>
                    <a:lstStyle/>
                    <a:p>
                      <a:pPr algn="ctr"/>
                      <a:r>
                        <a:rPr lang="en-US" sz="900" b="0" dirty="0" smtClean="0"/>
                        <a:t>Retired – 14%</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68% </a:t>
                      </a:r>
                      <a:endParaRPr lang="en-US" sz="900" b="1" dirty="0"/>
                    </a:p>
                  </a:txBody>
                  <a:tcPr>
                    <a:solidFill>
                      <a:schemeClr val="accent5">
                        <a:lumMod val="20000"/>
                        <a:lumOff val="80000"/>
                      </a:schemeClr>
                    </a:solidFill>
                  </a:tcPr>
                </a:tc>
                <a:tc>
                  <a:txBody>
                    <a:bodyPr/>
                    <a:lstStyle/>
                    <a:p>
                      <a:pPr algn="ctr"/>
                      <a:r>
                        <a:rPr lang="en-US" sz="900" b="0" dirty="0" smtClean="0"/>
                        <a:t>Trade</a:t>
                      </a:r>
                      <a:r>
                        <a:rPr lang="en-US" sz="900" b="0" baseline="0" dirty="0" smtClean="0"/>
                        <a:t>/Retail – 17%</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$74,000</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8039">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baseline="0" dirty="0" smtClean="0"/>
                        <a:t>85%</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21621">
                <a:tc>
                  <a:txBody>
                    <a:bodyPr/>
                    <a:lstStyle/>
                    <a:p>
                      <a:pPr algn="ctr"/>
                      <a:endParaRPr lang="en-US" sz="200" b="1" dirty="0"/>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8039">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endParaRPr lang="en-US" sz="1050" b="1"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Watching TV – 83%</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0" dirty="0" smtClean="0"/>
                        <a:t>Restaurants – 74%</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8039">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Broadcast</a:t>
                      </a:r>
                      <a:r>
                        <a:rPr lang="en-US" sz="900" b="1" baseline="0" dirty="0" smtClean="0"/>
                        <a:t> TV</a:t>
                      </a:r>
                      <a:r>
                        <a:rPr lang="en-US" sz="900" b="1" dirty="0" smtClean="0"/>
                        <a:t> – 8</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0" dirty="0" smtClean="0"/>
                        <a:t>Internet– 7</a:t>
                      </a:r>
                      <a:r>
                        <a:rPr lang="en-US" sz="900" b="0" baseline="0" dirty="0" smtClean="0"/>
                        <a:t> hours</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Desktop – 39% of time</a:t>
                      </a:r>
                      <a:endParaRPr lang="en-US" sz="900" b="1" dirty="0"/>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gn="ctr"/>
                      <a:r>
                        <a:rPr lang="en-US" sz="900" b="0" dirty="0" smtClean="0"/>
                        <a:t>Laptop</a:t>
                      </a:r>
                      <a:r>
                        <a:rPr lang="en-US" sz="900" b="0" baseline="0" dirty="0" smtClean="0"/>
                        <a:t> </a:t>
                      </a:r>
                      <a:r>
                        <a:rPr lang="en-US" sz="900" b="0" dirty="0" smtClean="0"/>
                        <a:t>– 27%</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Smartphone – 79%</a:t>
                      </a:r>
                      <a:endParaRPr lang="en-US" sz="900" b="1" dirty="0"/>
                    </a:p>
                  </a:txBody>
                  <a:tcPr>
                    <a:solidFill>
                      <a:schemeClr val="accent5">
                        <a:lumMod val="20000"/>
                        <a:lumOff val="80000"/>
                      </a:schemeClr>
                    </a:solidFill>
                  </a:tcPr>
                </a:tc>
                <a:tc>
                  <a:txBody>
                    <a:bodyPr/>
                    <a:lstStyle/>
                    <a:p>
                      <a:pPr algn="ctr"/>
                      <a:r>
                        <a:rPr lang="en-US" sz="900" b="0" dirty="0" smtClean="0"/>
                        <a:t>Laptop– 78%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8"/>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Movies – 80%</a:t>
                      </a:r>
                      <a:endParaRPr lang="en-US" sz="900" b="1" dirty="0"/>
                    </a:p>
                  </a:txBody>
                  <a:tcPr>
                    <a:solidFill>
                      <a:schemeClr val="accent5">
                        <a:lumMod val="20000"/>
                        <a:lumOff val="80000"/>
                      </a:schemeClr>
                    </a:solidFill>
                  </a:tcPr>
                </a:tc>
                <a:tc>
                  <a:txBody>
                    <a:bodyPr/>
                    <a:lstStyle/>
                    <a:p>
                      <a:pPr algn="ctr"/>
                      <a:r>
                        <a:rPr lang="en-US" sz="900" b="0" dirty="0" smtClean="0"/>
                        <a:t>Comedy</a:t>
                      </a:r>
                      <a:r>
                        <a:rPr lang="en-US" sz="900" b="0" baseline="0" dirty="0" smtClean="0"/>
                        <a:t> </a:t>
                      </a:r>
                      <a:r>
                        <a:rPr lang="en-US" sz="900" b="0" dirty="0" smtClean="0"/>
                        <a:t>– 76%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64%</a:t>
                      </a:r>
                      <a:endParaRPr lang="en-US" sz="900" b="1" dirty="0"/>
                    </a:p>
                  </a:txBody>
                  <a:tcPr>
                    <a:solidFill>
                      <a:schemeClr val="accent5">
                        <a:lumMod val="20000"/>
                        <a:lumOff val="80000"/>
                      </a:schemeClr>
                    </a:solidFill>
                  </a:tcPr>
                </a:tc>
                <a:tc>
                  <a:txBody>
                    <a:bodyPr/>
                    <a:lstStyle/>
                    <a:p>
                      <a:pPr algn="ctr"/>
                      <a:r>
                        <a:rPr lang="en-US" sz="900" b="0" dirty="0" smtClean="0"/>
                        <a:t>You</a:t>
                      </a:r>
                      <a:r>
                        <a:rPr lang="en-US" sz="900" b="0" baseline="0" dirty="0" smtClean="0"/>
                        <a:t>Tube </a:t>
                      </a:r>
                      <a:r>
                        <a:rPr lang="en-US" sz="900" b="0" dirty="0" smtClean="0"/>
                        <a:t>– 46%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a:t>
                      </a:r>
                      <a:r>
                        <a:rPr lang="en-US" sz="900" b="1" baseline="0" dirty="0" smtClean="0"/>
                        <a:t> </a:t>
                      </a:r>
                      <a:r>
                        <a:rPr lang="en-US" sz="900" b="1" dirty="0" smtClean="0"/>
                        <a:t> – 85%</a:t>
                      </a:r>
                      <a:endParaRPr lang="en-US" sz="900" b="1" dirty="0"/>
                    </a:p>
                  </a:txBody>
                  <a:tcPr>
                    <a:solidFill>
                      <a:schemeClr val="accent5">
                        <a:lumMod val="20000"/>
                        <a:lumOff val="80000"/>
                      </a:schemeClr>
                    </a:solidFill>
                  </a:tcPr>
                </a:tc>
                <a:tc>
                  <a:txBody>
                    <a:bodyPr/>
                    <a:lstStyle/>
                    <a:p>
                      <a:pPr algn="ctr"/>
                      <a:r>
                        <a:rPr lang="en-US" sz="900" b="0" dirty="0" smtClean="0"/>
                        <a:t>Superstore</a:t>
                      </a:r>
                      <a:r>
                        <a:rPr lang="en-US" sz="900" b="0" baseline="0" dirty="0" smtClean="0"/>
                        <a:t> </a:t>
                      </a:r>
                      <a:r>
                        <a:rPr lang="en-US" sz="900" b="0" dirty="0" smtClean="0"/>
                        <a:t>– 74%</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38%</a:t>
                      </a:r>
                      <a:endParaRPr lang="en-US" sz="900" b="1" dirty="0"/>
                    </a:p>
                  </a:txBody>
                  <a:tcPr>
                    <a:solidFill>
                      <a:schemeClr val="accent5">
                        <a:lumMod val="20000"/>
                        <a:lumOff val="80000"/>
                      </a:schemeClr>
                    </a:solidFill>
                  </a:tcPr>
                </a:tc>
                <a:tc>
                  <a:txBody>
                    <a:bodyPr/>
                    <a:lstStyle/>
                    <a:p>
                      <a:pPr algn="ctr"/>
                      <a:r>
                        <a:rPr lang="en-US" sz="900" b="0" dirty="0" smtClean="0"/>
                        <a:t>SUV/Crossover– 34%</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2"/>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Toyota – 14%</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0" dirty="0" smtClean="0"/>
                        <a:t>Ford</a:t>
                      </a:r>
                      <a:r>
                        <a:rPr lang="en-US" sz="900" b="0" baseline="0" dirty="0" smtClean="0"/>
                        <a:t> </a:t>
                      </a:r>
                      <a:r>
                        <a:rPr lang="en-US" sz="900" b="0" dirty="0" smtClean="0"/>
                        <a:t>– 14%</a:t>
                      </a: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24479335"/>
              </p:ext>
            </p:extLst>
          </p:nvPr>
        </p:nvGraphicFramePr>
        <p:xfrm>
          <a:off x="101601" y="5511801"/>
          <a:ext cx="4343400" cy="128016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1">
                              <a:lumMod val="75000"/>
                            </a:schemeClr>
                          </a:solidFill>
                        </a:rPr>
                        <a:t>G A M B L I N G / G A M I N G   P O T E N T I A L</a:t>
                      </a:r>
                      <a:endParaRPr lang="en-US" sz="1200" b="1" dirty="0">
                        <a:solidFill>
                          <a:schemeClr val="accent1">
                            <a:lumMod val="75000"/>
                          </a:schemeClr>
                        </a:solidFill>
                      </a:endParaRPr>
                    </a:p>
                  </a:txBody>
                  <a:tcPr>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val="10000"/>
                  </a:ext>
                </a:extLst>
              </a:tr>
              <a:tr h="149854">
                <a:tc>
                  <a:txBody>
                    <a:bodyPr/>
                    <a:lstStyle/>
                    <a:p>
                      <a:pPr algn="r"/>
                      <a:r>
                        <a:rPr lang="en-US" sz="1050" b="1" dirty="0" smtClean="0"/>
                        <a:t>Risk Meter</a:t>
                      </a:r>
                      <a:endParaRPr lang="en-US" sz="1050" b="1" dirty="0"/>
                    </a:p>
                  </a:txBody>
                  <a:tcPr/>
                </a:tc>
                <a:tc>
                  <a:txBody>
                    <a:bodyPr/>
                    <a:lstStyle/>
                    <a:p>
                      <a:pPr algn="ctr"/>
                      <a:r>
                        <a:rPr lang="en-US" sz="1050" b="1" dirty="0" smtClean="0"/>
                        <a:t>15</a:t>
                      </a:r>
                      <a:r>
                        <a:rPr lang="en-US" sz="900" b="1" dirty="0" smtClean="0"/>
                        <a:t> </a:t>
                      </a:r>
                      <a:r>
                        <a:rPr lang="en-US" sz="900" i="1" dirty="0" smtClean="0"/>
                        <a:t>out of 25 points</a:t>
                      </a:r>
                      <a:endParaRPr lang="en-US" sz="900" i="1" dirty="0"/>
                    </a:p>
                  </a:txBody>
                  <a:tcPr/>
                </a:tc>
                <a:extLst>
                  <a:ext uri="{0D108BD9-81ED-4DB2-BD59-A6C34878D82A}">
                    <a16:rowId xmlns:a16="http://schemas.microsoft.com/office/drawing/2014/main" val="10001"/>
                  </a:ext>
                </a:extLst>
              </a:tr>
              <a:tr h="149854">
                <a:tc>
                  <a:txBody>
                    <a:bodyPr/>
                    <a:lstStyle/>
                    <a:p>
                      <a:pPr algn="r"/>
                      <a:r>
                        <a:rPr lang="en-US" sz="1050" b="1" dirty="0" smtClean="0"/>
                        <a:t>Gaming/Gambling Tendency</a:t>
                      </a:r>
                      <a:endParaRPr lang="en-US" sz="1050" b="1" dirty="0"/>
                    </a:p>
                  </a:txBody>
                  <a:tcPr/>
                </a:tc>
                <a:tc>
                  <a:txBody>
                    <a:bodyPr/>
                    <a:lstStyle/>
                    <a:p>
                      <a:pPr algn="ctr"/>
                      <a:r>
                        <a:rPr lang="en-US" sz="1050" b="1" dirty="0" smtClean="0"/>
                        <a:t>16 </a:t>
                      </a:r>
                      <a:r>
                        <a:rPr lang="en-US" sz="900" i="1" dirty="0" smtClean="0"/>
                        <a:t>out of 25 points</a:t>
                      </a:r>
                      <a:endParaRPr lang="en-US" sz="900" i="1" dirty="0"/>
                    </a:p>
                  </a:txBody>
                  <a:tcPr/>
                </a:tc>
                <a:extLst>
                  <a:ext uri="{0D108BD9-81ED-4DB2-BD59-A6C34878D82A}">
                    <a16:rowId xmlns:a16="http://schemas.microsoft.com/office/drawing/2014/main" val="10002"/>
                  </a:ext>
                </a:extLst>
              </a:tr>
              <a:tr h="149854">
                <a:tc>
                  <a:txBody>
                    <a:bodyPr/>
                    <a:lstStyle/>
                    <a:p>
                      <a:pPr algn="r"/>
                      <a:r>
                        <a:rPr lang="en-US" sz="1050" b="1" dirty="0" smtClean="0"/>
                        <a:t>Maryland Lottery Perception</a:t>
                      </a:r>
                      <a:endParaRPr lang="en-US" sz="1050" b="1" dirty="0"/>
                    </a:p>
                  </a:txBody>
                  <a:tcPr/>
                </a:tc>
                <a:tc>
                  <a:txBody>
                    <a:bodyPr/>
                    <a:lstStyle/>
                    <a:p>
                      <a:pPr algn="ctr"/>
                      <a:r>
                        <a:rPr lang="en-US" sz="1050" b="1" dirty="0" smtClean="0"/>
                        <a:t>32</a:t>
                      </a:r>
                      <a:r>
                        <a:rPr lang="en-US" sz="900" b="1" dirty="0" smtClean="0"/>
                        <a:t> </a:t>
                      </a:r>
                      <a:r>
                        <a:rPr lang="en-US" sz="900" i="1" dirty="0" smtClean="0"/>
                        <a:t>out of 50 points</a:t>
                      </a:r>
                      <a:endParaRPr lang="en-US" sz="900" i="1" dirty="0"/>
                    </a:p>
                  </a:txBody>
                  <a:tcPr/>
                </a:tc>
                <a:extLst>
                  <a:ext uri="{0D108BD9-81ED-4DB2-BD59-A6C34878D82A}">
                    <a16:rowId xmlns:a16="http://schemas.microsoft.com/office/drawing/2014/main" val="10003"/>
                  </a:ext>
                </a:extLst>
              </a:tr>
              <a:tr h="149854">
                <a:tc>
                  <a:txBody>
                    <a:bodyPr/>
                    <a:lstStyle/>
                    <a:p>
                      <a:pPr algn="r"/>
                      <a:r>
                        <a:rPr lang="en-US" sz="1050" b="1" dirty="0" smtClean="0">
                          <a:solidFill>
                            <a:schemeClr val="bg1"/>
                          </a:solidFill>
                        </a:rPr>
                        <a:t>Total Score</a:t>
                      </a:r>
                      <a:endParaRPr lang="en-US" sz="1050" b="1" dirty="0">
                        <a:solidFill>
                          <a:schemeClr val="bg1"/>
                        </a:solidFill>
                      </a:endParaRPr>
                    </a:p>
                  </a:txBody>
                  <a:tcPr>
                    <a:solidFill>
                      <a:schemeClr val="accent1"/>
                    </a:solidFill>
                  </a:tcPr>
                </a:tc>
                <a:tc>
                  <a:txBody>
                    <a:bodyPr/>
                    <a:lstStyle/>
                    <a:p>
                      <a:pPr algn="ctr"/>
                      <a:r>
                        <a:rPr lang="en-US" sz="1050" b="1" i="0" baseline="0" dirty="0" smtClean="0">
                          <a:solidFill>
                            <a:schemeClr val="bg1"/>
                          </a:solidFill>
                        </a:rPr>
                        <a:t>63  </a:t>
                      </a:r>
                      <a:r>
                        <a:rPr lang="en-US" sz="900" b="1" i="1" dirty="0" smtClean="0">
                          <a:solidFill>
                            <a:schemeClr val="bg1"/>
                          </a:solidFill>
                        </a:rPr>
                        <a:t>out of 100 points</a:t>
                      </a:r>
                      <a:endParaRPr lang="en-US" sz="900" b="1" i="1" dirty="0">
                        <a:solidFill>
                          <a:schemeClr val="bg1"/>
                        </a:solidFill>
                      </a:endParaRPr>
                    </a:p>
                  </a:txBody>
                  <a:tcPr>
                    <a:solidFill>
                      <a:schemeClr val="accent1"/>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95893100"/>
              </p:ext>
            </p:extLst>
          </p:nvPr>
        </p:nvGraphicFramePr>
        <p:xfrm>
          <a:off x="101601" y="1278466"/>
          <a:ext cx="4343400" cy="2270157"/>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tblGrid>
              <a:tr h="349917">
                <a:tc>
                  <a:txBody>
                    <a:bodyPr/>
                    <a:lstStyle/>
                    <a:p>
                      <a:pPr algn="ctr"/>
                      <a:r>
                        <a:rPr lang="en-US" sz="1200" b="1" dirty="0" smtClean="0">
                          <a:solidFill>
                            <a:schemeClr val="accent1">
                              <a:lumMod val="75000"/>
                            </a:schemeClr>
                          </a:solidFill>
                        </a:rPr>
                        <a:t>P R O F I L E  S U M M A R Y</a:t>
                      </a:r>
                      <a:r>
                        <a:rPr lang="en-US" sz="1200" b="1" baseline="0" dirty="0" smtClean="0">
                          <a:solidFill>
                            <a:schemeClr val="accent1">
                              <a:lumMod val="75000"/>
                            </a:schemeClr>
                          </a:solidFill>
                        </a:rPr>
                        <a:t> </a:t>
                      </a:r>
                      <a:endParaRPr lang="en-US" sz="1200" b="1" dirty="0">
                        <a:solidFill>
                          <a:schemeClr val="accent1">
                            <a:lumMod val="75000"/>
                          </a:schemeClr>
                        </a:solidFill>
                      </a:endParaRPr>
                    </a:p>
                  </a:txBody>
                  <a:tcPr anchor="ctr">
                    <a:solidFill>
                      <a:schemeClr val="bg1">
                        <a:lumMod val="95000"/>
                      </a:schemeClr>
                    </a:solidFill>
                  </a:tcPr>
                </a:tc>
                <a:extLst>
                  <a:ext uri="{0D108BD9-81ED-4DB2-BD59-A6C34878D82A}">
                    <a16:rowId xmlns:a16="http://schemas.microsoft.com/office/drawing/2014/main" val="10000"/>
                  </a:ext>
                </a:extLst>
              </a:tr>
              <a:tr h="1876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This group’s average age is forty</a:t>
                      </a:r>
                      <a:r>
                        <a:rPr lang="en-US" sz="1200" b="1" kern="1200" baseline="0" dirty="0" smtClean="0">
                          <a:solidFill>
                            <a:schemeClr val="tx1"/>
                          </a:solidFill>
                          <a:effectLst/>
                          <a:latin typeface="+mn-lt"/>
                          <a:ea typeface="+mn-ea"/>
                          <a:cs typeface="+mn-cs"/>
                        </a:rPr>
                        <a:t>-six</a:t>
                      </a:r>
                      <a:r>
                        <a:rPr lang="en-US" sz="1200" b="1" kern="1200" dirty="0" smtClean="0">
                          <a:solidFill>
                            <a:schemeClr val="tx1"/>
                          </a:solidFill>
                          <a:effectLst/>
                          <a:latin typeface="+mn-lt"/>
                          <a:ea typeface="+mn-ea"/>
                          <a:cs typeface="+mn-cs"/>
                        </a:rPr>
                        <a:t> and over half own a house</a:t>
                      </a:r>
                      <a:r>
                        <a:rPr lang="en-US" sz="1200" b="1" kern="1200" baseline="0" dirty="0" smtClean="0">
                          <a:solidFill>
                            <a:schemeClr val="tx1"/>
                          </a:solidFill>
                          <a:effectLst/>
                          <a:latin typeface="+mn-lt"/>
                          <a:ea typeface="+mn-ea"/>
                          <a:cs typeface="+mn-cs"/>
                        </a:rPr>
                        <a:t> or townhome</a:t>
                      </a:r>
                      <a:r>
                        <a:rPr lang="en-US" sz="1200" b="1" kern="1200" dirty="0" smtClean="0">
                          <a:solidFill>
                            <a:schemeClr val="tx1"/>
                          </a:solidFill>
                          <a:effectLst/>
                          <a:latin typeface="+mn-lt"/>
                          <a:ea typeface="+mn-ea"/>
                          <a:cs typeface="+mn-cs"/>
                        </a:rPr>
                        <a:t> in the city.  Three quarters of them are either married or divorced and over one third have children living</a:t>
                      </a:r>
                      <a:r>
                        <a:rPr lang="en-US" sz="1200" b="1" kern="1200" baseline="0" dirty="0" smtClean="0">
                          <a:solidFill>
                            <a:schemeClr val="tx1"/>
                          </a:solidFill>
                          <a:effectLst/>
                          <a:latin typeface="+mn-lt"/>
                          <a:ea typeface="+mn-ea"/>
                          <a:cs typeface="+mn-cs"/>
                        </a:rPr>
                        <a:t> in the household. </a:t>
                      </a:r>
                      <a:r>
                        <a:rPr lang="en-US" sz="1200" b="1" kern="1200" dirty="0" smtClean="0">
                          <a:solidFill>
                            <a:schemeClr val="tx1"/>
                          </a:solidFill>
                          <a:effectLst/>
                          <a:latin typeface="+mn-lt"/>
                          <a:ea typeface="+mn-ea"/>
                          <a:cs typeface="+mn-cs"/>
                        </a:rPr>
                        <a:t>They are mostly well educated and the majority are working full time in a professional job with an average income of $74,000.  They spend their leisure time watching TV, going to restaurants,</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with friends,</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traveling,</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reading or exercising.  Their gambling/gaming index score is the highest for the</a:t>
                      </a:r>
                      <a:r>
                        <a:rPr lang="en-US" sz="1200" b="1" kern="1200" baseline="0" dirty="0" smtClean="0">
                          <a:solidFill>
                            <a:schemeClr val="tx1"/>
                          </a:solidFill>
                          <a:effectLst/>
                          <a:latin typeface="+mn-lt"/>
                          <a:ea typeface="+mn-ea"/>
                          <a:cs typeface="+mn-cs"/>
                        </a:rPr>
                        <a:t> high frequency player category.</a:t>
                      </a:r>
                      <a:endParaRPr lang="en-US" sz="1200" b="1" kern="1200" dirty="0" smtClean="0">
                        <a:solidFill>
                          <a:schemeClr val="tx1"/>
                        </a:solidFill>
                        <a:effectLst/>
                        <a:latin typeface="+mn-lt"/>
                        <a:ea typeface="+mn-ea"/>
                        <a:cs typeface="+mn-cs"/>
                      </a:endParaRPr>
                    </a:p>
                    <a:p>
                      <a:pPr algn="l"/>
                      <a:endParaRPr lang="en-US" sz="1200" b="1"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705954099"/>
              </p:ext>
            </p:extLst>
          </p:nvPr>
        </p:nvGraphicFramePr>
        <p:xfrm>
          <a:off x="99718" y="3649980"/>
          <a:ext cx="4343400" cy="176022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1">
                              <a:lumMod val="75000"/>
                            </a:schemeClr>
                          </a:solidFill>
                        </a:rPr>
                        <a:t>C U R R E N T</a:t>
                      </a:r>
                      <a:r>
                        <a:rPr lang="en-US" sz="1200" b="1" baseline="0" dirty="0" smtClean="0">
                          <a:solidFill>
                            <a:schemeClr val="accent1">
                              <a:lumMod val="75000"/>
                            </a:schemeClr>
                          </a:solidFill>
                        </a:rPr>
                        <a:t>  L O T T E R Y  P L A Y</a:t>
                      </a:r>
                      <a:endParaRPr lang="en-US" sz="1200" b="1" dirty="0">
                        <a:solidFill>
                          <a:schemeClr val="accent1">
                            <a:lumMod val="75000"/>
                          </a:schemeClr>
                        </a:solidFill>
                      </a:endParaRPr>
                    </a:p>
                  </a:txBody>
                  <a:tcPr>
                    <a:solidFill>
                      <a:schemeClr val="bg1">
                        <a:lumMod val="95000"/>
                      </a:schemeClr>
                    </a:solidFill>
                  </a:tcPr>
                </a:tc>
                <a:tc hMerge="1">
                  <a:txBody>
                    <a:bodyPr/>
                    <a:lstStyle/>
                    <a:p>
                      <a:pPr algn="ctr"/>
                      <a:endParaRPr lang="en-US" sz="1200" b="1" dirty="0">
                        <a:solidFill>
                          <a:schemeClr val="accent2">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149854">
                <a:tc>
                  <a:txBody>
                    <a:bodyPr/>
                    <a:lstStyle/>
                    <a:p>
                      <a:pPr algn="r"/>
                      <a:endParaRPr lang="en-US" sz="900" b="1" dirty="0"/>
                    </a:p>
                  </a:txBody>
                  <a:tcPr/>
                </a:tc>
                <a:tc>
                  <a:txBody>
                    <a:bodyPr/>
                    <a:lstStyle/>
                    <a:p>
                      <a:pPr algn="ctr"/>
                      <a:r>
                        <a:rPr lang="en-US" sz="900" b="1" i="1" dirty="0" smtClean="0"/>
                        <a:t>% of Respondents</a:t>
                      </a:r>
                      <a:endParaRPr lang="en-US" sz="900" b="1" i="1" dirty="0"/>
                    </a:p>
                  </a:txBody>
                  <a:tcPr/>
                </a:tc>
                <a:extLst>
                  <a:ext uri="{0D108BD9-81ED-4DB2-BD59-A6C34878D82A}">
                    <a16:rowId xmlns:a16="http://schemas.microsoft.com/office/drawing/2014/main" val="10001"/>
                  </a:ext>
                </a:extLst>
              </a:tr>
              <a:tr h="149854">
                <a:tc>
                  <a:txBody>
                    <a:bodyPr/>
                    <a:lstStyle/>
                    <a:p>
                      <a:pPr algn="r"/>
                      <a:r>
                        <a:rPr lang="en-US" sz="1050" b="1" dirty="0" smtClean="0"/>
                        <a:t>Daily Games</a:t>
                      </a:r>
                      <a:endParaRPr lang="en-US" sz="1050" b="1" dirty="0"/>
                    </a:p>
                  </a:txBody>
                  <a:tcPr/>
                </a:tc>
                <a:tc>
                  <a:txBody>
                    <a:bodyPr/>
                    <a:lstStyle/>
                    <a:p>
                      <a:pPr algn="ctr"/>
                      <a:r>
                        <a:rPr lang="en-US" sz="900" i="0" dirty="0" smtClean="0"/>
                        <a:t>45%</a:t>
                      </a:r>
                      <a:endParaRPr lang="en-US" sz="900" i="0" dirty="0"/>
                    </a:p>
                  </a:txBody>
                  <a:tcPr/>
                </a:tc>
                <a:extLst>
                  <a:ext uri="{0D108BD9-81ED-4DB2-BD59-A6C34878D82A}">
                    <a16:rowId xmlns:a16="http://schemas.microsoft.com/office/drawing/2014/main" val="10002"/>
                  </a:ext>
                </a:extLst>
              </a:tr>
              <a:tr h="149854">
                <a:tc>
                  <a:txBody>
                    <a:bodyPr/>
                    <a:lstStyle/>
                    <a:p>
                      <a:pPr algn="r"/>
                      <a:r>
                        <a:rPr lang="en-US" sz="1050" b="1" dirty="0" smtClean="0"/>
                        <a:t>Jackpot</a:t>
                      </a:r>
                      <a:endParaRPr lang="en-US" sz="1050" b="1" dirty="0"/>
                    </a:p>
                  </a:txBody>
                  <a:tcPr/>
                </a:tc>
                <a:tc>
                  <a:txBody>
                    <a:bodyPr/>
                    <a:lstStyle/>
                    <a:p>
                      <a:pPr algn="ctr"/>
                      <a:r>
                        <a:rPr lang="en-US" sz="900" i="0" dirty="0" smtClean="0"/>
                        <a:t>85%</a:t>
                      </a:r>
                      <a:endParaRPr lang="en-US" sz="900" i="0" dirty="0"/>
                    </a:p>
                  </a:txBody>
                  <a:tcPr/>
                </a:tc>
                <a:extLst>
                  <a:ext uri="{0D108BD9-81ED-4DB2-BD59-A6C34878D82A}">
                    <a16:rowId xmlns:a16="http://schemas.microsoft.com/office/drawing/2014/main" val="10003"/>
                  </a:ext>
                </a:extLst>
              </a:tr>
              <a:tr h="149854">
                <a:tc>
                  <a:txBody>
                    <a:bodyPr/>
                    <a:lstStyle/>
                    <a:p>
                      <a:pPr algn="r"/>
                      <a:r>
                        <a:rPr lang="en-US" sz="1050" b="1" dirty="0" smtClean="0"/>
                        <a:t>Scratch-Offs</a:t>
                      </a:r>
                      <a:endParaRPr lang="en-US" sz="1050" b="1" dirty="0"/>
                    </a:p>
                  </a:txBody>
                  <a:tcPr/>
                </a:tc>
                <a:tc>
                  <a:txBody>
                    <a:bodyPr/>
                    <a:lstStyle/>
                    <a:p>
                      <a:pPr algn="ctr"/>
                      <a:r>
                        <a:rPr lang="en-US" sz="900" i="0" dirty="0" smtClean="0"/>
                        <a:t>63%</a:t>
                      </a:r>
                      <a:endParaRPr lang="en-US" sz="900" i="0" dirty="0"/>
                    </a:p>
                  </a:txBody>
                  <a:tcPr/>
                </a:tc>
                <a:extLst>
                  <a:ext uri="{0D108BD9-81ED-4DB2-BD59-A6C34878D82A}">
                    <a16:rowId xmlns:a16="http://schemas.microsoft.com/office/drawing/2014/main" val="10004"/>
                  </a:ext>
                </a:extLst>
              </a:tr>
              <a:tr h="149854">
                <a:tc>
                  <a:txBody>
                    <a:bodyPr/>
                    <a:lstStyle/>
                    <a:p>
                      <a:pPr algn="r"/>
                      <a:r>
                        <a:rPr lang="en-US" sz="1050" b="1" dirty="0" smtClean="0"/>
                        <a:t>Monitor Games</a:t>
                      </a:r>
                      <a:endParaRPr lang="en-US" sz="1050" b="1" dirty="0"/>
                    </a:p>
                  </a:txBody>
                  <a:tcPr/>
                </a:tc>
                <a:tc>
                  <a:txBody>
                    <a:bodyPr/>
                    <a:lstStyle/>
                    <a:p>
                      <a:pPr algn="ctr"/>
                      <a:r>
                        <a:rPr lang="en-US" sz="900" i="0" dirty="0" smtClean="0"/>
                        <a:t>9%</a:t>
                      </a:r>
                      <a:endParaRPr lang="en-US" sz="900" i="0" dirty="0"/>
                    </a:p>
                  </a:txBody>
                  <a:tcPr/>
                </a:tc>
                <a:extLst>
                  <a:ext uri="{0D108BD9-81ED-4DB2-BD59-A6C34878D82A}">
                    <a16:rowId xmlns:a16="http://schemas.microsoft.com/office/drawing/2014/main" val="10005"/>
                  </a:ext>
                </a:extLst>
              </a:tr>
              <a:tr h="149854">
                <a:tc>
                  <a:txBody>
                    <a:bodyPr/>
                    <a:lstStyle/>
                    <a:p>
                      <a:pPr algn="r"/>
                      <a:r>
                        <a:rPr lang="en-US" sz="1050" b="1" dirty="0" smtClean="0">
                          <a:solidFill>
                            <a:schemeClr val="bg1"/>
                          </a:solidFill>
                        </a:rPr>
                        <a:t>Total  Lottery</a:t>
                      </a:r>
                      <a:r>
                        <a:rPr lang="en-US" sz="1050" b="1" baseline="0" dirty="0" smtClean="0">
                          <a:solidFill>
                            <a:schemeClr val="bg1"/>
                          </a:solidFill>
                        </a:rPr>
                        <a:t> </a:t>
                      </a:r>
                      <a:r>
                        <a:rPr lang="en-US" sz="1050" b="1" dirty="0" smtClean="0">
                          <a:solidFill>
                            <a:schemeClr val="bg1"/>
                          </a:solidFill>
                        </a:rPr>
                        <a:t>Spend</a:t>
                      </a:r>
                      <a:endParaRPr lang="en-US" sz="1050" b="1" dirty="0">
                        <a:solidFill>
                          <a:schemeClr val="bg1"/>
                        </a:solidFill>
                      </a:endParaRPr>
                    </a:p>
                  </a:txBody>
                  <a:tcP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bg1"/>
                          </a:solidFill>
                        </a:rPr>
                        <a:t>$967</a:t>
                      </a:r>
                      <a:endParaRPr lang="en-US" sz="1050" b="1" dirty="0">
                        <a:solidFill>
                          <a:schemeClr val="bg1"/>
                        </a:solidFill>
                      </a:endParaRPr>
                    </a:p>
                  </a:txBody>
                  <a:tcPr>
                    <a:solidFill>
                      <a:srgbClr val="4F81BD"/>
                    </a:solidFill>
                  </a:tcPr>
                </a:tc>
                <a:extLst>
                  <a:ext uri="{0D108BD9-81ED-4DB2-BD59-A6C34878D82A}">
                    <a16:rowId xmlns:a16="http://schemas.microsoft.com/office/drawing/2014/main" val="10006"/>
                  </a:ext>
                </a:extLst>
              </a:tr>
            </a:tbl>
          </a:graphicData>
        </a:graphic>
      </p:graphicFrame>
      <p:sp>
        <p:nvSpPr>
          <p:cNvPr id="8" name="Rectangle 7"/>
          <p:cNvSpPr/>
          <p:nvPr/>
        </p:nvSpPr>
        <p:spPr>
          <a:xfrm>
            <a:off x="8168195" y="762000"/>
            <a:ext cx="899605" cy="369332"/>
          </a:xfrm>
          <a:prstGeom prst="rect">
            <a:avLst/>
          </a:prstGeom>
        </p:spPr>
        <p:txBody>
          <a:bodyPr wrap="none">
            <a:spAutoFit/>
          </a:bodyPr>
          <a:lstStyle/>
          <a:p>
            <a:pPr>
              <a:defRPr/>
            </a:pPr>
            <a:r>
              <a:rPr lang="en-US" i="1" dirty="0"/>
              <a:t>(n = 8</a:t>
            </a:r>
            <a:r>
              <a:rPr lang="en-US" i="1" dirty="0" smtClean="0"/>
              <a:t>0)</a:t>
            </a:r>
            <a:endParaRPr lang="en-US" i="1" dirty="0"/>
          </a:p>
        </p:txBody>
      </p:sp>
    </p:spTree>
    <p:extLst>
      <p:ext uri="{BB962C8B-B14F-4D97-AF65-F5344CB8AC3E}">
        <p14:creationId xmlns:p14="http://schemas.microsoft.com/office/powerpoint/2010/main" val="154742146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p:cNvSpPr>
            <a:spLocks noGrp="1"/>
          </p:cNvSpPr>
          <p:nvPr>
            <p:ph type="body" sz="quarter" idx="10"/>
          </p:nvPr>
        </p:nvSpPr>
        <p:spPr>
          <a:xfrm>
            <a:off x="152400" y="152403"/>
            <a:ext cx="8991600" cy="685800"/>
          </a:xfrm>
        </p:spPr>
        <p:txBody>
          <a:bodyPr/>
          <a:lstStyle/>
          <a:p>
            <a:pPr eaLnBrk="1" hangingPunct="1">
              <a:lnSpc>
                <a:spcPct val="70000"/>
              </a:lnSpc>
            </a:pPr>
            <a:r>
              <a:rPr lang="en-US" sz="4000" dirty="0" smtClean="0">
                <a:solidFill>
                  <a:schemeClr val="accent1"/>
                </a:solidFill>
              </a:rPr>
              <a:t>High Frequency Player Profile</a:t>
            </a:r>
          </a:p>
          <a:p>
            <a:pPr eaLnBrk="1" hangingPunct="1">
              <a:lnSpc>
                <a:spcPct val="70000"/>
              </a:lnSpc>
            </a:pPr>
            <a:r>
              <a:rPr lang="en-US" sz="2800" b="0" i="1" dirty="0" smtClean="0">
                <a:solidFill>
                  <a:schemeClr val="tx1"/>
                </a:solidFill>
              </a:rPr>
              <a:t>URBAN / HIGH INCOME </a:t>
            </a:r>
          </a:p>
        </p:txBody>
      </p:sp>
      <p:graphicFrame>
        <p:nvGraphicFramePr>
          <p:cNvPr id="4" name="Table 3"/>
          <p:cNvGraphicFramePr>
            <a:graphicFrameLocks noGrp="1"/>
          </p:cNvGraphicFramePr>
          <p:nvPr>
            <p:extLst>
              <p:ext uri="{D42A27DB-BD31-4B8C-83A1-F6EECF244321}">
                <p14:modId xmlns:p14="http://schemas.microsoft.com/office/powerpoint/2010/main" val="1484320266"/>
              </p:ext>
            </p:extLst>
          </p:nvPr>
        </p:nvGraphicFramePr>
        <p:xfrm>
          <a:off x="4690532" y="1278466"/>
          <a:ext cx="4343400" cy="5516880"/>
        </p:xfrm>
        <a:graphic>
          <a:graphicData uri="http://schemas.openxmlformats.org/drawingml/2006/table">
            <a:tbl>
              <a:tblPr firstRow="1" bandRow="1">
                <a:tableStyleId>{5940675A-B579-460E-94D1-54222C63F5DA}</a:tableStyleId>
              </a:tblPr>
              <a:tblGrid>
                <a:gridCol w="294536">
                  <a:extLst>
                    <a:ext uri="{9D8B030D-6E8A-4147-A177-3AD203B41FA5}">
                      <a16:colId xmlns:a16="http://schemas.microsoft.com/office/drawing/2014/main" val="20000"/>
                    </a:ext>
                  </a:extLst>
                </a:gridCol>
                <a:gridCol w="130566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64862">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chemeClr val="bg1"/>
                          </a:solidFill>
                        </a:rPr>
                        <a:t>Top Response </a:t>
                      </a:r>
                    </a:p>
                    <a:p>
                      <a:pPr algn="ctr"/>
                      <a:r>
                        <a:rPr lang="en-US" sz="900" b="1" dirty="0" smtClean="0">
                          <a:solidFill>
                            <a:schemeClr val="bg1"/>
                          </a:solidFill>
                        </a:rPr>
                        <a:t> (or Average)</a:t>
                      </a:r>
                    </a:p>
                  </a:txBody>
                  <a:tcPr>
                    <a:lnT w="12700" cap="flat" cmpd="sng" algn="ctr">
                      <a:solidFill>
                        <a:schemeClr val="tx1"/>
                      </a:solidFill>
                      <a:prstDash val="solid"/>
                      <a:round/>
                      <a:headEnd type="none" w="med" len="med"/>
                      <a:tailEnd type="none" w="med" len="med"/>
                    </a:lnT>
                    <a:solidFill>
                      <a:schemeClr val="accent1"/>
                    </a:solidFill>
                  </a:tcPr>
                </a:tc>
                <a:tc>
                  <a:txBody>
                    <a:bodyPr/>
                    <a:lstStyle/>
                    <a:p>
                      <a:pPr algn="ctr"/>
                      <a:r>
                        <a:rPr lang="en-US" sz="900" b="1" dirty="0" smtClean="0">
                          <a:solidFill>
                            <a:schemeClr val="tx1"/>
                          </a:solidFill>
                        </a:rPr>
                        <a:t>2</a:t>
                      </a:r>
                      <a:r>
                        <a:rPr lang="en-US" sz="900" b="1" baseline="30000" dirty="0" smtClean="0">
                          <a:solidFill>
                            <a:schemeClr val="tx1"/>
                          </a:solidFill>
                        </a:rPr>
                        <a:t>nd</a:t>
                      </a:r>
                      <a:r>
                        <a:rPr lang="en-US" sz="900" b="1" baseline="0" dirty="0" smtClean="0">
                          <a:solidFill>
                            <a:schemeClr val="tx1"/>
                          </a:solidFill>
                        </a:rPr>
                        <a:t> Top Response</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r h="228039">
                <a:tc rowSpan="13">
                  <a:txBody>
                    <a:bodyPr/>
                    <a:lstStyle/>
                    <a:p>
                      <a:pPr algn="ctr"/>
                      <a:r>
                        <a:rPr lang="en-US" sz="1050" b="1" dirty="0" smtClean="0">
                          <a:solidFill>
                            <a:schemeClr val="accent1">
                              <a:lumMod val="75000"/>
                            </a:schemeClr>
                          </a:solidFill>
                        </a:rPr>
                        <a:t>DEMOGRAPHICS</a:t>
                      </a:r>
                      <a:endParaRPr lang="en-US" sz="1050" b="1" dirty="0">
                        <a:solidFill>
                          <a:schemeClr val="accent1">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48 years</a:t>
                      </a:r>
                      <a:endParaRPr lang="en-US" sz="900" b="1" dirty="0"/>
                    </a:p>
                  </a:txBody>
                  <a:tcPr>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28039">
                <a:tc vMerge="1">
                  <a:txBody>
                    <a:bodyPr/>
                    <a:lstStyle/>
                    <a:p>
                      <a:pPr algn="r"/>
                      <a:endParaRPr lang="en-US" sz="900" b="1" dirty="0"/>
                    </a:p>
                  </a:txBody>
                  <a:tcPr/>
                </a:tc>
                <a:tc>
                  <a:txBody>
                    <a:bodyPr/>
                    <a:lstStyle/>
                    <a:p>
                      <a:pPr algn="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Male – 85%</a:t>
                      </a:r>
                      <a:endParaRPr lang="en-US" sz="900" b="1" dirty="0"/>
                    </a:p>
                  </a:txBody>
                  <a:tcPr>
                    <a:solidFill>
                      <a:schemeClr val="accent5">
                        <a:lumMod val="20000"/>
                        <a:lumOff val="80000"/>
                      </a:schemeClr>
                    </a:solidFill>
                  </a:tcPr>
                </a:tc>
                <a:tc>
                  <a:txBody>
                    <a:bodyPr/>
                    <a:lstStyle/>
                    <a:p>
                      <a:pPr algn="ctr"/>
                      <a:r>
                        <a:rPr lang="en-US" sz="900" b="0" dirty="0" smtClean="0"/>
                        <a:t>Female</a:t>
                      </a:r>
                      <a:r>
                        <a:rPr lang="en-US" sz="900" b="0" baseline="0" dirty="0" smtClean="0"/>
                        <a:t> </a:t>
                      </a:r>
                      <a:r>
                        <a:rPr lang="en-US" sz="900" b="0" dirty="0" smtClean="0"/>
                        <a:t>– 15%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28039">
                <a:tc vMerge="1">
                  <a:txBody>
                    <a:bodyPr/>
                    <a:lstStyle/>
                    <a:p>
                      <a:pPr algn="r"/>
                      <a:endParaRPr lang="en-US" sz="900" b="1" dirty="0"/>
                    </a:p>
                  </a:txBody>
                  <a:tcPr/>
                </a:tc>
                <a:tc>
                  <a:txBody>
                    <a:bodyPr/>
                    <a:lstStyle/>
                    <a:p>
                      <a:pPr algn="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 – 78%</a:t>
                      </a:r>
                      <a:endParaRPr lang="en-US" sz="900" b="1" dirty="0"/>
                    </a:p>
                  </a:txBody>
                  <a:tcPr>
                    <a:solidFill>
                      <a:schemeClr val="accent5">
                        <a:lumMod val="20000"/>
                        <a:lumOff val="80000"/>
                      </a:schemeClr>
                    </a:solidFill>
                  </a:tcPr>
                </a:tc>
                <a:tc>
                  <a:txBody>
                    <a:bodyPr/>
                    <a:lstStyle/>
                    <a:p>
                      <a:pPr algn="ctr"/>
                      <a:r>
                        <a:rPr lang="en-US" sz="900" b="0" baseline="0" dirty="0" smtClean="0"/>
                        <a:t>AA </a:t>
                      </a:r>
                      <a:r>
                        <a:rPr lang="en-US" sz="900" b="0" dirty="0" smtClean="0"/>
                        <a:t>– 13%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28039">
                <a:tc vMerge="1">
                  <a:txBody>
                    <a:bodyPr/>
                    <a:lstStyle/>
                    <a:p>
                      <a:pPr algn="r"/>
                      <a:endParaRPr lang="en-US" sz="900" b="1" dirty="0"/>
                    </a:p>
                  </a:txBody>
                  <a:tcPr/>
                </a:tc>
                <a:tc>
                  <a:txBody>
                    <a:bodyPr/>
                    <a:lstStyle/>
                    <a:p>
                      <a:pPr algn="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55%</a:t>
                      </a:r>
                      <a:endParaRPr lang="en-US" sz="900" b="1" dirty="0"/>
                    </a:p>
                  </a:txBody>
                  <a:tcPr>
                    <a:solidFill>
                      <a:schemeClr val="accent5">
                        <a:lumMod val="20000"/>
                        <a:lumOff val="80000"/>
                      </a:schemeClr>
                    </a:solidFill>
                  </a:tcPr>
                </a:tc>
                <a:tc>
                  <a:txBody>
                    <a:bodyPr/>
                    <a:lstStyle/>
                    <a:p>
                      <a:pPr algn="ctr"/>
                      <a:r>
                        <a:rPr lang="en-US" sz="900" b="0" dirty="0" smtClean="0"/>
                        <a:t>TH</a:t>
                      </a:r>
                      <a:r>
                        <a:rPr lang="en-US" sz="900" b="0" baseline="0" dirty="0" smtClean="0"/>
                        <a:t> </a:t>
                      </a:r>
                      <a:r>
                        <a:rPr lang="en-US" sz="900" b="0" dirty="0" smtClean="0"/>
                        <a:t>– 30%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8039">
                <a:tc vMerge="1">
                  <a:txBody>
                    <a:bodyPr/>
                    <a:lstStyle/>
                    <a:p>
                      <a:pPr algn="r"/>
                      <a:endParaRPr lang="en-US" sz="900" b="1" dirty="0"/>
                    </a:p>
                  </a:txBody>
                  <a:tcPr/>
                </a:tc>
                <a:tc>
                  <a:txBody>
                    <a:bodyPr/>
                    <a:lstStyle/>
                    <a:p>
                      <a:pPr algn="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$432,000</a:t>
                      </a:r>
                      <a:endParaRPr lang="en-US" sz="900" b="1" dirty="0"/>
                    </a:p>
                  </a:txBody>
                  <a:tcPr>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8039">
                <a:tc vMerge="1">
                  <a:txBody>
                    <a:bodyPr/>
                    <a:lstStyle/>
                    <a:p>
                      <a:pPr algn="r"/>
                      <a:endParaRPr lang="en-US" sz="900" b="1" dirty="0"/>
                    </a:p>
                  </a:txBody>
                  <a:tcPr/>
                </a:tc>
                <a:tc>
                  <a:txBody>
                    <a:bodyPr/>
                    <a:lstStyle/>
                    <a:p>
                      <a:pPr algn="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a:t>
                      </a:r>
                      <a:r>
                        <a:rPr lang="en-US" sz="900" b="1" baseline="0" dirty="0" smtClean="0"/>
                        <a:t> </a:t>
                      </a:r>
                      <a:r>
                        <a:rPr lang="en-US" sz="900" b="1" dirty="0" smtClean="0"/>
                        <a:t>– 80%</a:t>
                      </a:r>
                      <a:endParaRPr lang="en-US" sz="900" b="1" dirty="0"/>
                    </a:p>
                  </a:txBody>
                  <a:tcPr>
                    <a:solidFill>
                      <a:schemeClr val="accent5">
                        <a:lumMod val="20000"/>
                        <a:lumOff val="80000"/>
                      </a:schemeClr>
                    </a:solidFill>
                  </a:tcPr>
                </a:tc>
                <a:tc>
                  <a:txBody>
                    <a:bodyPr/>
                    <a:lstStyle/>
                    <a:p>
                      <a:pPr algn="ctr"/>
                      <a:r>
                        <a:rPr lang="en-US" sz="900" b="0" dirty="0" smtClean="0"/>
                        <a:t>Rent</a:t>
                      </a:r>
                      <a:r>
                        <a:rPr lang="en-US" sz="900" b="0" baseline="0" dirty="0" smtClean="0"/>
                        <a:t> </a:t>
                      </a:r>
                      <a:r>
                        <a:rPr lang="en-US" sz="900" b="0" dirty="0" smtClean="0"/>
                        <a:t>– 18%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8039">
                <a:tc vMerge="1">
                  <a:txBody>
                    <a:bodyPr/>
                    <a:lstStyle/>
                    <a:p>
                      <a:pPr algn="r"/>
                      <a:endParaRPr lang="en-US" sz="900" b="1" dirty="0"/>
                    </a:p>
                  </a:txBody>
                  <a:tcPr/>
                </a:tc>
                <a:tc>
                  <a:txBody>
                    <a:bodyPr/>
                    <a:lstStyle/>
                    <a:p>
                      <a:pPr algn="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Married – 68%</a:t>
                      </a:r>
                      <a:endParaRPr lang="en-US" sz="900" b="1" dirty="0"/>
                    </a:p>
                  </a:txBody>
                  <a:tcPr>
                    <a:solidFill>
                      <a:schemeClr val="accent5">
                        <a:lumMod val="20000"/>
                        <a:lumOff val="80000"/>
                      </a:schemeClr>
                    </a:solidFill>
                  </a:tcPr>
                </a:tc>
                <a:tc>
                  <a:txBody>
                    <a:bodyPr/>
                    <a:lstStyle/>
                    <a:p>
                      <a:pPr algn="ctr"/>
                      <a:r>
                        <a:rPr lang="en-US" sz="900" b="0" dirty="0" smtClean="0"/>
                        <a:t>Single</a:t>
                      </a:r>
                      <a:r>
                        <a:rPr lang="en-US" sz="900" b="0" baseline="0" dirty="0" smtClean="0"/>
                        <a:t> </a:t>
                      </a:r>
                      <a:r>
                        <a:rPr lang="en-US" sz="900" b="0" dirty="0" smtClean="0"/>
                        <a:t>– 25%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8039">
                <a:tc vMerge="1">
                  <a:txBody>
                    <a:bodyPr/>
                    <a:lstStyle/>
                    <a:p>
                      <a:pPr algn="r"/>
                      <a:endParaRPr lang="en-US" sz="900" b="1" dirty="0"/>
                    </a:p>
                  </a:txBody>
                  <a:tcPr/>
                </a:tc>
                <a:tc>
                  <a:txBody>
                    <a:bodyPr/>
                    <a:lstStyle/>
                    <a:p>
                      <a:pPr algn="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35%</a:t>
                      </a:r>
                      <a:endParaRPr lang="en-US" sz="900" b="1" dirty="0"/>
                    </a:p>
                  </a:txBody>
                  <a:tcPr>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8039">
                <a:tc vMerge="1">
                  <a:txBody>
                    <a:bodyPr/>
                    <a:lstStyle/>
                    <a:p>
                      <a:pPr algn="r"/>
                      <a:endParaRPr lang="en-US" sz="900" b="1" dirty="0"/>
                    </a:p>
                  </a:txBody>
                  <a:tcPr/>
                </a:tc>
                <a:tc>
                  <a:txBody>
                    <a:bodyPr/>
                    <a:lstStyle/>
                    <a:p>
                      <a:pPr algn="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a:t>
                      </a:r>
                      <a:r>
                        <a:rPr lang="en-US" sz="900" b="1" baseline="0" dirty="0" smtClean="0"/>
                        <a:t> Year College</a:t>
                      </a:r>
                      <a:r>
                        <a:rPr lang="en-US" sz="900" b="1" dirty="0" smtClean="0"/>
                        <a:t> – 40%</a:t>
                      </a:r>
                      <a:endParaRPr lang="en-US" sz="900" b="1" dirty="0"/>
                    </a:p>
                  </a:txBody>
                  <a:tcPr>
                    <a:solidFill>
                      <a:schemeClr val="accent5">
                        <a:lumMod val="20000"/>
                        <a:lumOff val="80000"/>
                      </a:schemeClr>
                    </a:solidFill>
                  </a:tcPr>
                </a:tc>
                <a:tc>
                  <a:txBody>
                    <a:bodyPr/>
                    <a:lstStyle/>
                    <a:p>
                      <a:pPr algn="ctr"/>
                      <a:r>
                        <a:rPr lang="en-US" sz="900" b="0" dirty="0" smtClean="0"/>
                        <a:t>Post</a:t>
                      </a:r>
                      <a:r>
                        <a:rPr lang="en-US" sz="900" b="0" baseline="0" dirty="0" smtClean="0"/>
                        <a:t> College </a:t>
                      </a:r>
                      <a:r>
                        <a:rPr lang="en-US" sz="900" b="0" dirty="0" smtClean="0"/>
                        <a:t>– 40%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baseline="0" dirty="0" smtClean="0"/>
                        <a:t>Full Time </a:t>
                      </a:r>
                      <a:r>
                        <a:rPr lang="en-US" sz="900" b="1" dirty="0" smtClean="0"/>
                        <a:t>– 68%</a:t>
                      </a:r>
                      <a:endParaRPr lang="en-US" sz="900" b="1" dirty="0"/>
                    </a:p>
                  </a:txBody>
                  <a:tcPr>
                    <a:solidFill>
                      <a:schemeClr val="accent5">
                        <a:lumMod val="20000"/>
                        <a:lumOff val="80000"/>
                      </a:schemeClr>
                    </a:solidFill>
                  </a:tcPr>
                </a:tc>
                <a:tc>
                  <a:txBody>
                    <a:bodyPr/>
                    <a:lstStyle/>
                    <a:p>
                      <a:pPr algn="ctr"/>
                      <a:r>
                        <a:rPr lang="en-US" sz="900" b="0" dirty="0" smtClean="0"/>
                        <a:t>Self-employed</a:t>
                      </a:r>
                      <a:r>
                        <a:rPr lang="en-US" sz="900" b="0" baseline="0" dirty="0" smtClean="0"/>
                        <a:t> </a:t>
                      </a:r>
                      <a:r>
                        <a:rPr lang="en-US" sz="900" b="0" dirty="0" smtClean="0"/>
                        <a:t>– 13%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77%</a:t>
                      </a:r>
                      <a:endParaRPr lang="en-US" sz="900" b="1" dirty="0"/>
                    </a:p>
                  </a:txBody>
                  <a:tcPr>
                    <a:solidFill>
                      <a:schemeClr val="accent5">
                        <a:lumMod val="20000"/>
                        <a:lumOff val="80000"/>
                      </a:schemeClr>
                    </a:solidFill>
                  </a:tcPr>
                </a:tc>
                <a:tc>
                  <a:txBody>
                    <a:bodyPr/>
                    <a:lstStyle/>
                    <a:p>
                      <a:pPr algn="ctr"/>
                      <a:r>
                        <a:rPr lang="en-US" sz="900" b="0" dirty="0" smtClean="0"/>
                        <a:t>Trade/Retail</a:t>
                      </a:r>
                      <a:r>
                        <a:rPr lang="en-US" sz="900" b="0" baseline="0" dirty="0" smtClean="0"/>
                        <a:t> </a:t>
                      </a:r>
                      <a:r>
                        <a:rPr lang="en-US" sz="900" b="0" dirty="0" smtClean="0"/>
                        <a:t>– 11%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$154,000</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8039">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83%</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21621">
                <a:tc>
                  <a:txBody>
                    <a:bodyPr/>
                    <a:lstStyle/>
                    <a:p>
                      <a:pPr algn="ctr"/>
                      <a:endParaRPr lang="en-US" sz="200" b="1" dirty="0"/>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8039">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endParaRPr lang="en-US" sz="1050" b="1"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Traveling – 73%</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0" dirty="0" smtClean="0"/>
                        <a:t>Watching</a:t>
                      </a:r>
                      <a:r>
                        <a:rPr lang="en-US" sz="900" b="0" baseline="0" dirty="0" smtClean="0"/>
                        <a:t> TV </a:t>
                      </a:r>
                      <a:r>
                        <a:rPr lang="en-US" sz="900" b="0" dirty="0" smtClean="0"/>
                        <a:t>– 68%</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8039">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Internet – 9</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0" baseline="0" dirty="0" smtClean="0"/>
                        <a:t>Broadcast TV </a:t>
                      </a:r>
                      <a:r>
                        <a:rPr lang="en-US" sz="900" b="0" dirty="0" smtClean="0"/>
                        <a:t>– 8</a:t>
                      </a:r>
                      <a:r>
                        <a:rPr lang="en-US" sz="900" b="0" baseline="0" dirty="0" smtClean="0"/>
                        <a:t> hours</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Laptop – 35% of time</a:t>
                      </a:r>
                      <a:endParaRPr lang="en-US" sz="900" b="1" dirty="0"/>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gn="ctr"/>
                      <a:r>
                        <a:rPr lang="en-US" sz="900" b="0" dirty="0" smtClean="0"/>
                        <a:t>Desktop– 34%</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Laptop – 83%</a:t>
                      </a:r>
                      <a:endParaRPr lang="en-US" sz="900" b="1" dirty="0"/>
                    </a:p>
                  </a:txBody>
                  <a:tcPr>
                    <a:solidFill>
                      <a:schemeClr val="accent5">
                        <a:lumMod val="20000"/>
                        <a:lumOff val="80000"/>
                      </a:schemeClr>
                    </a:solidFill>
                  </a:tcPr>
                </a:tc>
                <a:tc>
                  <a:txBody>
                    <a:bodyPr/>
                    <a:lstStyle/>
                    <a:p>
                      <a:pPr algn="ctr"/>
                      <a:r>
                        <a:rPr lang="en-US" sz="900" b="0" dirty="0" smtClean="0"/>
                        <a:t>Smartphone– 78%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8"/>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Comedy – 78%</a:t>
                      </a:r>
                      <a:endParaRPr lang="en-US" sz="900" b="1" dirty="0"/>
                    </a:p>
                  </a:txBody>
                  <a:tcPr>
                    <a:solidFill>
                      <a:schemeClr val="accent5">
                        <a:lumMod val="20000"/>
                        <a:lumOff val="80000"/>
                      </a:schemeClr>
                    </a:solidFill>
                  </a:tcPr>
                </a:tc>
                <a:tc>
                  <a:txBody>
                    <a:bodyPr/>
                    <a:lstStyle/>
                    <a:p>
                      <a:pPr algn="ctr"/>
                      <a:r>
                        <a:rPr lang="en-US" sz="900" b="0" dirty="0" smtClean="0"/>
                        <a:t>Sports– 70%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70%</a:t>
                      </a:r>
                      <a:endParaRPr lang="en-US" sz="900" b="1" dirty="0"/>
                    </a:p>
                  </a:txBody>
                  <a:tcPr>
                    <a:solidFill>
                      <a:schemeClr val="accent5">
                        <a:lumMod val="20000"/>
                        <a:lumOff val="80000"/>
                      </a:schemeClr>
                    </a:solidFill>
                  </a:tcPr>
                </a:tc>
                <a:tc>
                  <a:txBody>
                    <a:bodyPr/>
                    <a:lstStyle/>
                    <a:p>
                      <a:pPr algn="ctr"/>
                      <a:r>
                        <a:rPr lang="en-US" sz="900" b="0" dirty="0" smtClean="0"/>
                        <a:t>You</a:t>
                      </a:r>
                      <a:r>
                        <a:rPr lang="en-US" sz="900" b="0" baseline="0" dirty="0" smtClean="0"/>
                        <a:t>Tube </a:t>
                      </a:r>
                      <a:r>
                        <a:rPr lang="en-US" sz="900" b="0" dirty="0" smtClean="0"/>
                        <a:t>– 33%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 – 80%</a:t>
                      </a:r>
                      <a:endParaRPr lang="en-US" sz="900" b="1" dirty="0"/>
                    </a:p>
                  </a:txBody>
                  <a:tcPr>
                    <a:solidFill>
                      <a:schemeClr val="accent5">
                        <a:lumMod val="20000"/>
                        <a:lumOff val="80000"/>
                      </a:schemeClr>
                    </a:solidFill>
                  </a:tcPr>
                </a:tc>
                <a:tc>
                  <a:txBody>
                    <a:bodyPr/>
                    <a:lstStyle/>
                    <a:p>
                      <a:pPr algn="ctr"/>
                      <a:r>
                        <a:rPr lang="en-US" sz="900" b="0" dirty="0" smtClean="0"/>
                        <a:t>Superstore</a:t>
                      </a:r>
                      <a:r>
                        <a:rPr lang="en-US" sz="900" b="0" baseline="0" dirty="0" smtClean="0"/>
                        <a:t> </a:t>
                      </a:r>
                      <a:r>
                        <a:rPr lang="en-US" sz="900" b="0" dirty="0" smtClean="0"/>
                        <a:t>– 78%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SUV/Crossover – 40%</a:t>
                      </a:r>
                      <a:endParaRPr lang="en-US" sz="900" b="1" dirty="0"/>
                    </a:p>
                  </a:txBody>
                  <a:tcPr>
                    <a:solidFill>
                      <a:schemeClr val="accent5">
                        <a:lumMod val="20000"/>
                        <a:lumOff val="80000"/>
                      </a:schemeClr>
                    </a:solidFill>
                  </a:tcPr>
                </a:tc>
                <a:tc>
                  <a:txBody>
                    <a:bodyPr/>
                    <a:lstStyle/>
                    <a:p>
                      <a:pPr algn="ctr"/>
                      <a:r>
                        <a:rPr lang="en-US" sz="900" b="0" dirty="0" smtClean="0"/>
                        <a:t>Sedan– 23%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2"/>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Honda – 13%</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0" dirty="0" smtClean="0"/>
                        <a:t>Ford</a:t>
                      </a:r>
                      <a:r>
                        <a:rPr lang="en-US" sz="900" b="0" baseline="0" dirty="0" smtClean="0"/>
                        <a:t> </a:t>
                      </a:r>
                      <a:r>
                        <a:rPr lang="en-US" sz="900" b="0" dirty="0" smtClean="0"/>
                        <a:t>– 10%</a:t>
                      </a: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37263080"/>
              </p:ext>
            </p:extLst>
          </p:nvPr>
        </p:nvGraphicFramePr>
        <p:xfrm>
          <a:off x="101601" y="5511801"/>
          <a:ext cx="4343400" cy="128016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1">
                              <a:lumMod val="75000"/>
                            </a:schemeClr>
                          </a:solidFill>
                        </a:rPr>
                        <a:t>G A M B L I N G / G A M I N G   P O T E N T I A L</a:t>
                      </a:r>
                      <a:endParaRPr lang="en-US" sz="1200" b="1" dirty="0">
                        <a:solidFill>
                          <a:schemeClr val="accent1">
                            <a:lumMod val="75000"/>
                          </a:schemeClr>
                        </a:solidFill>
                      </a:endParaRPr>
                    </a:p>
                  </a:txBody>
                  <a:tcPr>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val="10000"/>
                  </a:ext>
                </a:extLst>
              </a:tr>
              <a:tr h="149854">
                <a:tc>
                  <a:txBody>
                    <a:bodyPr/>
                    <a:lstStyle/>
                    <a:p>
                      <a:pPr algn="r"/>
                      <a:r>
                        <a:rPr lang="en-US" sz="1050" b="1" dirty="0" smtClean="0"/>
                        <a:t>Risk Meter</a:t>
                      </a:r>
                      <a:endParaRPr lang="en-US" sz="1050" b="1" dirty="0"/>
                    </a:p>
                  </a:txBody>
                  <a:tcPr/>
                </a:tc>
                <a:tc>
                  <a:txBody>
                    <a:bodyPr/>
                    <a:lstStyle/>
                    <a:p>
                      <a:pPr algn="ctr"/>
                      <a:r>
                        <a:rPr lang="en-US" sz="1050" b="1" dirty="0" smtClean="0"/>
                        <a:t>14</a:t>
                      </a:r>
                      <a:r>
                        <a:rPr lang="en-US" sz="900" b="1" dirty="0" smtClean="0"/>
                        <a:t> </a:t>
                      </a:r>
                      <a:r>
                        <a:rPr lang="en-US" sz="900" i="1" dirty="0" smtClean="0"/>
                        <a:t>out of 25 points</a:t>
                      </a:r>
                      <a:endParaRPr lang="en-US" sz="900" i="1" dirty="0"/>
                    </a:p>
                  </a:txBody>
                  <a:tcPr/>
                </a:tc>
                <a:extLst>
                  <a:ext uri="{0D108BD9-81ED-4DB2-BD59-A6C34878D82A}">
                    <a16:rowId xmlns:a16="http://schemas.microsoft.com/office/drawing/2014/main" val="10001"/>
                  </a:ext>
                </a:extLst>
              </a:tr>
              <a:tr h="149854">
                <a:tc>
                  <a:txBody>
                    <a:bodyPr/>
                    <a:lstStyle/>
                    <a:p>
                      <a:pPr algn="r"/>
                      <a:r>
                        <a:rPr lang="en-US" sz="1050" b="1" dirty="0" smtClean="0"/>
                        <a:t>Gaming/Gambling Tendency</a:t>
                      </a:r>
                      <a:endParaRPr lang="en-US" sz="1050" b="1" dirty="0"/>
                    </a:p>
                  </a:txBody>
                  <a:tcPr/>
                </a:tc>
                <a:tc>
                  <a:txBody>
                    <a:bodyPr/>
                    <a:lstStyle/>
                    <a:p>
                      <a:pPr algn="ctr"/>
                      <a:r>
                        <a:rPr lang="en-US" sz="1050" b="1" dirty="0" smtClean="0"/>
                        <a:t>17 </a:t>
                      </a:r>
                      <a:r>
                        <a:rPr lang="en-US" sz="900" i="1" dirty="0" smtClean="0"/>
                        <a:t>out of 25 points</a:t>
                      </a:r>
                      <a:endParaRPr lang="en-US" sz="900" i="1" dirty="0"/>
                    </a:p>
                  </a:txBody>
                  <a:tcPr/>
                </a:tc>
                <a:extLst>
                  <a:ext uri="{0D108BD9-81ED-4DB2-BD59-A6C34878D82A}">
                    <a16:rowId xmlns:a16="http://schemas.microsoft.com/office/drawing/2014/main" val="10002"/>
                  </a:ext>
                </a:extLst>
              </a:tr>
              <a:tr h="149854">
                <a:tc>
                  <a:txBody>
                    <a:bodyPr/>
                    <a:lstStyle/>
                    <a:p>
                      <a:pPr algn="r"/>
                      <a:r>
                        <a:rPr lang="en-US" sz="1050" b="1" dirty="0" smtClean="0"/>
                        <a:t>Maryland Lottery Perception</a:t>
                      </a:r>
                      <a:endParaRPr lang="en-US" sz="1050" b="1" dirty="0"/>
                    </a:p>
                  </a:txBody>
                  <a:tcPr/>
                </a:tc>
                <a:tc>
                  <a:txBody>
                    <a:bodyPr/>
                    <a:lstStyle/>
                    <a:p>
                      <a:pPr algn="ctr"/>
                      <a:r>
                        <a:rPr lang="en-US" sz="1050" b="1" dirty="0" smtClean="0"/>
                        <a:t>32</a:t>
                      </a:r>
                      <a:r>
                        <a:rPr lang="en-US" sz="900" b="1" dirty="0" smtClean="0"/>
                        <a:t> </a:t>
                      </a:r>
                      <a:r>
                        <a:rPr lang="en-US" sz="900" i="1" dirty="0" smtClean="0"/>
                        <a:t>out of 50 points</a:t>
                      </a:r>
                      <a:endParaRPr lang="en-US" sz="900" i="1" dirty="0"/>
                    </a:p>
                  </a:txBody>
                  <a:tcPr/>
                </a:tc>
                <a:extLst>
                  <a:ext uri="{0D108BD9-81ED-4DB2-BD59-A6C34878D82A}">
                    <a16:rowId xmlns:a16="http://schemas.microsoft.com/office/drawing/2014/main" val="10003"/>
                  </a:ext>
                </a:extLst>
              </a:tr>
              <a:tr h="149854">
                <a:tc>
                  <a:txBody>
                    <a:bodyPr/>
                    <a:lstStyle/>
                    <a:p>
                      <a:pPr algn="r"/>
                      <a:r>
                        <a:rPr lang="en-US" sz="1050" b="1" dirty="0" smtClean="0">
                          <a:solidFill>
                            <a:schemeClr val="bg1"/>
                          </a:solidFill>
                        </a:rPr>
                        <a:t>Total Score</a:t>
                      </a:r>
                      <a:endParaRPr lang="en-US" sz="1050" b="1" dirty="0">
                        <a:solidFill>
                          <a:schemeClr val="bg1"/>
                        </a:solidFill>
                      </a:endParaRPr>
                    </a:p>
                  </a:txBody>
                  <a:tcPr>
                    <a:solidFill>
                      <a:schemeClr val="accent1"/>
                    </a:solidFill>
                  </a:tcPr>
                </a:tc>
                <a:tc>
                  <a:txBody>
                    <a:bodyPr/>
                    <a:lstStyle/>
                    <a:p>
                      <a:pPr algn="ctr"/>
                      <a:r>
                        <a:rPr lang="en-US" sz="1050" b="1" i="0" dirty="0" smtClean="0">
                          <a:solidFill>
                            <a:schemeClr val="bg1"/>
                          </a:solidFill>
                        </a:rPr>
                        <a:t>63 </a:t>
                      </a:r>
                      <a:r>
                        <a:rPr lang="en-US" sz="900" b="1" i="1" dirty="0" smtClean="0">
                          <a:solidFill>
                            <a:schemeClr val="bg1"/>
                          </a:solidFill>
                        </a:rPr>
                        <a:t>out of 100 points</a:t>
                      </a:r>
                      <a:endParaRPr lang="en-US" sz="900" b="1" i="1" dirty="0">
                        <a:solidFill>
                          <a:schemeClr val="bg1"/>
                        </a:solidFill>
                      </a:endParaRPr>
                    </a:p>
                  </a:txBody>
                  <a:tcPr>
                    <a:solidFill>
                      <a:schemeClr val="accent1"/>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590359981"/>
              </p:ext>
            </p:extLst>
          </p:nvPr>
        </p:nvGraphicFramePr>
        <p:xfrm>
          <a:off x="101601" y="1278466"/>
          <a:ext cx="4343400" cy="2270157"/>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tblGrid>
              <a:tr h="349917">
                <a:tc>
                  <a:txBody>
                    <a:bodyPr/>
                    <a:lstStyle/>
                    <a:p>
                      <a:pPr algn="ctr"/>
                      <a:r>
                        <a:rPr lang="en-US" sz="1200" b="1" dirty="0" smtClean="0">
                          <a:solidFill>
                            <a:schemeClr val="accent1">
                              <a:lumMod val="75000"/>
                            </a:schemeClr>
                          </a:solidFill>
                        </a:rPr>
                        <a:t>P R O F I L E  S U M M A R Y</a:t>
                      </a:r>
                      <a:r>
                        <a:rPr lang="en-US" sz="1200" b="1" baseline="0" dirty="0" smtClean="0">
                          <a:solidFill>
                            <a:schemeClr val="accent1">
                              <a:lumMod val="75000"/>
                            </a:schemeClr>
                          </a:solidFill>
                        </a:rPr>
                        <a:t> </a:t>
                      </a:r>
                      <a:endParaRPr lang="en-US" sz="1200" b="1" dirty="0">
                        <a:solidFill>
                          <a:schemeClr val="accent1">
                            <a:lumMod val="75000"/>
                          </a:schemeClr>
                        </a:solidFill>
                      </a:endParaRPr>
                    </a:p>
                  </a:txBody>
                  <a:tcPr anchor="ctr">
                    <a:solidFill>
                      <a:schemeClr val="bg1">
                        <a:lumMod val="95000"/>
                      </a:schemeClr>
                    </a:solidFill>
                  </a:tcPr>
                </a:tc>
                <a:extLst>
                  <a:ext uri="{0D108BD9-81ED-4DB2-BD59-A6C34878D82A}">
                    <a16:rowId xmlns:a16="http://schemas.microsoft.com/office/drawing/2014/main" val="10000"/>
                  </a:ext>
                </a:extLst>
              </a:tr>
              <a:tr h="1876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This</a:t>
                      </a:r>
                      <a:r>
                        <a:rPr lang="en-US" sz="1200" b="1" baseline="0" dirty="0" smtClean="0">
                          <a:solidFill>
                            <a:schemeClr val="tx1"/>
                          </a:solidFill>
                        </a:rPr>
                        <a:t> group lives in expensive homes in the city and makes on average $154,000 in household income per year.  Over one third have children in the household and most are married.  They are highly educated, many with post college degrees and have professional jobs.  They spend their leisure  time traveling, exercising, cooking, going to restaurants, and watching TV mostly comedy, sports, news and movies. </a:t>
                      </a:r>
                      <a:r>
                        <a:rPr lang="en-US" sz="1200" b="1" kern="1200" dirty="0" smtClean="0">
                          <a:solidFill>
                            <a:schemeClr val="tx1"/>
                          </a:solidFill>
                          <a:effectLst/>
                          <a:latin typeface="+mn-lt"/>
                          <a:ea typeface="+mn-ea"/>
                          <a:cs typeface="+mn-cs"/>
                        </a:rPr>
                        <a:t>Their gambling/gaming index score is the highest for the</a:t>
                      </a:r>
                      <a:r>
                        <a:rPr lang="en-US" sz="1200" b="1" kern="1200" baseline="0" dirty="0" smtClean="0">
                          <a:solidFill>
                            <a:schemeClr val="tx1"/>
                          </a:solidFill>
                          <a:effectLst/>
                          <a:latin typeface="+mn-lt"/>
                          <a:ea typeface="+mn-ea"/>
                          <a:cs typeface="+mn-cs"/>
                        </a:rPr>
                        <a:t> high frequency player category.</a:t>
                      </a:r>
                      <a:endParaRPr lang="en-US" sz="1200" b="1" dirty="0" smtClean="0">
                        <a:solidFill>
                          <a:schemeClr val="tx1"/>
                        </a:solidFill>
                      </a:endParaRPr>
                    </a:p>
                    <a:p>
                      <a:pPr algn="l"/>
                      <a:endParaRPr lang="en-US" sz="1200" b="1" dirty="0" smtClean="0">
                        <a:solidFill>
                          <a:schemeClr val="tx1"/>
                        </a:solidFill>
                      </a:endParaRPr>
                    </a:p>
                    <a:p>
                      <a:pPr algn="l"/>
                      <a:endParaRPr lang="en-US" sz="1200" b="1"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321933459"/>
              </p:ext>
            </p:extLst>
          </p:nvPr>
        </p:nvGraphicFramePr>
        <p:xfrm>
          <a:off x="99718" y="3649980"/>
          <a:ext cx="4343400" cy="176022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1">
                              <a:lumMod val="75000"/>
                            </a:schemeClr>
                          </a:solidFill>
                        </a:rPr>
                        <a:t>C U R R E N T</a:t>
                      </a:r>
                      <a:r>
                        <a:rPr lang="en-US" sz="1200" b="1" baseline="0" dirty="0" smtClean="0">
                          <a:solidFill>
                            <a:schemeClr val="accent1">
                              <a:lumMod val="75000"/>
                            </a:schemeClr>
                          </a:solidFill>
                        </a:rPr>
                        <a:t>  L O T T E R Y  P L A Y</a:t>
                      </a:r>
                      <a:endParaRPr lang="en-US" sz="1200" b="1" dirty="0">
                        <a:solidFill>
                          <a:schemeClr val="accent1">
                            <a:lumMod val="75000"/>
                          </a:schemeClr>
                        </a:solidFill>
                      </a:endParaRPr>
                    </a:p>
                  </a:txBody>
                  <a:tcPr>
                    <a:solidFill>
                      <a:schemeClr val="bg1">
                        <a:lumMod val="95000"/>
                      </a:schemeClr>
                    </a:solidFill>
                  </a:tcPr>
                </a:tc>
                <a:tc hMerge="1">
                  <a:txBody>
                    <a:bodyPr/>
                    <a:lstStyle/>
                    <a:p>
                      <a:pPr algn="ctr"/>
                      <a:endParaRPr lang="en-US" sz="1200" b="1" dirty="0">
                        <a:solidFill>
                          <a:schemeClr val="accent2">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149854">
                <a:tc>
                  <a:txBody>
                    <a:bodyPr/>
                    <a:lstStyle/>
                    <a:p>
                      <a:pPr algn="r"/>
                      <a:endParaRPr lang="en-US" sz="900" b="1" dirty="0"/>
                    </a:p>
                  </a:txBody>
                  <a:tcPr/>
                </a:tc>
                <a:tc>
                  <a:txBody>
                    <a:bodyPr/>
                    <a:lstStyle/>
                    <a:p>
                      <a:pPr algn="ctr"/>
                      <a:r>
                        <a:rPr lang="en-US" sz="900" b="1" i="1" dirty="0" smtClean="0"/>
                        <a:t>% of Respondents</a:t>
                      </a:r>
                      <a:endParaRPr lang="en-US" sz="900" b="1" i="1" dirty="0"/>
                    </a:p>
                  </a:txBody>
                  <a:tcPr/>
                </a:tc>
                <a:extLst>
                  <a:ext uri="{0D108BD9-81ED-4DB2-BD59-A6C34878D82A}">
                    <a16:rowId xmlns:a16="http://schemas.microsoft.com/office/drawing/2014/main" val="10001"/>
                  </a:ext>
                </a:extLst>
              </a:tr>
              <a:tr h="149854">
                <a:tc>
                  <a:txBody>
                    <a:bodyPr/>
                    <a:lstStyle/>
                    <a:p>
                      <a:pPr algn="r"/>
                      <a:r>
                        <a:rPr lang="en-US" sz="1050" b="1" dirty="0" smtClean="0"/>
                        <a:t>Daily Games</a:t>
                      </a:r>
                      <a:endParaRPr lang="en-US" sz="1050" b="1" dirty="0"/>
                    </a:p>
                  </a:txBody>
                  <a:tcPr/>
                </a:tc>
                <a:tc>
                  <a:txBody>
                    <a:bodyPr/>
                    <a:lstStyle/>
                    <a:p>
                      <a:pPr algn="ctr"/>
                      <a:r>
                        <a:rPr lang="en-US" sz="900" i="0" dirty="0" smtClean="0"/>
                        <a:t>43%</a:t>
                      </a:r>
                      <a:endParaRPr lang="en-US" sz="900" i="0" dirty="0"/>
                    </a:p>
                  </a:txBody>
                  <a:tcPr/>
                </a:tc>
                <a:extLst>
                  <a:ext uri="{0D108BD9-81ED-4DB2-BD59-A6C34878D82A}">
                    <a16:rowId xmlns:a16="http://schemas.microsoft.com/office/drawing/2014/main" val="10002"/>
                  </a:ext>
                </a:extLst>
              </a:tr>
              <a:tr h="149854">
                <a:tc>
                  <a:txBody>
                    <a:bodyPr/>
                    <a:lstStyle/>
                    <a:p>
                      <a:pPr algn="r"/>
                      <a:r>
                        <a:rPr lang="en-US" sz="1050" b="1" dirty="0" smtClean="0"/>
                        <a:t>Jackpot</a:t>
                      </a:r>
                      <a:endParaRPr lang="en-US" sz="1050" b="1" dirty="0"/>
                    </a:p>
                  </a:txBody>
                  <a:tcPr/>
                </a:tc>
                <a:tc>
                  <a:txBody>
                    <a:bodyPr/>
                    <a:lstStyle/>
                    <a:p>
                      <a:pPr algn="ctr"/>
                      <a:r>
                        <a:rPr lang="en-US" sz="900" i="0" dirty="0" smtClean="0"/>
                        <a:t>90%</a:t>
                      </a:r>
                      <a:endParaRPr lang="en-US" sz="900" i="0" dirty="0"/>
                    </a:p>
                  </a:txBody>
                  <a:tcPr/>
                </a:tc>
                <a:extLst>
                  <a:ext uri="{0D108BD9-81ED-4DB2-BD59-A6C34878D82A}">
                    <a16:rowId xmlns:a16="http://schemas.microsoft.com/office/drawing/2014/main" val="10003"/>
                  </a:ext>
                </a:extLst>
              </a:tr>
              <a:tr h="149854">
                <a:tc>
                  <a:txBody>
                    <a:bodyPr/>
                    <a:lstStyle/>
                    <a:p>
                      <a:pPr algn="r"/>
                      <a:r>
                        <a:rPr lang="en-US" sz="1050" b="1" dirty="0" smtClean="0"/>
                        <a:t>Scratch-Offs</a:t>
                      </a:r>
                      <a:endParaRPr lang="en-US" sz="1050" b="1" dirty="0"/>
                    </a:p>
                  </a:txBody>
                  <a:tcPr/>
                </a:tc>
                <a:tc>
                  <a:txBody>
                    <a:bodyPr/>
                    <a:lstStyle/>
                    <a:p>
                      <a:pPr algn="ctr"/>
                      <a:r>
                        <a:rPr lang="en-US" sz="900" i="0" dirty="0" smtClean="0"/>
                        <a:t>53%</a:t>
                      </a:r>
                      <a:endParaRPr lang="en-US" sz="900" i="0" dirty="0"/>
                    </a:p>
                  </a:txBody>
                  <a:tcPr/>
                </a:tc>
                <a:extLst>
                  <a:ext uri="{0D108BD9-81ED-4DB2-BD59-A6C34878D82A}">
                    <a16:rowId xmlns:a16="http://schemas.microsoft.com/office/drawing/2014/main" val="10004"/>
                  </a:ext>
                </a:extLst>
              </a:tr>
              <a:tr h="149854">
                <a:tc>
                  <a:txBody>
                    <a:bodyPr/>
                    <a:lstStyle/>
                    <a:p>
                      <a:pPr algn="r"/>
                      <a:r>
                        <a:rPr lang="en-US" sz="1050" b="1" dirty="0" smtClean="0"/>
                        <a:t>Monitor Games</a:t>
                      </a:r>
                      <a:endParaRPr lang="en-US" sz="1050" b="1" dirty="0"/>
                    </a:p>
                  </a:txBody>
                  <a:tcPr/>
                </a:tc>
                <a:tc>
                  <a:txBody>
                    <a:bodyPr/>
                    <a:lstStyle/>
                    <a:p>
                      <a:pPr algn="ctr"/>
                      <a:r>
                        <a:rPr lang="en-US" sz="900" i="0" dirty="0" smtClean="0"/>
                        <a:t>15%</a:t>
                      </a:r>
                      <a:endParaRPr lang="en-US" sz="900" i="0" dirty="0"/>
                    </a:p>
                  </a:txBody>
                  <a:tcPr/>
                </a:tc>
                <a:extLst>
                  <a:ext uri="{0D108BD9-81ED-4DB2-BD59-A6C34878D82A}">
                    <a16:rowId xmlns:a16="http://schemas.microsoft.com/office/drawing/2014/main" val="10005"/>
                  </a:ext>
                </a:extLst>
              </a:tr>
              <a:tr h="149854">
                <a:tc>
                  <a:txBody>
                    <a:bodyPr/>
                    <a:lstStyle/>
                    <a:p>
                      <a:pPr algn="r"/>
                      <a:r>
                        <a:rPr lang="en-US" sz="1050" b="1" dirty="0" smtClean="0">
                          <a:solidFill>
                            <a:schemeClr val="bg1"/>
                          </a:solidFill>
                        </a:rPr>
                        <a:t>Total  Lottery</a:t>
                      </a:r>
                      <a:r>
                        <a:rPr lang="en-US" sz="1050" b="1" baseline="0" dirty="0" smtClean="0">
                          <a:solidFill>
                            <a:schemeClr val="bg1"/>
                          </a:solidFill>
                        </a:rPr>
                        <a:t> </a:t>
                      </a:r>
                      <a:r>
                        <a:rPr lang="en-US" sz="1050" b="1" dirty="0" smtClean="0">
                          <a:solidFill>
                            <a:schemeClr val="bg1"/>
                          </a:solidFill>
                        </a:rPr>
                        <a:t>Spend</a:t>
                      </a:r>
                      <a:endParaRPr lang="en-US" sz="1050" b="1" dirty="0">
                        <a:solidFill>
                          <a:schemeClr val="bg1"/>
                        </a:solidFill>
                      </a:endParaRPr>
                    </a:p>
                  </a:txBody>
                  <a:tcP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bg1"/>
                          </a:solidFill>
                        </a:rPr>
                        <a:t>$1,098</a:t>
                      </a:r>
                      <a:endParaRPr lang="en-US" sz="1050" b="1" dirty="0">
                        <a:solidFill>
                          <a:schemeClr val="bg1"/>
                        </a:solidFill>
                      </a:endParaRPr>
                    </a:p>
                  </a:txBody>
                  <a:tcPr>
                    <a:solidFill>
                      <a:srgbClr val="4F81BD"/>
                    </a:solidFill>
                  </a:tcPr>
                </a:tc>
                <a:extLst>
                  <a:ext uri="{0D108BD9-81ED-4DB2-BD59-A6C34878D82A}">
                    <a16:rowId xmlns:a16="http://schemas.microsoft.com/office/drawing/2014/main" val="10006"/>
                  </a:ext>
                </a:extLst>
              </a:tr>
            </a:tbl>
          </a:graphicData>
        </a:graphic>
      </p:graphicFrame>
      <p:sp>
        <p:nvSpPr>
          <p:cNvPr id="9" name="Rectangle 8"/>
          <p:cNvSpPr/>
          <p:nvPr/>
        </p:nvSpPr>
        <p:spPr>
          <a:xfrm>
            <a:off x="8168195" y="762000"/>
            <a:ext cx="899605" cy="369332"/>
          </a:xfrm>
          <a:prstGeom prst="rect">
            <a:avLst/>
          </a:prstGeom>
        </p:spPr>
        <p:txBody>
          <a:bodyPr wrap="none">
            <a:spAutoFit/>
          </a:bodyPr>
          <a:lstStyle/>
          <a:p>
            <a:pPr>
              <a:defRPr/>
            </a:pPr>
            <a:r>
              <a:rPr lang="en-US" i="1" dirty="0"/>
              <a:t>(n = </a:t>
            </a:r>
            <a:r>
              <a:rPr lang="en-US" i="1" dirty="0" smtClean="0"/>
              <a:t>40)</a:t>
            </a:r>
            <a:endParaRPr lang="en-US" i="1" dirty="0"/>
          </a:p>
        </p:txBody>
      </p:sp>
    </p:spTree>
    <p:extLst>
      <p:ext uri="{BB962C8B-B14F-4D97-AF65-F5344CB8AC3E}">
        <p14:creationId xmlns:p14="http://schemas.microsoft.com/office/powerpoint/2010/main" val="257872423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p:cNvSpPr>
            <a:spLocks noGrp="1"/>
          </p:cNvSpPr>
          <p:nvPr>
            <p:ph type="body" sz="quarter" idx="10"/>
          </p:nvPr>
        </p:nvSpPr>
        <p:spPr>
          <a:xfrm>
            <a:off x="152400" y="152403"/>
            <a:ext cx="8991600" cy="685800"/>
          </a:xfrm>
        </p:spPr>
        <p:txBody>
          <a:bodyPr/>
          <a:lstStyle/>
          <a:p>
            <a:pPr eaLnBrk="1" hangingPunct="1">
              <a:lnSpc>
                <a:spcPct val="70000"/>
              </a:lnSpc>
            </a:pPr>
            <a:r>
              <a:rPr lang="en-US" sz="4000" dirty="0" smtClean="0">
                <a:solidFill>
                  <a:schemeClr val="accent1"/>
                </a:solidFill>
              </a:rPr>
              <a:t>High Frequency Player Profile</a:t>
            </a:r>
          </a:p>
          <a:p>
            <a:pPr eaLnBrk="1" hangingPunct="1">
              <a:lnSpc>
                <a:spcPct val="70000"/>
              </a:lnSpc>
            </a:pPr>
            <a:r>
              <a:rPr lang="en-US" sz="2800" b="0" i="1" dirty="0" smtClean="0">
                <a:solidFill>
                  <a:schemeClr val="tx1"/>
                </a:solidFill>
              </a:rPr>
              <a:t>SMALLER CITY / LOW INCOME </a:t>
            </a:r>
          </a:p>
        </p:txBody>
      </p:sp>
      <p:graphicFrame>
        <p:nvGraphicFramePr>
          <p:cNvPr id="5" name="Table 4"/>
          <p:cNvGraphicFramePr>
            <a:graphicFrameLocks noGrp="1"/>
          </p:cNvGraphicFramePr>
          <p:nvPr>
            <p:extLst>
              <p:ext uri="{D42A27DB-BD31-4B8C-83A1-F6EECF244321}">
                <p14:modId xmlns:p14="http://schemas.microsoft.com/office/powerpoint/2010/main" val="2841971400"/>
              </p:ext>
            </p:extLst>
          </p:nvPr>
        </p:nvGraphicFramePr>
        <p:xfrm>
          <a:off x="4690532" y="1278466"/>
          <a:ext cx="4343400" cy="5516880"/>
        </p:xfrm>
        <a:graphic>
          <a:graphicData uri="http://schemas.openxmlformats.org/drawingml/2006/table">
            <a:tbl>
              <a:tblPr firstRow="1" bandRow="1">
                <a:tableStyleId>{5940675A-B579-460E-94D1-54222C63F5DA}</a:tableStyleId>
              </a:tblPr>
              <a:tblGrid>
                <a:gridCol w="294536">
                  <a:extLst>
                    <a:ext uri="{9D8B030D-6E8A-4147-A177-3AD203B41FA5}">
                      <a16:colId xmlns:a16="http://schemas.microsoft.com/office/drawing/2014/main" val="20000"/>
                    </a:ext>
                  </a:extLst>
                </a:gridCol>
                <a:gridCol w="130566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64862">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chemeClr val="bg1"/>
                          </a:solidFill>
                        </a:rPr>
                        <a:t>Top Response </a:t>
                      </a:r>
                    </a:p>
                    <a:p>
                      <a:pPr algn="ctr"/>
                      <a:r>
                        <a:rPr lang="en-US" sz="900" b="1" dirty="0" smtClean="0">
                          <a:solidFill>
                            <a:schemeClr val="bg1"/>
                          </a:solidFill>
                        </a:rPr>
                        <a:t> (or Average)</a:t>
                      </a:r>
                    </a:p>
                  </a:txBody>
                  <a:tcPr>
                    <a:lnT w="12700" cap="flat" cmpd="sng" algn="ctr">
                      <a:solidFill>
                        <a:schemeClr val="tx1"/>
                      </a:solidFill>
                      <a:prstDash val="solid"/>
                      <a:round/>
                      <a:headEnd type="none" w="med" len="med"/>
                      <a:tailEnd type="none" w="med" len="med"/>
                    </a:lnT>
                    <a:solidFill>
                      <a:schemeClr val="accent1"/>
                    </a:solidFill>
                  </a:tcPr>
                </a:tc>
                <a:tc>
                  <a:txBody>
                    <a:bodyPr/>
                    <a:lstStyle/>
                    <a:p>
                      <a:pPr algn="ctr"/>
                      <a:r>
                        <a:rPr lang="en-US" sz="900" b="1" dirty="0" smtClean="0">
                          <a:solidFill>
                            <a:schemeClr val="tx1"/>
                          </a:solidFill>
                        </a:rPr>
                        <a:t>2</a:t>
                      </a:r>
                      <a:r>
                        <a:rPr lang="en-US" sz="900" b="1" baseline="30000" dirty="0" smtClean="0">
                          <a:solidFill>
                            <a:schemeClr val="tx1"/>
                          </a:solidFill>
                        </a:rPr>
                        <a:t>nd</a:t>
                      </a:r>
                      <a:r>
                        <a:rPr lang="en-US" sz="900" b="1" baseline="0" dirty="0" smtClean="0">
                          <a:solidFill>
                            <a:schemeClr val="tx1"/>
                          </a:solidFill>
                        </a:rPr>
                        <a:t> Top Response</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r h="228039">
                <a:tc rowSpan="13">
                  <a:txBody>
                    <a:bodyPr/>
                    <a:lstStyle/>
                    <a:p>
                      <a:pPr algn="ctr"/>
                      <a:r>
                        <a:rPr lang="en-US" sz="1050" b="1" dirty="0" smtClean="0">
                          <a:solidFill>
                            <a:schemeClr val="accent1">
                              <a:lumMod val="75000"/>
                            </a:schemeClr>
                          </a:solidFill>
                        </a:rPr>
                        <a:t>DEMOGRAPHICS</a:t>
                      </a:r>
                      <a:endParaRPr lang="en-US" sz="1050" b="1" dirty="0">
                        <a:solidFill>
                          <a:schemeClr val="accent1">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37 years</a:t>
                      </a:r>
                      <a:endParaRPr lang="en-US" sz="900" b="1" dirty="0"/>
                    </a:p>
                  </a:txBody>
                  <a:tcPr>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28039">
                <a:tc vMerge="1">
                  <a:txBody>
                    <a:bodyPr/>
                    <a:lstStyle/>
                    <a:p>
                      <a:pPr algn="r"/>
                      <a:endParaRPr lang="en-US" sz="900" b="1" dirty="0"/>
                    </a:p>
                  </a:txBody>
                  <a:tcPr/>
                </a:tc>
                <a:tc>
                  <a:txBody>
                    <a:bodyPr/>
                    <a:lstStyle/>
                    <a:p>
                      <a:pPr algn="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Male – 57%</a:t>
                      </a:r>
                      <a:endParaRPr lang="en-US" sz="900" b="1" dirty="0"/>
                    </a:p>
                  </a:txBody>
                  <a:tcPr>
                    <a:solidFill>
                      <a:schemeClr val="accent5">
                        <a:lumMod val="20000"/>
                        <a:lumOff val="80000"/>
                      </a:schemeClr>
                    </a:solidFill>
                  </a:tcPr>
                </a:tc>
                <a:tc>
                  <a:txBody>
                    <a:bodyPr/>
                    <a:lstStyle/>
                    <a:p>
                      <a:pPr algn="ctr"/>
                      <a:r>
                        <a:rPr lang="en-US" sz="900" b="0" dirty="0" smtClean="0"/>
                        <a:t>Female – 43%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28039">
                <a:tc vMerge="1">
                  <a:txBody>
                    <a:bodyPr/>
                    <a:lstStyle/>
                    <a:p>
                      <a:pPr algn="r"/>
                      <a:endParaRPr lang="en-US" sz="900" b="1" dirty="0"/>
                    </a:p>
                  </a:txBody>
                  <a:tcPr/>
                </a:tc>
                <a:tc>
                  <a:txBody>
                    <a:bodyPr/>
                    <a:lstStyle/>
                    <a:p>
                      <a:pPr algn="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 – 57%</a:t>
                      </a:r>
                      <a:endParaRPr lang="en-US" sz="900" b="1" dirty="0"/>
                    </a:p>
                  </a:txBody>
                  <a:tcPr>
                    <a:solidFill>
                      <a:schemeClr val="accent5">
                        <a:lumMod val="20000"/>
                        <a:lumOff val="80000"/>
                      </a:schemeClr>
                    </a:solidFill>
                  </a:tcPr>
                </a:tc>
                <a:tc>
                  <a:txBody>
                    <a:bodyPr/>
                    <a:lstStyle/>
                    <a:p>
                      <a:pPr algn="ctr"/>
                      <a:r>
                        <a:rPr lang="en-US" sz="900" b="0" baseline="0" dirty="0" smtClean="0"/>
                        <a:t>AA </a:t>
                      </a:r>
                      <a:r>
                        <a:rPr lang="en-US" sz="900" b="0" dirty="0" smtClean="0"/>
                        <a:t>– 25%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28039">
                <a:tc vMerge="1">
                  <a:txBody>
                    <a:bodyPr/>
                    <a:lstStyle/>
                    <a:p>
                      <a:pPr algn="r"/>
                      <a:endParaRPr lang="en-US" sz="900" b="1" dirty="0"/>
                    </a:p>
                  </a:txBody>
                  <a:tcPr/>
                </a:tc>
                <a:tc>
                  <a:txBody>
                    <a:bodyPr/>
                    <a:lstStyle/>
                    <a:p>
                      <a:pPr algn="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43%</a:t>
                      </a:r>
                      <a:endParaRPr lang="en-US" sz="900" b="1" dirty="0"/>
                    </a:p>
                  </a:txBody>
                  <a:tcPr>
                    <a:solidFill>
                      <a:schemeClr val="accent5">
                        <a:lumMod val="20000"/>
                        <a:lumOff val="80000"/>
                      </a:schemeClr>
                    </a:solidFill>
                  </a:tcPr>
                </a:tc>
                <a:tc>
                  <a:txBody>
                    <a:bodyPr/>
                    <a:lstStyle/>
                    <a:p>
                      <a:pPr algn="ctr"/>
                      <a:r>
                        <a:rPr lang="en-US" sz="900" b="0" dirty="0" smtClean="0"/>
                        <a:t>TH</a:t>
                      </a:r>
                      <a:r>
                        <a:rPr lang="en-US" sz="900" b="0" baseline="0" dirty="0" smtClean="0"/>
                        <a:t> </a:t>
                      </a:r>
                      <a:r>
                        <a:rPr lang="en-US" sz="900" b="0" dirty="0" smtClean="0"/>
                        <a:t>– 32%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8039">
                <a:tc vMerge="1">
                  <a:txBody>
                    <a:bodyPr/>
                    <a:lstStyle/>
                    <a:p>
                      <a:pPr algn="r"/>
                      <a:endParaRPr lang="en-US" sz="900" b="1" dirty="0"/>
                    </a:p>
                  </a:txBody>
                  <a:tcPr/>
                </a:tc>
                <a:tc>
                  <a:txBody>
                    <a:bodyPr/>
                    <a:lstStyle/>
                    <a:p>
                      <a:pPr algn="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$164,000</a:t>
                      </a:r>
                      <a:endParaRPr lang="en-US" sz="900" b="1" dirty="0"/>
                    </a:p>
                  </a:txBody>
                  <a:tcPr>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8039">
                <a:tc vMerge="1">
                  <a:txBody>
                    <a:bodyPr/>
                    <a:lstStyle/>
                    <a:p>
                      <a:pPr algn="r"/>
                      <a:endParaRPr lang="en-US" sz="900" b="1" dirty="0"/>
                    </a:p>
                  </a:txBody>
                  <a:tcPr/>
                </a:tc>
                <a:tc>
                  <a:txBody>
                    <a:bodyPr/>
                    <a:lstStyle/>
                    <a:p>
                      <a:pPr algn="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a:t>
                      </a:r>
                      <a:r>
                        <a:rPr lang="en-US" sz="900" b="1" baseline="0" dirty="0" smtClean="0"/>
                        <a:t> </a:t>
                      </a:r>
                      <a:r>
                        <a:rPr lang="en-US" sz="900" b="1" dirty="0" smtClean="0"/>
                        <a:t> – 43%</a:t>
                      </a:r>
                      <a:endParaRPr lang="en-US" sz="900" b="1" dirty="0"/>
                    </a:p>
                  </a:txBody>
                  <a:tcPr>
                    <a:solidFill>
                      <a:schemeClr val="accent5">
                        <a:lumMod val="20000"/>
                        <a:lumOff val="80000"/>
                      </a:schemeClr>
                    </a:solidFill>
                  </a:tcPr>
                </a:tc>
                <a:tc>
                  <a:txBody>
                    <a:bodyPr/>
                    <a:lstStyle/>
                    <a:p>
                      <a:pPr algn="ctr"/>
                      <a:r>
                        <a:rPr lang="en-US" sz="900" b="0" dirty="0" smtClean="0"/>
                        <a:t>Rent</a:t>
                      </a:r>
                      <a:r>
                        <a:rPr lang="en-US" sz="900" b="0" baseline="0" dirty="0" smtClean="0"/>
                        <a:t> </a:t>
                      </a:r>
                      <a:r>
                        <a:rPr lang="en-US" sz="900" b="0" dirty="0" smtClean="0"/>
                        <a:t>– 43%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8039">
                <a:tc vMerge="1">
                  <a:txBody>
                    <a:bodyPr/>
                    <a:lstStyle/>
                    <a:p>
                      <a:pPr algn="r"/>
                      <a:endParaRPr lang="en-US" sz="900" b="1" dirty="0"/>
                    </a:p>
                  </a:txBody>
                  <a:tcPr/>
                </a:tc>
                <a:tc>
                  <a:txBody>
                    <a:bodyPr/>
                    <a:lstStyle/>
                    <a:p>
                      <a:pPr algn="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Single</a:t>
                      </a:r>
                      <a:r>
                        <a:rPr lang="en-US" sz="900" b="1" baseline="0" dirty="0" smtClean="0"/>
                        <a:t> </a:t>
                      </a:r>
                      <a:r>
                        <a:rPr lang="en-US" sz="900" b="1" dirty="0" smtClean="0"/>
                        <a:t>– 57%</a:t>
                      </a:r>
                      <a:endParaRPr lang="en-US" sz="900" b="1" dirty="0"/>
                    </a:p>
                  </a:txBody>
                  <a:tcPr>
                    <a:solidFill>
                      <a:schemeClr val="accent5">
                        <a:lumMod val="20000"/>
                        <a:lumOff val="80000"/>
                      </a:schemeClr>
                    </a:solidFill>
                  </a:tcPr>
                </a:tc>
                <a:tc>
                  <a:txBody>
                    <a:bodyPr/>
                    <a:lstStyle/>
                    <a:p>
                      <a:pPr algn="ctr"/>
                      <a:r>
                        <a:rPr lang="en-US" sz="900" b="0" dirty="0" smtClean="0"/>
                        <a:t>Married</a:t>
                      </a:r>
                      <a:r>
                        <a:rPr lang="en-US" sz="900" b="0" baseline="0" dirty="0" smtClean="0"/>
                        <a:t> </a:t>
                      </a:r>
                      <a:r>
                        <a:rPr lang="en-US" sz="900" b="0" dirty="0" smtClean="0"/>
                        <a:t>– 29%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8039">
                <a:tc vMerge="1">
                  <a:txBody>
                    <a:bodyPr/>
                    <a:lstStyle/>
                    <a:p>
                      <a:pPr algn="r"/>
                      <a:endParaRPr lang="en-US" sz="900" b="1" dirty="0"/>
                    </a:p>
                  </a:txBody>
                  <a:tcPr/>
                </a:tc>
                <a:tc>
                  <a:txBody>
                    <a:bodyPr/>
                    <a:lstStyle/>
                    <a:p>
                      <a:pPr algn="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solidFill>
                            <a:schemeClr val="tx1"/>
                          </a:solidFill>
                        </a:rPr>
                        <a:t>46%</a:t>
                      </a:r>
                      <a:endParaRPr lang="en-US" sz="900" b="1" dirty="0">
                        <a:solidFill>
                          <a:schemeClr val="tx1"/>
                        </a:solidFill>
                      </a:endParaRPr>
                    </a:p>
                  </a:txBody>
                  <a:tcPr>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8039">
                <a:tc vMerge="1">
                  <a:txBody>
                    <a:bodyPr/>
                    <a:lstStyle/>
                    <a:p>
                      <a:pPr algn="r"/>
                      <a:endParaRPr lang="en-US" sz="900" b="1" dirty="0"/>
                    </a:p>
                  </a:txBody>
                  <a:tcPr/>
                </a:tc>
                <a:tc>
                  <a:txBody>
                    <a:bodyPr/>
                    <a:lstStyle/>
                    <a:p>
                      <a:pPr algn="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Some</a:t>
                      </a:r>
                      <a:r>
                        <a:rPr lang="en-US" sz="900" b="1" baseline="0" dirty="0" smtClean="0"/>
                        <a:t> College</a:t>
                      </a:r>
                      <a:r>
                        <a:rPr lang="en-US" sz="900" b="1" dirty="0" smtClean="0"/>
                        <a:t> – 50%</a:t>
                      </a:r>
                      <a:endParaRPr lang="en-US" sz="900" b="1" dirty="0"/>
                    </a:p>
                  </a:txBody>
                  <a:tcPr>
                    <a:solidFill>
                      <a:schemeClr val="accent5">
                        <a:lumMod val="20000"/>
                        <a:lumOff val="80000"/>
                      </a:schemeClr>
                    </a:solidFill>
                  </a:tcPr>
                </a:tc>
                <a:tc>
                  <a:txBody>
                    <a:bodyPr/>
                    <a:lstStyle/>
                    <a:p>
                      <a:pPr algn="ctr"/>
                      <a:r>
                        <a:rPr lang="en-US" sz="900" b="0" dirty="0" smtClean="0"/>
                        <a:t>4</a:t>
                      </a:r>
                      <a:r>
                        <a:rPr lang="en-US" sz="900" b="0" baseline="0" dirty="0" smtClean="0"/>
                        <a:t> Year College</a:t>
                      </a:r>
                      <a:r>
                        <a:rPr lang="en-US" sz="900" b="0" dirty="0" smtClean="0"/>
                        <a:t>– 32%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Full</a:t>
                      </a:r>
                      <a:r>
                        <a:rPr lang="en-US" sz="900" b="1" baseline="0" dirty="0" smtClean="0"/>
                        <a:t> Time</a:t>
                      </a:r>
                      <a:r>
                        <a:rPr lang="en-US" sz="900" b="1" dirty="0" smtClean="0"/>
                        <a:t> – 61%</a:t>
                      </a:r>
                      <a:endParaRPr lang="en-US" sz="900" b="1" dirty="0"/>
                    </a:p>
                  </a:txBody>
                  <a:tcPr>
                    <a:solidFill>
                      <a:schemeClr val="accent5">
                        <a:lumMod val="20000"/>
                        <a:lumOff val="80000"/>
                      </a:schemeClr>
                    </a:solidFill>
                  </a:tcPr>
                </a:tc>
                <a:tc>
                  <a:txBody>
                    <a:bodyPr/>
                    <a:lstStyle/>
                    <a:p>
                      <a:pPr algn="ctr"/>
                      <a:r>
                        <a:rPr lang="en-US" sz="900" b="0" dirty="0" smtClean="0"/>
                        <a:t>Unemployed</a:t>
                      </a:r>
                      <a:r>
                        <a:rPr lang="en-US" sz="900" b="0" baseline="0" dirty="0" smtClean="0"/>
                        <a:t> </a:t>
                      </a:r>
                      <a:r>
                        <a:rPr lang="en-US" sz="900" b="0" dirty="0" smtClean="0"/>
                        <a:t>– 14%</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 Trade/Retail – 62%</a:t>
                      </a:r>
                      <a:endParaRPr lang="en-US" sz="900" b="1" dirty="0"/>
                    </a:p>
                  </a:txBody>
                  <a:tcPr>
                    <a:solidFill>
                      <a:schemeClr val="accent5">
                        <a:lumMod val="20000"/>
                        <a:lumOff val="80000"/>
                      </a:schemeClr>
                    </a:solidFill>
                  </a:tcPr>
                </a:tc>
                <a:tc>
                  <a:txBody>
                    <a:bodyPr/>
                    <a:lstStyle/>
                    <a:p>
                      <a:pPr algn="ctr"/>
                      <a:r>
                        <a:rPr lang="en-US" sz="900" b="0" dirty="0" smtClean="0"/>
                        <a:t>Professional</a:t>
                      </a:r>
                      <a:r>
                        <a:rPr lang="en-US" sz="900" b="0" baseline="0" dirty="0" smtClean="0"/>
                        <a:t> </a:t>
                      </a:r>
                      <a:r>
                        <a:rPr lang="en-US" sz="900" b="0" dirty="0" smtClean="0"/>
                        <a:t>– 24%</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$34,000</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8039">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64%</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21621">
                <a:tc>
                  <a:txBody>
                    <a:bodyPr/>
                    <a:lstStyle/>
                    <a:p>
                      <a:pPr algn="ctr"/>
                      <a:endParaRPr lang="en-US" sz="200" b="1" dirty="0"/>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8039">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endParaRPr lang="en-US" sz="1050" b="1"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Watching</a:t>
                      </a:r>
                      <a:r>
                        <a:rPr lang="en-US" sz="900" b="1" baseline="0" dirty="0" smtClean="0"/>
                        <a:t> TV</a:t>
                      </a:r>
                      <a:r>
                        <a:rPr lang="en-US" sz="900" b="1" dirty="0" smtClean="0"/>
                        <a:t> – 79%</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0" dirty="0" smtClean="0"/>
                        <a:t>Restaurants– 57%</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8039">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Internet – 8</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0" dirty="0" smtClean="0"/>
                        <a:t>Broadcast</a:t>
                      </a:r>
                      <a:r>
                        <a:rPr lang="en-US" sz="900" b="0" baseline="0" dirty="0" smtClean="0"/>
                        <a:t> TV</a:t>
                      </a:r>
                      <a:r>
                        <a:rPr lang="en-US" sz="900" b="0" dirty="0" smtClean="0"/>
                        <a:t>– 5</a:t>
                      </a:r>
                      <a:r>
                        <a:rPr lang="en-US" sz="900" b="0" baseline="0" dirty="0" smtClean="0"/>
                        <a:t> hours</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Desktop – 31% of time</a:t>
                      </a:r>
                      <a:endParaRPr lang="en-US" sz="900" b="1" dirty="0"/>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gn="ctr"/>
                      <a:r>
                        <a:rPr lang="en-US" sz="900" b="0" dirty="0" smtClean="0"/>
                        <a:t>Smartphone</a:t>
                      </a:r>
                      <a:r>
                        <a:rPr lang="en-US" sz="900" b="0" baseline="0" dirty="0" smtClean="0"/>
                        <a:t> </a:t>
                      </a:r>
                      <a:r>
                        <a:rPr lang="en-US" sz="900" b="0" dirty="0" smtClean="0"/>
                        <a:t>– 31%</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Smartphone</a:t>
                      </a:r>
                      <a:r>
                        <a:rPr lang="en-US" sz="900" b="1" baseline="0" dirty="0" smtClean="0"/>
                        <a:t> </a:t>
                      </a:r>
                      <a:r>
                        <a:rPr lang="en-US" sz="900" b="1" dirty="0" smtClean="0"/>
                        <a:t>– 86%</a:t>
                      </a:r>
                      <a:endParaRPr lang="en-US" sz="900" b="1" dirty="0"/>
                    </a:p>
                  </a:txBody>
                  <a:tcPr>
                    <a:solidFill>
                      <a:schemeClr val="accent5">
                        <a:lumMod val="20000"/>
                        <a:lumOff val="80000"/>
                      </a:schemeClr>
                    </a:solidFill>
                  </a:tcPr>
                </a:tc>
                <a:tc>
                  <a:txBody>
                    <a:bodyPr/>
                    <a:lstStyle/>
                    <a:p>
                      <a:pPr algn="ctr"/>
                      <a:r>
                        <a:rPr lang="en-US" sz="900" b="0" dirty="0" smtClean="0"/>
                        <a:t>Laptop</a:t>
                      </a:r>
                      <a:r>
                        <a:rPr lang="en-US" sz="900" b="0" baseline="0" dirty="0" smtClean="0"/>
                        <a:t> </a:t>
                      </a:r>
                      <a:r>
                        <a:rPr lang="en-US" sz="900" b="0" dirty="0" smtClean="0"/>
                        <a:t>– 68%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8"/>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Comedy – 79%</a:t>
                      </a:r>
                      <a:endParaRPr lang="en-US" sz="900" b="1" dirty="0"/>
                    </a:p>
                  </a:txBody>
                  <a:tcPr>
                    <a:solidFill>
                      <a:schemeClr val="accent5">
                        <a:lumMod val="20000"/>
                        <a:lumOff val="80000"/>
                      </a:schemeClr>
                    </a:solidFill>
                  </a:tcPr>
                </a:tc>
                <a:tc>
                  <a:txBody>
                    <a:bodyPr/>
                    <a:lstStyle/>
                    <a:p>
                      <a:pPr algn="ctr"/>
                      <a:r>
                        <a:rPr lang="en-US" sz="900" b="0" dirty="0" smtClean="0"/>
                        <a:t>Movies</a:t>
                      </a:r>
                      <a:r>
                        <a:rPr lang="en-US" sz="900" b="0" baseline="0" dirty="0" smtClean="0"/>
                        <a:t> </a:t>
                      </a:r>
                      <a:r>
                        <a:rPr lang="en-US" sz="900" b="0" dirty="0" smtClean="0"/>
                        <a:t>– 61%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89%</a:t>
                      </a:r>
                      <a:endParaRPr lang="en-US" sz="900" b="1" dirty="0"/>
                    </a:p>
                  </a:txBody>
                  <a:tcPr>
                    <a:solidFill>
                      <a:schemeClr val="accent5">
                        <a:lumMod val="20000"/>
                        <a:lumOff val="80000"/>
                      </a:schemeClr>
                    </a:solidFill>
                  </a:tcPr>
                </a:tc>
                <a:tc>
                  <a:txBody>
                    <a:bodyPr/>
                    <a:lstStyle/>
                    <a:p>
                      <a:pPr algn="ctr"/>
                      <a:r>
                        <a:rPr lang="en-US" sz="900" b="0" dirty="0" smtClean="0"/>
                        <a:t>You</a:t>
                      </a:r>
                      <a:r>
                        <a:rPr lang="en-US" sz="900" b="0" baseline="0" dirty="0" smtClean="0"/>
                        <a:t>Tube </a:t>
                      </a:r>
                      <a:r>
                        <a:rPr lang="en-US" sz="900" b="0" dirty="0" smtClean="0"/>
                        <a:t>– 57%</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Superstore – 71%</a:t>
                      </a:r>
                      <a:endParaRPr lang="en-US" sz="900" b="1" dirty="0"/>
                    </a:p>
                  </a:txBody>
                  <a:tcPr>
                    <a:solidFill>
                      <a:schemeClr val="accent5">
                        <a:lumMod val="20000"/>
                        <a:lumOff val="80000"/>
                      </a:schemeClr>
                    </a:solidFill>
                  </a:tcPr>
                </a:tc>
                <a:tc>
                  <a:txBody>
                    <a:bodyPr/>
                    <a:lstStyle/>
                    <a:p>
                      <a:pPr algn="ctr"/>
                      <a:r>
                        <a:rPr lang="en-US" sz="900" b="0" dirty="0" smtClean="0"/>
                        <a:t>Supermarket– 57%</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54%</a:t>
                      </a:r>
                      <a:endParaRPr lang="en-US" sz="900" b="1" dirty="0"/>
                    </a:p>
                  </a:txBody>
                  <a:tcPr>
                    <a:solidFill>
                      <a:schemeClr val="accent5">
                        <a:lumMod val="20000"/>
                        <a:lumOff val="80000"/>
                      </a:schemeClr>
                    </a:solidFill>
                  </a:tcPr>
                </a:tc>
                <a:tc>
                  <a:txBody>
                    <a:bodyPr/>
                    <a:lstStyle/>
                    <a:p>
                      <a:pPr algn="ctr"/>
                      <a:r>
                        <a:rPr lang="en-US" sz="900" b="0" dirty="0" smtClean="0"/>
                        <a:t>Do</a:t>
                      </a:r>
                      <a:r>
                        <a:rPr lang="en-US" sz="900" b="0" baseline="0" dirty="0" smtClean="0"/>
                        <a:t> Not Have Car </a:t>
                      </a:r>
                      <a:r>
                        <a:rPr lang="en-US" sz="900" b="0" dirty="0" smtClean="0"/>
                        <a:t>– 11%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2"/>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Ford – 16%</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0" dirty="0" smtClean="0"/>
                        <a:t>Toyota– 16%</a:t>
                      </a: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86438818"/>
              </p:ext>
            </p:extLst>
          </p:nvPr>
        </p:nvGraphicFramePr>
        <p:xfrm>
          <a:off x="101601" y="5511801"/>
          <a:ext cx="4343400" cy="128016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1">
                              <a:lumMod val="75000"/>
                            </a:schemeClr>
                          </a:solidFill>
                        </a:rPr>
                        <a:t>G A M B L I N G / G A M I N G   P O T E N T I A L</a:t>
                      </a:r>
                      <a:endParaRPr lang="en-US" sz="1200" b="1" dirty="0">
                        <a:solidFill>
                          <a:schemeClr val="accent1">
                            <a:lumMod val="75000"/>
                          </a:schemeClr>
                        </a:solidFill>
                      </a:endParaRPr>
                    </a:p>
                  </a:txBody>
                  <a:tcPr>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val="10000"/>
                  </a:ext>
                </a:extLst>
              </a:tr>
              <a:tr h="149854">
                <a:tc>
                  <a:txBody>
                    <a:bodyPr/>
                    <a:lstStyle/>
                    <a:p>
                      <a:pPr algn="r"/>
                      <a:r>
                        <a:rPr lang="en-US" sz="1050" b="1" dirty="0" smtClean="0"/>
                        <a:t>Risk Meter</a:t>
                      </a:r>
                      <a:endParaRPr lang="en-US" sz="1050" b="1" dirty="0"/>
                    </a:p>
                  </a:txBody>
                  <a:tcPr/>
                </a:tc>
                <a:tc>
                  <a:txBody>
                    <a:bodyPr/>
                    <a:lstStyle/>
                    <a:p>
                      <a:pPr algn="ctr"/>
                      <a:r>
                        <a:rPr lang="en-US" sz="1050" b="1" dirty="0" smtClean="0"/>
                        <a:t>13</a:t>
                      </a:r>
                      <a:r>
                        <a:rPr lang="en-US" sz="900" b="1" dirty="0" smtClean="0"/>
                        <a:t> </a:t>
                      </a:r>
                      <a:r>
                        <a:rPr lang="en-US" sz="900" i="1" dirty="0" smtClean="0"/>
                        <a:t>out of 25 points</a:t>
                      </a:r>
                      <a:endParaRPr lang="en-US" sz="900" i="1" dirty="0"/>
                    </a:p>
                  </a:txBody>
                  <a:tcPr/>
                </a:tc>
                <a:extLst>
                  <a:ext uri="{0D108BD9-81ED-4DB2-BD59-A6C34878D82A}">
                    <a16:rowId xmlns:a16="http://schemas.microsoft.com/office/drawing/2014/main" val="10001"/>
                  </a:ext>
                </a:extLst>
              </a:tr>
              <a:tr h="149854">
                <a:tc>
                  <a:txBody>
                    <a:bodyPr/>
                    <a:lstStyle/>
                    <a:p>
                      <a:pPr algn="r"/>
                      <a:r>
                        <a:rPr lang="en-US" sz="1050" b="1" dirty="0" smtClean="0"/>
                        <a:t>Gaming/Gambling Tendency</a:t>
                      </a:r>
                      <a:endParaRPr lang="en-US" sz="1050" b="1" dirty="0"/>
                    </a:p>
                  </a:txBody>
                  <a:tcPr/>
                </a:tc>
                <a:tc>
                  <a:txBody>
                    <a:bodyPr/>
                    <a:lstStyle/>
                    <a:p>
                      <a:pPr algn="ctr"/>
                      <a:r>
                        <a:rPr lang="en-US" sz="1050" b="1" dirty="0" smtClean="0"/>
                        <a:t>15 </a:t>
                      </a:r>
                      <a:r>
                        <a:rPr lang="en-US" sz="900" i="1" dirty="0" smtClean="0"/>
                        <a:t>out of 25 points</a:t>
                      </a:r>
                      <a:endParaRPr lang="en-US" sz="900" i="1" dirty="0"/>
                    </a:p>
                  </a:txBody>
                  <a:tcPr/>
                </a:tc>
                <a:extLst>
                  <a:ext uri="{0D108BD9-81ED-4DB2-BD59-A6C34878D82A}">
                    <a16:rowId xmlns:a16="http://schemas.microsoft.com/office/drawing/2014/main" val="10002"/>
                  </a:ext>
                </a:extLst>
              </a:tr>
              <a:tr h="149854">
                <a:tc>
                  <a:txBody>
                    <a:bodyPr/>
                    <a:lstStyle/>
                    <a:p>
                      <a:pPr algn="r"/>
                      <a:r>
                        <a:rPr lang="en-US" sz="1050" b="1" dirty="0" smtClean="0"/>
                        <a:t>Maryland Lottery Perception</a:t>
                      </a:r>
                      <a:endParaRPr lang="en-US" sz="1050" b="1" dirty="0"/>
                    </a:p>
                  </a:txBody>
                  <a:tcPr/>
                </a:tc>
                <a:tc>
                  <a:txBody>
                    <a:bodyPr/>
                    <a:lstStyle/>
                    <a:p>
                      <a:pPr algn="ctr"/>
                      <a:r>
                        <a:rPr lang="en-US" sz="1050" b="1" dirty="0" smtClean="0"/>
                        <a:t>33</a:t>
                      </a:r>
                      <a:r>
                        <a:rPr lang="en-US" sz="900" b="1" dirty="0" smtClean="0"/>
                        <a:t> </a:t>
                      </a:r>
                      <a:r>
                        <a:rPr lang="en-US" sz="900" i="1" dirty="0" smtClean="0"/>
                        <a:t>out of 50 points</a:t>
                      </a:r>
                      <a:endParaRPr lang="en-US" sz="900" i="1" dirty="0"/>
                    </a:p>
                  </a:txBody>
                  <a:tcPr/>
                </a:tc>
                <a:extLst>
                  <a:ext uri="{0D108BD9-81ED-4DB2-BD59-A6C34878D82A}">
                    <a16:rowId xmlns:a16="http://schemas.microsoft.com/office/drawing/2014/main" val="10003"/>
                  </a:ext>
                </a:extLst>
              </a:tr>
              <a:tr h="149854">
                <a:tc>
                  <a:txBody>
                    <a:bodyPr/>
                    <a:lstStyle/>
                    <a:p>
                      <a:pPr algn="r"/>
                      <a:r>
                        <a:rPr lang="en-US" sz="1050" b="1" dirty="0" smtClean="0">
                          <a:solidFill>
                            <a:schemeClr val="bg1"/>
                          </a:solidFill>
                        </a:rPr>
                        <a:t>Total Score</a:t>
                      </a:r>
                      <a:endParaRPr lang="en-US" sz="1050" b="1" dirty="0">
                        <a:solidFill>
                          <a:schemeClr val="bg1"/>
                        </a:solidFill>
                      </a:endParaRPr>
                    </a:p>
                  </a:txBody>
                  <a:tcPr>
                    <a:solidFill>
                      <a:schemeClr val="accent1"/>
                    </a:solidFill>
                  </a:tcPr>
                </a:tc>
                <a:tc>
                  <a:txBody>
                    <a:bodyPr/>
                    <a:lstStyle/>
                    <a:p>
                      <a:pPr algn="ctr"/>
                      <a:r>
                        <a:rPr lang="en-US" sz="1050" b="1" i="0" dirty="0" smtClean="0">
                          <a:solidFill>
                            <a:schemeClr val="bg1"/>
                          </a:solidFill>
                        </a:rPr>
                        <a:t>61 </a:t>
                      </a:r>
                      <a:r>
                        <a:rPr lang="en-US" sz="900" b="1" i="1" dirty="0" smtClean="0">
                          <a:solidFill>
                            <a:schemeClr val="bg1"/>
                          </a:solidFill>
                        </a:rPr>
                        <a:t>out of 100 points</a:t>
                      </a:r>
                      <a:endParaRPr lang="en-US" sz="900" b="1" i="1" dirty="0">
                        <a:solidFill>
                          <a:schemeClr val="bg1"/>
                        </a:solidFill>
                      </a:endParaRPr>
                    </a:p>
                  </a:txBody>
                  <a:tcPr>
                    <a:solidFill>
                      <a:schemeClr val="accent1"/>
                    </a:solidFill>
                  </a:tcPr>
                </a:tc>
                <a:extLst>
                  <a:ext uri="{0D108BD9-81ED-4DB2-BD59-A6C34878D82A}">
                    <a16:rowId xmlns:a16="http://schemas.microsoft.com/office/drawing/2014/main" val="1000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029165647"/>
              </p:ext>
            </p:extLst>
          </p:nvPr>
        </p:nvGraphicFramePr>
        <p:xfrm>
          <a:off x="101601" y="1278466"/>
          <a:ext cx="4343400" cy="2270157"/>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tblGrid>
              <a:tr h="349917">
                <a:tc>
                  <a:txBody>
                    <a:bodyPr/>
                    <a:lstStyle/>
                    <a:p>
                      <a:pPr algn="ctr"/>
                      <a:r>
                        <a:rPr lang="en-US" sz="1200" b="1" dirty="0" smtClean="0">
                          <a:solidFill>
                            <a:schemeClr val="accent1">
                              <a:lumMod val="75000"/>
                            </a:schemeClr>
                          </a:solidFill>
                        </a:rPr>
                        <a:t>P R O F I L E  S U M M A R Y</a:t>
                      </a:r>
                      <a:r>
                        <a:rPr lang="en-US" sz="1200" b="1" baseline="0" dirty="0" smtClean="0">
                          <a:solidFill>
                            <a:schemeClr val="accent1">
                              <a:lumMod val="75000"/>
                            </a:schemeClr>
                          </a:solidFill>
                        </a:rPr>
                        <a:t> </a:t>
                      </a:r>
                      <a:endParaRPr lang="en-US" sz="1200" b="1" dirty="0">
                        <a:solidFill>
                          <a:schemeClr val="accent1">
                            <a:lumMod val="75000"/>
                          </a:schemeClr>
                        </a:solidFill>
                      </a:endParaRPr>
                    </a:p>
                  </a:txBody>
                  <a:tcPr anchor="ctr">
                    <a:solidFill>
                      <a:schemeClr val="bg1">
                        <a:lumMod val="95000"/>
                      </a:schemeClr>
                    </a:solidFill>
                  </a:tcPr>
                </a:tc>
                <a:extLst>
                  <a:ext uri="{0D108BD9-81ED-4DB2-BD59-A6C34878D82A}">
                    <a16:rowId xmlns:a16="http://schemas.microsoft.com/office/drawing/2014/main" val="10000"/>
                  </a:ext>
                </a:extLst>
              </a:tr>
              <a:tr h="1876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The average age of this</a:t>
                      </a:r>
                      <a:r>
                        <a:rPr lang="en-US" sz="1200" b="1" baseline="0" dirty="0" smtClean="0">
                          <a:solidFill>
                            <a:schemeClr val="tx1"/>
                          </a:solidFill>
                        </a:rPr>
                        <a:t> segment is Low at thirty-seven, they live in moderate dwellings in small cities and are evenly split between owning and renting.  They are generally single, working full time and most have some college education with a third completing college. The majority are employed in retail or trade professions. Besides watching TV, they spend their leisure time with family and friends, eating at restaurants, traveling, exercising and using social media especially Facebook. Their gambling/gaming index score is in the average range for this group.</a:t>
                      </a:r>
                      <a:endParaRPr lang="en-US" sz="12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474041022"/>
              </p:ext>
            </p:extLst>
          </p:nvPr>
        </p:nvGraphicFramePr>
        <p:xfrm>
          <a:off x="99718" y="3649980"/>
          <a:ext cx="4343400" cy="176022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1">
                              <a:lumMod val="75000"/>
                            </a:schemeClr>
                          </a:solidFill>
                        </a:rPr>
                        <a:t>C U R R E N T</a:t>
                      </a:r>
                      <a:r>
                        <a:rPr lang="en-US" sz="1200" b="1" baseline="0" dirty="0" smtClean="0">
                          <a:solidFill>
                            <a:schemeClr val="accent1">
                              <a:lumMod val="75000"/>
                            </a:schemeClr>
                          </a:solidFill>
                        </a:rPr>
                        <a:t>  L O T T E R Y  P L A Y</a:t>
                      </a:r>
                      <a:endParaRPr lang="en-US" sz="1200" b="1" dirty="0">
                        <a:solidFill>
                          <a:schemeClr val="accent1">
                            <a:lumMod val="75000"/>
                          </a:schemeClr>
                        </a:solidFill>
                      </a:endParaRPr>
                    </a:p>
                  </a:txBody>
                  <a:tcPr>
                    <a:solidFill>
                      <a:schemeClr val="bg1">
                        <a:lumMod val="95000"/>
                      </a:schemeClr>
                    </a:solidFill>
                  </a:tcPr>
                </a:tc>
                <a:tc hMerge="1">
                  <a:txBody>
                    <a:bodyPr/>
                    <a:lstStyle/>
                    <a:p>
                      <a:pPr algn="ctr"/>
                      <a:endParaRPr lang="en-US" sz="1200" b="1" dirty="0">
                        <a:solidFill>
                          <a:schemeClr val="accent2">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149854">
                <a:tc>
                  <a:txBody>
                    <a:bodyPr/>
                    <a:lstStyle/>
                    <a:p>
                      <a:pPr algn="r"/>
                      <a:endParaRPr lang="en-US" sz="900" b="1" dirty="0"/>
                    </a:p>
                  </a:txBody>
                  <a:tcPr/>
                </a:tc>
                <a:tc>
                  <a:txBody>
                    <a:bodyPr/>
                    <a:lstStyle/>
                    <a:p>
                      <a:pPr algn="ctr"/>
                      <a:r>
                        <a:rPr lang="en-US" sz="900" b="1" i="1" dirty="0" smtClean="0"/>
                        <a:t>% of Respondents</a:t>
                      </a:r>
                      <a:endParaRPr lang="en-US" sz="900" b="1" i="1" dirty="0"/>
                    </a:p>
                  </a:txBody>
                  <a:tcPr/>
                </a:tc>
                <a:extLst>
                  <a:ext uri="{0D108BD9-81ED-4DB2-BD59-A6C34878D82A}">
                    <a16:rowId xmlns:a16="http://schemas.microsoft.com/office/drawing/2014/main" val="10001"/>
                  </a:ext>
                </a:extLst>
              </a:tr>
              <a:tr h="149854">
                <a:tc>
                  <a:txBody>
                    <a:bodyPr/>
                    <a:lstStyle/>
                    <a:p>
                      <a:pPr algn="r"/>
                      <a:r>
                        <a:rPr lang="en-US" sz="1050" b="1" dirty="0" smtClean="0"/>
                        <a:t>Daily Games</a:t>
                      </a:r>
                      <a:endParaRPr lang="en-US" sz="1050" b="1" dirty="0"/>
                    </a:p>
                  </a:txBody>
                  <a:tcPr/>
                </a:tc>
                <a:tc>
                  <a:txBody>
                    <a:bodyPr/>
                    <a:lstStyle/>
                    <a:p>
                      <a:pPr algn="ctr"/>
                      <a:r>
                        <a:rPr lang="en-US" sz="900" i="0" dirty="0" smtClean="0"/>
                        <a:t>29%</a:t>
                      </a:r>
                      <a:endParaRPr lang="en-US" sz="900" i="0" dirty="0"/>
                    </a:p>
                  </a:txBody>
                  <a:tcPr/>
                </a:tc>
                <a:extLst>
                  <a:ext uri="{0D108BD9-81ED-4DB2-BD59-A6C34878D82A}">
                    <a16:rowId xmlns:a16="http://schemas.microsoft.com/office/drawing/2014/main" val="10002"/>
                  </a:ext>
                </a:extLst>
              </a:tr>
              <a:tr h="149854">
                <a:tc>
                  <a:txBody>
                    <a:bodyPr/>
                    <a:lstStyle/>
                    <a:p>
                      <a:pPr algn="r"/>
                      <a:r>
                        <a:rPr lang="en-US" sz="1050" b="1" dirty="0" smtClean="0"/>
                        <a:t>Jackpot</a:t>
                      </a:r>
                      <a:endParaRPr lang="en-US" sz="1050" b="1" dirty="0"/>
                    </a:p>
                  </a:txBody>
                  <a:tcPr/>
                </a:tc>
                <a:tc>
                  <a:txBody>
                    <a:bodyPr/>
                    <a:lstStyle/>
                    <a:p>
                      <a:pPr algn="ctr"/>
                      <a:r>
                        <a:rPr lang="en-US" sz="900" i="0" dirty="0" smtClean="0"/>
                        <a:t>79%</a:t>
                      </a:r>
                      <a:endParaRPr lang="en-US" sz="900" i="0" dirty="0"/>
                    </a:p>
                  </a:txBody>
                  <a:tcPr/>
                </a:tc>
                <a:extLst>
                  <a:ext uri="{0D108BD9-81ED-4DB2-BD59-A6C34878D82A}">
                    <a16:rowId xmlns:a16="http://schemas.microsoft.com/office/drawing/2014/main" val="10003"/>
                  </a:ext>
                </a:extLst>
              </a:tr>
              <a:tr h="149854">
                <a:tc>
                  <a:txBody>
                    <a:bodyPr/>
                    <a:lstStyle/>
                    <a:p>
                      <a:pPr algn="r"/>
                      <a:r>
                        <a:rPr lang="en-US" sz="1050" b="1" dirty="0" smtClean="0"/>
                        <a:t>Scratch-Offs</a:t>
                      </a:r>
                      <a:endParaRPr lang="en-US" sz="1050" b="1" dirty="0"/>
                    </a:p>
                  </a:txBody>
                  <a:tcPr/>
                </a:tc>
                <a:tc>
                  <a:txBody>
                    <a:bodyPr/>
                    <a:lstStyle/>
                    <a:p>
                      <a:pPr algn="ctr"/>
                      <a:r>
                        <a:rPr lang="en-US" sz="900" i="0" dirty="0" smtClean="0"/>
                        <a:t>86%</a:t>
                      </a:r>
                      <a:endParaRPr lang="en-US" sz="900" i="0" dirty="0"/>
                    </a:p>
                  </a:txBody>
                  <a:tcPr/>
                </a:tc>
                <a:extLst>
                  <a:ext uri="{0D108BD9-81ED-4DB2-BD59-A6C34878D82A}">
                    <a16:rowId xmlns:a16="http://schemas.microsoft.com/office/drawing/2014/main" val="10004"/>
                  </a:ext>
                </a:extLst>
              </a:tr>
              <a:tr h="149854">
                <a:tc>
                  <a:txBody>
                    <a:bodyPr/>
                    <a:lstStyle/>
                    <a:p>
                      <a:pPr algn="r"/>
                      <a:r>
                        <a:rPr lang="en-US" sz="1050" b="1" dirty="0" smtClean="0"/>
                        <a:t>Monitor Games</a:t>
                      </a:r>
                      <a:endParaRPr lang="en-US" sz="1050" b="1" dirty="0"/>
                    </a:p>
                  </a:txBody>
                  <a:tcPr/>
                </a:tc>
                <a:tc>
                  <a:txBody>
                    <a:bodyPr/>
                    <a:lstStyle/>
                    <a:p>
                      <a:pPr algn="ctr"/>
                      <a:r>
                        <a:rPr lang="en-US" sz="900" i="0" dirty="0" smtClean="0"/>
                        <a:t>14%</a:t>
                      </a:r>
                      <a:endParaRPr lang="en-US" sz="900" i="0" dirty="0"/>
                    </a:p>
                  </a:txBody>
                  <a:tcPr/>
                </a:tc>
                <a:extLst>
                  <a:ext uri="{0D108BD9-81ED-4DB2-BD59-A6C34878D82A}">
                    <a16:rowId xmlns:a16="http://schemas.microsoft.com/office/drawing/2014/main" val="10005"/>
                  </a:ext>
                </a:extLst>
              </a:tr>
              <a:tr h="149854">
                <a:tc>
                  <a:txBody>
                    <a:bodyPr/>
                    <a:lstStyle/>
                    <a:p>
                      <a:pPr algn="r"/>
                      <a:r>
                        <a:rPr lang="en-US" sz="1050" b="1" dirty="0" smtClean="0">
                          <a:solidFill>
                            <a:schemeClr val="bg1"/>
                          </a:solidFill>
                        </a:rPr>
                        <a:t>Total  Lottery</a:t>
                      </a:r>
                      <a:r>
                        <a:rPr lang="en-US" sz="1050" b="1" baseline="0" dirty="0" smtClean="0">
                          <a:solidFill>
                            <a:schemeClr val="bg1"/>
                          </a:solidFill>
                        </a:rPr>
                        <a:t> </a:t>
                      </a:r>
                      <a:r>
                        <a:rPr lang="en-US" sz="1050" b="1" dirty="0" smtClean="0">
                          <a:solidFill>
                            <a:schemeClr val="bg1"/>
                          </a:solidFill>
                        </a:rPr>
                        <a:t>Spend</a:t>
                      </a:r>
                      <a:endParaRPr lang="en-US" sz="1050" b="1" dirty="0">
                        <a:solidFill>
                          <a:schemeClr val="bg1"/>
                        </a:solidFill>
                      </a:endParaRPr>
                    </a:p>
                  </a:txBody>
                  <a:tcP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bg1"/>
                          </a:solidFill>
                        </a:rPr>
                        <a:t>$836</a:t>
                      </a:r>
                      <a:endParaRPr lang="en-US" sz="1050" b="1" dirty="0">
                        <a:solidFill>
                          <a:schemeClr val="bg1"/>
                        </a:solidFill>
                      </a:endParaRPr>
                    </a:p>
                  </a:txBody>
                  <a:tcPr>
                    <a:solidFill>
                      <a:srgbClr val="4F81BD"/>
                    </a:solidFill>
                  </a:tcPr>
                </a:tc>
                <a:extLst>
                  <a:ext uri="{0D108BD9-81ED-4DB2-BD59-A6C34878D82A}">
                    <a16:rowId xmlns:a16="http://schemas.microsoft.com/office/drawing/2014/main" val="10006"/>
                  </a:ext>
                </a:extLst>
              </a:tr>
            </a:tbl>
          </a:graphicData>
        </a:graphic>
      </p:graphicFrame>
      <p:sp>
        <p:nvSpPr>
          <p:cNvPr id="7" name="Rectangle 6"/>
          <p:cNvSpPr/>
          <p:nvPr/>
        </p:nvSpPr>
        <p:spPr>
          <a:xfrm>
            <a:off x="8168195" y="762000"/>
            <a:ext cx="899605" cy="369332"/>
          </a:xfrm>
          <a:prstGeom prst="rect">
            <a:avLst/>
          </a:prstGeom>
        </p:spPr>
        <p:txBody>
          <a:bodyPr wrap="none">
            <a:spAutoFit/>
          </a:bodyPr>
          <a:lstStyle/>
          <a:p>
            <a:pPr>
              <a:defRPr/>
            </a:pPr>
            <a:r>
              <a:rPr lang="en-US" i="1" dirty="0"/>
              <a:t>(n = </a:t>
            </a:r>
            <a:r>
              <a:rPr lang="en-US" i="1" dirty="0" smtClean="0"/>
              <a:t>28)</a:t>
            </a:r>
            <a:endParaRPr lang="en-US" i="1" dirty="0"/>
          </a:p>
        </p:txBody>
      </p:sp>
    </p:spTree>
    <p:extLst>
      <p:ext uri="{BB962C8B-B14F-4D97-AF65-F5344CB8AC3E}">
        <p14:creationId xmlns:p14="http://schemas.microsoft.com/office/powerpoint/2010/main" val="395554286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p:cNvSpPr>
            <a:spLocks noGrp="1"/>
          </p:cNvSpPr>
          <p:nvPr>
            <p:ph type="body" sz="quarter" idx="10"/>
          </p:nvPr>
        </p:nvSpPr>
        <p:spPr>
          <a:xfrm>
            <a:off x="152400" y="152403"/>
            <a:ext cx="8991600" cy="685800"/>
          </a:xfrm>
        </p:spPr>
        <p:txBody>
          <a:bodyPr/>
          <a:lstStyle/>
          <a:p>
            <a:pPr eaLnBrk="1" hangingPunct="1">
              <a:lnSpc>
                <a:spcPct val="70000"/>
              </a:lnSpc>
            </a:pPr>
            <a:r>
              <a:rPr lang="en-US" sz="4000" dirty="0" smtClean="0">
                <a:solidFill>
                  <a:schemeClr val="accent1"/>
                </a:solidFill>
              </a:rPr>
              <a:t>High Frequency Player Profile</a:t>
            </a:r>
          </a:p>
          <a:p>
            <a:pPr eaLnBrk="1" hangingPunct="1">
              <a:lnSpc>
                <a:spcPct val="70000"/>
              </a:lnSpc>
            </a:pPr>
            <a:r>
              <a:rPr lang="en-US" sz="2800" b="0" i="1" dirty="0" smtClean="0">
                <a:solidFill>
                  <a:schemeClr val="tx1"/>
                </a:solidFill>
              </a:rPr>
              <a:t>SMALLER CITY / MIDDLE INCOME </a:t>
            </a:r>
          </a:p>
        </p:txBody>
      </p:sp>
      <p:graphicFrame>
        <p:nvGraphicFramePr>
          <p:cNvPr id="4" name="Table 3"/>
          <p:cNvGraphicFramePr>
            <a:graphicFrameLocks noGrp="1"/>
          </p:cNvGraphicFramePr>
          <p:nvPr>
            <p:extLst>
              <p:ext uri="{D42A27DB-BD31-4B8C-83A1-F6EECF244321}">
                <p14:modId xmlns:p14="http://schemas.microsoft.com/office/powerpoint/2010/main" val="3287151172"/>
              </p:ext>
            </p:extLst>
          </p:nvPr>
        </p:nvGraphicFramePr>
        <p:xfrm>
          <a:off x="4690532" y="1278466"/>
          <a:ext cx="4343400" cy="5516880"/>
        </p:xfrm>
        <a:graphic>
          <a:graphicData uri="http://schemas.openxmlformats.org/drawingml/2006/table">
            <a:tbl>
              <a:tblPr firstRow="1" bandRow="1">
                <a:tableStyleId>{5940675A-B579-460E-94D1-54222C63F5DA}</a:tableStyleId>
              </a:tblPr>
              <a:tblGrid>
                <a:gridCol w="294536">
                  <a:extLst>
                    <a:ext uri="{9D8B030D-6E8A-4147-A177-3AD203B41FA5}">
                      <a16:colId xmlns:a16="http://schemas.microsoft.com/office/drawing/2014/main" val="20000"/>
                    </a:ext>
                  </a:extLst>
                </a:gridCol>
                <a:gridCol w="130566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64862">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chemeClr val="bg1"/>
                          </a:solidFill>
                        </a:rPr>
                        <a:t>Top Response </a:t>
                      </a:r>
                    </a:p>
                    <a:p>
                      <a:pPr algn="ctr"/>
                      <a:r>
                        <a:rPr lang="en-US" sz="900" b="1" dirty="0" smtClean="0">
                          <a:solidFill>
                            <a:schemeClr val="bg1"/>
                          </a:solidFill>
                        </a:rPr>
                        <a:t> (or Average)</a:t>
                      </a:r>
                    </a:p>
                  </a:txBody>
                  <a:tcPr>
                    <a:lnT w="12700" cap="flat" cmpd="sng" algn="ctr">
                      <a:solidFill>
                        <a:schemeClr val="tx1"/>
                      </a:solidFill>
                      <a:prstDash val="solid"/>
                      <a:round/>
                      <a:headEnd type="none" w="med" len="med"/>
                      <a:tailEnd type="none" w="med" len="med"/>
                    </a:lnT>
                    <a:solidFill>
                      <a:schemeClr val="accent1"/>
                    </a:solidFill>
                  </a:tcPr>
                </a:tc>
                <a:tc>
                  <a:txBody>
                    <a:bodyPr/>
                    <a:lstStyle/>
                    <a:p>
                      <a:pPr algn="ctr"/>
                      <a:r>
                        <a:rPr lang="en-US" sz="900" b="1" dirty="0" smtClean="0">
                          <a:solidFill>
                            <a:schemeClr val="tx1"/>
                          </a:solidFill>
                        </a:rPr>
                        <a:t>2</a:t>
                      </a:r>
                      <a:r>
                        <a:rPr lang="en-US" sz="900" b="1" baseline="30000" dirty="0" smtClean="0">
                          <a:solidFill>
                            <a:schemeClr val="tx1"/>
                          </a:solidFill>
                        </a:rPr>
                        <a:t>nd</a:t>
                      </a:r>
                      <a:r>
                        <a:rPr lang="en-US" sz="900" b="1" baseline="0" dirty="0" smtClean="0">
                          <a:solidFill>
                            <a:schemeClr val="tx1"/>
                          </a:solidFill>
                        </a:rPr>
                        <a:t> Top Response</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r h="228039">
                <a:tc rowSpan="13">
                  <a:txBody>
                    <a:bodyPr/>
                    <a:lstStyle/>
                    <a:p>
                      <a:pPr algn="ctr"/>
                      <a:r>
                        <a:rPr lang="en-US" sz="1050" b="1" dirty="0" smtClean="0">
                          <a:solidFill>
                            <a:schemeClr val="accent1">
                              <a:lumMod val="75000"/>
                            </a:schemeClr>
                          </a:solidFill>
                        </a:rPr>
                        <a:t>DEMOGRAPHICS</a:t>
                      </a:r>
                      <a:endParaRPr lang="en-US" sz="1050" b="1" dirty="0">
                        <a:solidFill>
                          <a:schemeClr val="accent1">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46 years</a:t>
                      </a:r>
                      <a:endParaRPr lang="en-US" sz="900" b="1" dirty="0"/>
                    </a:p>
                  </a:txBody>
                  <a:tcPr>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28039">
                <a:tc vMerge="1">
                  <a:txBody>
                    <a:bodyPr/>
                    <a:lstStyle/>
                    <a:p>
                      <a:pPr algn="r"/>
                      <a:endParaRPr lang="en-US" sz="900" b="1" dirty="0"/>
                    </a:p>
                  </a:txBody>
                  <a:tcPr/>
                </a:tc>
                <a:tc>
                  <a:txBody>
                    <a:bodyPr/>
                    <a:lstStyle/>
                    <a:p>
                      <a:pPr algn="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Male – 63%</a:t>
                      </a:r>
                      <a:endParaRPr lang="en-US" sz="900" b="1" dirty="0"/>
                    </a:p>
                  </a:txBody>
                  <a:tcPr>
                    <a:solidFill>
                      <a:schemeClr val="accent5">
                        <a:lumMod val="20000"/>
                        <a:lumOff val="80000"/>
                      </a:schemeClr>
                    </a:solidFill>
                  </a:tcPr>
                </a:tc>
                <a:tc>
                  <a:txBody>
                    <a:bodyPr/>
                    <a:lstStyle/>
                    <a:p>
                      <a:pPr algn="ctr"/>
                      <a:r>
                        <a:rPr lang="en-US" sz="900" b="0" dirty="0" smtClean="0"/>
                        <a:t>Female</a:t>
                      </a:r>
                      <a:r>
                        <a:rPr lang="en-US" sz="900" b="0" baseline="0" dirty="0" smtClean="0"/>
                        <a:t> </a:t>
                      </a:r>
                      <a:r>
                        <a:rPr lang="en-US" sz="900" b="0" dirty="0" smtClean="0"/>
                        <a:t>– 37%</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28039">
                <a:tc vMerge="1">
                  <a:txBody>
                    <a:bodyPr/>
                    <a:lstStyle/>
                    <a:p>
                      <a:pPr algn="r"/>
                      <a:endParaRPr lang="en-US" sz="900" b="1" dirty="0"/>
                    </a:p>
                  </a:txBody>
                  <a:tcPr/>
                </a:tc>
                <a:tc>
                  <a:txBody>
                    <a:bodyPr/>
                    <a:lstStyle/>
                    <a:p>
                      <a:pPr algn="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 – 81%</a:t>
                      </a:r>
                      <a:endParaRPr lang="en-US" sz="900" b="1" dirty="0"/>
                    </a:p>
                  </a:txBody>
                  <a:tcPr>
                    <a:solidFill>
                      <a:schemeClr val="accent5">
                        <a:lumMod val="20000"/>
                        <a:lumOff val="80000"/>
                      </a:schemeClr>
                    </a:solidFill>
                  </a:tcPr>
                </a:tc>
                <a:tc>
                  <a:txBody>
                    <a:bodyPr/>
                    <a:lstStyle/>
                    <a:p>
                      <a:pPr algn="ctr"/>
                      <a:r>
                        <a:rPr lang="en-US" sz="900" b="0" dirty="0" smtClean="0"/>
                        <a:t>Asian</a:t>
                      </a:r>
                      <a:r>
                        <a:rPr lang="en-US" sz="900" b="0" baseline="0" dirty="0" smtClean="0"/>
                        <a:t> </a:t>
                      </a:r>
                      <a:r>
                        <a:rPr lang="en-US" sz="900" b="0" dirty="0" smtClean="0"/>
                        <a:t>– 10%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28039">
                <a:tc vMerge="1">
                  <a:txBody>
                    <a:bodyPr/>
                    <a:lstStyle/>
                    <a:p>
                      <a:pPr algn="r"/>
                      <a:endParaRPr lang="en-US" sz="900" b="1" dirty="0"/>
                    </a:p>
                  </a:txBody>
                  <a:tcPr/>
                </a:tc>
                <a:tc>
                  <a:txBody>
                    <a:bodyPr/>
                    <a:lstStyle/>
                    <a:p>
                      <a:pPr algn="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50%</a:t>
                      </a:r>
                      <a:endParaRPr lang="en-US" sz="900" b="1" dirty="0"/>
                    </a:p>
                  </a:txBody>
                  <a:tcPr>
                    <a:solidFill>
                      <a:schemeClr val="accent5">
                        <a:lumMod val="20000"/>
                        <a:lumOff val="80000"/>
                      </a:schemeClr>
                    </a:solidFill>
                  </a:tcPr>
                </a:tc>
                <a:tc>
                  <a:txBody>
                    <a:bodyPr/>
                    <a:lstStyle/>
                    <a:p>
                      <a:pPr algn="ctr"/>
                      <a:r>
                        <a:rPr lang="en-US" sz="900" b="0" dirty="0" smtClean="0"/>
                        <a:t>Apartment– 23%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8039">
                <a:tc vMerge="1">
                  <a:txBody>
                    <a:bodyPr/>
                    <a:lstStyle/>
                    <a:p>
                      <a:pPr algn="r"/>
                      <a:endParaRPr lang="en-US" sz="900" b="1" dirty="0"/>
                    </a:p>
                  </a:txBody>
                  <a:tcPr/>
                </a:tc>
                <a:tc>
                  <a:txBody>
                    <a:bodyPr/>
                    <a:lstStyle/>
                    <a:p>
                      <a:pPr algn="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$244,000</a:t>
                      </a:r>
                      <a:endParaRPr lang="en-US" sz="900" b="1" dirty="0"/>
                    </a:p>
                  </a:txBody>
                  <a:tcPr>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8039">
                <a:tc vMerge="1">
                  <a:txBody>
                    <a:bodyPr/>
                    <a:lstStyle/>
                    <a:p>
                      <a:pPr algn="r"/>
                      <a:endParaRPr lang="en-US" sz="900" b="1" dirty="0"/>
                    </a:p>
                  </a:txBody>
                  <a:tcPr/>
                </a:tc>
                <a:tc>
                  <a:txBody>
                    <a:bodyPr/>
                    <a:lstStyle/>
                    <a:p>
                      <a:pPr algn="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 – 69%</a:t>
                      </a:r>
                      <a:endParaRPr lang="en-US" sz="900" b="1" dirty="0"/>
                    </a:p>
                  </a:txBody>
                  <a:tcPr>
                    <a:solidFill>
                      <a:schemeClr val="accent5">
                        <a:lumMod val="20000"/>
                        <a:lumOff val="80000"/>
                      </a:schemeClr>
                    </a:solidFill>
                  </a:tcPr>
                </a:tc>
                <a:tc>
                  <a:txBody>
                    <a:bodyPr/>
                    <a:lstStyle/>
                    <a:p>
                      <a:pPr algn="ctr"/>
                      <a:r>
                        <a:rPr lang="en-US" sz="900" b="0" dirty="0" smtClean="0"/>
                        <a:t>Rent</a:t>
                      </a:r>
                      <a:r>
                        <a:rPr lang="en-US" sz="900" b="0" baseline="0" dirty="0" smtClean="0"/>
                        <a:t> </a:t>
                      </a:r>
                      <a:r>
                        <a:rPr lang="en-US" sz="900" b="0" dirty="0" smtClean="0"/>
                        <a:t>– 31%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8039">
                <a:tc vMerge="1">
                  <a:txBody>
                    <a:bodyPr/>
                    <a:lstStyle/>
                    <a:p>
                      <a:pPr algn="r"/>
                      <a:endParaRPr lang="en-US" sz="900" b="1" dirty="0"/>
                    </a:p>
                  </a:txBody>
                  <a:tcPr/>
                </a:tc>
                <a:tc>
                  <a:txBody>
                    <a:bodyPr/>
                    <a:lstStyle/>
                    <a:p>
                      <a:pPr algn="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Married – 56%</a:t>
                      </a:r>
                      <a:endParaRPr lang="en-US" sz="900" b="1" dirty="0"/>
                    </a:p>
                  </a:txBody>
                  <a:tcPr>
                    <a:solidFill>
                      <a:schemeClr val="accent5">
                        <a:lumMod val="20000"/>
                        <a:lumOff val="80000"/>
                      </a:schemeClr>
                    </a:solidFill>
                  </a:tcPr>
                </a:tc>
                <a:tc>
                  <a:txBody>
                    <a:bodyPr/>
                    <a:lstStyle/>
                    <a:p>
                      <a:pPr algn="ctr"/>
                      <a:r>
                        <a:rPr lang="en-US" sz="800" b="0" dirty="0" smtClean="0"/>
                        <a:t>Divorced/Separated</a:t>
                      </a:r>
                      <a:r>
                        <a:rPr lang="en-US" sz="800" b="0" baseline="0" dirty="0" smtClean="0"/>
                        <a:t> </a:t>
                      </a:r>
                      <a:r>
                        <a:rPr lang="en-US" sz="800" b="0" dirty="0" smtClean="0"/>
                        <a:t>– 23%</a:t>
                      </a:r>
                      <a:endParaRPr lang="en-US" sz="8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8039">
                <a:tc vMerge="1">
                  <a:txBody>
                    <a:bodyPr/>
                    <a:lstStyle/>
                    <a:p>
                      <a:pPr algn="r"/>
                      <a:endParaRPr lang="en-US" sz="900" b="1" dirty="0"/>
                    </a:p>
                  </a:txBody>
                  <a:tcPr/>
                </a:tc>
                <a:tc>
                  <a:txBody>
                    <a:bodyPr/>
                    <a:lstStyle/>
                    <a:p>
                      <a:pPr algn="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21%</a:t>
                      </a:r>
                      <a:endParaRPr lang="en-US" sz="900" b="1" dirty="0"/>
                    </a:p>
                  </a:txBody>
                  <a:tcPr>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8039">
                <a:tc vMerge="1">
                  <a:txBody>
                    <a:bodyPr/>
                    <a:lstStyle/>
                    <a:p>
                      <a:pPr algn="r"/>
                      <a:endParaRPr lang="en-US" sz="900" b="1" dirty="0"/>
                    </a:p>
                  </a:txBody>
                  <a:tcPr/>
                </a:tc>
                <a:tc>
                  <a:txBody>
                    <a:bodyPr/>
                    <a:lstStyle/>
                    <a:p>
                      <a:pPr algn="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a:t>
                      </a:r>
                      <a:r>
                        <a:rPr lang="en-US" sz="900" b="1" baseline="0" dirty="0" smtClean="0"/>
                        <a:t> Year College</a:t>
                      </a:r>
                      <a:r>
                        <a:rPr lang="en-US" sz="900" b="1" dirty="0" smtClean="0"/>
                        <a:t> – 40%</a:t>
                      </a:r>
                      <a:endParaRPr lang="en-US" sz="900" b="1" dirty="0"/>
                    </a:p>
                  </a:txBody>
                  <a:tcPr>
                    <a:solidFill>
                      <a:schemeClr val="accent5">
                        <a:lumMod val="20000"/>
                        <a:lumOff val="80000"/>
                      </a:schemeClr>
                    </a:solidFill>
                  </a:tcPr>
                </a:tc>
                <a:tc>
                  <a:txBody>
                    <a:bodyPr/>
                    <a:lstStyle/>
                    <a:p>
                      <a:pPr algn="ctr"/>
                      <a:r>
                        <a:rPr lang="en-US" sz="900" b="0" dirty="0" smtClean="0"/>
                        <a:t>Some</a:t>
                      </a:r>
                      <a:r>
                        <a:rPr lang="en-US" sz="900" b="0" baseline="0" dirty="0" smtClean="0"/>
                        <a:t> College </a:t>
                      </a:r>
                      <a:r>
                        <a:rPr lang="en-US" sz="900" b="0" dirty="0" smtClean="0"/>
                        <a:t>– 27%</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Full</a:t>
                      </a:r>
                      <a:r>
                        <a:rPr lang="en-US" sz="900" b="1" baseline="0" dirty="0" smtClean="0"/>
                        <a:t> Time</a:t>
                      </a:r>
                      <a:r>
                        <a:rPr lang="en-US" sz="900" b="1" dirty="0" smtClean="0"/>
                        <a:t> – 65%</a:t>
                      </a:r>
                      <a:endParaRPr lang="en-US" sz="900" b="1" dirty="0"/>
                    </a:p>
                  </a:txBody>
                  <a:tcPr>
                    <a:solidFill>
                      <a:schemeClr val="accent5">
                        <a:lumMod val="20000"/>
                        <a:lumOff val="80000"/>
                      </a:schemeClr>
                    </a:solidFill>
                  </a:tcPr>
                </a:tc>
                <a:tc>
                  <a:txBody>
                    <a:bodyPr/>
                    <a:lstStyle/>
                    <a:p>
                      <a:pPr algn="ctr"/>
                      <a:r>
                        <a:rPr lang="en-US" sz="900" b="0" dirty="0" smtClean="0"/>
                        <a:t>Homemaker – 12%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67%</a:t>
                      </a:r>
                      <a:endParaRPr lang="en-US" sz="900" b="1" dirty="0"/>
                    </a:p>
                  </a:txBody>
                  <a:tcPr>
                    <a:solidFill>
                      <a:schemeClr val="accent5">
                        <a:lumMod val="20000"/>
                        <a:lumOff val="80000"/>
                      </a:schemeClr>
                    </a:solidFill>
                  </a:tcPr>
                </a:tc>
                <a:tc>
                  <a:txBody>
                    <a:bodyPr/>
                    <a:lstStyle/>
                    <a:p>
                      <a:pPr algn="ctr"/>
                      <a:r>
                        <a:rPr lang="en-US" sz="900" b="0" dirty="0" smtClean="0"/>
                        <a:t>Trade/Retail</a:t>
                      </a:r>
                      <a:r>
                        <a:rPr lang="en-US" sz="900" b="0" baseline="0" dirty="0" smtClean="0"/>
                        <a:t> </a:t>
                      </a:r>
                      <a:r>
                        <a:rPr lang="en-US" sz="900" b="0" dirty="0" smtClean="0"/>
                        <a:t>– 16%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$75,000</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8039">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85%</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21621">
                <a:tc>
                  <a:txBody>
                    <a:bodyPr/>
                    <a:lstStyle/>
                    <a:p>
                      <a:pPr algn="ctr"/>
                      <a:endParaRPr lang="en-US" sz="200" b="1" dirty="0"/>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8039">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endParaRPr lang="en-US" sz="1050" b="1"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Watching</a:t>
                      </a:r>
                      <a:r>
                        <a:rPr lang="en-US" sz="900" b="1" baseline="0" dirty="0" smtClean="0"/>
                        <a:t> TV</a:t>
                      </a:r>
                      <a:r>
                        <a:rPr lang="en-US" sz="900" b="1" dirty="0" smtClean="0"/>
                        <a:t>– 71%</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0" dirty="0" smtClean="0"/>
                        <a:t>Traveling</a:t>
                      </a:r>
                      <a:r>
                        <a:rPr lang="en-US" sz="900" b="0" baseline="0" dirty="0" smtClean="0"/>
                        <a:t> </a:t>
                      </a:r>
                      <a:r>
                        <a:rPr lang="en-US" sz="900" b="0" dirty="0" smtClean="0"/>
                        <a:t>– 65%</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8039">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Broadcast</a:t>
                      </a:r>
                      <a:r>
                        <a:rPr lang="en-US" sz="900" b="1" baseline="0" dirty="0" smtClean="0"/>
                        <a:t> TV</a:t>
                      </a:r>
                      <a:r>
                        <a:rPr lang="en-US" sz="900" b="1" dirty="0" smtClean="0"/>
                        <a:t> – 8</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0" dirty="0" smtClean="0"/>
                        <a:t>Internet– 8</a:t>
                      </a:r>
                      <a:r>
                        <a:rPr lang="en-US" sz="900" b="0" baseline="0" dirty="0" smtClean="0"/>
                        <a:t> hours</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Desktop – 42% of time</a:t>
                      </a:r>
                      <a:endParaRPr lang="en-US" sz="900" b="1" dirty="0"/>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gn="ctr"/>
                      <a:r>
                        <a:rPr lang="en-US" sz="900" b="0" dirty="0" smtClean="0"/>
                        <a:t>Laptop</a:t>
                      </a:r>
                      <a:r>
                        <a:rPr lang="en-US" sz="900" b="0" baseline="0" dirty="0" smtClean="0"/>
                        <a:t> </a:t>
                      </a:r>
                      <a:r>
                        <a:rPr lang="en-US" sz="900" b="0" dirty="0" smtClean="0"/>
                        <a:t>– 31%</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Laptop</a:t>
                      </a:r>
                      <a:r>
                        <a:rPr lang="en-US" sz="900" b="1" baseline="0" dirty="0" smtClean="0"/>
                        <a:t> </a:t>
                      </a:r>
                      <a:r>
                        <a:rPr lang="en-US" sz="900" b="1" dirty="0" smtClean="0"/>
                        <a:t>– 81%</a:t>
                      </a:r>
                      <a:endParaRPr lang="en-US" sz="900" b="1" dirty="0"/>
                    </a:p>
                  </a:txBody>
                  <a:tcPr>
                    <a:solidFill>
                      <a:schemeClr val="accent5">
                        <a:lumMod val="20000"/>
                        <a:lumOff val="80000"/>
                      </a:schemeClr>
                    </a:solidFill>
                  </a:tcPr>
                </a:tc>
                <a:tc>
                  <a:txBody>
                    <a:bodyPr/>
                    <a:lstStyle/>
                    <a:p>
                      <a:pPr algn="ctr"/>
                      <a:r>
                        <a:rPr lang="en-US" sz="900" b="0" dirty="0" smtClean="0"/>
                        <a:t>Smartphone</a:t>
                      </a:r>
                      <a:r>
                        <a:rPr lang="en-US" sz="900" b="0" baseline="0" dirty="0" smtClean="0"/>
                        <a:t> </a:t>
                      </a:r>
                      <a:r>
                        <a:rPr lang="en-US" sz="900" b="0" dirty="0" smtClean="0"/>
                        <a:t>– 65%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8"/>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Comedy – 77%</a:t>
                      </a:r>
                      <a:endParaRPr lang="en-US" sz="900" b="1" dirty="0"/>
                    </a:p>
                  </a:txBody>
                  <a:tcPr>
                    <a:solidFill>
                      <a:schemeClr val="accent5">
                        <a:lumMod val="20000"/>
                        <a:lumOff val="80000"/>
                      </a:schemeClr>
                    </a:solidFill>
                  </a:tcPr>
                </a:tc>
                <a:tc>
                  <a:txBody>
                    <a:bodyPr/>
                    <a:lstStyle/>
                    <a:p>
                      <a:pPr algn="ctr"/>
                      <a:r>
                        <a:rPr lang="en-US" sz="900" b="0" dirty="0" smtClean="0"/>
                        <a:t>Drama</a:t>
                      </a:r>
                      <a:r>
                        <a:rPr lang="en-US" sz="900" b="0" baseline="0" dirty="0" smtClean="0"/>
                        <a:t> </a:t>
                      </a:r>
                      <a:r>
                        <a:rPr lang="en-US" sz="900" b="0" dirty="0" smtClean="0"/>
                        <a:t>– 65%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54%</a:t>
                      </a:r>
                      <a:endParaRPr lang="en-US" sz="900" b="1" dirty="0"/>
                    </a:p>
                  </a:txBody>
                  <a:tcPr>
                    <a:solidFill>
                      <a:schemeClr val="accent5">
                        <a:lumMod val="20000"/>
                        <a:lumOff val="80000"/>
                      </a:schemeClr>
                    </a:solidFill>
                  </a:tcPr>
                </a:tc>
                <a:tc>
                  <a:txBody>
                    <a:bodyPr/>
                    <a:lstStyle/>
                    <a:p>
                      <a:pPr algn="ctr"/>
                      <a:r>
                        <a:rPr lang="en-US" sz="900" b="0" dirty="0" smtClean="0"/>
                        <a:t>You</a:t>
                      </a:r>
                      <a:r>
                        <a:rPr lang="en-US" sz="900" b="0" baseline="0" dirty="0" smtClean="0"/>
                        <a:t>Tube</a:t>
                      </a:r>
                      <a:r>
                        <a:rPr lang="en-US" sz="900" b="0" dirty="0" smtClean="0"/>
                        <a:t>– 33%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 – 87%</a:t>
                      </a:r>
                      <a:endParaRPr lang="en-US" sz="900" b="1" dirty="0"/>
                    </a:p>
                  </a:txBody>
                  <a:tcPr>
                    <a:solidFill>
                      <a:schemeClr val="accent5">
                        <a:lumMod val="20000"/>
                        <a:lumOff val="80000"/>
                      </a:schemeClr>
                    </a:solidFill>
                  </a:tcPr>
                </a:tc>
                <a:tc>
                  <a:txBody>
                    <a:bodyPr/>
                    <a:lstStyle/>
                    <a:p>
                      <a:pPr algn="ctr"/>
                      <a:r>
                        <a:rPr lang="en-US" sz="900" b="0" dirty="0" smtClean="0"/>
                        <a:t>Superstore</a:t>
                      </a:r>
                      <a:r>
                        <a:rPr lang="en-US" sz="900" b="0" baseline="0" dirty="0" smtClean="0"/>
                        <a:t> </a:t>
                      </a:r>
                      <a:r>
                        <a:rPr lang="en-US" sz="900" b="0" dirty="0" smtClean="0"/>
                        <a:t>– 75%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46%</a:t>
                      </a:r>
                      <a:endParaRPr lang="en-US" sz="900" b="1" dirty="0"/>
                    </a:p>
                  </a:txBody>
                  <a:tcPr>
                    <a:solidFill>
                      <a:schemeClr val="accent5">
                        <a:lumMod val="20000"/>
                        <a:lumOff val="80000"/>
                      </a:schemeClr>
                    </a:solidFill>
                  </a:tcPr>
                </a:tc>
                <a:tc>
                  <a:txBody>
                    <a:bodyPr/>
                    <a:lstStyle/>
                    <a:p>
                      <a:pPr algn="ctr"/>
                      <a:r>
                        <a:rPr lang="en-US" sz="900" b="0" dirty="0" smtClean="0"/>
                        <a:t>SUV/Crossover</a:t>
                      </a:r>
                      <a:r>
                        <a:rPr lang="en-US" sz="900" b="0" baseline="0" dirty="0" smtClean="0"/>
                        <a:t> </a:t>
                      </a:r>
                      <a:r>
                        <a:rPr lang="en-US" sz="900" b="0" dirty="0" smtClean="0"/>
                        <a:t>– 19%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2"/>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Dodge – 10%</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0" dirty="0" smtClean="0"/>
                        <a:t>Honda</a:t>
                      </a:r>
                      <a:r>
                        <a:rPr lang="en-US" sz="900" b="0" baseline="0" dirty="0" smtClean="0"/>
                        <a:t> </a:t>
                      </a:r>
                      <a:r>
                        <a:rPr lang="en-US" sz="900" b="0" dirty="0" smtClean="0"/>
                        <a:t>– 10%</a:t>
                      </a: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02118297"/>
              </p:ext>
            </p:extLst>
          </p:nvPr>
        </p:nvGraphicFramePr>
        <p:xfrm>
          <a:off x="101601" y="5511801"/>
          <a:ext cx="4343400" cy="128016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1">
                              <a:lumMod val="75000"/>
                            </a:schemeClr>
                          </a:solidFill>
                        </a:rPr>
                        <a:t>G A M B L I N G / G A M I N G   P O T E N T I A L</a:t>
                      </a:r>
                      <a:endParaRPr lang="en-US" sz="1200" b="1" dirty="0">
                        <a:solidFill>
                          <a:schemeClr val="accent1">
                            <a:lumMod val="75000"/>
                          </a:schemeClr>
                        </a:solidFill>
                      </a:endParaRPr>
                    </a:p>
                  </a:txBody>
                  <a:tcPr>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val="10000"/>
                  </a:ext>
                </a:extLst>
              </a:tr>
              <a:tr h="149854">
                <a:tc>
                  <a:txBody>
                    <a:bodyPr/>
                    <a:lstStyle/>
                    <a:p>
                      <a:pPr algn="r"/>
                      <a:r>
                        <a:rPr lang="en-US" sz="1050" b="1" dirty="0" smtClean="0"/>
                        <a:t>Risk Meter</a:t>
                      </a:r>
                      <a:endParaRPr lang="en-US" sz="1050" b="1" dirty="0"/>
                    </a:p>
                  </a:txBody>
                  <a:tcPr/>
                </a:tc>
                <a:tc>
                  <a:txBody>
                    <a:bodyPr/>
                    <a:lstStyle/>
                    <a:p>
                      <a:pPr algn="ctr"/>
                      <a:r>
                        <a:rPr lang="en-US" sz="1050" b="1" dirty="0" smtClean="0"/>
                        <a:t>14</a:t>
                      </a:r>
                      <a:r>
                        <a:rPr lang="en-US" sz="900" b="1" dirty="0" smtClean="0"/>
                        <a:t> </a:t>
                      </a:r>
                      <a:r>
                        <a:rPr lang="en-US" sz="900" i="1" dirty="0" smtClean="0"/>
                        <a:t>out of 25 points</a:t>
                      </a:r>
                      <a:endParaRPr lang="en-US" sz="900" i="1" dirty="0"/>
                    </a:p>
                  </a:txBody>
                  <a:tcPr/>
                </a:tc>
                <a:extLst>
                  <a:ext uri="{0D108BD9-81ED-4DB2-BD59-A6C34878D82A}">
                    <a16:rowId xmlns:a16="http://schemas.microsoft.com/office/drawing/2014/main" val="10001"/>
                  </a:ext>
                </a:extLst>
              </a:tr>
              <a:tr h="149854">
                <a:tc>
                  <a:txBody>
                    <a:bodyPr/>
                    <a:lstStyle/>
                    <a:p>
                      <a:pPr algn="r"/>
                      <a:r>
                        <a:rPr lang="en-US" sz="1050" b="1" dirty="0" smtClean="0"/>
                        <a:t>Gaming/Gambling Tendency</a:t>
                      </a:r>
                      <a:endParaRPr lang="en-US" sz="1050" b="1" dirty="0"/>
                    </a:p>
                  </a:txBody>
                  <a:tcPr/>
                </a:tc>
                <a:tc>
                  <a:txBody>
                    <a:bodyPr/>
                    <a:lstStyle/>
                    <a:p>
                      <a:pPr algn="ctr"/>
                      <a:r>
                        <a:rPr lang="en-US" sz="1050" b="1" dirty="0" smtClean="0"/>
                        <a:t>16 </a:t>
                      </a:r>
                      <a:r>
                        <a:rPr lang="en-US" sz="900" i="1" dirty="0" smtClean="0"/>
                        <a:t>out of 25 points</a:t>
                      </a:r>
                      <a:endParaRPr lang="en-US" sz="900" i="1" dirty="0"/>
                    </a:p>
                  </a:txBody>
                  <a:tcPr/>
                </a:tc>
                <a:extLst>
                  <a:ext uri="{0D108BD9-81ED-4DB2-BD59-A6C34878D82A}">
                    <a16:rowId xmlns:a16="http://schemas.microsoft.com/office/drawing/2014/main" val="10002"/>
                  </a:ext>
                </a:extLst>
              </a:tr>
              <a:tr h="149854">
                <a:tc>
                  <a:txBody>
                    <a:bodyPr/>
                    <a:lstStyle/>
                    <a:p>
                      <a:pPr algn="r"/>
                      <a:r>
                        <a:rPr lang="en-US" sz="1050" b="1" dirty="0" smtClean="0"/>
                        <a:t>Maryland Lottery Perception</a:t>
                      </a:r>
                      <a:endParaRPr lang="en-US" sz="1050" b="1" dirty="0"/>
                    </a:p>
                  </a:txBody>
                  <a:tcPr/>
                </a:tc>
                <a:tc>
                  <a:txBody>
                    <a:bodyPr/>
                    <a:lstStyle/>
                    <a:p>
                      <a:pPr algn="ctr"/>
                      <a:r>
                        <a:rPr lang="en-US" sz="1050" b="1" dirty="0" smtClean="0"/>
                        <a:t>31</a:t>
                      </a:r>
                      <a:r>
                        <a:rPr lang="en-US" sz="900" b="1" dirty="0" smtClean="0"/>
                        <a:t> </a:t>
                      </a:r>
                      <a:r>
                        <a:rPr lang="en-US" sz="900" i="1" dirty="0" smtClean="0"/>
                        <a:t>out of 50 points</a:t>
                      </a:r>
                      <a:endParaRPr lang="en-US" sz="900" i="1" dirty="0"/>
                    </a:p>
                  </a:txBody>
                  <a:tcPr/>
                </a:tc>
                <a:extLst>
                  <a:ext uri="{0D108BD9-81ED-4DB2-BD59-A6C34878D82A}">
                    <a16:rowId xmlns:a16="http://schemas.microsoft.com/office/drawing/2014/main" val="10003"/>
                  </a:ext>
                </a:extLst>
              </a:tr>
              <a:tr h="149854">
                <a:tc>
                  <a:txBody>
                    <a:bodyPr/>
                    <a:lstStyle/>
                    <a:p>
                      <a:pPr algn="r"/>
                      <a:r>
                        <a:rPr lang="en-US" sz="1050" b="1" dirty="0" smtClean="0">
                          <a:solidFill>
                            <a:schemeClr val="bg1"/>
                          </a:solidFill>
                        </a:rPr>
                        <a:t>Total Score</a:t>
                      </a:r>
                      <a:endParaRPr lang="en-US" sz="1050" b="1" dirty="0">
                        <a:solidFill>
                          <a:schemeClr val="bg1"/>
                        </a:solidFill>
                      </a:endParaRPr>
                    </a:p>
                  </a:txBody>
                  <a:tcPr>
                    <a:solidFill>
                      <a:schemeClr val="accent1"/>
                    </a:solidFill>
                  </a:tcPr>
                </a:tc>
                <a:tc>
                  <a:txBody>
                    <a:bodyPr/>
                    <a:lstStyle/>
                    <a:p>
                      <a:pPr algn="ctr"/>
                      <a:r>
                        <a:rPr lang="en-US" sz="1050" b="1" i="0" baseline="0" dirty="0" smtClean="0">
                          <a:solidFill>
                            <a:schemeClr val="bg1"/>
                          </a:solidFill>
                        </a:rPr>
                        <a:t>61 </a:t>
                      </a:r>
                      <a:r>
                        <a:rPr lang="en-US" sz="900" b="1" i="1" dirty="0" smtClean="0">
                          <a:solidFill>
                            <a:schemeClr val="bg1"/>
                          </a:solidFill>
                        </a:rPr>
                        <a:t>out of 100 points</a:t>
                      </a:r>
                      <a:endParaRPr lang="en-US" sz="900" b="1" i="1" dirty="0">
                        <a:solidFill>
                          <a:schemeClr val="bg1"/>
                        </a:solidFill>
                      </a:endParaRPr>
                    </a:p>
                  </a:txBody>
                  <a:tcPr>
                    <a:solidFill>
                      <a:schemeClr val="accent1"/>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174286524"/>
              </p:ext>
            </p:extLst>
          </p:nvPr>
        </p:nvGraphicFramePr>
        <p:xfrm>
          <a:off x="101601" y="1278466"/>
          <a:ext cx="4343400" cy="2453037"/>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tblGrid>
              <a:tr h="349917">
                <a:tc>
                  <a:txBody>
                    <a:bodyPr/>
                    <a:lstStyle/>
                    <a:p>
                      <a:pPr algn="ctr"/>
                      <a:r>
                        <a:rPr lang="en-US" sz="1200" b="1" dirty="0" smtClean="0">
                          <a:solidFill>
                            <a:schemeClr val="accent1">
                              <a:lumMod val="75000"/>
                            </a:schemeClr>
                          </a:solidFill>
                        </a:rPr>
                        <a:t>P R O F I L E  S U M M A R Y</a:t>
                      </a:r>
                      <a:r>
                        <a:rPr lang="en-US" sz="1200" b="1" baseline="0" dirty="0" smtClean="0">
                          <a:solidFill>
                            <a:schemeClr val="accent1">
                              <a:lumMod val="75000"/>
                            </a:schemeClr>
                          </a:solidFill>
                        </a:rPr>
                        <a:t> </a:t>
                      </a:r>
                      <a:endParaRPr lang="en-US" sz="1200" b="1" dirty="0">
                        <a:solidFill>
                          <a:schemeClr val="accent1">
                            <a:lumMod val="75000"/>
                          </a:schemeClr>
                        </a:solidFill>
                      </a:endParaRPr>
                    </a:p>
                  </a:txBody>
                  <a:tcPr anchor="ctr">
                    <a:solidFill>
                      <a:schemeClr val="bg1">
                        <a:lumMod val="95000"/>
                      </a:schemeClr>
                    </a:solidFill>
                  </a:tcPr>
                </a:tc>
                <a:extLst>
                  <a:ext uri="{0D108BD9-81ED-4DB2-BD59-A6C34878D82A}">
                    <a16:rowId xmlns:a16="http://schemas.microsoft.com/office/drawing/2014/main" val="10000"/>
                  </a:ext>
                </a:extLst>
              </a:tr>
              <a:tr h="1876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This group’s average age is forty-six. </a:t>
                      </a:r>
                      <a:r>
                        <a:rPr lang="en-US" sz="1200" b="1" baseline="0" dirty="0" smtClean="0">
                          <a:solidFill>
                            <a:schemeClr val="tx1"/>
                          </a:solidFill>
                        </a:rPr>
                        <a:t>The high majority are white with the Asian population being second. Most own a single family home valued around $244,000.  </a:t>
                      </a:r>
                      <a:r>
                        <a:rPr lang="en-US" sz="1200" b="1" dirty="0" smtClean="0">
                          <a:solidFill>
                            <a:schemeClr val="tx1"/>
                          </a:solidFill>
                        </a:rPr>
                        <a:t>They are generally married and one</a:t>
                      </a:r>
                      <a:r>
                        <a:rPr lang="en-US" sz="1200" b="1" baseline="0" dirty="0" smtClean="0">
                          <a:solidFill>
                            <a:schemeClr val="tx1"/>
                          </a:solidFill>
                        </a:rPr>
                        <a:t> quarter have children in the household. They are </a:t>
                      </a:r>
                      <a:r>
                        <a:rPr lang="en-US" sz="1200" b="1" dirty="0" smtClean="0">
                          <a:solidFill>
                            <a:schemeClr val="tx1"/>
                          </a:solidFill>
                        </a:rPr>
                        <a:t>moderately</a:t>
                      </a:r>
                      <a:r>
                        <a:rPr lang="en-US" sz="1200" b="1" baseline="0" dirty="0" smtClean="0">
                          <a:solidFill>
                            <a:schemeClr val="tx1"/>
                          </a:solidFill>
                        </a:rPr>
                        <a:t> educated and most are professionals working full time </a:t>
                      </a:r>
                      <a:r>
                        <a:rPr lang="en-US" sz="1200" b="1" dirty="0" smtClean="0">
                          <a:solidFill>
                            <a:schemeClr val="tx1"/>
                          </a:solidFill>
                        </a:rPr>
                        <a:t>with</a:t>
                      </a:r>
                      <a:r>
                        <a:rPr lang="en-US" sz="1200" b="1" baseline="0" dirty="0" smtClean="0">
                          <a:solidFill>
                            <a:schemeClr val="tx1"/>
                          </a:solidFill>
                        </a:rPr>
                        <a:t> an average HHI of $75,000.  </a:t>
                      </a:r>
                      <a:r>
                        <a:rPr lang="en-US" sz="1200" b="1" dirty="0" smtClean="0">
                          <a:solidFill>
                            <a:schemeClr val="tx1"/>
                          </a:solidFill>
                        </a:rPr>
                        <a:t>Besides watching</a:t>
                      </a:r>
                      <a:r>
                        <a:rPr lang="en-US" sz="1200" b="1" baseline="0" dirty="0" smtClean="0">
                          <a:solidFill>
                            <a:schemeClr val="tx1"/>
                          </a:solidFill>
                        </a:rPr>
                        <a:t> </a:t>
                      </a:r>
                      <a:r>
                        <a:rPr lang="en-US" sz="1200" b="1" dirty="0" smtClean="0">
                          <a:solidFill>
                            <a:schemeClr val="tx1"/>
                          </a:solidFill>
                        </a:rPr>
                        <a:t>TV</a:t>
                      </a:r>
                      <a:r>
                        <a:rPr lang="en-US" sz="1200" b="1" baseline="0" dirty="0" smtClean="0">
                          <a:solidFill>
                            <a:schemeClr val="tx1"/>
                          </a:solidFill>
                        </a:rPr>
                        <a:t>, they spend their leisure time traveling, going to restaurants, with family and friends, cooking, and on social media. Their gambling/gaming index score is in the average range for this group.</a:t>
                      </a:r>
                      <a:endParaRPr lang="en-US" sz="1200" b="1" dirty="0" smtClean="0">
                        <a:solidFill>
                          <a:schemeClr val="tx1"/>
                        </a:solidFill>
                      </a:endParaRPr>
                    </a:p>
                    <a:p>
                      <a:pPr algn="l"/>
                      <a:endParaRPr lang="en-US" sz="1200" b="1"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323732633"/>
              </p:ext>
            </p:extLst>
          </p:nvPr>
        </p:nvGraphicFramePr>
        <p:xfrm>
          <a:off x="99718" y="3649980"/>
          <a:ext cx="4343400" cy="176022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1">
                              <a:lumMod val="75000"/>
                            </a:schemeClr>
                          </a:solidFill>
                        </a:rPr>
                        <a:t>C U R R E N T</a:t>
                      </a:r>
                      <a:r>
                        <a:rPr lang="en-US" sz="1200" b="1" baseline="0" dirty="0" smtClean="0">
                          <a:solidFill>
                            <a:schemeClr val="accent1">
                              <a:lumMod val="75000"/>
                            </a:schemeClr>
                          </a:solidFill>
                        </a:rPr>
                        <a:t>  L O T T E R Y  P L A Y</a:t>
                      </a:r>
                      <a:endParaRPr lang="en-US" sz="1200" b="1" dirty="0">
                        <a:solidFill>
                          <a:schemeClr val="accent1">
                            <a:lumMod val="75000"/>
                          </a:schemeClr>
                        </a:solidFill>
                      </a:endParaRPr>
                    </a:p>
                  </a:txBody>
                  <a:tcPr>
                    <a:solidFill>
                      <a:schemeClr val="bg1">
                        <a:lumMod val="95000"/>
                      </a:schemeClr>
                    </a:solidFill>
                  </a:tcPr>
                </a:tc>
                <a:tc hMerge="1">
                  <a:txBody>
                    <a:bodyPr/>
                    <a:lstStyle/>
                    <a:p>
                      <a:pPr algn="ctr"/>
                      <a:endParaRPr lang="en-US" sz="1200" b="1" dirty="0">
                        <a:solidFill>
                          <a:schemeClr val="accent2">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149854">
                <a:tc>
                  <a:txBody>
                    <a:bodyPr/>
                    <a:lstStyle/>
                    <a:p>
                      <a:pPr algn="r"/>
                      <a:endParaRPr lang="en-US" sz="900" b="1" dirty="0"/>
                    </a:p>
                  </a:txBody>
                  <a:tcPr/>
                </a:tc>
                <a:tc>
                  <a:txBody>
                    <a:bodyPr/>
                    <a:lstStyle/>
                    <a:p>
                      <a:pPr algn="ctr"/>
                      <a:r>
                        <a:rPr lang="en-US" sz="900" b="1" i="1" dirty="0" smtClean="0"/>
                        <a:t>% of Respondents</a:t>
                      </a:r>
                      <a:endParaRPr lang="en-US" sz="900" b="1" i="1" dirty="0"/>
                    </a:p>
                  </a:txBody>
                  <a:tcPr/>
                </a:tc>
                <a:extLst>
                  <a:ext uri="{0D108BD9-81ED-4DB2-BD59-A6C34878D82A}">
                    <a16:rowId xmlns:a16="http://schemas.microsoft.com/office/drawing/2014/main" val="10001"/>
                  </a:ext>
                </a:extLst>
              </a:tr>
              <a:tr h="149854">
                <a:tc>
                  <a:txBody>
                    <a:bodyPr/>
                    <a:lstStyle/>
                    <a:p>
                      <a:pPr algn="r"/>
                      <a:r>
                        <a:rPr lang="en-US" sz="1050" b="1" dirty="0" smtClean="0"/>
                        <a:t>Daily Games</a:t>
                      </a:r>
                      <a:endParaRPr lang="en-US" sz="1050" b="1" dirty="0"/>
                    </a:p>
                  </a:txBody>
                  <a:tcPr/>
                </a:tc>
                <a:tc>
                  <a:txBody>
                    <a:bodyPr/>
                    <a:lstStyle/>
                    <a:p>
                      <a:pPr algn="ctr"/>
                      <a:r>
                        <a:rPr lang="en-US" sz="900" i="0" dirty="0" smtClean="0"/>
                        <a:t>38%</a:t>
                      </a:r>
                      <a:endParaRPr lang="en-US" sz="900" i="0" dirty="0"/>
                    </a:p>
                  </a:txBody>
                  <a:tcPr/>
                </a:tc>
                <a:extLst>
                  <a:ext uri="{0D108BD9-81ED-4DB2-BD59-A6C34878D82A}">
                    <a16:rowId xmlns:a16="http://schemas.microsoft.com/office/drawing/2014/main" val="10002"/>
                  </a:ext>
                </a:extLst>
              </a:tr>
              <a:tr h="149854">
                <a:tc>
                  <a:txBody>
                    <a:bodyPr/>
                    <a:lstStyle/>
                    <a:p>
                      <a:pPr algn="r"/>
                      <a:r>
                        <a:rPr lang="en-US" sz="1050" b="1" dirty="0" smtClean="0"/>
                        <a:t>Jackpot</a:t>
                      </a:r>
                      <a:endParaRPr lang="en-US" sz="1050" b="1" dirty="0"/>
                    </a:p>
                  </a:txBody>
                  <a:tcPr/>
                </a:tc>
                <a:tc>
                  <a:txBody>
                    <a:bodyPr/>
                    <a:lstStyle/>
                    <a:p>
                      <a:pPr algn="ctr"/>
                      <a:r>
                        <a:rPr lang="en-US" sz="900" i="0" dirty="0" smtClean="0"/>
                        <a:t>92%</a:t>
                      </a:r>
                      <a:endParaRPr lang="en-US" sz="900" i="0" dirty="0"/>
                    </a:p>
                  </a:txBody>
                  <a:tcPr/>
                </a:tc>
                <a:extLst>
                  <a:ext uri="{0D108BD9-81ED-4DB2-BD59-A6C34878D82A}">
                    <a16:rowId xmlns:a16="http://schemas.microsoft.com/office/drawing/2014/main" val="10003"/>
                  </a:ext>
                </a:extLst>
              </a:tr>
              <a:tr h="149854">
                <a:tc>
                  <a:txBody>
                    <a:bodyPr/>
                    <a:lstStyle/>
                    <a:p>
                      <a:pPr algn="r"/>
                      <a:r>
                        <a:rPr lang="en-US" sz="1050" b="1" dirty="0" smtClean="0"/>
                        <a:t>Scratch-Offs</a:t>
                      </a:r>
                      <a:endParaRPr lang="en-US" sz="1050" b="1" dirty="0"/>
                    </a:p>
                  </a:txBody>
                  <a:tcPr/>
                </a:tc>
                <a:tc>
                  <a:txBody>
                    <a:bodyPr/>
                    <a:lstStyle/>
                    <a:p>
                      <a:pPr algn="ctr"/>
                      <a:r>
                        <a:rPr lang="en-US" sz="900" i="0" dirty="0" smtClean="0"/>
                        <a:t>65%</a:t>
                      </a:r>
                      <a:endParaRPr lang="en-US" sz="900" i="0" dirty="0"/>
                    </a:p>
                  </a:txBody>
                  <a:tcPr/>
                </a:tc>
                <a:extLst>
                  <a:ext uri="{0D108BD9-81ED-4DB2-BD59-A6C34878D82A}">
                    <a16:rowId xmlns:a16="http://schemas.microsoft.com/office/drawing/2014/main" val="10004"/>
                  </a:ext>
                </a:extLst>
              </a:tr>
              <a:tr h="149854">
                <a:tc>
                  <a:txBody>
                    <a:bodyPr/>
                    <a:lstStyle/>
                    <a:p>
                      <a:pPr algn="r"/>
                      <a:r>
                        <a:rPr lang="en-US" sz="1050" b="1" dirty="0" smtClean="0"/>
                        <a:t>Monitor Games</a:t>
                      </a:r>
                      <a:endParaRPr lang="en-US" sz="1050" b="1" dirty="0"/>
                    </a:p>
                  </a:txBody>
                  <a:tcPr/>
                </a:tc>
                <a:tc>
                  <a:txBody>
                    <a:bodyPr/>
                    <a:lstStyle/>
                    <a:p>
                      <a:pPr algn="ctr"/>
                      <a:r>
                        <a:rPr lang="en-US" sz="900" i="0" dirty="0" smtClean="0"/>
                        <a:t>12%</a:t>
                      </a:r>
                      <a:endParaRPr lang="en-US" sz="900" i="0" dirty="0"/>
                    </a:p>
                  </a:txBody>
                  <a:tcPr/>
                </a:tc>
                <a:extLst>
                  <a:ext uri="{0D108BD9-81ED-4DB2-BD59-A6C34878D82A}">
                    <a16:rowId xmlns:a16="http://schemas.microsoft.com/office/drawing/2014/main" val="10005"/>
                  </a:ext>
                </a:extLst>
              </a:tr>
              <a:tr h="149854">
                <a:tc>
                  <a:txBody>
                    <a:bodyPr/>
                    <a:lstStyle/>
                    <a:p>
                      <a:pPr algn="r"/>
                      <a:r>
                        <a:rPr lang="en-US" sz="1050" b="1" dirty="0" smtClean="0">
                          <a:solidFill>
                            <a:schemeClr val="bg1"/>
                          </a:solidFill>
                        </a:rPr>
                        <a:t>Total  Lottery</a:t>
                      </a:r>
                      <a:r>
                        <a:rPr lang="en-US" sz="1050" b="1" baseline="0" dirty="0" smtClean="0">
                          <a:solidFill>
                            <a:schemeClr val="bg1"/>
                          </a:solidFill>
                        </a:rPr>
                        <a:t> </a:t>
                      </a:r>
                      <a:r>
                        <a:rPr lang="en-US" sz="1050" b="1" dirty="0" smtClean="0">
                          <a:solidFill>
                            <a:schemeClr val="bg1"/>
                          </a:solidFill>
                        </a:rPr>
                        <a:t>Spend</a:t>
                      </a:r>
                      <a:endParaRPr lang="en-US" sz="1050" b="1" dirty="0">
                        <a:solidFill>
                          <a:schemeClr val="bg1"/>
                        </a:solidFill>
                      </a:endParaRPr>
                    </a:p>
                  </a:txBody>
                  <a:tcP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bg1"/>
                          </a:solidFill>
                        </a:rPr>
                        <a:t>$820</a:t>
                      </a:r>
                      <a:endParaRPr lang="en-US" sz="1050" b="1" dirty="0">
                        <a:solidFill>
                          <a:schemeClr val="bg1"/>
                        </a:solidFill>
                      </a:endParaRPr>
                    </a:p>
                  </a:txBody>
                  <a:tcPr>
                    <a:solidFill>
                      <a:srgbClr val="4F81BD"/>
                    </a:solidFill>
                  </a:tcPr>
                </a:tc>
                <a:extLst>
                  <a:ext uri="{0D108BD9-81ED-4DB2-BD59-A6C34878D82A}">
                    <a16:rowId xmlns:a16="http://schemas.microsoft.com/office/drawing/2014/main" val="10006"/>
                  </a:ext>
                </a:extLst>
              </a:tr>
            </a:tbl>
          </a:graphicData>
        </a:graphic>
      </p:graphicFrame>
      <p:sp>
        <p:nvSpPr>
          <p:cNvPr id="9" name="Rectangle 8"/>
          <p:cNvSpPr/>
          <p:nvPr/>
        </p:nvSpPr>
        <p:spPr>
          <a:xfrm>
            <a:off x="8168195" y="762000"/>
            <a:ext cx="899605" cy="369332"/>
          </a:xfrm>
          <a:prstGeom prst="rect">
            <a:avLst/>
          </a:prstGeom>
        </p:spPr>
        <p:txBody>
          <a:bodyPr wrap="none">
            <a:spAutoFit/>
          </a:bodyPr>
          <a:lstStyle/>
          <a:p>
            <a:pPr>
              <a:defRPr/>
            </a:pPr>
            <a:r>
              <a:rPr lang="en-US" i="1" dirty="0"/>
              <a:t>(n = </a:t>
            </a:r>
            <a:r>
              <a:rPr lang="en-US" i="1" dirty="0" smtClean="0"/>
              <a:t>52)</a:t>
            </a:r>
            <a:endParaRPr lang="en-US" i="1" dirty="0"/>
          </a:p>
        </p:txBody>
      </p:sp>
    </p:spTree>
    <p:extLst>
      <p:ext uri="{BB962C8B-B14F-4D97-AF65-F5344CB8AC3E}">
        <p14:creationId xmlns:p14="http://schemas.microsoft.com/office/powerpoint/2010/main" val="218416800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p:cNvSpPr>
            <a:spLocks noGrp="1"/>
          </p:cNvSpPr>
          <p:nvPr>
            <p:ph type="body" sz="quarter" idx="10"/>
          </p:nvPr>
        </p:nvSpPr>
        <p:spPr>
          <a:xfrm>
            <a:off x="152400" y="152403"/>
            <a:ext cx="8991600" cy="685800"/>
          </a:xfrm>
        </p:spPr>
        <p:txBody>
          <a:bodyPr/>
          <a:lstStyle/>
          <a:p>
            <a:pPr eaLnBrk="1" hangingPunct="1">
              <a:lnSpc>
                <a:spcPct val="70000"/>
              </a:lnSpc>
            </a:pPr>
            <a:r>
              <a:rPr lang="en-US" sz="4000" dirty="0" smtClean="0">
                <a:solidFill>
                  <a:schemeClr val="accent1"/>
                </a:solidFill>
              </a:rPr>
              <a:t>High Frequency Player Profile</a:t>
            </a:r>
          </a:p>
          <a:p>
            <a:pPr eaLnBrk="1" hangingPunct="1">
              <a:lnSpc>
                <a:spcPct val="70000"/>
              </a:lnSpc>
            </a:pPr>
            <a:r>
              <a:rPr lang="en-US" sz="2800" b="0" i="1" dirty="0" smtClean="0">
                <a:solidFill>
                  <a:schemeClr val="tx1"/>
                </a:solidFill>
              </a:rPr>
              <a:t>SMALLER CITY / HIGH INCOME </a:t>
            </a:r>
          </a:p>
        </p:txBody>
      </p:sp>
      <p:graphicFrame>
        <p:nvGraphicFramePr>
          <p:cNvPr id="4" name="Table 3"/>
          <p:cNvGraphicFramePr>
            <a:graphicFrameLocks noGrp="1"/>
          </p:cNvGraphicFramePr>
          <p:nvPr>
            <p:extLst>
              <p:ext uri="{D42A27DB-BD31-4B8C-83A1-F6EECF244321}">
                <p14:modId xmlns:p14="http://schemas.microsoft.com/office/powerpoint/2010/main" val="2811700708"/>
              </p:ext>
            </p:extLst>
          </p:nvPr>
        </p:nvGraphicFramePr>
        <p:xfrm>
          <a:off x="4690532" y="1278466"/>
          <a:ext cx="4343400" cy="5516880"/>
        </p:xfrm>
        <a:graphic>
          <a:graphicData uri="http://schemas.openxmlformats.org/drawingml/2006/table">
            <a:tbl>
              <a:tblPr firstRow="1" bandRow="1">
                <a:tableStyleId>{5940675A-B579-460E-94D1-54222C63F5DA}</a:tableStyleId>
              </a:tblPr>
              <a:tblGrid>
                <a:gridCol w="294536">
                  <a:extLst>
                    <a:ext uri="{9D8B030D-6E8A-4147-A177-3AD203B41FA5}">
                      <a16:colId xmlns:a16="http://schemas.microsoft.com/office/drawing/2014/main" val="20000"/>
                    </a:ext>
                  </a:extLst>
                </a:gridCol>
                <a:gridCol w="130566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64862">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chemeClr val="bg1"/>
                          </a:solidFill>
                        </a:rPr>
                        <a:t>Top Response </a:t>
                      </a:r>
                    </a:p>
                    <a:p>
                      <a:pPr algn="ctr"/>
                      <a:r>
                        <a:rPr lang="en-US" sz="900" b="1" dirty="0" smtClean="0">
                          <a:solidFill>
                            <a:schemeClr val="bg1"/>
                          </a:solidFill>
                        </a:rPr>
                        <a:t> (or Average)</a:t>
                      </a:r>
                    </a:p>
                  </a:txBody>
                  <a:tcPr>
                    <a:lnT w="12700" cap="flat" cmpd="sng" algn="ctr">
                      <a:solidFill>
                        <a:schemeClr val="tx1"/>
                      </a:solidFill>
                      <a:prstDash val="solid"/>
                      <a:round/>
                      <a:headEnd type="none" w="med" len="med"/>
                      <a:tailEnd type="none" w="med" len="med"/>
                    </a:lnT>
                    <a:solidFill>
                      <a:schemeClr val="accent1"/>
                    </a:solidFill>
                  </a:tcPr>
                </a:tc>
                <a:tc>
                  <a:txBody>
                    <a:bodyPr/>
                    <a:lstStyle/>
                    <a:p>
                      <a:pPr algn="ctr"/>
                      <a:r>
                        <a:rPr lang="en-US" sz="900" b="1" dirty="0" smtClean="0">
                          <a:solidFill>
                            <a:schemeClr val="tx1"/>
                          </a:solidFill>
                        </a:rPr>
                        <a:t>2</a:t>
                      </a:r>
                      <a:r>
                        <a:rPr lang="en-US" sz="900" b="1" baseline="30000" dirty="0" smtClean="0">
                          <a:solidFill>
                            <a:schemeClr val="tx1"/>
                          </a:solidFill>
                        </a:rPr>
                        <a:t>nd</a:t>
                      </a:r>
                      <a:r>
                        <a:rPr lang="en-US" sz="900" b="1" baseline="0" dirty="0" smtClean="0">
                          <a:solidFill>
                            <a:schemeClr val="tx1"/>
                          </a:solidFill>
                        </a:rPr>
                        <a:t> Top Response</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r h="228039">
                <a:tc rowSpan="13">
                  <a:txBody>
                    <a:bodyPr/>
                    <a:lstStyle/>
                    <a:p>
                      <a:pPr algn="ctr"/>
                      <a:r>
                        <a:rPr lang="en-US" sz="1050" b="1" dirty="0" smtClean="0">
                          <a:solidFill>
                            <a:schemeClr val="accent1">
                              <a:lumMod val="75000"/>
                            </a:schemeClr>
                          </a:solidFill>
                        </a:rPr>
                        <a:t>DEMOGRAPHICS</a:t>
                      </a:r>
                      <a:endParaRPr lang="en-US" sz="1050" b="1" dirty="0">
                        <a:solidFill>
                          <a:schemeClr val="accent1">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48 years</a:t>
                      </a:r>
                      <a:endParaRPr lang="en-US" sz="900" b="1" dirty="0"/>
                    </a:p>
                  </a:txBody>
                  <a:tcPr>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28039">
                <a:tc vMerge="1">
                  <a:txBody>
                    <a:bodyPr/>
                    <a:lstStyle/>
                    <a:p>
                      <a:pPr algn="r"/>
                      <a:endParaRPr lang="en-US" sz="900" b="1" dirty="0"/>
                    </a:p>
                  </a:txBody>
                  <a:tcPr/>
                </a:tc>
                <a:tc>
                  <a:txBody>
                    <a:bodyPr/>
                    <a:lstStyle/>
                    <a:p>
                      <a:pPr algn="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Male – 62%</a:t>
                      </a:r>
                      <a:endParaRPr lang="en-US" sz="900" b="1" dirty="0"/>
                    </a:p>
                  </a:txBody>
                  <a:tcPr>
                    <a:solidFill>
                      <a:schemeClr val="accent5">
                        <a:lumMod val="20000"/>
                        <a:lumOff val="80000"/>
                      </a:schemeClr>
                    </a:solidFill>
                  </a:tcPr>
                </a:tc>
                <a:tc>
                  <a:txBody>
                    <a:bodyPr/>
                    <a:lstStyle/>
                    <a:p>
                      <a:pPr algn="ctr"/>
                      <a:r>
                        <a:rPr lang="en-US" sz="900" b="0" dirty="0" smtClean="0"/>
                        <a:t>Female</a:t>
                      </a:r>
                      <a:r>
                        <a:rPr lang="en-US" sz="900" b="0" baseline="0" dirty="0" smtClean="0"/>
                        <a:t> </a:t>
                      </a:r>
                      <a:r>
                        <a:rPr lang="en-US" sz="900" b="0" dirty="0" smtClean="0"/>
                        <a:t>– 38%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28039">
                <a:tc vMerge="1">
                  <a:txBody>
                    <a:bodyPr/>
                    <a:lstStyle/>
                    <a:p>
                      <a:pPr algn="r"/>
                      <a:endParaRPr lang="en-US" sz="900" b="1" dirty="0"/>
                    </a:p>
                  </a:txBody>
                  <a:tcPr/>
                </a:tc>
                <a:tc>
                  <a:txBody>
                    <a:bodyPr/>
                    <a:lstStyle/>
                    <a:p>
                      <a:pPr algn="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 – 54%</a:t>
                      </a:r>
                      <a:endParaRPr lang="en-US" sz="900" b="1" dirty="0"/>
                    </a:p>
                  </a:txBody>
                  <a:tcPr>
                    <a:solidFill>
                      <a:schemeClr val="accent5">
                        <a:lumMod val="20000"/>
                        <a:lumOff val="80000"/>
                      </a:schemeClr>
                    </a:solidFill>
                  </a:tcPr>
                </a:tc>
                <a:tc>
                  <a:txBody>
                    <a:bodyPr/>
                    <a:lstStyle/>
                    <a:p>
                      <a:pPr algn="ctr"/>
                      <a:r>
                        <a:rPr lang="en-US" sz="900" b="0" baseline="0" dirty="0" smtClean="0"/>
                        <a:t>AA </a:t>
                      </a:r>
                      <a:r>
                        <a:rPr lang="en-US" sz="900" b="0" dirty="0" smtClean="0"/>
                        <a:t>– 29%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28039">
                <a:tc vMerge="1">
                  <a:txBody>
                    <a:bodyPr/>
                    <a:lstStyle/>
                    <a:p>
                      <a:pPr algn="r"/>
                      <a:endParaRPr lang="en-US" sz="900" b="1" dirty="0"/>
                    </a:p>
                  </a:txBody>
                  <a:tcPr/>
                </a:tc>
                <a:tc>
                  <a:txBody>
                    <a:bodyPr/>
                    <a:lstStyle/>
                    <a:p>
                      <a:pPr algn="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58%</a:t>
                      </a:r>
                      <a:endParaRPr lang="en-US" sz="900" b="1" dirty="0"/>
                    </a:p>
                  </a:txBody>
                  <a:tcPr>
                    <a:solidFill>
                      <a:schemeClr val="accent5">
                        <a:lumMod val="20000"/>
                        <a:lumOff val="80000"/>
                      </a:schemeClr>
                    </a:solidFill>
                  </a:tcPr>
                </a:tc>
                <a:tc>
                  <a:txBody>
                    <a:bodyPr/>
                    <a:lstStyle/>
                    <a:p>
                      <a:pPr algn="ctr"/>
                      <a:r>
                        <a:rPr lang="en-US" sz="900" b="0" dirty="0" smtClean="0"/>
                        <a:t>TH</a:t>
                      </a:r>
                      <a:r>
                        <a:rPr lang="en-US" sz="900" b="0" baseline="0" dirty="0" smtClean="0"/>
                        <a:t> </a:t>
                      </a:r>
                      <a:r>
                        <a:rPr lang="en-US" sz="900" b="0" dirty="0" smtClean="0"/>
                        <a:t>– 21%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8039">
                <a:tc vMerge="1">
                  <a:txBody>
                    <a:bodyPr/>
                    <a:lstStyle/>
                    <a:p>
                      <a:pPr algn="r"/>
                      <a:endParaRPr lang="en-US" sz="900" b="1" dirty="0"/>
                    </a:p>
                  </a:txBody>
                  <a:tcPr/>
                </a:tc>
                <a:tc>
                  <a:txBody>
                    <a:bodyPr/>
                    <a:lstStyle/>
                    <a:p>
                      <a:pPr algn="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$431,000</a:t>
                      </a:r>
                      <a:endParaRPr lang="en-US" sz="900" b="1" dirty="0"/>
                    </a:p>
                  </a:txBody>
                  <a:tcPr>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8039">
                <a:tc vMerge="1">
                  <a:txBody>
                    <a:bodyPr/>
                    <a:lstStyle/>
                    <a:p>
                      <a:pPr algn="r"/>
                      <a:endParaRPr lang="en-US" sz="900" b="1" dirty="0"/>
                    </a:p>
                  </a:txBody>
                  <a:tcPr/>
                </a:tc>
                <a:tc>
                  <a:txBody>
                    <a:bodyPr/>
                    <a:lstStyle/>
                    <a:p>
                      <a:pPr algn="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 – 83%</a:t>
                      </a:r>
                      <a:endParaRPr lang="en-US" sz="900" b="1" dirty="0"/>
                    </a:p>
                  </a:txBody>
                  <a:tcPr>
                    <a:solidFill>
                      <a:schemeClr val="accent5">
                        <a:lumMod val="20000"/>
                        <a:lumOff val="80000"/>
                      </a:schemeClr>
                    </a:solidFill>
                  </a:tcPr>
                </a:tc>
                <a:tc>
                  <a:txBody>
                    <a:bodyPr/>
                    <a:lstStyle/>
                    <a:p>
                      <a:pPr algn="ctr"/>
                      <a:r>
                        <a:rPr lang="en-US" sz="900" b="0" dirty="0" smtClean="0"/>
                        <a:t>Rent</a:t>
                      </a:r>
                      <a:r>
                        <a:rPr lang="en-US" sz="900" b="0" baseline="0" dirty="0" smtClean="0"/>
                        <a:t> </a:t>
                      </a:r>
                      <a:r>
                        <a:rPr lang="en-US" sz="900" b="0" dirty="0" smtClean="0"/>
                        <a:t>– 17%</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8039">
                <a:tc vMerge="1">
                  <a:txBody>
                    <a:bodyPr/>
                    <a:lstStyle/>
                    <a:p>
                      <a:pPr algn="r"/>
                      <a:endParaRPr lang="en-US" sz="900" b="1" dirty="0"/>
                    </a:p>
                  </a:txBody>
                  <a:tcPr/>
                </a:tc>
                <a:tc>
                  <a:txBody>
                    <a:bodyPr/>
                    <a:lstStyle/>
                    <a:p>
                      <a:pPr algn="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Married – 75%</a:t>
                      </a:r>
                      <a:endParaRPr lang="en-US" sz="900" b="1" dirty="0"/>
                    </a:p>
                  </a:txBody>
                  <a:tcPr>
                    <a:solidFill>
                      <a:schemeClr val="accent5">
                        <a:lumMod val="20000"/>
                        <a:lumOff val="80000"/>
                      </a:schemeClr>
                    </a:solidFill>
                  </a:tcPr>
                </a:tc>
                <a:tc>
                  <a:txBody>
                    <a:bodyPr/>
                    <a:lstStyle/>
                    <a:p>
                      <a:pPr algn="ctr"/>
                      <a:r>
                        <a:rPr lang="en-US" sz="900" b="0" dirty="0" smtClean="0"/>
                        <a:t>Single</a:t>
                      </a:r>
                      <a:r>
                        <a:rPr lang="en-US" sz="900" b="0" baseline="0" dirty="0" smtClean="0"/>
                        <a:t> </a:t>
                      </a:r>
                      <a:r>
                        <a:rPr lang="en-US" sz="900" b="0" dirty="0" smtClean="0"/>
                        <a:t>– 13%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8039">
                <a:tc vMerge="1">
                  <a:txBody>
                    <a:bodyPr/>
                    <a:lstStyle/>
                    <a:p>
                      <a:pPr algn="r"/>
                      <a:endParaRPr lang="en-US" sz="900" b="1" dirty="0"/>
                    </a:p>
                  </a:txBody>
                  <a:tcPr/>
                </a:tc>
                <a:tc>
                  <a:txBody>
                    <a:bodyPr/>
                    <a:lstStyle/>
                    <a:p>
                      <a:pPr algn="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solidFill>
                            <a:schemeClr val="tx1"/>
                          </a:solidFill>
                        </a:rPr>
                        <a:t>46%</a:t>
                      </a:r>
                      <a:endParaRPr lang="en-US" sz="900" b="1" dirty="0">
                        <a:solidFill>
                          <a:schemeClr val="tx1"/>
                        </a:solidFill>
                      </a:endParaRPr>
                    </a:p>
                  </a:txBody>
                  <a:tcPr>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8039">
                <a:tc vMerge="1">
                  <a:txBody>
                    <a:bodyPr/>
                    <a:lstStyle/>
                    <a:p>
                      <a:pPr algn="r"/>
                      <a:endParaRPr lang="en-US" sz="900" b="1" dirty="0"/>
                    </a:p>
                  </a:txBody>
                  <a:tcPr/>
                </a:tc>
                <a:tc>
                  <a:txBody>
                    <a:bodyPr/>
                    <a:lstStyle/>
                    <a:p>
                      <a:pPr algn="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a:t>
                      </a:r>
                      <a:r>
                        <a:rPr lang="en-US" sz="900" b="1" baseline="0" dirty="0" smtClean="0"/>
                        <a:t> Year College</a:t>
                      </a:r>
                      <a:r>
                        <a:rPr lang="en-US" sz="900" b="1" dirty="0" smtClean="0"/>
                        <a:t> – 46%</a:t>
                      </a:r>
                      <a:endParaRPr lang="en-US" sz="900" b="1" dirty="0"/>
                    </a:p>
                  </a:txBody>
                  <a:tcPr>
                    <a:solidFill>
                      <a:schemeClr val="accent5">
                        <a:lumMod val="20000"/>
                        <a:lumOff val="80000"/>
                      </a:schemeClr>
                    </a:solidFill>
                  </a:tcPr>
                </a:tc>
                <a:tc>
                  <a:txBody>
                    <a:bodyPr/>
                    <a:lstStyle/>
                    <a:p>
                      <a:pPr algn="ctr"/>
                      <a:r>
                        <a:rPr lang="en-US" sz="900" b="0" dirty="0" smtClean="0"/>
                        <a:t>Post</a:t>
                      </a:r>
                      <a:r>
                        <a:rPr lang="en-US" sz="900" b="0" baseline="0" dirty="0" smtClean="0"/>
                        <a:t> College </a:t>
                      </a:r>
                      <a:r>
                        <a:rPr lang="en-US" sz="900" b="0" dirty="0" smtClean="0"/>
                        <a:t>– 33%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Full</a:t>
                      </a:r>
                      <a:r>
                        <a:rPr lang="en-US" sz="900" b="1" baseline="0" dirty="0" smtClean="0"/>
                        <a:t> Time</a:t>
                      </a:r>
                      <a:r>
                        <a:rPr lang="en-US" sz="900" b="1" dirty="0" smtClean="0"/>
                        <a:t> – 71%</a:t>
                      </a:r>
                      <a:endParaRPr lang="en-US" sz="900" b="1" dirty="0"/>
                    </a:p>
                  </a:txBody>
                  <a:tcPr>
                    <a:solidFill>
                      <a:schemeClr val="accent5">
                        <a:lumMod val="20000"/>
                        <a:lumOff val="80000"/>
                      </a:schemeClr>
                    </a:solidFill>
                  </a:tcPr>
                </a:tc>
                <a:tc>
                  <a:txBody>
                    <a:bodyPr/>
                    <a:lstStyle/>
                    <a:p>
                      <a:pPr algn="ctr"/>
                      <a:r>
                        <a:rPr lang="en-US" sz="900" b="0" dirty="0" smtClean="0"/>
                        <a:t>Retired</a:t>
                      </a:r>
                      <a:r>
                        <a:rPr lang="en-US" sz="900" b="0" baseline="0" dirty="0" smtClean="0"/>
                        <a:t> </a:t>
                      </a:r>
                      <a:r>
                        <a:rPr lang="en-US" sz="900" b="0" dirty="0" smtClean="0"/>
                        <a:t>– 13%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100%</a:t>
                      </a:r>
                      <a:endParaRPr lang="en-US" sz="900" b="1" dirty="0"/>
                    </a:p>
                  </a:txBody>
                  <a:tcPr>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$152,000</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8039">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88%</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21621">
                <a:tc>
                  <a:txBody>
                    <a:bodyPr/>
                    <a:lstStyle/>
                    <a:p>
                      <a:pPr algn="ctr"/>
                      <a:endParaRPr lang="en-US" sz="200" b="1" dirty="0"/>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8039">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endParaRPr lang="en-US" sz="1050" b="1"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Watching</a:t>
                      </a:r>
                      <a:r>
                        <a:rPr lang="en-US" sz="900" b="1" baseline="0" dirty="0" smtClean="0"/>
                        <a:t> TV</a:t>
                      </a:r>
                      <a:r>
                        <a:rPr lang="en-US" sz="900" b="1" dirty="0" smtClean="0"/>
                        <a:t> – 71%</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0" dirty="0" smtClean="0"/>
                        <a:t>Traveling</a:t>
                      </a:r>
                      <a:r>
                        <a:rPr lang="en-US" sz="900" b="0" baseline="0" dirty="0" smtClean="0"/>
                        <a:t> </a:t>
                      </a:r>
                      <a:r>
                        <a:rPr lang="en-US" sz="900" b="0" dirty="0" smtClean="0"/>
                        <a:t>– 67%</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8039">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Broadcast</a:t>
                      </a:r>
                      <a:r>
                        <a:rPr lang="en-US" sz="900" b="1" baseline="0" dirty="0" smtClean="0"/>
                        <a:t> TV</a:t>
                      </a:r>
                      <a:r>
                        <a:rPr lang="en-US" sz="900" b="1" dirty="0" smtClean="0"/>
                        <a:t> – 8</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0" dirty="0" smtClean="0"/>
                        <a:t>Internet</a:t>
                      </a:r>
                      <a:r>
                        <a:rPr lang="en-US" sz="900" b="0" baseline="0" dirty="0" smtClean="0"/>
                        <a:t> -</a:t>
                      </a:r>
                      <a:r>
                        <a:rPr lang="en-US" sz="900" b="0" dirty="0" smtClean="0"/>
                        <a:t> 8</a:t>
                      </a:r>
                      <a:r>
                        <a:rPr lang="en-US" sz="900" b="0" baseline="0" dirty="0" smtClean="0"/>
                        <a:t> hours</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Laptop – 34% of time</a:t>
                      </a:r>
                      <a:endParaRPr lang="en-US" sz="900" b="1" dirty="0"/>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gn="ctr"/>
                      <a:r>
                        <a:rPr lang="en-US" sz="900" b="0" dirty="0" smtClean="0"/>
                        <a:t>Desktop</a:t>
                      </a:r>
                      <a:r>
                        <a:rPr lang="en-US" sz="900" b="0" baseline="0" dirty="0" smtClean="0"/>
                        <a:t> </a:t>
                      </a:r>
                      <a:r>
                        <a:rPr lang="en-US" sz="900" b="0" dirty="0" smtClean="0"/>
                        <a:t>– 28%</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Smartphone – 88%</a:t>
                      </a:r>
                      <a:endParaRPr lang="en-US" sz="900" b="1" dirty="0"/>
                    </a:p>
                  </a:txBody>
                  <a:tcPr>
                    <a:solidFill>
                      <a:schemeClr val="accent5">
                        <a:lumMod val="20000"/>
                        <a:lumOff val="80000"/>
                      </a:schemeClr>
                    </a:solidFill>
                  </a:tcPr>
                </a:tc>
                <a:tc>
                  <a:txBody>
                    <a:bodyPr/>
                    <a:lstStyle/>
                    <a:p>
                      <a:pPr algn="ctr"/>
                      <a:r>
                        <a:rPr lang="en-US" sz="900" b="0" dirty="0" smtClean="0"/>
                        <a:t>Laptop</a:t>
                      </a:r>
                      <a:r>
                        <a:rPr lang="en-US" sz="900" b="0" baseline="0" dirty="0" smtClean="0"/>
                        <a:t> </a:t>
                      </a:r>
                      <a:r>
                        <a:rPr lang="en-US" sz="900" b="0" dirty="0" smtClean="0"/>
                        <a:t>– 88%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8"/>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News – 71%</a:t>
                      </a:r>
                      <a:endParaRPr lang="en-US" sz="900" b="1" dirty="0"/>
                    </a:p>
                  </a:txBody>
                  <a:tcPr>
                    <a:solidFill>
                      <a:schemeClr val="accent5">
                        <a:lumMod val="20000"/>
                        <a:lumOff val="80000"/>
                      </a:schemeClr>
                    </a:solidFill>
                  </a:tcPr>
                </a:tc>
                <a:tc>
                  <a:txBody>
                    <a:bodyPr/>
                    <a:lstStyle/>
                    <a:p>
                      <a:pPr algn="ctr"/>
                      <a:r>
                        <a:rPr lang="en-US" sz="900" b="0" dirty="0" smtClean="0"/>
                        <a:t>Sports</a:t>
                      </a:r>
                      <a:r>
                        <a:rPr lang="en-US" sz="900" b="0" baseline="0" dirty="0" smtClean="0"/>
                        <a:t> </a:t>
                      </a:r>
                      <a:r>
                        <a:rPr lang="en-US" sz="900" b="0" dirty="0" smtClean="0"/>
                        <a:t>– 67%</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67%</a:t>
                      </a:r>
                      <a:endParaRPr lang="en-US" sz="900" b="1" dirty="0"/>
                    </a:p>
                  </a:txBody>
                  <a:tcPr>
                    <a:solidFill>
                      <a:schemeClr val="accent5">
                        <a:lumMod val="20000"/>
                        <a:lumOff val="80000"/>
                      </a:schemeClr>
                    </a:solidFill>
                  </a:tcPr>
                </a:tc>
                <a:tc>
                  <a:txBody>
                    <a:bodyPr/>
                    <a:lstStyle/>
                    <a:p>
                      <a:pPr algn="ctr"/>
                      <a:r>
                        <a:rPr lang="en-US" sz="900" b="0" dirty="0" smtClean="0"/>
                        <a:t>LinkedIn</a:t>
                      </a:r>
                      <a:r>
                        <a:rPr lang="en-US" sz="900" b="0" baseline="0" dirty="0" smtClean="0"/>
                        <a:t> </a:t>
                      </a:r>
                      <a:r>
                        <a:rPr lang="en-US" sz="900" b="0" dirty="0" smtClean="0"/>
                        <a:t>– 46%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Superstore – 79%</a:t>
                      </a:r>
                      <a:endParaRPr lang="en-US" sz="900" b="1" dirty="0"/>
                    </a:p>
                  </a:txBody>
                  <a:tcPr>
                    <a:solidFill>
                      <a:schemeClr val="accent5">
                        <a:lumMod val="20000"/>
                        <a:lumOff val="80000"/>
                      </a:schemeClr>
                    </a:solidFill>
                  </a:tcPr>
                </a:tc>
                <a:tc>
                  <a:txBody>
                    <a:bodyPr/>
                    <a:lstStyle/>
                    <a:p>
                      <a:pPr algn="ctr"/>
                      <a:r>
                        <a:rPr lang="en-US" sz="900" b="0" dirty="0" smtClean="0"/>
                        <a:t>Warehouse</a:t>
                      </a:r>
                      <a:r>
                        <a:rPr lang="en-US" sz="900" b="0" baseline="0" dirty="0" smtClean="0"/>
                        <a:t> Store </a:t>
                      </a:r>
                      <a:r>
                        <a:rPr lang="en-US" sz="900" b="0" dirty="0" smtClean="0"/>
                        <a:t>– 63%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67%</a:t>
                      </a:r>
                      <a:endParaRPr lang="en-US" sz="900" b="1" dirty="0"/>
                    </a:p>
                  </a:txBody>
                  <a:tcPr>
                    <a:solidFill>
                      <a:schemeClr val="accent5">
                        <a:lumMod val="20000"/>
                        <a:lumOff val="80000"/>
                      </a:schemeClr>
                    </a:solidFill>
                  </a:tcPr>
                </a:tc>
                <a:tc>
                  <a:txBody>
                    <a:bodyPr/>
                    <a:lstStyle/>
                    <a:p>
                      <a:pPr algn="ctr"/>
                      <a:r>
                        <a:rPr lang="en-US" sz="900" b="0" dirty="0" smtClean="0"/>
                        <a:t>SUV/Crossover– 21%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2"/>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Toyota</a:t>
                      </a:r>
                      <a:r>
                        <a:rPr lang="en-US" sz="900" b="1" baseline="0" dirty="0" smtClean="0"/>
                        <a:t> </a:t>
                      </a:r>
                      <a:r>
                        <a:rPr lang="en-US" sz="900" b="1" dirty="0" smtClean="0"/>
                        <a:t>– 17%</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0" dirty="0" smtClean="0"/>
                        <a:t>Mercedes– 13%</a:t>
                      </a: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10701861"/>
              </p:ext>
            </p:extLst>
          </p:nvPr>
        </p:nvGraphicFramePr>
        <p:xfrm>
          <a:off x="101601" y="5511801"/>
          <a:ext cx="4343400" cy="128016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1">
                              <a:lumMod val="75000"/>
                            </a:schemeClr>
                          </a:solidFill>
                        </a:rPr>
                        <a:t>G A M B L I N G / G A M I N G   P O T E N T I A L</a:t>
                      </a:r>
                      <a:endParaRPr lang="en-US" sz="1200" b="1" dirty="0">
                        <a:solidFill>
                          <a:schemeClr val="accent1">
                            <a:lumMod val="75000"/>
                          </a:schemeClr>
                        </a:solidFill>
                      </a:endParaRPr>
                    </a:p>
                  </a:txBody>
                  <a:tcPr>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val="10000"/>
                  </a:ext>
                </a:extLst>
              </a:tr>
              <a:tr h="149854">
                <a:tc>
                  <a:txBody>
                    <a:bodyPr/>
                    <a:lstStyle/>
                    <a:p>
                      <a:pPr algn="r"/>
                      <a:r>
                        <a:rPr lang="en-US" sz="1050" b="1" dirty="0" smtClean="0"/>
                        <a:t>Risk Meter</a:t>
                      </a:r>
                      <a:endParaRPr lang="en-US" sz="1050" b="1" dirty="0"/>
                    </a:p>
                  </a:txBody>
                  <a:tcPr/>
                </a:tc>
                <a:tc>
                  <a:txBody>
                    <a:bodyPr/>
                    <a:lstStyle/>
                    <a:p>
                      <a:pPr algn="ctr"/>
                      <a:r>
                        <a:rPr lang="en-US" sz="1050" b="1" dirty="0" smtClean="0"/>
                        <a:t>14</a:t>
                      </a:r>
                      <a:r>
                        <a:rPr lang="en-US" sz="900" b="1" dirty="0" smtClean="0"/>
                        <a:t> </a:t>
                      </a:r>
                      <a:r>
                        <a:rPr lang="en-US" sz="900" i="1" dirty="0" smtClean="0"/>
                        <a:t>out of 25 points</a:t>
                      </a:r>
                      <a:endParaRPr lang="en-US" sz="900" i="1" dirty="0"/>
                    </a:p>
                  </a:txBody>
                  <a:tcPr/>
                </a:tc>
                <a:extLst>
                  <a:ext uri="{0D108BD9-81ED-4DB2-BD59-A6C34878D82A}">
                    <a16:rowId xmlns:a16="http://schemas.microsoft.com/office/drawing/2014/main" val="10001"/>
                  </a:ext>
                </a:extLst>
              </a:tr>
              <a:tr h="149854">
                <a:tc>
                  <a:txBody>
                    <a:bodyPr/>
                    <a:lstStyle/>
                    <a:p>
                      <a:pPr algn="r"/>
                      <a:r>
                        <a:rPr lang="en-US" sz="1050" b="1" dirty="0" smtClean="0"/>
                        <a:t>Gaming/Gambling Tendency</a:t>
                      </a:r>
                      <a:endParaRPr lang="en-US" sz="1050" b="1" dirty="0"/>
                    </a:p>
                  </a:txBody>
                  <a:tcPr/>
                </a:tc>
                <a:tc>
                  <a:txBody>
                    <a:bodyPr/>
                    <a:lstStyle/>
                    <a:p>
                      <a:pPr algn="ctr"/>
                      <a:r>
                        <a:rPr lang="en-US" sz="1050" b="1" dirty="0" smtClean="0"/>
                        <a:t>15 </a:t>
                      </a:r>
                      <a:r>
                        <a:rPr lang="en-US" sz="900" i="1" dirty="0" smtClean="0"/>
                        <a:t>out of 25 points</a:t>
                      </a:r>
                      <a:endParaRPr lang="en-US" sz="900" i="1" dirty="0"/>
                    </a:p>
                  </a:txBody>
                  <a:tcPr/>
                </a:tc>
                <a:extLst>
                  <a:ext uri="{0D108BD9-81ED-4DB2-BD59-A6C34878D82A}">
                    <a16:rowId xmlns:a16="http://schemas.microsoft.com/office/drawing/2014/main" val="10002"/>
                  </a:ext>
                </a:extLst>
              </a:tr>
              <a:tr h="149854">
                <a:tc>
                  <a:txBody>
                    <a:bodyPr/>
                    <a:lstStyle/>
                    <a:p>
                      <a:pPr algn="r"/>
                      <a:r>
                        <a:rPr lang="en-US" sz="1050" b="1" dirty="0" smtClean="0"/>
                        <a:t>Maryland Lottery Perception</a:t>
                      </a:r>
                      <a:endParaRPr lang="en-US" sz="1050" b="1" dirty="0"/>
                    </a:p>
                  </a:txBody>
                  <a:tcPr/>
                </a:tc>
                <a:tc>
                  <a:txBody>
                    <a:bodyPr/>
                    <a:lstStyle/>
                    <a:p>
                      <a:pPr algn="ctr"/>
                      <a:r>
                        <a:rPr lang="en-US" sz="1050" b="1" dirty="0" smtClean="0"/>
                        <a:t>31</a:t>
                      </a:r>
                      <a:r>
                        <a:rPr lang="en-US" sz="900" b="1" dirty="0" smtClean="0"/>
                        <a:t> </a:t>
                      </a:r>
                      <a:r>
                        <a:rPr lang="en-US" sz="900" i="1" dirty="0" smtClean="0"/>
                        <a:t>out of 50 points</a:t>
                      </a:r>
                      <a:endParaRPr lang="en-US" sz="900" i="1" dirty="0"/>
                    </a:p>
                  </a:txBody>
                  <a:tcPr/>
                </a:tc>
                <a:extLst>
                  <a:ext uri="{0D108BD9-81ED-4DB2-BD59-A6C34878D82A}">
                    <a16:rowId xmlns:a16="http://schemas.microsoft.com/office/drawing/2014/main" val="10003"/>
                  </a:ext>
                </a:extLst>
              </a:tr>
              <a:tr h="149854">
                <a:tc>
                  <a:txBody>
                    <a:bodyPr/>
                    <a:lstStyle/>
                    <a:p>
                      <a:pPr algn="r"/>
                      <a:r>
                        <a:rPr lang="en-US" sz="1050" b="1" dirty="0" smtClean="0">
                          <a:solidFill>
                            <a:schemeClr val="bg1"/>
                          </a:solidFill>
                        </a:rPr>
                        <a:t>Total Score</a:t>
                      </a:r>
                      <a:endParaRPr lang="en-US" sz="1050" b="1" dirty="0">
                        <a:solidFill>
                          <a:schemeClr val="bg1"/>
                        </a:solidFill>
                      </a:endParaRPr>
                    </a:p>
                  </a:txBody>
                  <a:tcPr>
                    <a:solidFill>
                      <a:schemeClr val="accent1"/>
                    </a:solidFill>
                  </a:tcPr>
                </a:tc>
                <a:tc>
                  <a:txBody>
                    <a:bodyPr/>
                    <a:lstStyle/>
                    <a:p>
                      <a:pPr algn="ctr"/>
                      <a:r>
                        <a:rPr lang="en-US" sz="1050" b="1" i="0" baseline="0" dirty="0" smtClean="0">
                          <a:solidFill>
                            <a:schemeClr val="bg1"/>
                          </a:solidFill>
                        </a:rPr>
                        <a:t>60 </a:t>
                      </a:r>
                      <a:r>
                        <a:rPr lang="en-US" sz="900" b="1" i="1" dirty="0" smtClean="0">
                          <a:solidFill>
                            <a:schemeClr val="bg1"/>
                          </a:solidFill>
                        </a:rPr>
                        <a:t>out of 100 points</a:t>
                      </a:r>
                      <a:endParaRPr lang="en-US" sz="900" b="1" i="1" dirty="0">
                        <a:solidFill>
                          <a:schemeClr val="bg1"/>
                        </a:solidFill>
                      </a:endParaRPr>
                    </a:p>
                  </a:txBody>
                  <a:tcPr>
                    <a:solidFill>
                      <a:schemeClr val="accent1"/>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709814155"/>
              </p:ext>
            </p:extLst>
          </p:nvPr>
        </p:nvGraphicFramePr>
        <p:xfrm>
          <a:off x="101601" y="1278466"/>
          <a:ext cx="4343400" cy="2270157"/>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tblGrid>
              <a:tr h="349917">
                <a:tc>
                  <a:txBody>
                    <a:bodyPr/>
                    <a:lstStyle/>
                    <a:p>
                      <a:pPr algn="ctr"/>
                      <a:r>
                        <a:rPr lang="en-US" sz="1200" b="1" dirty="0" smtClean="0">
                          <a:solidFill>
                            <a:schemeClr val="accent1">
                              <a:lumMod val="75000"/>
                            </a:schemeClr>
                          </a:solidFill>
                        </a:rPr>
                        <a:t>P R O F I L E  S U M M A R Y</a:t>
                      </a:r>
                      <a:r>
                        <a:rPr lang="en-US" sz="1200" b="1" baseline="0" dirty="0" smtClean="0">
                          <a:solidFill>
                            <a:schemeClr val="accent1">
                              <a:lumMod val="75000"/>
                            </a:schemeClr>
                          </a:solidFill>
                        </a:rPr>
                        <a:t> </a:t>
                      </a:r>
                      <a:endParaRPr lang="en-US" sz="1200" b="1" dirty="0">
                        <a:solidFill>
                          <a:schemeClr val="accent1">
                            <a:lumMod val="75000"/>
                          </a:schemeClr>
                        </a:solidFill>
                      </a:endParaRPr>
                    </a:p>
                  </a:txBody>
                  <a:tcPr anchor="ctr">
                    <a:solidFill>
                      <a:schemeClr val="bg1">
                        <a:lumMod val="95000"/>
                      </a:schemeClr>
                    </a:solidFill>
                  </a:tcPr>
                </a:tc>
                <a:extLst>
                  <a:ext uri="{0D108BD9-81ED-4DB2-BD59-A6C34878D82A}">
                    <a16:rowId xmlns:a16="http://schemas.microsoft.com/office/drawing/2014/main" val="10000"/>
                  </a:ext>
                </a:extLst>
              </a:tr>
              <a:tr h="1876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chemeClr val="tx1"/>
                          </a:solidFill>
                        </a:rPr>
                        <a:t>This</a:t>
                      </a:r>
                      <a:r>
                        <a:rPr lang="en-US" sz="1200" b="1" baseline="0" smtClean="0">
                          <a:solidFill>
                            <a:schemeClr val="tx1"/>
                          </a:solidFill>
                        </a:rPr>
                        <a:t> group lives in single homes or townhomes and makes on average $152,000 in household income per year.  Nearly half have children in the household and most are married. Almost all have smartphones. They are highly educated and have  professional jobs. This group is also more likely to own a luxury vehicle such as Mercedes.  In their leisure time they enjoy going to restaurants, traveling, exercising, shopping and working on home improvement projects. Their gambling/gaming index score is in the average range for a high frequency player.</a:t>
                      </a:r>
                      <a:endParaRPr lang="en-US" sz="1200" b="1" smtClean="0">
                        <a:solidFill>
                          <a:schemeClr val="tx1"/>
                        </a:solidFill>
                      </a:endParaRPr>
                    </a:p>
                    <a:p>
                      <a:pPr algn="l"/>
                      <a:endParaRPr lang="en-US" sz="1200" b="1"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924696304"/>
              </p:ext>
            </p:extLst>
          </p:nvPr>
        </p:nvGraphicFramePr>
        <p:xfrm>
          <a:off x="99718" y="3649980"/>
          <a:ext cx="4343400" cy="176022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1">
                              <a:lumMod val="75000"/>
                            </a:schemeClr>
                          </a:solidFill>
                        </a:rPr>
                        <a:t>C U R R E N T</a:t>
                      </a:r>
                      <a:r>
                        <a:rPr lang="en-US" sz="1200" b="1" baseline="0" dirty="0" smtClean="0">
                          <a:solidFill>
                            <a:schemeClr val="accent1">
                              <a:lumMod val="75000"/>
                            </a:schemeClr>
                          </a:solidFill>
                        </a:rPr>
                        <a:t>  L O T T E R Y  P L A Y</a:t>
                      </a:r>
                      <a:endParaRPr lang="en-US" sz="1200" b="1" dirty="0">
                        <a:solidFill>
                          <a:schemeClr val="accent1">
                            <a:lumMod val="75000"/>
                          </a:schemeClr>
                        </a:solidFill>
                      </a:endParaRPr>
                    </a:p>
                  </a:txBody>
                  <a:tcPr>
                    <a:solidFill>
                      <a:schemeClr val="bg1">
                        <a:lumMod val="95000"/>
                      </a:schemeClr>
                    </a:solidFill>
                  </a:tcPr>
                </a:tc>
                <a:tc hMerge="1">
                  <a:txBody>
                    <a:bodyPr/>
                    <a:lstStyle/>
                    <a:p>
                      <a:pPr algn="ctr"/>
                      <a:endParaRPr lang="en-US" sz="1200" b="1" dirty="0">
                        <a:solidFill>
                          <a:schemeClr val="accent2">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149854">
                <a:tc>
                  <a:txBody>
                    <a:bodyPr/>
                    <a:lstStyle/>
                    <a:p>
                      <a:pPr algn="r"/>
                      <a:endParaRPr lang="en-US" sz="900" b="1" dirty="0"/>
                    </a:p>
                  </a:txBody>
                  <a:tcPr/>
                </a:tc>
                <a:tc>
                  <a:txBody>
                    <a:bodyPr/>
                    <a:lstStyle/>
                    <a:p>
                      <a:pPr algn="ctr"/>
                      <a:r>
                        <a:rPr lang="en-US" sz="900" b="1" i="1" dirty="0" smtClean="0"/>
                        <a:t>% of Respondents</a:t>
                      </a:r>
                      <a:endParaRPr lang="en-US" sz="900" b="1" i="1" dirty="0"/>
                    </a:p>
                  </a:txBody>
                  <a:tcPr/>
                </a:tc>
                <a:extLst>
                  <a:ext uri="{0D108BD9-81ED-4DB2-BD59-A6C34878D82A}">
                    <a16:rowId xmlns:a16="http://schemas.microsoft.com/office/drawing/2014/main" val="10001"/>
                  </a:ext>
                </a:extLst>
              </a:tr>
              <a:tr h="149854">
                <a:tc>
                  <a:txBody>
                    <a:bodyPr/>
                    <a:lstStyle/>
                    <a:p>
                      <a:pPr algn="r"/>
                      <a:r>
                        <a:rPr lang="en-US" sz="1050" b="1" dirty="0" smtClean="0"/>
                        <a:t>Daily Games</a:t>
                      </a:r>
                      <a:endParaRPr lang="en-US" sz="1050" b="1" dirty="0"/>
                    </a:p>
                  </a:txBody>
                  <a:tcPr/>
                </a:tc>
                <a:tc>
                  <a:txBody>
                    <a:bodyPr/>
                    <a:lstStyle/>
                    <a:p>
                      <a:pPr algn="ctr"/>
                      <a:r>
                        <a:rPr lang="en-US" sz="900" i="0" dirty="0" smtClean="0"/>
                        <a:t>42%</a:t>
                      </a:r>
                      <a:endParaRPr lang="en-US" sz="900" i="0" dirty="0"/>
                    </a:p>
                  </a:txBody>
                  <a:tcPr/>
                </a:tc>
                <a:extLst>
                  <a:ext uri="{0D108BD9-81ED-4DB2-BD59-A6C34878D82A}">
                    <a16:rowId xmlns:a16="http://schemas.microsoft.com/office/drawing/2014/main" val="10002"/>
                  </a:ext>
                </a:extLst>
              </a:tr>
              <a:tr h="149854">
                <a:tc>
                  <a:txBody>
                    <a:bodyPr/>
                    <a:lstStyle/>
                    <a:p>
                      <a:pPr algn="r"/>
                      <a:r>
                        <a:rPr lang="en-US" sz="1050" b="1" dirty="0" smtClean="0"/>
                        <a:t>Jackpot</a:t>
                      </a:r>
                      <a:endParaRPr lang="en-US" sz="1050" b="1" dirty="0"/>
                    </a:p>
                  </a:txBody>
                  <a:tcPr/>
                </a:tc>
                <a:tc>
                  <a:txBody>
                    <a:bodyPr/>
                    <a:lstStyle/>
                    <a:p>
                      <a:pPr algn="ctr"/>
                      <a:r>
                        <a:rPr lang="en-US" sz="900" i="0" dirty="0" smtClean="0"/>
                        <a:t>79%</a:t>
                      </a:r>
                      <a:endParaRPr lang="en-US" sz="900" i="0" dirty="0"/>
                    </a:p>
                  </a:txBody>
                  <a:tcPr/>
                </a:tc>
                <a:extLst>
                  <a:ext uri="{0D108BD9-81ED-4DB2-BD59-A6C34878D82A}">
                    <a16:rowId xmlns:a16="http://schemas.microsoft.com/office/drawing/2014/main" val="10003"/>
                  </a:ext>
                </a:extLst>
              </a:tr>
              <a:tr h="149854">
                <a:tc>
                  <a:txBody>
                    <a:bodyPr/>
                    <a:lstStyle/>
                    <a:p>
                      <a:pPr algn="r"/>
                      <a:r>
                        <a:rPr lang="en-US" sz="1050" b="1" dirty="0" smtClean="0"/>
                        <a:t>Scratch-Offs</a:t>
                      </a:r>
                      <a:endParaRPr lang="en-US" sz="1050" b="1" dirty="0"/>
                    </a:p>
                  </a:txBody>
                  <a:tcPr/>
                </a:tc>
                <a:tc>
                  <a:txBody>
                    <a:bodyPr/>
                    <a:lstStyle/>
                    <a:p>
                      <a:pPr algn="ctr"/>
                      <a:r>
                        <a:rPr lang="en-US" sz="900" i="0" dirty="0" smtClean="0"/>
                        <a:t>54%</a:t>
                      </a:r>
                      <a:endParaRPr lang="en-US" sz="900" i="0" dirty="0"/>
                    </a:p>
                  </a:txBody>
                  <a:tcPr/>
                </a:tc>
                <a:extLst>
                  <a:ext uri="{0D108BD9-81ED-4DB2-BD59-A6C34878D82A}">
                    <a16:rowId xmlns:a16="http://schemas.microsoft.com/office/drawing/2014/main" val="10004"/>
                  </a:ext>
                </a:extLst>
              </a:tr>
              <a:tr h="149854">
                <a:tc>
                  <a:txBody>
                    <a:bodyPr/>
                    <a:lstStyle/>
                    <a:p>
                      <a:pPr algn="r"/>
                      <a:r>
                        <a:rPr lang="en-US" sz="1050" b="1" dirty="0" smtClean="0"/>
                        <a:t>Monitor Games</a:t>
                      </a:r>
                      <a:endParaRPr lang="en-US" sz="1050" b="1" dirty="0"/>
                    </a:p>
                  </a:txBody>
                  <a:tcPr/>
                </a:tc>
                <a:tc>
                  <a:txBody>
                    <a:bodyPr/>
                    <a:lstStyle/>
                    <a:p>
                      <a:pPr algn="ctr"/>
                      <a:r>
                        <a:rPr lang="en-US" sz="900" i="0" dirty="0" smtClean="0"/>
                        <a:t>8%</a:t>
                      </a:r>
                      <a:endParaRPr lang="en-US" sz="900" i="0" dirty="0"/>
                    </a:p>
                  </a:txBody>
                  <a:tcPr/>
                </a:tc>
                <a:extLst>
                  <a:ext uri="{0D108BD9-81ED-4DB2-BD59-A6C34878D82A}">
                    <a16:rowId xmlns:a16="http://schemas.microsoft.com/office/drawing/2014/main" val="10005"/>
                  </a:ext>
                </a:extLst>
              </a:tr>
              <a:tr h="149854">
                <a:tc>
                  <a:txBody>
                    <a:bodyPr/>
                    <a:lstStyle/>
                    <a:p>
                      <a:pPr algn="r"/>
                      <a:r>
                        <a:rPr lang="en-US" sz="1050" b="1" dirty="0" smtClean="0">
                          <a:solidFill>
                            <a:schemeClr val="bg1"/>
                          </a:solidFill>
                        </a:rPr>
                        <a:t>Total  Lottery</a:t>
                      </a:r>
                      <a:r>
                        <a:rPr lang="en-US" sz="1050" b="1" baseline="0" dirty="0" smtClean="0">
                          <a:solidFill>
                            <a:schemeClr val="bg1"/>
                          </a:solidFill>
                        </a:rPr>
                        <a:t> </a:t>
                      </a:r>
                      <a:r>
                        <a:rPr lang="en-US" sz="1050" b="1" dirty="0" smtClean="0">
                          <a:solidFill>
                            <a:schemeClr val="bg1"/>
                          </a:solidFill>
                        </a:rPr>
                        <a:t>Spend</a:t>
                      </a:r>
                      <a:endParaRPr lang="en-US" sz="1050" b="1" dirty="0">
                        <a:solidFill>
                          <a:schemeClr val="bg1"/>
                        </a:solidFill>
                      </a:endParaRPr>
                    </a:p>
                  </a:txBody>
                  <a:tcP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bg1"/>
                          </a:solidFill>
                        </a:rPr>
                        <a:t>$594</a:t>
                      </a:r>
                      <a:endParaRPr lang="en-US" sz="1050" b="1" dirty="0">
                        <a:solidFill>
                          <a:schemeClr val="bg1"/>
                        </a:solidFill>
                      </a:endParaRPr>
                    </a:p>
                  </a:txBody>
                  <a:tcPr>
                    <a:solidFill>
                      <a:srgbClr val="4F81BD"/>
                    </a:solidFill>
                  </a:tcPr>
                </a:tc>
                <a:extLst>
                  <a:ext uri="{0D108BD9-81ED-4DB2-BD59-A6C34878D82A}">
                    <a16:rowId xmlns:a16="http://schemas.microsoft.com/office/drawing/2014/main" val="10006"/>
                  </a:ext>
                </a:extLst>
              </a:tr>
            </a:tbl>
          </a:graphicData>
        </a:graphic>
      </p:graphicFrame>
      <p:sp>
        <p:nvSpPr>
          <p:cNvPr id="9" name="Rectangle 8"/>
          <p:cNvSpPr/>
          <p:nvPr/>
        </p:nvSpPr>
        <p:spPr>
          <a:xfrm>
            <a:off x="8168195" y="762000"/>
            <a:ext cx="899605" cy="369332"/>
          </a:xfrm>
          <a:prstGeom prst="rect">
            <a:avLst/>
          </a:prstGeom>
        </p:spPr>
        <p:txBody>
          <a:bodyPr wrap="none">
            <a:spAutoFit/>
          </a:bodyPr>
          <a:lstStyle/>
          <a:p>
            <a:pPr>
              <a:defRPr/>
            </a:pPr>
            <a:r>
              <a:rPr lang="en-US" i="1" dirty="0"/>
              <a:t>(n = </a:t>
            </a:r>
            <a:r>
              <a:rPr lang="en-US" i="1" dirty="0" smtClean="0"/>
              <a:t>24)</a:t>
            </a:r>
            <a:endParaRPr lang="en-US" i="1" dirty="0"/>
          </a:p>
        </p:txBody>
      </p:sp>
    </p:spTree>
    <p:extLst>
      <p:ext uri="{BB962C8B-B14F-4D97-AF65-F5344CB8AC3E}">
        <p14:creationId xmlns:p14="http://schemas.microsoft.com/office/powerpoint/2010/main" val="2437072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p:cNvSpPr>
            <a:spLocks noGrp="1"/>
          </p:cNvSpPr>
          <p:nvPr>
            <p:ph type="body" sz="quarter" idx="10"/>
          </p:nvPr>
        </p:nvSpPr>
        <p:spPr>
          <a:xfrm>
            <a:off x="152400" y="152403"/>
            <a:ext cx="8991600" cy="685800"/>
          </a:xfrm>
        </p:spPr>
        <p:txBody>
          <a:bodyPr/>
          <a:lstStyle/>
          <a:p>
            <a:pPr eaLnBrk="1" hangingPunct="1">
              <a:lnSpc>
                <a:spcPct val="70000"/>
              </a:lnSpc>
            </a:pPr>
            <a:r>
              <a:rPr lang="en-US" sz="4000" dirty="0" smtClean="0">
                <a:solidFill>
                  <a:schemeClr val="accent1"/>
                </a:solidFill>
              </a:rPr>
              <a:t>High Frequency Player Profile</a:t>
            </a:r>
          </a:p>
          <a:p>
            <a:pPr eaLnBrk="1" hangingPunct="1">
              <a:lnSpc>
                <a:spcPct val="70000"/>
              </a:lnSpc>
            </a:pPr>
            <a:r>
              <a:rPr lang="en-US" sz="2800" b="0" i="1" dirty="0" smtClean="0">
                <a:solidFill>
                  <a:schemeClr val="tx1"/>
                </a:solidFill>
              </a:rPr>
              <a:t>SUBURBAN / LOW INCOME </a:t>
            </a:r>
          </a:p>
        </p:txBody>
      </p:sp>
      <p:graphicFrame>
        <p:nvGraphicFramePr>
          <p:cNvPr id="4" name="Table 3"/>
          <p:cNvGraphicFramePr>
            <a:graphicFrameLocks noGrp="1"/>
          </p:cNvGraphicFramePr>
          <p:nvPr>
            <p:extLst>
              <p:ext uri="{D42A27DB-BD31-4B8C-83A1-F6EECF244321}">
                <p14:modId xmlns:p14="http://schemas.microsoft.com/office/powerpoint/2010/main" val="1343904356"/>
              </p:ext>
            </p:extLst>
          </p:nvPr>
        </p:nvGraphicFramePr>
        <p:xfrm>
          <a:off x="4690532" y="1278466"/>
          <a:ext cx="4343400" cy="5516880"/>
        </p:xfrm>
        <a:graphic>
          <a:graphicData uri="http://schemas.openxmlformats.org/drawingml/2006/table">
            <a:tbl>
              <a:tblPr firstRow="1" bandRow="1">
                <a:tableStyleId>{5940675A-B579-460E-94D1-54222C63F5DA}</a:tableStyleId>
              </a:tblPr>
              <a:tblGrid>
                <a:gridCol w="294536">
                  <a:extLst>
                    <a:ext uri="{9D8B030D-6E8A-4147-A177-3AD203B41FA5}">
                      <a16:colId xmlns:a16="http://schemas.microsoft.com/office/drawing/2014/main" val="20000"/>
                    </a:ext>
                  </a:extLst>
                </a:gridCol>
                <a:gridCol w="130566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64862">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chemeClr val="bg1"/>
                          </a:solidFill>
                        </a:rPr>
                        <a:t>Top Response </a:t>
                      </a:r>
                    </a:p>
                    <a:p>
                      <a:pPr algn="ctr"/>
                      <a:r>
                        <a:rPr lang="en-US" sz="900" b="1" dirty="0" smtClean="0">
                          <a:solidFill>
                            <a:schemeClr val="bg1"/>
                          </a:solidFill>
                        </a:rPr>
                        <a:t> (or Average)</a:t>
                      </a:r>
                    </a:p>
                  </a:txBody>
                  <a:tcPr>
                    <a:lnT w="12700" cap="flat" cmpd="sng" algn="ctr">
                      <a:solidFill>
                        <a:schemeClr val="tx1"/>
                      </a:solidFill>
                      <a:prstDash val="solid"/>
                      <a:round/>
                      <a:headEnd type="none" w="med" len="med"/>
                      <a:tailEnd type="none" w="med" len="med"/>
                    </a:lnT>
                    <a:solidFill>
                      <a:schemeClr val="accent1"/>
                    </a:solidFill>
                  </a:tcPr>
                </a:tc>
                <a:tc>
                  <a:txBody>
                    <a:bodyPr/>
                    <a:lstStyle/>
                    <a:p>
                      <a:pPr algn="ctr"/>
                      <a:r>
                        <a:rPr lang="en-US" sz="900" b="1" dirty="0" smtClean="0">
                          <a:solidFill>
                            <a:schemeClr val="tx1"/>
                          </a:solidFill>
                        </a:rPr>
                        <a:t>2</a:t>
                      </a:r>
                      <a:r>
                        <a:rPr lang="en-US" sz="900" b="1" baseline="30000" dirty="0" smtClean="0">
                          <a:solidFill>
                            <a:schemeClr val="tx1"/>
                          </a:solidFill>
                        </a:rPr>
                        <a:t>nd</a:t>
                      </a:r>
                      <a:r>
                        <a:rPr lang="en-US" sz="900" b="1" baseline="0" dirty="0" smtClean="0">
                          <a:solidFill>
                            <a:schemeClr val="tx1"/>
                          </a:solidFill>
                        </a:rPr>
                        <a:t> Top Response</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r h="228039">
                <a:tc rowSpan="13">
                  <a:txBody>
                    <a:bodyPr/>
                    <a:lstStyle/>
                    <a:p>
                      <a:pPr algn="ctr"/>
                      <a:r>
                        <a:rPr lang="en-US" sz="1050" b="1" dirty="0" smtClean="0">
                          <a:solidFill>
                            <a:schemeClr val="accent1">
                              <a:lumMod val="75000"/>
                            </a:schemeClr>
                          </a:solidFill>
                        </a:rPr>
                        <a:t>DEMOGRAPHICS</a:t>
                      </a:r>
                      <a:endParaRPr lang="en-US" sz="1050" b="1" dirty="0">
                        <a:solidFill>
                          <a:schemeClr val="accent1">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46 years</a:t>
                      </a:r>
                      <a:endParaRPr lang="en-US" sz="900" b="1" dirty="0"/>
                    </a:p>
                  </a:txBody>
                  <a:tcPr>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28039">
                <a:tc vMerge="1">
                  <a:txBody>
                    <a:bodyPr/>
                    <a:lstStyle/>
                    <a:p>
                      <a:pPr algn="r"/>
                      <a:endParaRPr lang="en-US" sz="900" b="1" dirty="0"/>
                    </a:p>
                  </a:txBody>
                  <a:tcPr/>
                </a:tc>
                <a:tc>
                  <a:txBody>
                    <a:bodyPr/>
                    <a:lstStyle/>
                    <a:p>
                      <a:pPr algn="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Male – 47%</a:t>
                      </a:r>
                      <a:endParaRPr lang="en-US" sz="900" b="1" dirty="0"/>
                    </a:p>
                  </a:txBody>
                  <a:tcPr>
                    <a:solidFill>
                      <a:schemeClr val="accent5">
                        <a:lumMod val="20000"/>
                        <a:lumOff val="80000"/>
                      </a:schemeClr>
                    </a:solidFill>
                  </a:tcPr>
                </a:tc>
                <a:tc>
                  <a:txBody>
                    <a:bodyPr/>
                    <a:lstStyle/>
                    <a:p>
                      <a:pPr algn="ctr"/>
                      <a:r>
                        <a:rPr lang="en-US" sz="900" b="0" dirty="0" smtClean="0"/>
                        <a:t>Female</a:t>
                      </a:r>
                      <a:r>
                        <a:rPr lang="en-US" sz="900" b="0" baseline="0" dirty="0" smtClean="0"/>
                        <a:t> </a:t>
                      </a:r>
                      <a:r>
                        <a:rPr lang="en-US" sz="900" b="0" dirty="0" smtClean="0"/>
                        <a:t>– 53%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28039">
                <a:tc vMerge="1">
                  <a:txBody>
                    <a:bodyPr/>
                    <a:lstStyle/>
                    <a:p>
                      <a:pPr algn="r"/>
                      <a:endParaRPr lang="en-US" sz="900" b="1" dirty="0"/>
                    </a:p>
                  </a:txBody>
                  <a:tcPr/>
                </a:tc>
                <a:tc>
                  <a:txBody>
                    <a:bodyPr/>
                    <a:lstStyle/>
                    <a:p>
                      <a:pPr algn="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 – 64%</a:t>
                      </a:r>
                      <a:endParaRPr lang="en-US" sz="900" b="1" dirty="0"/>
                    </a:p>
                  </a:txBody>
                  <a:tcPr>
                    <a:solidFill>
                      <a:schemeClr val="accent5">
                        <a:lumMod val="20000"/>
                        <a:lumOff val="80000"/>
                      </a:schemeClr>
                    </a:solidFill>
                  </a:tcPr>
                </a:tc>
                <a:tc>
                  <a:txBody>
                    <a:bodyPr/>
                    <a:lstStyle/>
                    <a:p>
                      <a:pPr algn="ctr"/>
                      <a:r>
                        <a:rPr lang="en-US" sz="900" b="0" dirty="0" smtClean="0"/>
                        <a:t>AA</a:t>
                      </a:r>
                      <a:r>
                        <a:rPr lang="en-US" sz="900" b="0" baseline="0" dirty="0" smtClean="0"/>
                        <a:t> </a:t>
                      </a:r>
                      <a:r>
                        <a:rPr lang="en-US" sz="900" b="0" dirty="0" smtClean="0"/>
                        <a:t>– 15%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28039">
                <a:tc vMerge="1">
                  <a:txBody>
                    <a:bodyPr/>
                    <a:lstStyle/>
                    <a:p>
                      <a:pPr algn="r"/>
                      <a:endParaRPr lang="en-US" sz="900" b="1" dirty="0"/>
                    </a:p>
                  </a:txBody>
                  <a:tcPr/>
                </a:tc>
                <a:tc>
                  <a:txBody>
                    <a:bodyPr/>
                    <a:lstStyle/>
                    <a:p>
                      <a:pPr algn="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42%</a:t>
                      </a:r>
                      <a:endParaRPr lang="en-US" sz="900" b="1" dirty="0"/>
                    </a:p>
                  </a:txBody>
                  <a:tcPr>
                    <a:solidFill>
                      <a:schemeClr val="accent5">
                        <a:lumMod val="20000"/>
                        <a:lumOff val="80000"/>
                      </a:schemeClr>
                    </a:solidFill>
                  </a:tcPr>
                </a:tc>
                <a:tc>
                  <a:txBody>
                    <a:bodyPr/>
                    <a:lstStyle/>
                    <a:p>
                      <a:pPr algn="ctr"/>
                      <a:r>
                        <a:rPr lang="en-US" sz="900" b="0" dirty="0" smtClean="0"/>
                        <a:t>Apartment</a:t>
                      </a:r>
                      <a:r>
                        <a:rPr lang="en-US" sz="900" b="0" baseline="0" dirty="0" smtClean="0"/>
                        <a:t> </a:t>
                      </a:r>
                      <a:r>
                        <a:rPr lang="en-US" sz="900" b="0" dirty="0" smtClean="0"/>
                        <a:t>– 24%</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8039">
                <a:tc vMerge="1">
                  <a:txBody>
                    <a:bodyPr/>
                    <a:lstStyle/>
                    <a:p>
                      <a:pPr algn="r"/>
                      <a:endParaRPr lang="en-US" sz="900" b="1" dirty="0"/>
                    </a:p>
                  </a:txBody>
                  <a:tcPr/>
                </a:tc>
                <a:tc>
                  <a:txBody>
                    <a:bodyPr/>
                    <a:lstStyle/>
                    <a:p>
                      <a:pPr algn="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$231,000</a:t>
                      </a:r>
                      <a:endParaRPr lang="en-US" sz="900" b="1" dirty="0"/>
                    </a:p>
                  </a:txBody>
                  <a:tcPr>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8039">
                <a:tc vMerge="1">
                  <a:txBody>
                    <a:bodyPr/>
                    <a:lstStyle/>
                    <a:p>
                      <a:pPr algn="r"/>
                      <a:endParaRPr lang="en-US" sz="900" b="1" dirty="0"/>
                    </a:p>
                  </a:txBody>
                  <a:tcPr/>
                </a:tc>
                <a:tc>
                  <a:txBody>
                    <a:bodyPr/>
                    <a:lstStyle/>
                    <a:p>
                      <a:pPr algn="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 – 49%</a:t>
                      </a:r>
                      <a:endParaRPr lang="en-US" sz="900" b="1" dirty="0"/>
                    </a:p>
                  </a:txBody>
                  <a:tcPr>
                    <a:solidFill>
                      <a:schemeClr val="accent5">
                        <a:lumMod val="20000"/>
                        <a:lumOff val="80000"/>
                      </a:schemeClr>
                    </a:solidFill>
                  </a:tcPr>
                </a:tc>
                <a:tc>
                  <a:txBody>
                    <a:bodyPr/>
                    <a:lstStyle/>
                    <a:p>
                      <a:pPr algn="ctr"/>
                      <a:r>
                        <a:rPr lang="en-US" sz="900" b="0" dirty="0" smtClean="0"/>
                        <a:t>Rent</a:t>
                      </a:r>
                      <a:r>
                        <a:rPr lang="en-US" sz="900" b="0" baseline="0" dirty="0" smtClean="0"/>
                        <a:t> </a:t>
                      </a:r>
                      <a:r>
                        <a:rPr lang="en-US" sz="900" b="0" dirty="0" smtClean="0"/>
                        <a:t>– 42%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8039">
                <a:tc vMerge="1">
                  <a:txBody>
                    <a:bodyPr/>
                    <a:lstStyle/>
                    <a:p>
                      <a:pPr algn="r"/>
                      <a:endParaRPr lang="en-US" sz="900" b="1" dirty="0"/>
                    </a:p>
                  </a:txBody>
                  <a:tcPr/>
                </a:tc>
                <a:tc>
                  <a:txBody>
                    <a:bodyPr/>
                    <a:lstStyle/>
                    <a:p>
                      <a:pPr algn="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Single – 42%</a:t>
                      </a:r>
                      <a:endParaRPr lang="en-US" sz="900" b="1" dirty="0"/>
                    </a:p>
                  </a:txBody>
                  <a:tcPr>
                    <a:solidFill>
                      <a:schemeClr val="accent5">
                        <a:lumMod val="20000"/>
                        <a:lumOff val="80000"/>
                      </a:schemeClr>
                    </a:solidFill>
                  </a:tcPr>
                </a:tc>
                <a:tc>
                  <a:txBody>
                    <a:bodyPr/>
                    <a:lstStyle/>
                    <a:p>
                      <a:pPr algn="ctr"/>
                      <a:r>
                        <a:rPr lang="en-US" sz="800" b="0" dirty="0" smtClean="0"/>
                        <a:t>Divorced/Separated– 29%</a:t>
                      </a:r>
                      <a:endParaRPr lang="en-US" sz="8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8039">
                <a:tc vMerge="1">
                  <a:txBody>
                    <a:bodyPr/>
                    <a:lstStyle/>
                    <a:p>
                      <a:pPr algn="r"/>
                      <a:endParaRPr lang="en-US" sz="900" b="1" dirty="0"/>
                    </a:p>
                  </a:txBody>
                  <a:tcPr/>
                </a:tc>
                <a:tc>
                  <a:txBody>
                    <a:bodyPr/>
                    <a:lstStyle/>
                    <a:p>
                      <a:pPr algn="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40%</a:t>
                      </a:r>
                      <a:endParaRPr lang="en-US" sz="900" b="1" dirty="0"/>
                    </a:p>
                  </a:txBody>
                  <a:tcPr>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8039">
                <a:tc vMerge="1">
                  <a:txBody>
                    <a:bodyPr/>
                    <a:lstStyle/>
                    <a:p>
                      <a:pPr algn="r"/>
                      <a:endParaRPr lang="en-US" sz="900" b="1" dirty="0"/>
                    </a:p>
                  </a:txBody>
                  <a:tcPr/>
                </a:tc>
                <a:tc>
                  <a:txBody>
                    <a:bodyPr/>
                    <a:lstStyle/>
                    <a:p>
                      <a:pPr algn="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Some</a:t>
                      </a:r>
                      <a:r>
                        <a:rPr lang="en-US" sz="900" b="1" baseline="0" dirty="0" smtClean="0"/>
                        <a:t> College </a:t>
                      </a:r>
                      <a:r>
                        <a:rPr lang="en-US" sz="900" b="1" dirty="0" smtClean="0"/>
                        <a:t>– 45%</a:t>
                      </a:r>
                      <a:endParaRPr lang="en-US" sz="900" b="1" dirty="0"/>
                    </a:p>
                  </a:txBody>
                  <a:tcPr>
                    <a:solidFill>
                      <a:schemeClr val="accent5">
                        <a:lumMod val="20000"/>
                        <a:lumOff val="80000"/>
                      </a:schemeClr>
                    </a:solidFill>
                  </a:tcPr>
                </a:tc>
                <a:tc>
                  <a:txBody>
                    <a:bodyPr/>
                    <a:lstStyle/>
                    <a:p>
                      <a:pPr algn="ctr"/>
                      <a:r>
                        <a:rPr lang="en-US" sz="900" b="0" dirty="0" smtClean="0"/>
                        <a:t>4</a:t>
                      </a:r>
                      <a:r>
                        <a:rPr lang="en-US" sz="900" b="0" baseline="0" dirty="0" smtClean="0"/>
                        <a:t> Year College</a:t>
                      </a:r>
                      <a:r>
                        <a:rPr lang="en-US" sz="900" b="0" dirty="0" smtClean="0"/>
                        <a:t>– 27%</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Full</a:t>
                      </a:r>
                      <a:r>
                        <a:rPr lang="en-US" sz="900" b="1" baseline="0" dirty="0" smtClean="0"/>
                        <a:t> Time </a:t>
                      </a:r>
                      <a:r>
                        <a:rPr lang="en-US" sz="900" b="1" dirty="0" smtClean="0"/>
                        <a:t> – 35%</a:t>
                      </a:r>
                      <a:endParaRPr lang="en-US" sz="900" b="1" dirty="0"/>
                    </a:p>
                  </a:txBody>
                  <a:tcPr>
                    <a:solidFill>
                      <a:schemeClr val="accent5">
                        <a:lumMod val="20000"/>
                        <a:lumOff val="80000"/>
                      </a:schemeClr>
                    </a:solidFill>
                  </a:tcPr>
                </a:tc>
                <a:tc>
                  <a:txBody>
                    <a:bodyPr/>
                    <a:lstStyle/>
                    <a:p>
                      <a:pPr algn="ctr"/>
                      <a:r>
                        <a:rPr lang="en-US" sz="900" b="0" dirty="0" smtClean="0"/>
                        <a:t>Part</a:t>
                      </a:r>
                      <a:r>
                        <a:rPr lang="en-US" sz="900" b="0" baseline="0" dirty="0" smtClean="0"/>
                        <a:t> Time</a:t>
                      </a:r>
                      <a:r>
                        <a:rPr lang="en-US" sz="900" b="0" dirty="0" smtClean="0"/>
                        <a:t>– 22%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37%</a:t>
                      </a:r>
                      <a:endParaRPr lang="en-US" sz="900" b="1" dirty="0"/>
                    </a:p>
                  </a:txBody>
                  <a:tcPr>
                    <a:solidFill>
                      <a:schemeClr val="accent5">
                        <a:lumMod val="20000"/>
                        <a:lumOff val="80000"/>
                      </a:schemeClr>
                    </a:solidFill>
                  </a:tcPr>
                </a:tc>
                <a:tc>
                  <a:txBody>
                    <a:bodyPr/>
                    <a:lstStyle/>
                    <a:p>
                      <a:pPr algn="ctr"/>
                      <a:r>
                        <a:rPr lang="en-US" sz="900" b="0" dirty="0" smtClean="0"/>
                        <a:t>Trade/Retail– 31%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$33,000</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8039">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75%</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21621">
                <a:tc>
                  <a:txBody>
                    <a:bodyPr/>
                    <a:lstStyle/>
                    <a:p>
                      <a:pPr algn="ctr"/>
                      <a:endParaRPr lang="en-US" sz="200" b="1" dirty="0"/>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8039">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endParaRPr lang="en-US" sz="1050" b="1"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Watching</a:t>
                      </a:r>
                      <a:r>
                        <a:rPr lang="en-US" sz="900" b="1" baseline="0" dirty="0" smtClean="0"/>
                        <a:t> TV</a:t>
                      </a:r>
                      <a:r>
                        <a:rPr lang="en-US" sz="900" b="1" dirty="0" smtClean="0"/>
                        <a:t> – 76%</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0" dirty="0" smtClean="0"/>
                        <a:t>Family</a:t>
                      </a:r>
                      <a:r>
                        <a:rPr lang="en-US" sz="900" b="0" baseline="0" dirty="0" smtClean="0"/>
                        <a:t> &amp; Friends</a:t>
                      </a:r>
                      <a:r>
                        <a:rPr lang="en-US" sz="900" b="0" dirty="0" smtClean="0"/>
                        <a:t>– 65%</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8039">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Internet – 11</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0" dirty="0" smtClean="0"/>
                        <a:t>Broadcast</a:t>
                      </a:r>
                      <a:r>
                        <a:rPr lang="en-US" sz="900" b="0" baseline="0" dirty="0" smtClean="0"/>
                        <a:t> TV</a:t>
                      </a:r>
                      <a:r>
                        <a:rPr lang="en-US" sz="900" b="0" dirty="0" smtClean="0"/>
                        <a:t>– 10</a:t>
                      </a:r>
                      <a:r>
                        <a:rPr lang="en-US" sz="900" b="0" baseline="0" dirty="0" smtClean="0"/>
                        <a:t> hours</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Desktop – 39% of time</a:t>
                      </a:r>
                      <a:endParaRPr lang="en-US" sz="900" b="1" dirty="0"/>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gn="ctr"/>
                      <a:r>
                        <a:rPr lang="en-US" sz="900" b="0" dirty="0" smtClean="0"/>
                        <a:t>Laptop– 37%</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Laptop – 73%</a:t>
                      </a:r>
                      <a:endParaRPr lang="en-US" sz="900" b="1" dirty="0"/>
                    </a:p>
                  </a:txBody>
                  <a:tcPr>
                    <a:solidFill>
                      <a:schemeClr val="accent5">
                        <a:lumMod val="20000"/>
                        <a:lumOff val="80000"/>
                      </a:schemeClr>
                    </a:solidFill>
                  </a:tcPr>
                </a:tc>
                <a:tc>
                  <a:txBody>
                    <a:bodyPr/>
                    <a:lstStyle/>
                    <a:p>
                      <a:pPr algn="ctr"/>
                      <a:r>
                        <a:rPr lang="en-US" sz="900" b="0" dirty="0" smtClean="0"/>
                        <a:t>Smartphone– 60%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8"/>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Comedy – 69%</a:t>
                      </a:r>
                      <a:endParaRPr lang="en-US" sz="900" b="1" dirty="0"/>
                    </a:p>
                  </a:txBody>
                  <a:tcPr>
                    <a:solidFill>
                      <a:schemeClr val="accent5">
                        <a:lumMod val="20000"/>
                        <a:lumOff val="80000"/>
                      </a:schemeClr>
                    </a:solidFill>
                  </a:tcPr>
                </a:tc>
                <a:tc>
                  <a:txBody>
                    <a:bodyPr/>
                    <a:lstStyle/>
                    <a:p>
                      <a:pPr algn="ctr"/>
                      <a:r>
                        <a:rPr lang="en-US" sz="900" b="0" dirty="0" smtClean="0"/>
                        <a:t>Drama</a:t>
                      </a:r>
                      <a:r>
                        <a:rPr lang="en-US" sz="900" b="0" baseline="0" dirty="0" smtClean="0"/>
                        <a:t> </a:t>
                      </a:r>
                      <a:r>
                        <a:rPr lang="en-US" sz="900" b="0" dirty="0" smtClean="0"/>
                        <a:t>– 67%</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64%</a:t>
                      </a:r>
                      <a:endParaRPr lang="en-US" sz="900" b="1" dirty="0"/>
                    </a:p>
                  </a:txBody>
                  <a:tcPr>
                    <a:solidFill>
                      <a:schemeClr val="accent5">
                        <a:lumMod val="20000"/>
                        <a:lumOff val="80000"/>
                      </a:schemeClr>
                    </a:solidFill>
                  </a:tcPr>
                </a:tc>
                <a:tc>
                  <a:txBody>
                    <a:bodyPr/>
                    <a:lstStyle/>
                    <a:p>
                      <a:pPr algn="ctr"/>
                      <a:r>
                        <a:rPr lang="en-US" sz="900" b="0" dirty="0" smtClean="0"/>
                        <a:t>YouTube– 33%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 – 82%</a:t>
                      </a:r>
                      <a:endParaRPr lang="en-US" sz="900" b="1" dirty="0"/>
                    </a:p>
                  </a:txBody>
                  <a:tcPr>
                    <a:solidFill>
                      <a:schemeClr val="accent5">
                        <a:lumMod val="20000"/>
                        <a:lumOff val="80000"/>
                      </a:schemeClr>
                    </a:solidFill>
                  </a:tcPr>
                </a:tc>
                <a:tc>
                  <a:txBody>
                    <a:bodyPr/>
                    <a:lstStyle/>
                    <a:p>
                      <a:pPr algn="ctr"/>
                      <a:r>
                        <a:rPr lang="en-US" sz="900" b="0" dirty="0" smtClean="0"/>
                        <a:t>Superstore</a:t>
                      </a:r>
                      <a:r>
                        <a:rPr lang="en-US" sz="900" b="0" baseline="0" dirty="0" smtClean="0"/>
                        <a:t> </a:t>
                      </a:r>
                      <a:r>
                        <a:rPr lang="en-US" sz="900" b="0" dirty="0" smtClean="0"/>
                        <a:t>– 76%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42%</a:t>
                      </a:r>
                      <a:endParaRPr lang="en-US" sz="900" b="1" dirty="0"/>
                    </a:p>
                  </a:txBody>
                  <a:tcPr>
                    <a:solidFill>
                      <a:schemeClr val="accent5">
                        <a:lumMod val="20000"/>
                        <a:lumOff val="80000"/>
                      </a:schemeClr>
                    </a:solidFill>
                  </a:tcPr>
                </a:tc>
                <a:tc>
                  <a:txBody>
                    <a:bodyPr/>
                    <a:lstStyle/>
                    <a:p>
                      <a:pPr algn="ctr"/>
                      <a:r>
                        <a:rPr lang="en-US" sz="900" b="0" dirty="0" smtClean="0"/>
                        <a:t>SUV/Crossover– 20%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2"/>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Ford – 17%</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0" dirty="0" smtClean="0"/>
                        <a:t>Honda</a:t>
                      </a:r>
                      <a:r>
                        <a:rPr lang="en-US" sz="900" b="0" baseline="0" dirty="0" smtClean="0"/>
                        <a:t> </a:t>
                      </a:r>
                      <a:r>
                        <a:rPr lang="en-US" sz="900" b="0" dirty="0" smtClean="0"/>
                        <a:t>– 15%</a:t>
                      </a: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00412555"/>
              </p:ext>
            </p:extLst>
          </p:nvPr>
        </p:nvGraphicFramePr>
        <p:xfrm>
          <a:off x="101601" y="5511801"/>
          <a:ext cx="4343400" cy="128016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1">
                              <a:lumMod val="75000"/>
                            </a:schemeClr>
                          </a:solidFill>
                        </a:rPr>
                        <a:t>G A M B L I N G / G A M I N G   P O T E N T I A L</a:t>
                      </a:r>
                      <a:endParaRPr lang="en-US" sz="1200" b="1" dirty="0">
                        <a:solidFill>
                          <a:schemeClr val="accent1">
                            <a:lumMod val="75000"/>
                          </a:schemeClr>
                        </a:solidFill>
                      </a:endParaRPr>
                    </a:p>
                  </a:txBody>
                  <a:tcPr>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val="10000"/>
                  </a:ext>
                </a:extLst>
              </a:tr>
              <a:tr h="149854">
                <a:tc>
                  <a:txBody>
                    <a:bodyPr/>
                    <a:lstStyle/>
                    <a:p>
                      <a:pPr algn="r"/>
                      <a:r>
                        <a:rPr lang="en-US" sz="1050" b="1" dirty="0" smtClean="0"/>
                        <a:t>Risk Meter</a:t>
                      </a:r>
                      <a:endParaRPr lang="en-US" sz="1050" b="1" dirty="0"/>
                    </a:p>
                  </a:txBody>
                  <a:tcPr/>
                </a:tc>
                <a:tc>
                  <a:txBody>
                    <a:bodyPr/>
                    <a:lstStyle/>
                    <a:p>
                      <a:pPr algn="ctr"/>
                      <a:r>
                        <a:rPr lang="en-US" sz="1050" b="1" dirty="0" smtClean="0"/>
                        <a:t>13</a:t>
                      </a:r>
                      <a:r>
                        <a:rPr lang="en-US" sz="900" b="1" dirty="0" smtClean="0"/>
                        <a:t> </a:t>
                      </a:r>
                      <a:r>
                        <a:rPr lang="en-US" sz="900" i="1" dirty="0" smtClean="0"/>
                        <a:t>out of 25 points</a:t>
                      </a:r>
                      <a:endParaRPr lang="en-US" sz="900" i="1" dirty="0"/>
                    </a:p>
                  </a:txBody>
                  <a:tcPr/>
                </a:tc>
                <a:extLst>
                  <a:ext uri="{0D108BD9-81ED-4DB2-BD59-A6C34878D82A}">
                    <a16:rowId xmlns:a16="http://schemas.microsoft.com/office/drawing/2014/main" val="10001"/>
                  </a:ext>
                </a:extLst>
              </a:tr>
              <a:tr h="149854">
                <a:tc>
                  <a:txBody>
                    <a:bodyPr/>
                    <a:lstStyle/>
                    <a:p>
                      <a:pPr algn="r"/>
                      <a:r>
                        <a:rPr lang="en-US" sz="1050" b="1" dirty="0" smtClean="0"/>
                        <a:t>Gaming/Gambling Tendency</a:t>
                      </a:r>
                      <a:endParaRPr lang="en-US" sz="1050" b="1" dirty="0"/>
                    </a:p>
                  </a:txBody>
                  <a:tcPr/>
                </a:tc>
                <a:tc>
                  <a:txBody>
                    <a:bodyPr/>
                    <a:lstStyle/>
                    <a:p>
                      <a:pPr algn="ctr"/>
                      <a:r>
                        <a:rPr lang="en-US" sz="1050" b="1" dirty="0" smtClean="0"/>
                        <a:t>15 </a:t>
                      </a:r>
                      <a:r>
                        <a:rPr lang="en-US" sz="900" i="1" dirty="0" smtClean="0"/>
                        <a:t>out of 25 points</a:t>
                      </a:r>
                      <a:endParaRPr lang="en-US" sz="900" i="1" dirty="0"/>
                    </a:p>
                  </a:txBody>
                  <a:tcPr/>
                </a:tc>
                <a:extLst>
                  <a:ext uri="{0D108BD9-81ED-4DB2-BD59-A6C34878D82A}">
                    <a16:rowId xmlns:a16="http://schemas.microsoft.com/office/drawing/2014/main" val="10002"/>
                  </a:ext>
                </a:extLst>
              </a:tr>
              <a:tr h="149854">
                <a:tc>
                  <a:txBody>
                    <a:bodyPr/>
                    <a:lstStyle/>
                    <a:p>
                      <a:pPr algn="r"/>
                      <a:r>
                        <a:rPr lang="en-US" sz="1050" b="1" dirty="0" smtClean="0"/>
                        <a:t>Maryland Lottery Perception</a:t>
                      </a:r>
                      <a:endParaRPr lang="en-US" sz="1050" b="1" dirty="0"/>
                    </a:p>
                  </a:txBody>
                  <a:tcPr/>
                </a:tc>
                <a:tc>
                  <a:txBody>
                    <a:bodyPr/>
                    <a:lstStyle/>
                    <a:p>
                      <a:pPr algn="ctr"/>
                      <a:r>
                        <a:rPr lang="en-US" sz="1050" b="1" dirty="0" smtClean="0"/>
                        <a:t>31</a:t>
                      </a:r>
                      <a:r>
                        <a:rPr lang="en-US" sz="900" b="1" dirty="0" smtClean="0"/>
                        <a:t> </a:t>
                      </a:r>
                      <a:r>
                        <a:rPr lang="en-US" sz="900" i="1" dirty="0" smtClean="0"/>
                        <a:t>out of 50 points</a:t>
                      </a:r>
                      <a:endParaRPr lang="en-US" sz="900" i="1" dirty="0"/>
                    </a:p>
                  </a:txBody>
                  <a:tcPr/>
                </a:tc>
                <a:extLst>
                  <a:ext uri="{0D108BD9-81ED-4DB2-BD59-A6C34878D82A}">
                    <a16:rowId xmlns:a16="http://schemas.microsoft.com/office/drawing/2014/main" val="10003"/>
                  </a:ext>
                </a:extLst>
              </a:tr>
              <a:tr h="149854">
                <a:tc>
                  <a:txBody>
                    <a:bodyPr/>
                    <a:lstStyle/>
                    <a:p>
                      <a:pPr algn="r"/>
                      <a:r>
                        <a:rPr lang="en-US" sz="1050" b="1" dirty="0" smtClean="0">
                          <a:solidFill>
                            <a:schemeClr val="bg1"/>
                          </a:solidFill>
                        </a:rPr>
                        <a:t>Total Score</a:t>
                      </a:r>
                      <a:endParaRPr lang="en-US" sz="1050" b="1" dirty="0">
                        <a:solidFill>
                          <a:schemeClr val="bg1"/>
                        </a:solidFill>
                      </a:endParaRPr>
                    </a:p>
                  </a:txBody>
                  <a:tcPr>
                    <a:solidFill>
                      <a:schemeClr val="accent1"/>
                    </a:solidFill>
                  </a:tcPr>
                </a:tc>
                <a:tc>
                  <a:txBody>
                    <a:bodyPr/>
                    <a:lstStyle/>
                    <a:p>
                      <a:pPr algn="ctr"/>
                      <a:r>
                        <a:rPr lang="en-US" sz="1050" b="1" i="0" baseline="0" dirty="0" smtClean="0">
                          <a:solidFill>
                            <a:schemeClr val="bg1"/>
                          </a:solidFill>
                        </a:rPr>
                        <a:t>59 </a:t>
                      </a:r>
                      <a:r>
                        <a:rPr lang="en-US" sz="900" b="1" i="1" dirty="0" smtClean="0">
                          <a:solidFill>
                            <a:schemeClr val="bg1"/>
                          </a:solidFill>
                        </a:rPr>
                        <a:t>out of 100 points</a:t>
                      </a:r>
                      <a:endParaRPr lang="en-US" sz="900" b="1" i="1" dirty="0">
                        <a:solidFill>
                          <a:schemeClr val="bg1"/>
                        </a:solidFill>
                      </a:endParaRPr>
                    </a:p>
                  </a:txBody>
                  <a:tcPr>
                    <a:solidFill>
                      <a:schemeClr val="accent1"/>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19415068"/>
              </p:ext>
            </p:extLst>
          </p:nvPr>
        </p:nvGraphicFramePr>
        <p:xfrm>
          <a:off x="101601" y="1278466"/>
          <a:ext cx="4343400" cy="2270157"/>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tblGrid>
              <a:tr h="349917">
                <a:tc>
                  <a:txBody>
                    <a:bodyPr/>
                    <a:lstStyle/>
                    <a:p>
                      <a:pPr algn="ctr"/>
                      <a:r>
                        <a:rPr lang="en-US" sz="1200" b="1" dirty="0" smtClean="0">
                          <a:solidFill>
                            <a:schemeClr val="accent1">
                              <a:lumMod val="75000"/>
                            </a:schemeClr>
                          </a:solidFill>
                        </a:rPr>
                        <a:t>P R O F I L E  S U M M A R Y</a:t>
                      </a:r>
                      <a:r>
                        <a:rPr lang="en-US" sz="1200" b="1" baseline="0" dirty="0" smtClean="0">
                          <a:solidFill>
                            <a:schemeClr val="accent1">
                              <a:lumMod val="75000"/>
                            </a:schemeClr>
                          </a:solidFill>
                        </a:rPr>
                        <a:t> </a:t>
                      </a:r>
                      <a:endParaRPr lang="en-US" sz="1200" b="1" dirty="0">
                        <a:solidFill>
                          <a:schemeClr val="accent1">
                            <a:lumMod val="75000"/>
                          </a:schemeClr>
                        </a:solidFill>
                      </a:endParaRPr>
                    </a:p>
                  </a:txBody>
                  <a:tcPr anchor="ctr">
                    <a:solidFill>
                      <a:schemeClr val="bg1">
                        <a:lumMod val="95000"/>
                      </a:schemeClr>
                    </a:solidFill>
                  </a:tcPr>
                </a:tc>
                <a:extLst>
                  <a:ext uri="{0D108BD9-81ED-4DB2-BD59-A6C34878D82A}">
                    <a16:rowId xmlns:a16="http://schemas.microsoft.com/office/drawing/2014/main" val="10000"/>
                  </a:ext>
                </a:extLst>
              </a:tr>
              <a:tr h="1876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The average age of this</a:t>
                      </a:r>
                      <a:r>
                        <a:rPr lang="en-US" sz="1200" b="1" baseline="0" dirty="0" smtClean="0">
                          <a:solidFill>
                            <a:schemeClr val="tx1"/>
                          </a:solidFill>
                        </a:rPr>
                        <a:t> segment is forty-six and forty percent are renting homes.  Almost half are single with a third divorced or separated. They are moderately educated and are split between working full time, part time or retired.  Of those working they are evenly divided between retail and professional jobs. They spend leisure time watching TV, eating at restaurants, shopping, cooking, with friends and using social media. Their internet time is high at 11 hours per week. Their gambling/gaming index score is slightly below the average range for a high frequency player.</a:t>
                      </a:r>
                      <a:endParaRPr lang="en-US" sz="1200" b="1" dirty="0" smtClean="0">
                        <a:solidFill>
                          <a:schemeClr val="tx1"/>
                        </a:solidFill>
                      </a:endParaRPr>
                    </a:p>
                    <a:p>
                      <a:pPr algn="l"/>
                      <a:endParaRPr lang="en-US" sz="1200" b="1"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80549413"/>
              </p:ext>
            </p:extLst>
          </p:nvPr>
        </p:nvGraphicFramePr>
        <p:xfrm>
          <a:off x="99718" y="3649980"/>
          <a:ext cx="4343400" cy="176022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1">
                              <a:lumMod val="75000"/>
                            </a:schemeClr>
                          </a:solidFill>
                        </a:rPr>
                        <a:t>C U R R E N T</a:t>
                      </a:r>
                      <a:r>
                        <a:rPr lang="en-US" sz="1200" b="1" baseline="0" dirty="0" smtClean="0">
                          <a:solidFill>
                            <a:schemeClr val="accent1">
                              <a:lumMod val="75000"/>
                            </a:schemeClr>
                          </a:solidFill>
                        </a:rPr>
                        <a:t>  L O T T E R Y  P L A Y</a:t>
                      </a:r>
                      <a:endParaRPr lang="en-US" sz="1200" b="1" dirty="0">
                        <a:solidFill>
                          <a:schemeClr val="accent1">
                            <a:lumMod val="75000"/>
                          </a:schemeClr>
                        </a:solidFill>
                      </a:endParaRPr>
                    </a:p>
                  </a:txBody>
                  <a:tcPr>
                    <a:solidFill>
                      <a:schemeClr val="bg1">
                        <a:lumMod val="95000"/>
                      </a:schemeClr>
                    </a:solidFill>
                  </a:tcPr>
                </a:tc>
                <a:tc hMerge="1">
                  <a:txBody>
                    <a:bodyPr/>
                    <a:lstStyle/>
                    <a:p>
                      <a:pPr algn="ctr"/>
                      <a:endParaRPr lang="en-US" sz="1200" b="1" dirty="0">
                        <a:solidFill>
                          <a:schemeClr val="accent2">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149854">
                <a:tc>
                  <a:txBody>
                    <a:bodyPr/>
                    <a:lstStyle/>
                    <a:p>
                      <a:pPr algn="r"/>
                      <a:endParaRPr lang="en-US" sz="900" b="1" dirty="0"/>
                    </a:p>
                  </a:txBody>
                  <a:tcPr/>
                </a:tc>
                <a:tc>
                  <a:txBody>
                    <a:bodyPr/>
                    <a:lstStyle/>
                    <a:p>
                      <a:pPr algn="ctr"/>
                      <a:r>
                        <a:rPr lang="en-US" sz="900" b="1" i="1" dirty="0" smtClean="0"/>
                        <a:t>% of Respondents</a:t>
                      </a:r>
                      <a:endParaRPr lang="en-US" sz="900" b="1" i="1" dirty="0"/>
                    </a:p>
                  </a:txBody>
                  <a:tcPr/>
                </a:tc>
                <a:extLst>
                  <a:ext uri="{0D108BD9-81ED-4DB2-BD59-A6C34878D82A}">
                    <a16:rowId xmlns:a16="http://schemas.microsoft.com/office/drawing/2014/main" val="10001"/>
                  </a:ext>
                </a:extLst>
              </a:tr>
              <a:tr h="149854">
                <a:tc>
                  <a:txBody>
                    <a:bodyPr/>
                    <a:lstStyle/>
                    <a:p>
                      <a:pPr algn="r"/>
                      <a:r>
                        <a:rPr lang="en-US" sz="1050" b="1" dirty="0" smtClean="0"/>
                        <a:t>Daily Games</a:t>
                      </a:r>
                      <a:endParaRPr lang="en-US" sz="1050" b="1" dirty="0"/>
                    </a:p>
                  </a:txBody>
                  <a:tcPr/>
                </a:tc>
                <a:tc>
                  <a:txBody>
                    <a:bodyPr/>
                    <a:lstStyle/>
                    <a:p>
                      <a:pPr algn="ctr"/>
                      <a:r>
                        <a:rPr lang="en-US" sz="900" i="0" dirty="0" smtClean="0"/>
                        <a:t>38%</a:t>
                      </a:r>
                      <a:endParaRPr lang="en-US" sz="900" i="0" dirty="0"/>
                    </a:p>
                  </a:txBody>
                  <a:tcPr/>
                </a:tc>
                <a:extLst>
                  <a:ext uri="{0D108BD9-81ED-4DB2-BD59-A6C34878D82A}">
                    <a16:rowId xmlns:a16="http://schemas.microsoft.com/office/drawing/2014/main" val="10002"/>
                  </a:ext>
                </a:extLst>
              </a:tr>
              <a:tr h="149854">
                <a:tc>
                  <a:txBody>
                    <a:bodyPr/>
                    <a:lstStyle/>
                    <a:p>
                      <a:pPr algn="r"/>
                      <a:r>
                        <a:rPr lang="en-US" sz="1050" b="1" dirty="0" smtClean="0"/>
                        <a:t>Jackpot</a:t>
                      </a:r>
                      <a:endParaRPr lang="en-US" sz="1050" b="1" dirty="0"/>
                    </a:p>
                  </a:txBody>
                  <a:tcPr/>
                </a:tc>
                <a:tc>
                  <a:txBody>
                    <a:bodyPr/>
                    <a:lstStyle/>
                    <a:p>
                      <a:pPr algn="ctr"/>
                      <a:r>
                        <a:rPr lang="en-US" sz="900" i="0" dirty="0" smtClean="0"/>
                        <a:t>85%</a:t>
                      </a:r>
                      <a:endParaRPr lang="en-US" sz="900" i="0" dirty="0"/>
                    </a:p>
                  </a:txBody>
                  <a:tcPr/>
                </a:tc>
                <a:extLst>
                  <a:ext uri="{0D108BD9-81ED-4DB2-BD59-A6C34878D82A}">
                    <a16:rowId xmlns:a16="http://schemas.microsoft.com/office/drawing/2014/main" val="10003"/>
                  </a:ext>
                </a:extLst>
              </a:tr>
              <a:tr h="149854">
                <a:tc>
                  <a:txBody>
                    <a:bodyPr/>
                    <a:lstStyle/>
                    <a:p>
                      <a:pPr algn="r"/>
                      <a:r>
                        <a:rPr lang="en-US" sz="1050" b="1" dirty="0" smtClean="0"/>
                        <a:t>Scratch-Offs</a:t>
                      </a:r>
                      <a:endParaRPr lang="en-US" sz="1050" b="1" dirty="0"/>
                    </a:p>
                  </a:txBody>
                  <a:tcPr/>
                </a:tc>
                <a:tc>
                  <a:txBody>
                    <a:bodyPr/>
                    <a:lstStyle/>
                    <a:p>
                      <a:pPr algn="ctr"/>
                      <a:r>
                        <a:rPr lang="en-US" sz="900" i="0" dirty="0" smtClean="0"/>
                        <a:t>64%</a:t>
                      </a:r>
                      <a:endParaRPr lang="en-US" sz="900" i="0" dirty="0"/>
                    </a:p>
                  </a:txBody>
                  <a:tcPr/>
                </a:tc>
                <a:extLst>
                  <a:ext uri="{0D108BD9-81ED-4DB2-BD59-A6C34878D82A}">
                    <a16:rowId xmlns:a16="http://schemas.microsoft.com/office/drawing/2014/main" val="10004"/>
                  </a:ext>
                </a:extLst>
              </a:tr>
              <a:tr h="149854">
                <a:tc>
                  <a:txBody>
                    <a:bodyPr/>
                    <a:lstStyle/>
                    <a:p>
                      <a:pPr algn="r"/>
                      <a:r>
                        <a:rPr lang="en-US" sz="1050" b="1" dirty="0" smtClean="0"/>
                        <a:t>Monitor Games</a:t>
                      </a:r>
                      <a:endParaRPr lang="en-US" sz="1050" b="1" dirty="0"/>
                    </a:p>
                  </a:txBody>
                  <a:tcPr/>
                </a:tc>
                <a:tc>
                  <a:txBody>
                    <a:bodyPr/>
                    <a:lstStyle/>
                    <a:p>
                      <a:pPr algn="ctr"/>
                      <a:r>
                        <a:rPr lang="en-US" sz="900" i="0" dirty="0" smtClean="0"/>
                        <a:t>16%</a:t>
                      </a:r>
                      <a:endParaRPr lang="en-US" sz="900" i="0" dirty="0"/>
                    </a:p>
                  </a:txBody>
                  <a:tcPr/>
                </a:tc>
                <a:extLst>
                  <a:ext uri="{0D108BD9-81ED-4DB2-BD59-A6C34878D82A}">
                    <a16:rowId xmlns:a16="http://schemas.microsoft.com/office/drawing/2014/main" val="10005"/>
                  </a:ext>
                </a:extLst>
              </a:tr>
              <a:tr h="149854">
                <a:tc>
                  <a:txBody>
                    <a:bodyPr/>
                    <a:lstStyle/>
                    <a:p>
                      <a:pPr algn="r"/>
                      <a:r>
                        <a:rPr lang="en-US" sz="1050" b="1" dirty="0" smtClean="0">
                          <a:solidFill>
                            <a:schemeClr val="bg1"/>
                          </a:solidFill>
                        </a:rPr>
                        <a:t>Total  Lottery</a:t>
                      </a:r>
                      <a:r>
                        <a:rPr lang="en-US" sz="1050" b="1" baseline="0" dirty="0" smtClean="0">
                          <a:solidFill>
                            <a:schemeClr val="bg1"/>
                          </a:solidFill>
                        </a:rPr>
                        <a:t> </a:t>
                      </a:r>
                      <a:r>
                        <a:rPr lang="en-US" sz="1050" b="1" dirty="0" smtClean="0">
                          <a:solidFill>
                            <a:schemeClr val="bg1"/>
                          </a:solidFill>
                        </a:rPr>
                        <a:t>Spend</a:t>
                      </a:r>
                      <a:endParaRPr lang="en-US" sz="1050" b="1" dirty="0">
                        <a:solidFill>
                          <a:schemeClr val="bg1"/>
                        </a:solidFill>
                      </a:endParaRPr>
                    </a:p>
                  </a:txBody>
                  <a:tcP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bg1"/>
                          </a:solidFill>
                        </a:rPr>
                        <a:t>$1,108</a:t>
                      </a:r>
                      <a:endParaRPr lang="en-US" sz="1050" b="1" dirty="0">
                        <a:solidFill>
                          <a:schemeClr val="bg1"/>
                        </a:solidFill>
                      </a:endParaRPr>
                    </a:p>
                  </a:txBody>
                  <a:tcPr>
                    <a:solidFill>
                      <a:srgbClr val="4F81BD"/>
                    </a:solidFill>
                  </a:tcPr>
                </a:tc>
                <a:extLst>
                  <a:ext uri="{0D108BD9-81ED-4DB2-BD59-A6C34878D82A}">
                    <a16:rowId xmlns:a16="http://schemas.microsoft.com/office/drawing/2014/main" val="10006"/>
                  </a:ext>
                </a:extLst>
              </a:tr>
            </a:tbl>
          </a:graphicData>
        </a:graphic>
      </p:graphicFrame>
      <p:sp>
        <p:nvSpPr>
          <p:cNvPr id="9" name="Rectangle 8"/>
          <p:cNvSpPr/>
          <p:nvPr/>
        </p:nvSpPr>
        <p:spPr>
          <a:xfrm>
            <a:off x="8168195" y="762000"/>
            <a:ext cx="899605" cy="369332"/>
          </a:xfrm>
          <a:prstGeom prst="rect">
            <a:avLst/>
          </a:prstGeom>
        </p:spPr>
        <p:txBody>
          <a:bodyPr wrap="none">
            <a:spAutoFit/>
          </a:bodyPr>
          <a:lstStyle/>
          <a:p>
            <a:pPr>
              <a:defRPr/>
            </a:pPr>
            <a:r>
              <a:rPr lang="en-US" i="1" dirty="0"/>
              <a:t>(n = </a:t>
            </a:r>
            <a:r>
              <a:rPr lang="en-US" i="1" dirty="0" smtClean="0"/>
              <a:t>55)</a:t>
            </a:r>
            <a:endParaRPr lang="en-US" i="1" dirty="0"/>
          </a:p>
        </p:txBody>
      </p:sp>
    </p:spTree>
    <p:extLst>
      <p:ext uri="{BB962C8B-B14F-4D97-AF65-F5344CB8AC3E}">
        <p14:creationId xmlns:p14="http://schemas.microsoft.com/office/powerpoint/2010/main" val="224313029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p:cNvSpPr>
            <a:spLocks noGrp="1"/>
          </p:cNvSpPr>
          <p:nvPr>
            <p:ph type="body" sz="quarter" idx="10"/>
          </p:nvPr>
        </p:nvSpPr>
        <p:spPr>
          <a:xfrm>
            <a:off x="152400" y="152403"/>
            <a:ext cx="8991600" cy="685800"/>
          </a:xfrm>
        </p:spPr>
        <p:txBody>
          <a:bodyPr/>
          <a:lstStyle/>
          <a:p>
            <a:pPr eaLnBrk="1" hangingPunct="1">
              <a:lnSpc>
                <a:spcPct val="70000"/>
              </a:lnSpc>
            </a:pPr>
            <a:r>
              <a:rPr lang="en-US" sz="4000" dirty="0" smtClean="0">
                <a:solidFill>
                  <a:schemeClr val="accent1"/>
                </a:solidFill>
              </a:rPr>
              <a:t>High Frequency Player Profile</a:t>
            </a:r>
          </a:p>
          <a:p>
            <a:pPr eaLnBrk="1" hangingPunct="1">
              <a:lnSpc>
                <a:spcPct val="70000"/>
              </a:lnSpc>
            </a:pPr>
            <a:r>
              <a:rPr lang="en-US" sz="2800" b="0" i="1" dirty="0" smtClean="0">
                <a:solidFill>
                  <a:schemeClr val="tx1"/>
                </a:solidFill>
              </a:rPr>
              <a:t>SUBURBAN / MIDDLE INCOME </a:t>
            </a:r>
          </a:p>
        </p:txBody>
      </p:sp>
      <p:graphicFrame>
        <p:nvGraphicFramePr>
          <p:cNvPr id="4" name="Table 3"/>
          <p:cNvGraphicFramePr>
            <a:graphicFrameLocks noGrp="1"/>
          </p:cNvGraphicFramePr>
          <p:nvPr>
            <p:extLst>
              <p:ext uri="{D42A27DB-BD31-4B8C-83A1-F6EECF244321}">
                <p14:modId xmlns:p14="http://schemas.microsoft.com/office/powerpoint/2010/main" val="3967678700"/>
              </p:ext>
            </p:extLst>
          </p:nvPr>
        </p:nvGraphicFramePr>
        <p:xfrm>
          <a:off x="4690532" y="1278466"/>
          <a:ext cx="4343400" cy="5516880"/>
        </p:xfrm>
        <a:graphic>
          <a:graphicData uri="http://schemas.openxmlformats.org/drawingml/2006/table">
            <a:tbl>
              <a:tblPr firstRow="1" bandRow="1">
                <a:tableStyleId>{5940675A-B579-460E-94D1-54222C63F5DA}</a:tableStyleId>
              </a:tblPr>
              <a:tblGrid>
                <a:gridCol w="294536">
                  <a:extLst>
                    <a:ext uri="{9D8B030D-6E8A-4147-A177-3AD203B41FA5}">
                      <a16:colId xmlns:a16="http://schemas.microsoft.com/office/drawing/2014/main" val="20000"/>
                    </a:ext>
                  </a:extLst>
                </a:gridCol>
                <a:gridCol w="130566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64862">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chemeClr val="bg1"/>
                          </a:solidFill>
                        </a:rPr>
                        <a:t>Top Response </a:t>
                      </a:r>
                    </a:p>
                    <a:p>
                      <a:pPr algn="ctr"/>
                      <a:r>
                        <a:rPr lang="en-US" sz="900" b="1" dirty="0" smtClean="0">
                          <a:solidFill>
                            <a:schemeClr val="bg1"/>
                          </a:solidFill>
                        </a:rPr>
                        <a:t> (or Average)</a:t>
                      </a:r>
                    </a:p>
                  </a:txBody>
                  <a:tcPr>
                    <a:lnT w="12700" cap="flat" cmpd="sng" algn="ctr">
                      <a:solidFill>
                        <a:schemeClr val="tx1"/>
                      </a:solidFill>
                      <a:prstDash val="solid"/>
                      <a:round/>
                      <a:headEnd type="none" w="med" len="med"/>
                      <a:tailEnd type="none" w="med" len="med"/>
                    </a:lnT>
                    <a:solidFill>
                      <a:schemeClr val="accent1"/>
                    </a:solidFill>
                  </a:tcPr>
                </a:tc>
                <a:tc>
                  <a:txBody>
                    <a:bodyPr/>
                    <a:lstStyle/>
                    <a:p>
                      <a:pPr algn="ctr"/>
                      <a:r>
                        <a:rPr lang="en-US" sz="900" b="1" dirty="0" smtClean="0">
                          <a:solidFill>
                            <a:schemeClr val="tx1"/>
                          </a:solidFill>
                        </a:rPr>
                        <a:t>2</a:t>
                      </a:r>
                      <a:r>
                        <a:rPr lang="en-US" sz="900" b="1" baseline="30000" dirty="0" smtClean="0">
                          <a:solidFill>
                            <a:schemeClr val="tx1"/>
                          </a:solidFill>
                        </a:rPr>
                        <a:t>nd</a:t>
                      </a:r>
                      <a:r>
                        <a:rPr lang="en-US" sz="900" b="1" baseline="0" dirty="0" smtClean="0">
                          <a:solidFill>
                            <a:schemeClr val="tx1"/>
                          </a:solidFill>
                        </a:rPr>
                        <a:t> Top Response</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r h="228039">
                <a:tc rowSpan="13">
                  <a:txBody>
                    <a:bodyPr/>
                    <a:lstStyle/>
                    <a:p>
                      <a:pPr algn="ctr"/>
                      <a:r>
                        <a:rPr lang="en-US" sz="1050" b="1" dirty="0" smtClean="0">
                          <a:solidFill>
                            <a:schemeClr val="accent1">
                              <a:lumMod val="75000"/>
                            </a:schemeClr>
                          </a:solidFill>
                        </a:rPr>
                        <a:t>DEMOGRAPHICS</a:t>
                      </a:r>
                      <a:endParaRPr lang="en-US" sz="1050" b="1" dirty="0">
                        <a:solidFill>
                          <a:schemeClr val="accent1">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52 years</a:t>
                      </a:r>
                      <a:endParaRPr lang="en-US" sz="900" b="1" dirty="0"/>
                    </a:p>
                  </a:txBody>
                  <a:tcPr>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28039">
                <a:tc vMerge="1">
                  <a:txBody>
                    <a:bodyPr/>
                    <a:lstStyle/>
                    <a:p>
                      <a:pPr algn="r"/>
                      <a:endParaRPr lang="en-US" sz="900" b="1" dirty="0"/>
                    </a:p>
                  </a:txBody>
                  <a:tcPr/>
                </a:tc>
                <a:tc>
                  <a:txBody>
                    <a:bodyPr/>
                    <a:lstStyle/>
                    <a:p>
                      <a:pPr algn="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Male – 56%</a:t>
                      </a:r>
                      <a:endParaRPr lang="en-US" sz="900" b="1" dirty="0"/>
                    </a:p>
                  </a:txBody>
                  <a:tcPr>
                    <a:solidFill>
                      <a:schemeClr val="accent5">
                        <a:lumMod val="20000"/>
                        <a:lumOff val="80000"/>
                      </a:schemeClr>
                    </a:solidFill>
                  </a:tcPr>
                </a:tc>
                <a:tc>
                  <a:txBody>
                    <a:bodyPr/>
                    <a:lstStyle/>
                    <a:p>
                      <a:pPr algn="ctr"/>
                      <a:r>
                        <a:rPr lang="en-US" sz="900" b="0" dirty="0" smtClean="0"/>
                        <a:t>Female</a:t>
                      </a:r>
                      <a:r>
                        <a:rPr lang="en-US" sz="900" b="0" baseline="0" dirty="0" smtClean="0"/>
                        <a:t> </a:t>
                      </a:r>
                      <a:r>
                        <a:rPr lang="en-US" sz="900" b="0" dirty="0" smtClean="0"/>
                        <a:t>– 44%</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28039">
                <a:tc vMerge="1">
                  <a:txBody>
                    <a:bodyPr/>
                    <a:lstStyle/>
                    <a:p>
                      <a:pPr algn="r"/>
                      <a:endParaRPr lang="en-US" sz="900" b="1" dirty="0"/>
                    </a:p>
                  </a:txBody>
                  <a:tcPr/>
                </a:tc>
                <a:tc>
                  <a:txBody>
                    <a:bodyPr/>
                    <a:lstStyle/>
                    <a:p>
                      <a:pPr algn="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 – 68%</a:t>
                      </a:r>
                      <a:endParaRPr lang="en-US" sz="900" b="1" dirty="0"/>
                    </a:p>
                  </a:txBody>
                  <a:tcPr>
                    <a:solidFill>
                      <a:schemeClr val="accent5">
                        <a:lumMod val="20000"/>
                        <a:lumOff val="80000"/>
                      </a:schemeClr>
                    </a:solidFill>
                  </a:tcPr>
                </a:tc>
                <a:tc>
                  <a:txBody>
                    <a:bodyPr/>
                    <a:lstStyle/>
                    <a:p>
                      <a:pPr algn="ctr"/>
                      <a:r>
                        <a:rPr lang="en-US" sz="900" b="0" dirty="0" smtClean="0"/>
                        <a:t>AA</a:t>
                      </a:r>
                      <a:r>
                        <a:rPr lang="en-US" sz="900" b="0" baseline="0" dirty="0" smtClean="0"/>
                        <a:t> </a:t>
                      </a:r>
                      <a:r>
                        <a:rPr lang="en-US" sz="900" b="0" dirty="0" smtClean="0"/>
                        <a:t>– 22%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28039">
                <a:tc vMerge="1">
                  <a:txBody>
                    <a:bodyPr/>
                    <a:lstStyle/>
                    <a:p>
                      <a:pPr algn="r"/>
                      <a:endParaRPr lang="en-US" sz="900" b="1" dirty="0"/>
                    </a:p>
                  </a:txBody>
                  <a:tcPr/>
                </a:tc>
                <a:tc>
                  <a:txBody>
                    <a:bodyPr/>
                    <a:lstStyle/>
                    <a:p>
                      <a:pPr algn="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a:t>
                      </a:r>
                      <a:r>
                        <a:rPr lang="en-US" sz="900" b="1" baseline="0" dirty="0" smtClean="0"/>
                        <a:t> </a:t>
                      </a:r>
                      <a:r>
                        <a:rPr lang="en-US" sz="900" b="1" dirty="0" smtClean="0"/>
                        <a:t>– 64%</a:t>
                      </a:r>
                      <a:endParaRPr lang="en-US" sz="900" b="1" dirty="0"/>
                    </a:p>
                  </a:txBody>
                  <a:tcPr>
                    <a:solidFill>
                      <a:schemeClr val="accent5">
                        <a:lumMod val="20000"/>
                        <a:lumOff val="80000"/>
                      </a:schemeClr>
                    </a:solidFill>
                  </a:tcPr>
                </a:tc>
                <a:tc>
                  <a:txBody>
                    <a:bodyPr/>
                    <a:lstStyle/>
                    <a:p>
                      <a:pPr algn="ctr"/>
                      <a:r>
                        <a:rPr lang="en-US" sz="900" b="0" dirty="0" smtClean="0"/>
                        <a:t>TH</a:t>
                      </a:r>
                      <a:r>
                        <a:rPr lang="en-US" sz="900" b="0" baseline="0" dirty="0" smtClean="0"/>
                        <a:t> </a:t>
                      </a:r>
                      <a:r>
                        <a:rPr lang="en-US" sz="900" b="0" dirty="0" smtClean="0"/>
                        <a:t>– 21%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8039">
                <a:tc vMerge="1">
                  <a:txBody>
                    <a:bodyPr/>
                    <a:lstStyle/>
                    <a:p>
                      <a:pPr algn="r"/>
                      <a:endParaRPr lang="en-US" sz="900" b="1" dirty="0"/>
                    </a:p>
                  </a:txBody>
                  <a:tcPr/>
                </a:tc>
                <a:tc>
                  <a:txBody>
                    <a:bodyPr/>
                    <a:lstStyle/>
                    <a:p>
                      <a:pPr algn="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$268,000</a:t>
                      </a:r>
                      <a:endParaRPr lang="en-US" sz="900" b="1" dirty="0"/>
                    </a:p>
                  </a:txBody>
                  <a:tcPr>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8039">
                <a:tc vMerge="1">
                  <a:txBody>
                    <a:bodyPr/>
                    <a:lstStyle/>
                    <a:p>
                      <a:pPr algn="r"/>
                      <a:endParaRPr lang="en-US" sz="900" b="1" dirty="0"/>
                    </a:p>
                  </a:txBody>
                  <a:tcPr/>
                </a:tc>
                <a:tc>
                  <a:txBody>
                    <a:bodyPr/>
                    <a:lstStyle/>
                    <a:p>
                      <a:pPr algn="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 – 79%</a:t>
                      </a:r>
                      <a:endParaRPr lang="en-US" sz="900" b="1" dirty="0"/>
                    </a:p>
                  </a:txBody>
                  <a:tcPr>
                    <a:solidFill>
                      <a:schemeClr val="accent5">
                        <a:lumMod val="20000"/>
                        <a:lumOff val="80000"/>
                      </a:schemeClr>
                    </a:solidFill>
                  </a:tcPr>
                </a:tc>
                <a:tc>
                  <a:txBody>
                    <a:bodyPr/>
                    <a:lstStyle/>
                    <a:p>
                      <a:pPr algn="ctr"/>
                      <a:r>
                        <a:rPr lang="en-US" sz="900" b="0" dirty="0" smtClean="0"/>
                        <a:t>Rent</a:t>
                      </a:r>
                      <a:r>
                        <a:rPr lang="en-US" sz="900" b="0" baseline="0" dirty="0" smtClean="0"/>
                        <a:t> </a:t>
                      </a:r>
                      <a:r>
                        <a:rPr lang="en-US" sz="900" b="0" dirty="0" smtClean="0"/>
                        <a:t>– 18%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8039">
                <a:tc vMerge="1">
                  <a:txBody>
                    <a:bodyPr/>
                    <a:lstStyle/>
                    <a:p>
                      <a:pPr algn="r"/>
                      <a:endParaRPr lang="en-US" sz="900" b="1" dirty="0"/>
                    </a:p>
                  </a:txBody>
                  <a:tcPr/>
                </a:tc>
                <a:tc>
                  <a:txBody>
                    <a:bodyPr/>
                    <a:lstStyle/>
                    <a:p>
                      <a:pPr algn="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Married – 60%</a:t>
                      </a:r>
                      <a:endParaRPr lang="en-US" sz="900" b="1" dirty="0"/>
                    </a:p>
                  </a:txBody>
                  <a:tcPr>
                    <a:solidFill>
                      <a:schemeClr val="accent5">
                        <a:lumMod val="20000"/>
                        <a:lumOff val="80000"/>
                      </a:schemeClr>
                    </a:solidFill>
                  </a:tcPr>
                </a:tc>
                <a:tc>
                  <a:txBody>
                    <a:bodyPr/>
                    <a:lstStyle/>
                    <a:p>
                      <a:pPr algn="ctr"/>
                      <a:r>
                        <a:rPr lang="en-US" sz="800" b="0" dirty="0" smtClean="0"/>
                        <a:t>Divorced/Separated</a:t>
                      </a:r>
                      <a:r>
                        <a:rPr lang="en-US" sz="800" b="0" baseline="0" dirty="0" smtClean="0"/>
                        <a:t> </a:t>
                      </a:r>
                      <a:r>
                        <a:rPr lang="en-US" sz="800" b="0" dirty="0" smtClean="0"/>
                        <a:t>– 18%</a:t>
                      </a:r>
                      <a:endParaRPr lang="en-US" sz="8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8039">
                <a:tc vMerge="1">
                  <a:txBody>
                    <a:bodyPr/>
                    <a:lstStyle/>
                    <a:p>
                      <a:pPr algn="r"/>
                      <a:endParaRPr lang="en-US" sz="900" b="1" dirty="0"/>
                    </a:p>
                  </a:txBody>
                  <a:tcPr/>
                </a:tc>
                <a:tc>
                  <a:txBody>
                    <a:bodyPr/>
                    <a:lstStyle/>
                    <a:p>
                      <a:pPr algn="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26%</a:t>
                      </a:r>
                      <a:endParaRPr lang="en-US" sz="900" b="1" dirty="0"/>
                    </a:p>
                  </a:txBody>
                  <a:tcPr>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8039">
                <a:tc vMerge="1">
                  <a:txBody>
                    <a:bodyPr/>
                    <a:lstStyle/>
                    <a:p>
                      <a:pPr algn="r"/>
                      <a:endParaRPr lang="en-US" sz="900" b="1" dirty="0"/>
                    </a:p>
                  </a:txBody>
                  <a:tcPr/>
                </a:tc>
                <a:tc>
                  <a:txBody>
                    <a:bodyPr/>
                    <a:lstStyle/>
                    <a:p>
                      <a:pPr algn="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Some</a:t>
                      </a:r>
                      <a:r>
                        <a:rPr lang="en-US" sz="900" b="1" baseline="0" dirty="0" smtClean="0"/>
                        <a:t> College</a:t>
                      </a:r>
                      <a:r>
                        <a:rPr lang="en-US" sz="900" b="1" dirty="0" smtClean="0"/>
                        <a:t> – 40%</a:t>
                      </a:r>
                      <a:endParaRPr lang="en-US" sz="900" b="1" dirty="0"/>
                    </a:p>
                  </a:txBody>
                  <a:tcPr>
                    <a:solidFill>
                      <a:schemeClr val="accent5">
                        <a:lumMod val="20000"/>
                        <a:lumOff val="80000"/>
                      </a:schemeClr>
                    </a:solidFill>
                  </a:tcPr>
                </a:tc>
                <a:tc>
                  <a:txBody>
                    <a:bodyPr/>
                    <a:lstStyle/>
                    <a:p>
                      <a:pPr algn="ctr"/>
                      <a:r>
                        <a:rPr lang="en-US" sz="900" b="0" dirty="0" smtClean="0"/>
                        <a:t>4</a:t>
                      </a:r>
                      <a:r>
                        <a:rPr lang="en-US" sz="900" b="0" baseline="0" dirty="0" smtClean="0"/>
                        <a:t> Year College </a:t>
                      </a:r>
                      <a:r>
                        <a:rPr lang="en-US" sz="900" b="0" dirty="0" smtClean="0"/>
                        <a:t>– 32%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Full</a:t>
                      </a:r>
                      <a:r>
                        <a:rPr lang="en-US" sz="900" b="1" baseline="0" dirty="0" smtClean="0"/>
                        <a:t> Time </a:t>
                      </a:r>
                      <a:r>
                        <a:rPr lang="en-US" sz="900" b="1" dirty="0" smtClean="0"/>
                        <a:t>– 56%</a:t>
                      </a:r>
                      <a:endParaRPr lang="en-US" sz="900" b="1" dirty="0"/>
                    </a:p>
                  </a:txBody>
                  <a:tcPr>
                    <a:solidFill>
                      <a:schemeClr val="accent5">
                        <a:lumMod val="20000"/>
                        <a:lumOff val="80000"/>
                      </a:schemeClr>
                    </a:solidFill>
                  </a:tcPr>
                </a:tc>
                <a:tc>
                  <a:txBody>
                    <a:bodyPr/>
                    <a:lstStyle/>
                    <a:p>
                      <a:pPr algn="ctr"/>
                      <a:r>
                        <a:rPr lang="en-US" sz="900" b="0" dirty="0" smtClean="0"/>
                        <a:t>Retired</a:t>
                      </a:r>
                      <a:r>
                        <a:rPr lang="en-US" sz="900" b="0" baseline="0" dirty="0" smtClean="0"/>
                        <a:t> </a:t>
                      </a:r>
                      <a:r>
                        <a:rPr lang="en-US" sz="900" b="0" dirty="0" smtClean="0"/>
                        <a:t>– 29%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60%</a:t>
                      </a:r>
                      <a:endParaRPr lang="en-US" sz="900" b="1" dirty="0"/>
                    </a:p>
                  </a:txBody>
                  <a:tcPr>
                    <a:solidFill>
                      <a:schemeClr val="accent5">
                        <a:lumMod val="20000"/>
                        <a:lumOff val="80000"/>
                      </a:schemeClr>
                    </a:solidFill>
                  </a:tcPr>
                </a:tc>
                <a:tc>
                  <a:txBody>
                    <a:bodyPr/>
                    <a:lstStyle/>
                    <a:p>
                      <a:pPr algn="ctr"/>
                      <a:r>
                        <a:rPr lang="en-US" sz="900" b="0" dirty="0" smtClean="0"/>
                        <a:t>Trade/Retail– 26%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$76,000</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8039">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91%</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21621">
                <a:tc>
                  <a:txBody>
                    <a:bodyPr/>
                    <a:lstStyle/>
                    <a:p>
                      <a:pPr algn="ctr"/>
                      <a:endParaRPr lang="en-US" sz="200" b="1" dirty="0"/>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8039">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endParaRPr lang="en-US" sz="1050" b="1"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Watching</a:t>
                      </a:r>
                      <a:r>
                        <a:rPr lang="en-US" sz="900" b="1" baseline="0" dirty="0" smtClean="0"/>
                        <a:t> TV</a:t>
                      </a:r>
                      <a:r>
                        <a:rPr lang="en-US" sz="900" b="1" dirty="0" smtClean="0"/>
                        <a:t> – 88%</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0" dirty="0" smtClean="0"/>
                        <a:t>Restaurants– 80%</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8039">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Broadcast</a:t>
                      </a:r>
                      <a:r>
                        <a:rPr lang="en-US" sz="900" b="1" baseline="0" dirty="0" smtClean="0"/>
                        <a:t> TV</a:t>
                      </a:r>
                      <a:r>
                        <a:rPr lang="en-US" sz="900" b="1" dirty="0" smtClean="0"/>
                        <a:t> – 10</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0" dirty="0" smtClean="0"/>
                        <a:t>Internet – 9</a:t>
                      </a:r>
                      <a:r>
                        <a:rPr lang="en-US" sz="900" b="0" baseline="0" dirty="0" smtClean="0"/>
                        <a:t> hours</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Desktop – 42% of time</a:t>
                      </a:r>
                      <a:endParaRPr lang="en-US" sz="900" b="1" dirty="0"/>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gn="ctr"/>
                      <a:r>
                        <a:rPr lang="en-US" sz="900" b="0" dirty="0" smtClean="0"/>
                        <a:t>Laptop</a:t>
                      </a:r>
                      <a:r>
                        <a:rPr lang="en-US" sz="900" b="0" baseline="0" dirty="0" smtClean="0"/>
                        <a:t> </a:t>
                      </a:r>
                      <a:r>
                        <a:rPr lang="en-US" sz="900" b="0" dirty="0" smtClean="0"/>
                        <a:t>– 32%</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Laptop – 78%</a:t>
                      </a:r>
                      <a:endParaRPr lang="en-US" sz="900" b="1" dirty="0"/>
                    </a:p>
                  </a:txBody>
                  <a:tcPr>
                    <a:solidFill>
                      <a:schemeClr val="accent5">
                        <a:lumMod val="20000"/>
                        <a:lumOff val="80000"/>
                      </a:schemeClr>
                    </a:solidFill>
                  </a:tcPr>
                </a:tc>
                <a:tc>
                  <a:txBody>
                    <a:bodyPr/>
                    <a:lstStyle/>
                    <a:p>
                      <a:pPr algn="ctr"/>
                      <a:r>
                        <a:rPr lang="en-US" sz="900" b="0" dirty="0" smtClean="0"/>
                        <a:t>Smartphone</a:t>
                      </a:r>
                      <a:r>
                        <a:rPr lang="en-US" sz="900" b="0" baseline="0" dirty="0" smtClean="0"/>
                        <a:t> </a:t>
                      </a:r>
                      <a:r>
                        <a:rPr lang="en-US" sz="900" b="0" dirty="0" smtClean="0"/>
                        <a:t>– 73%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8"/>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Comedy – 79%</a:t>
                      </a:r>
                      <a:endParaRPr lang="en-US" sz="900" b="1" dirty="0"/>
                    </a:p>
                  </a:txBody>
                  <a:tcPr>
                    <a:solidFill>
                      <a:schemeClr val="accent5">
                        <a:lumMod val="20000"/>
                        <a:lumOff val="80000"/>
                      </a:schemeClr>
                    </a:solidFill>
                  </a:tcPr>
                </a:tc>
                <a:tc>
                  <a:txBody>
                    <a:bodyPr/>
                    <a:lstStyle/>
                    <a:p>
                      <a:pPr algn="ctr"/>
                      <a:r>
                        <a:rPr lang="en-US" sz="900" b="0" dirty="0" smtClean="0"/>
                        <a:t>Drama – 75%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70%</a:t>
                      </a:r>
                      <a:endParaRPr lang="en-US" sz="900" b="1" dirty="0"/>
                    </a:p>
                  </a:txBody>
                  <a:tcPr>
                    <a:solidFill>
                      <a:schemeClr val="accent5">
                        <a:lumMod val="20000"/>
                        <a:lumOff val="80000"/>
                      </a:schemeClr>
                    </a:solidFill>
                  </a:tcPr>
                </a:tc>
                <a:tc>
                  <a:txBody>
                    <a:bodyPr/>
                    <a:lstStyle/>
                    <a:p>
                      <a:pPr algn="ctr"/>
                      <a:r>
                        <a:rPr lang="en-US" sz="900" b="0" dirty="0" smtClean="0"/>
                        <a:t>YouTube– 39%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 – 86%</a:t>
                      </a:r>
                      <a:endParaRPr lang="en-US" sz="900" b="1" dirty="0"/>
                    </a:p>
                  </a:txBody>
                  <a:tcPr>
                    <a:solidFill>
                      <a:schemeClr val="accent5">
                        <a:lumMod val="20000"/>
                        <a:lumOff val="80000"/>
                      </a:schemeClr>
                    </a:solidFill>
                  </a:tcPr>
                </a:tc>
                <a:tc>
                  <a:txBody>
                    <a:bodyPr/>
                    <a:lstStyle/>
                    <a:p>
                      <a:pPr algn="ctr"/>
                      <a:r>
                        <a:rPr lang="en-US" sz="900" b="0" dirty="0" smtClean="0"/>
                        <a:t>Superstore– 82%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45%</a:t>
                      </a:r>
                      <a:endParaRPr lang="en-US" sz="900" b="1" dirty="0"/>
                    </a:p>
                  </a:txBody>
                  <a:tcPr>
                    <a:solidFill>
                      <a:schemeClr val="accent5">
                        <a:lumMod val="20000"/>
                        <a:lumOff val="80000"/>
                      </a:schemeClr>
                    </a:solidFill>
                  </a:tcPr>
                </a:tc>
                <a:tc>
                  <a:txBody>
                    <a:bodyPr/>
                    <a:lstStyle/>
                    <a:p>
                      <a:pPr algn="ctr"/>
                      <a:r>
                        <a:rPr lang="en-US" sz="900" b="0" dirty="0" smtClean="0"/>
                        <a:t>SUV/Crossover– 25%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2"/>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Toyota – 22%</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0" dirty="0" smtClean="0"/>
                        <a:t>Honda– 12%</a:t>
                      </a: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98858387"/>
              </p:ext>
            </p:extLst>
          </p:nvPr>
        </p:nvGraphicFramePr>
        <p:xfrm>
          <a:off x="101601" y="5511801"/>
          <a:ext cx="4343400" cy="128016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1">
                              <a:lumMod val="75000"/>
                            </a:schemeClr>
                          </a:solidFill>
                        </a:rPr>
                        <a:t>G A M B L I N G / G A M I N G   P O T E N T I A L</a:t>
                      </a:r>
                      <a:endParaRPr lang="en-US" sz="1200" b="1" dirty="0">
                        <a:solidFill>
                          <a:schemeClr val="accent1">
                            <a:lumMod val="75000"/>
                          </a:schemeClr>
                        </a:solidFill>
                      </a:endParaRPr>
                    </a:p>
                  </a:txBody>
                  <a:tcPr>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val="10000"/>
                  </a:ext>
                </a:extLst>
              </a:tr>
              <a:tr h="149854">
                <a:tc>
                  <a:txBody>
                    <a:bodyPr/>
                    <a:lstStyle/>
                    <a:p>
                      <a:pPr algn="r"/>
                      <a:r>
                        <a:rPr lang="en-US" sz="1050" b="1" dirty="0" smtClean="0"/>
                        <a:t>Risk Meter</a:t>
                      </a:r>
                      <a:endParaRPr lang="en-US" sz="1050" b="1" dirty="0"/>
                    </a:p>
                  </a:txBody>
                  <a:tcPr/>
                </a:tc>
                <a:tc>
                  <a:txBody>
                    <a:bodyPr/>
                    <a:lstStyle/>
                    <a:p>
                      <a:pPr algn="ctr"/>
                      <a:r>
                        <a:rPr lang="en-US" sz="1050" b="1" dirty="0" smtClean="0"/>
                        <a:t>13</a:t>
                      </a:r>
                      <a:r>
                        <a:rPr lang="en-US" sz="900" b="1" dirty="0" smtClean="0"/>
                        <a:t> </a:t>
                      </a:r>
                      <a:r>
                        <a:rPr lang="en-US" sz="900" i="1" dirty="0" smtClean="0"/>
                        <a:t>out of 25 points</a:t>
                      </a:r>
                      <a:endParaRPr lang="en-US" sz="900" i="1" dirty="0"/>
                    </a:p>
                  </a:txBody>
                  <a:tcPr/>
                </a:tc>
                <a:extLst>
                  <a:ext uri="{0D108BD9-81ED-4DB2-BD59-A6C34878D82A}">
                    <a16:rowId xmlns:a16="http://schemas.microsoft.com/office/drawing/2014/main" val="10001"/>
                  </a:ext>
                </a:extLst>
              </a:tr>
              <a:tr h="149854">
                <a:tc>
                  <a:txBody>
                    <a:bodyPr/>
                    <a:lstStyle/>
                    <a:p>
                      <a:pPr algn="r"/>
                      <a:r>
                        <a:rPr lang="en-US" sz="1050" b="1" dirty="0" smtClean="0"/>
                        <a:t>Gaming/Gambling Tendency</a:t>
                      </a:r>
                      <a:endParaRPr lang="en-US" sz="1050" b="1" dirty="0"/>
                    </a:p>
                  </a:txBody>
                  <a:tcPr/>
                </a:tc>
                <a:tc>
                  <a:txBody>
                    <a:bodyPr/>
                    <a:lstStyle/>
                    <a:p>
                      <a:pPr algn="ctr"/>
                      <a:r>
                        <a:rPr lang="en-US" sz="1050" b="1" dirty="0" smtClean="0"/>
                        <a:t>16 </a:t>
                      </a:r>
                      <a:r>
                        <a:rPr lang="en-US" sz="900" i="1" dirty="0" smtClean="0"/>
                        <a:t>out of 25 points</a:t>
                      </a:r>
                      <a:endParaRPr lang="en-US" sz="900" i="1" dirty="0"/>
                    </a:p>
                  </a:txBody>
                  <a:tcPr/>
                </a:tc>
                <a:extLst>
                  <a:ext uri="{0D108BD9-81ED-4DB2-BD59-A6C34878D82A}">
                    <a16:rowId xmlns:a16="http://schemas.microsoft.com/office/drawing/2014/main" val="10002"/>
                  </a:ext>
                </a:extLst>
              </a:tr>
              <a:tr h="149854">
                <a:tc>
                  <a:txBody>
                    <a:bodyPr/>
                    <a:lstStyle/>
                    <a:p>
                      <a:pPr algn="r"/>
                      <a:r>
                        <a:rPr lang="en-US" sz="1050" b="1" dirty="0" smtClean="0"/>
                        <a:t>Maryland Lottery Perception</a:t>
                      </a:r>
                      <a:endParaRPr lang="en-US" sz="1050" b="1" dirty="0"/>
                    </a:p>
                  </a:txBody>
                  <a:tcPr/>
                </a:tc>
                <a:tc>
                  <a:txBody>
                    <a:bodyPr/>
                    <a:lstStyle/>
                    <a:p>
                      <a:pPr algn="ctr"/>
                      <a:r>
                        <a:rPr lang="en-US" sz="1050" b="1" dirty="0" smtClean="0"/>
                        <a:t>32</a:t>
                      </a:r>
                      <a:r>
                        <a:rPr lang="en-US" sz="900" b="1" dirty="0" smtClean="0"/>
                        <a:t> </a:t>
                      </a:r>
                      <a:r>
                        <a:rPr lang="en-US" sz="900" i="1" dirty="0" smtClean="0"/>
                        <a:t>out of 50 points</a:t>
                      </a:r>
                      <a:endParaRPr lang="en-US" sz="900" i="1" dirty="0"/>
                    </a:p>
                  </a:txBody>
                  <a:tcPr/>
                </a:tc>
                <a:extLst>
                  <a:ext uri="{0D108BD9-81ED-4DB2-BD59-A6C34878D82A}">
                    <a16:rowId xmlns:a16="http://schemas.microsoft.com/office/drawing/2014/main" val="10003"/>
                  </a:ext>
                </a:extLst>
              </a:tr>
              <a:tr h="149854">
                <a:tc>
                  <a:txBody>
                    <a:bodyPr/>
                    <a:lstStyle/>
                    <a:p>
                      <a:pPr algn="r"/>
                      <a:r>
                        <a:rPr lang="en-US" sz="1050" b="1" dirty="0" smtClean="0">
                          <a:solidFill>
                            <a:schemeClr val="bg1"/>
                          </a:solidFill>
                        </a:rPr>
                        <a:t>Total Score</a:t>
                      </a:r>
                      <a:endParaRPr lang="en-US" sz="1050" b="1" dirty="0">
                        <a:solidFill>
                          <a:schemeClr val="bg1"/>
                        </a:solidFill>
                      </a:endParaRPr>
                    </a:p>
                  </a:txBody>
                  <a:tcPr>
                    <a:solidFill>
                      <a:schemeClr val="accent1"/>
                    </a:solidFill>
                  </a:tcPr>
                </a:tc>
                <a:tc>
                  <a:txBody>
                    <a:bodyPr/>
                    <a:lstStyle/>
                    <a:p>
                      <a:pPr algn="ctr"/>
                      <a:r>
                        <a:rPr lang="en-US" sz="1050" b="1" i="0" dirty="0" smtClean="0">
                          <a:solidFill>
                            <a:schemeClr val="bg1"/>
                          </a:solidFill>
                        </a:rPr>
                        <a:t>61</a:t>
                      </a:r>
                      <a:r>
                        <a:rPr lang="en-US" sz="1050" b="1" i="0" baseline="0" dirty="0" smtClean="0">
                          <a:solidFill>
                            <a:schemeClr val="bg1"/>
                          </a:solidFill>
                        </a:rPr>
                        <a:t> </a:t>
                      </a:r>
                      <a:r>
                        <a:rPr lang="en-US" sz="900" b="1" i="1" dirty="0" smtClean="0">
                          <a:solidFill>
                            <a:schemeClr val="bg1"/>
                          </a:solidFill>
                        </a:rPr>
                        <a:t>out of 100 points</a:t>
                      </a:r>
                      <a:endParaRPr lang="en-US" sz="900" b="1" i="1" dirty="0">
                        <a:solidFill>
                          <a:schemeClr val="bg1"/>
                        </a:solidFill>
                      </a:endParaRPr>
                    </a:p>
                  </a:txBody>
                  <a:tcPr>
                    <a:solidFill>
                      <a:schemeClr val="accent1"/>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32770455"/>
              </p:ext>
            </p:extLst>
          </p:nvPr>
        </p:nvGraphicFramePr>
        <p:xfrm>
          <a:off x="101601" y="1278466"/>
          <a:ext cx="4343400" cy="2270157"/>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tblGrid>
              <a:tr h="349917">
                <a:tc>
                  <a:txBody>
                    <a:bodyPr/>
                    <a:lstStyle/>
                    <a:p>
                      <a:pPr algn="ctr"/>
                      <a:r>
                        <a:rPr lang="en-US" sz="1200" b="1" dirty="0" smtClean="0">
                          <a:solidFill>
                            <a:schemeClr val="accent1">
                              <a:lumMod val="75000"/>
                            </a:schemeClr>
                          </a:solidFill>
                        </a:rPr>
                        <a:t>P R O F I L E  S U M M A R Y</a:t>
                      </a:r>
                      <a:r>
                        <a:rPr lang="en-US" sz="1200" b="1" baseline="0" dirty="0" smtClean="0">
                          <a:solidFill>
                            <a:schemeClr val="accent1">
                              <a:lumMod val="75000"/>
                            </a:schemeClr>
                          </a:solidFill>
                        </a:rPr>
                        <a:t> </a:t>
                      </a:r>
                      <a:endParaRPr lang="en-US" sz="1200" b="1" dirty="0">
                        <a:solidFill>
                          <a:schemeClr val="accent1">
                            <a:lumMod val="75000"/>
                          </a:schemeClr>
                        </a:solidFill>
                      </a:endParaRPr>
                    </a:p>
                  </a:txBody>
                  <a:tcPr anchor="ctr">
                    <a:solidFill>
                      <a:schemeClr val="bg1">
                        <a:lumMod val="95000"/>
                      </a:schemeClr>
                    </a:solidFill>
                  </a:tcPr>
                </a:tc>
                <a:extLst>
                  <a:ext uri="{0D108BD9-81ED-4DB2-BD59-A6C34878D82A}">
                    <a16:rowId xmlns:a16="http://schemas.microsoft.com/office/drawing/2014/main" val="10000"/>
                  </a:ext>
                </a:extLst>
              </a:tr>
              <a:tr h="1876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This segment of suburban players has an average</a:t>
                      </a:r>
                      <a:r>
                        <a:rPr lang="en-US" sz="1200" b="1" baseline="0" dirty="0" smtClean="0">
                          <a:solidFill>
                            <a:schemeClr val="tx1"/>
                          </a:solidFill>
                        </a:rPr>
                        <a:t> age of fifty-two. Most are married, own a single family house or townhouse and one quarter have children living in the household.  Three quarters have a </a:t>
                      </a:r>
                      <a:r>
                        <a:rPr lang="en-US" sz="1200" b="1" dirty="0" smtClean="0">
                          <a:solidFill>
                            <a:schemeClr val="tx1"/>
                          </a:solidFill>
                        </a:rPr>
                        <a:t>college degree</a:t>
                      </a:r>
                      <a:r>
                        <a:rPr lang="en-US" sz="1200" b="1" baseline="0" dirty="0" smtClean="0">
                          <a:solidFill>
                            <a:schemeClr val="tx1"/>
                          </a:solidFill>
                        </a:rPr>
                        <a:t> or some college. T</a:t>
                      </a:r>
                      <a:r>
                        <a:rPr lang="en-US" sz="1200" b="1" dirty="0" smtClean="0">
                          <a:solidFill>
                            <a:schemeClr val="tx1"/>
                          </a:solidFill>
                        </a:rPr>
                        <a:t>he majority are working full time in a</a:t>
                      </a:r>
                      <a:r>
                        <a:rPr lang="en-US" sz="1200" b="1" baseline="0" dirty="0" smtClean="0">
                          <a:solidFill>
                            <a:schemeClr val="tx1"/>
                          </a:solidFill>
                        </a:rPr>
                        <a:t> </a:t>
                      </a:r>
                      <a:r>
                        <a:rPr lang="en-US" sz="1200" b="1" dirty="0" smtClean="0">
                          <a:solidFill>
                            <a:schemeClr val="tx1"/>
                          </a:solidFill>
                        </a:rPr>
                        <a:t>professional job with</a:t>
                      </a:r>
                      <a:r>
                        <a:rPr lang="en-US" sz="1200" b="1" baseline="0" dirty="0" smtClean="0">
                          <a:solidFill>
                            <a:schemeClr val="tx1"/>
                          </a:solidFill>
                        </a:rPr>
                        <a:t> an average HHI of $76,000</a:t>
                      </a:r>
                      <a:r>
                        <a:rPr lang="en-US" sz="1200" b="1" dirty="0" smtClean="0">
                          <a:solidFill>
                            <a:schemeClr val="tx1"/>
                          </a:solidFill>
                        </a:rPr>
                        <a:t>.  Nearly  a third are retired. Besides watching</a:t>
                      </a:r>
                      <a:r>
                        <a:rPr lang="en-US" sz="1200" b="1" baseline="0" dirty="0" smtClean="0">
                          <a:solidFill>
                            <a:schemeClr val="tx1"/>
                          </a:solidFill>
                        </a:rPr>
                        <a:t> </a:t>
                      </a:r>
                      <a:r>
                        <a:rPr lang="en-US" sz="1200" b="1" dirty="0" smtClean="0">
                          <a:solidFill>
                            <a:schemeClr val="tx1"/>
                          </a:solidFill>
                        </a:rPr>
                        <a:t>TV</a:t>
                      </a:r>
                      <a:r>
                        <a:rPr lang="en-US" sz="1200" b="1" baseline="0" dirty="0" smtClean="0">
                          <a:solidFill>
                            <a:schemeClr val="tx1"/>
                          </a:solidFill>
                        </a:rPr>
                        <a:t> and dining out in their leisure time they like to shop, go to movies, travel and play games on the internet. Their gambling/gaming index score is in the average range for a high frequency player.</a:t>
                      </a:r>
                      <a:endParaRPr lang="en-US" sz="1200" b="1" dirty="0" smtClean="0">
                        <a:solidFill>
                          <a:schemeClr val="tx1"/>
                        </a:solidFill>
                      </a:endParaRPr>
                    </a:p>
                    <a:p>
                      <a:pPr algn="l"/>
                      <a:endParaRPr lang="en-US" sz="1200" b="1"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462401446"/>
              </p:ext>
            </p:extLst>
          </p:nvPr>
        </p:nvGraphicFramePr>
        <p:xfrm>
          <a:off x="99718" y="3649980"/>
          <a:ext cx="4343400" cy="176022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1">
                              <a:lumMod val="75000"/>
                            </a:schemeClr>
                          </a:solidFill>
                        </a:rPr>
                        <a:t>C U R R E N T</a:t>
                      </a:r>
                      <a:r>
                        <a:rPr lang="en-US" sz="1200" b="1" baseline="0" dirty="0" smtClean="0">
                          <a:solidFill>
                            <a:schemeClr val="accent1">
                              <a:lumMod val="75000"/>
                            </a:schemeClr>
                          </a:solidFill>
                        </a:rPr>
                        <a:t>  L O T T E R Y  P L A Y</a:t>
                      </a:r>
                      <a:endParaRPr lang="en-US" sz="1200" b="1" dirty="0">
                        <a:solidFill>
                          <a:schemeClr val="accent1">
                            <a:lumMod val="75000"/>
                          </a:schemeClr>
                        </a:solidFill>
                      </a:endParaRPr>
                    </a:p>
                  </a:txBody>
                  <a:tcPr>
                    <a:solidFill>
                      <a:schemeClr val="bg1">
                        <a:lumMod val="95000"/>
                      </a:schemeClr>
                    </a:solidFill>
                  </a:tcPr>
                </a:tc>
                <a:tc hMerge="1">
                  <a:txBody>
                    <a:bodyPr/>
                    <a:lstStyle/>
                    <a:p>
                      <a:pPr algn="ctr"/>
                      <a:endParaRPr lang="en-US" sz="1200" b="1" dirty="0">
                        <a:solidFill>
                          <a:schemeClr val="accent2">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149854">
                <a:tc>
                  <a:txBody>
                    <a:bodyPr/>
                    <a:lstStyle/>
                    <a:p>
                      <a:pPr algn="r"/>
                      <a:endParaRPr lang="en-US" sz="900" b="1" dirty="0"/>
                    </a:p>
                  </a:txBody>
                  <a:tcPr/>
                </a:tc>
                <a:tc>
                  <a:txBody>
                    <a:bodyPr/>
                    <a:lstStyle/>
                    <a:p>
                      <a:pPr algn="ctr"/>
                      <a:r>
                        <a:rPr lang="en-US" sz="900" b="1" i="1" dirty="0" smtClean="0"/>
                        <a:t>% of Respondents</a:t>
                      </a:r>
                      <a:endParaRPr lang="en-US" sz="900" b="1" i="1" dirty="0"/>
                    </a:p>
                  </a:txBody>
                  <a:tcPr/>
                </a:tc>
                <a:extLst>
                  <a:ext uri="{0D108BD9-81ED-4DB2-BD59-A6C34878D82A}">
                    <a16:rowId xmlns:a16="http://schemas.microsoft.com/office/drawing/2014/main" val="10001"/>
                  </a:ext>
                </a:extLst>
              </a:tr>
              <a:tr h="149854">
                <a:tc>
                  <a:txBody>
                    <a:bodyPr/>
                    <a:lstStyle/>
                    <a:p>
                      <a:pPr algn="r"/>
                      <a:r>
                        <a:rPr lang="en-US" sz="1050" b="1" dirty="0" smtClean="0"/>
                        <a:t>Daily Games</a:t>
                      </a:r>
                      <a:endParaRPr lang="en-US" sz="1050" b="1" dirty="0"/>
                    </a:p>
                  </a:txBody>
                  <a:tcPr/>
                </a:tc>
                <a:tc>
                  <a:txBody>
                    <a:bodyPr/>
                    <a:lstStyle/>
                    <a:p>
                      <a:pPr algn="ctr"/>
                      <a:r>
                        <a:rPr lang="en-US" sz="900" i="0" dirty="0" smtClean="0"/>
                        <a:t>47%</a:t>
                      </a:r>
                      <a:endParaRPr lang="en-US" sz="900" i="0" dirty="0"/>
                    </a:p>
                  </a:txBody>
                  <a:tcPr/>
                </a:tc>
                <a:extLst>
                  <a:ext uri="{0D108BD9-81ED-4DB2-BD59-A6C34878D82A}">
                    <a16:rowId xmlns:a16="http://schemas.microsoft.com/office/drawing/2014/main" val="10002"/>
                  </a:ext>
                </a:extLst>
              </a:tr>
              <a:tr h="149854">
                <a:tc>
                  <a:txBody>
                    <a:bodyPr/>
                    <a:lstStyle/>
                    <a:p>
                      <a:pPr algn="r"/>
                      <a:r>
                        <a:rPr lang="en-US" sz="1050" b="1" dirty="0" smtClean="0"/>
                        <a:t>Jackpot</a:t>
                      </a:r>
                      <a:endParaRPr lang="en-US" sz="1050" b="1" dirty="0"/>
                    </a:p>
                  </a:txBody>
                  <a:tcPr/>
                </a:tc>
                <a:tc>
                  <a:txBody>
                    <a:bodyPr/>
                    <a:lstStyle/>
                    <a:p>
                      <a:pPr algn="ctr"/>
                      <a:r>
                        <a:rPr lang="en-US" sz="900" i="0" dirty="0" smtClean="0"/>
                        <a:t>91%</a:t>
                      </a:r>
                      <a:endParaRPr lang="en-US" sz="900" i="0" dirty="0"/>
                    </a:p>
                  </a:txBody>
                  <a:tcPr/>
                </a:tc>
                <a:extLst>
                  <a:ext uri="{0D108BD9-81ED-4DB2-BD59-A6C34878D82A}">
                    <a16:rowId xmlns:a16="http://schemas.microsoft.com/office/drawing/2014/main" val="10003"/>
                  </a:ext>
                </a:extLst>
              </a:tr>
              <a:tr h="149854">
                <a:tc>
                  <a:txBody>
                    <a:bodyPr/>
                    <a:lstStyle/>
                    <a:p>
                      <a:pPr algn="r"/>
                      <a:r>
                        <a:rPr lang="en-US" sz="1050" b="1" dirty="0" smtClean="0"/>
                        <a:t>Scratch-Offs</a:t>
                      </a:r>
                      <a:endParaRPr lang="en-US" sz="1050" b="1" dirty="0"/>
                    </a:p>
                  </a:txBody>
                  <a:tcPr/>
                </a:tc>
                <a:tc>
                  <a:txBody>
                    <a:bodyPr/>
                    <a:lstStyle/>
                    <a:p>
                      <a:pPr algn="ctr"/>
                      <a:r>
                        <a:rPr lang="en-US" sz="900" i="0" dirty="0" smtClean="0"/>
                        <a:t>72%</a:t>
                      </a:r>
                      <a:endParaRPr lang="en-US" sz="900" i="0" dirty="0"/>
                    </a:p>
                  </a:txBody>
                  <a:tcPr/>
                </a:tc>
                <a:extLst>
                  <a:ext uri="{0D108BD9-81ED-4DB2-BD59-A6C34878D82A}">
                    <a16:rowId xmlns:a16="http://schemas.microsoft.com/office/drawing/2014/main" val="10004"/>
                  </a:ext>
                </a:extLst>
              </a:tr>
              <a:tr h="149854">
                <a:tc>
                  <a:txBody>
                    <a:bodyPr/>
                    <a:lstStyle/>
                    <a:p>
                      <a:pPr algn="r"/>
                      <a:r>
                        <a:rPr lang="en-US" sz="1050" b="1" dirty="0" smtClean="0"/>
                        <a:t>Monitor Games</a:t>
                      </a:r>
                      <a:endParaRPr lang="en-US" sz="1050" b="1" dirty="0"/>
                    </a:p>
                  </a:txBody>
                  <a:tcPr/>
                </a:tc>
                <a:tc>
                  <a:txBody>
                    <a:bodyPr/>
                    <a:lstStyle/>
                    <a:p>
                      <a:pPr algn="ctr"/>
                      <a:r>
                        <a:rPr lang="en-US" sz="900" i="0" dirty="0" smtClean="0"/>
                        <a:t>22%</a:t>
                      </a:r>
                      <a:endParaRPr lang="en-US" sz="900" i="0" dirty="0"/>
                    </a:p>
                  </a:txBody>
                  <a:tcPr/>
                </a:tc>
                <a:extLst>
                  <a:ext uri="{0D108BD9-81ED-4DB2-BD59-A6C34878D82A}">
                    <a16:rowId xmlns:a16="http://schemas.microsoft.com/office/drawing/2014/main" val="10005"/>
                  </a:ext>
                </a:extLst>
              </a:tr>
              <a:tr h="149854">
                <a:tc>
                  <a:txBody>
                    <a:bodyPr/>
                    <a:lstStyle/>
                    <a:p>
                      <a:pPr algn="r"/>
                      <a:r>
                        <a:rPr lang="en-US" sz="1050" b="1" dirty="0" smtClean="0">
                          <a:solidFill>
                            <a:schemeClr val="bg1"/>
                          </a:solidFill>
                        </a:rPr>
                        <a:t>Total  Lottery</a:t>
                      </a:r>
                      <a:r>
                        <a:rPr lang="en-US" sz="1050" b="1" baseline="0" dirty="0" smtClean="0">
                          <a:solidFill>
                            <a:schemeClr val="bg1"/>
                          </a:solidFill>
                        </a:rPr>
                        <a:t> </a:t>
                      </a:r>
                      <a:r>
                        <a:rPr lang="en-US" sz="1050" b="1" dirty="0" smtClean="0">
                          <a:solidFill>
                            <a:schemeClr val="bg1"/>
                          </a:solidFill>
                        </a:rPr>
                        <a:t>Spend</a:t>
                      </a:r>
                      <a:endParaRPr lang="en-US" sz="1050" b="1" dirty="0">
                        <a:solidFill>
                          <a:schemeClr val="bg1"/>
                        </a:solidFill>
                      </a:endParaRPr>
                    </a:p>
                  </a:txBody>
                  <a:tcP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bg1"/>
                          </a:solidFill>
                        </a:rPr>
                        <a:t>$756</a:t>
                      </a:r>
                      <a:endParaRPr lang="en-US" sz="1050" b="1" dirty="0">
                        <a:solidFill>
                          <a:schemeClr val="bg1"/>
                        </a:solidFill>
                      </a:endParaRPr>
                    </a:p>
                  </a:txBody>
                  <a:tcPr>
                    <a:solidFill>
                      <a:srgbClr val="4F81BD"/>
                    </a:solidFill>
                  </a:tcPr>
                </a:tc>
                <a:extLst>
                  <a:ext uri="{0D108BD9-81ED-4DB2-BD59-A6C34878D82A}">
                    <a16:rowId xmlns:a16="http://schemas.microsoft.com/office/drawing/2014/main" val="10006"/>
                  </a:ext>
                </a:extLst>
              </a:tr>
            </a:tbl>
          </a:graphicData>
        </a:graphic>
      </p:graphicFrame>
      <p:sp>
        <p:nvSpPr>
          <p:cNvPr id="9" name="Rectangle 8"/>
          <p:cNvSpPr/>
          <p:nvPr/>
        </p:nvSpPr>
        <p:spPr>
          <a:xfrm>
            <a:off x="8168195" y="762000"/>
            <a:ext cx="1016625" cy="369332"/>
          </a:xfrm>
          <a:prstGeom prst="rect">
            <a:avLst/>
          </a:prstGeom>
        </p:spPr>
        <p:txBody>
          <a:bodyPr wrap="none">
            <a:spAutoFit/>
          </a:bodyPr>
          <a:lstStyle/>
          <a:p>
            <a:pPr>
              <a:defRPr/>
            </a:pPr>
            <a:r>
              <a:rPr lang="en-US" i="1" dirty="0"/>
              <a:t>(n = </a:t>
            </a:r>
            <a:r>
              <a:rPr lang="en-US" i="1" dirty="0" smtClean="0"/>
              <a:t>146)</a:t>
            </a:r>
            <a:endParaRPr lang="en-US" i="1" dirty="0"/>
          </a:p>
        </p:txBody>
      </p:sp>
    </p:spTree>
    <p:extLst>
      <p:ext uri="{BB962C8B-B14F-4D97-AF65-F5344CB8AC3E}">
        <p14:creationId xmlns:p14="http://schemas.microsoft.com/office/powerpoint/2010/main" val="391119868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p:cNvSpPr>
            <a:spLocks noGrp="1"/>
          </p:cNvSpPr>
          <p:nvPr>
            <p:ph type="body" sz="quarter" idx="10"/>
          </p:nvPr>
        </p:nvSpPr>
        <p:spPr>
          <a:xfrm>
            <a:off x="152400" y="152403"/>
            <a:ext cx="8991600" cy="685800"/>
          </a:xfrm>
        </p:spPr>
        <p:txBody>
          <a:bodyPr/>
          <a:lstStyle/>
          <a:p>
            <a:pPr eaLnBrk="1" hangingPunct="1">
              <a:lnSpc>
                <a:spcPct val="70000"/>
              </a:lnSpc>
            </a:pPr>
            <a:r>
              <a:rPr lang="en-US" sz="4000" dirty="0" smtClean="0">
                <a:solidFill>
                  <a:schemeClr val="accent1"/>
                </a:solidFill>
              </a:rPr>
              <a:t>High Frequency Player Profile</a:t>
            </a:r>
          </a:p>
          <a:p>
            <a:pPr eaLnBrk="1" hangingPunct="1">
              <a:lnSpc>
                <a:spcPct val="70000"/>
              </a:lnSpc>
            </a:pPr>
            <a:r>
              <a:rPr lang="en-US" sz="2800" b="0" i="1" dirty="0" smtClean="0">
                <a:solidFill>
                  <a:schemeClr val="tx1"/>
                </a:solidFill>
              </a:rPr>
              <a:t>SUBURBAN / HIGH INCOME </a:t>
            </a:r>
          </a:p>
        </p:txBody>
      </p:sp>
      <p:graphicFrame>
        <p:nvGraphicFramePr>
          <p:cNvPr id="4" name="Table 3"/>
          <p:cNvGraphicFramePr>
            <a:graphicFrameLocks noGrp="1"/>
          </p:cNvGraphicFramePr>
          <p:nvPr>
            <p:extLst>
              <p:ext uri="{D42A27DB-BD31-4B8C-83A1-F6EECF244321}">
                <p14:modId xmlns:p14="http://schemas.microsoft.com/office/powerpoint/2010/main" val="504590805"/>
              </p:ext>
            </p:extLst>
          </p:nvPr>
        </p:nvGraphicFramePr>
        <p:xfrm>
          <a:off x="4690532" y="1278466"/>
          <a:ext cx="4343400" cy="5516880"/>
        </p:xfrm>
        <a:graphic>
          <a:graphicData uri="http://schemas.openxmlformats.org/drawingml/2006/table">
            <a:tbl>
              <a:tblPr firstRow="1" bandRow="1">
                <a:tableStyleId>{5940675A-B579-460E-94D1-54222C63F5DA}</a:tableStyleId>
              </a:tblPr>
              <a:tblGrid>
                <a:gridCol w="294536">
                  <a:extLst>
                    <a:ext uri="{9D8B030D-6E8A-4147-A177-3AD203B41FA5}">
                      <a16:colId xmlns:a16="http://schemas.microsoft.com/office/drawing/2014/main" val="20000"/>
                    </a:ext>
                  </a:extLst>
                </a:gridCol>
                <a:gridCol w="130566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64862">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chemeClr val="bg1"/>
                          </a:solidFill>
                        </a:rPr>
                        <a:t>Top Response </a:t>
                      </a:r>
                    </a:p>
                    <a:p>
                      <a:pPr algn="ctr"/>
                      <a:r>
                        <a:rPr lang="en-US" sz="900" b="1" dirty="0" smtClean="0">
                          <a:solidFill>
                            <a:schemeClr val="bg1"/>
                          </a:solidFill>
                        </a:rPr>
                        <a:t> (or Average)</a:t>
                      </a:r>
                    </a:p>
                  </a:txBody>
                  <a:tcPr>
                    <a:lnT w="12700" cap="flat" cmpd="sng" algn="ctr">
                      <a:solidFill>
                        <a:schemeClr val="tx1"/>
                      </a:solidFill>
                      <a:prstDash val="solid"/>
                      <a:round/>
                      <a:headEnd type="none" w="med" len="med"/>
                      <a:tailEnd type="none" w="med" len="med"/>
                    </a:lnT>
                    <a:solidFill>
                      <a:schemeClr val="accent1"/>
                    </a:solidFill>
                  </a:tcPr>
                </a:tc>
                <a:tc>
                  <a:txBody>
                    <a:bodyPr/>
                    <a:lstStyle/>
                    <a:p>
                      <a:pPr algn="ctr"/>
                      <a:r>
                        <a:rPr lang="en-US" sz="900" b="1" dirty="0" smtClean="0">
                          <a:solidFill>
                            <a:schemeClr val="tx1"/>
                          </a:solidFill>
                        </a:rPr>
                        <a:t>2</a:t>
                      </a:r>
                      <a:r>
                        <a:rPr lang="en-US" sz="900" b="1" baseline="30000" dirty="0" smtClean="0">
                          <a:solidFill>
                            <a:schemeClr val="tx1"/>
                          </a:solidFill>
                        </a:rPr>
                        <a:t>nd</a:t>
                      </a:r>
                      <a:r>
                        <a:rPr lang="en-US" sz="900" b="1" baseline="0" dirty="0" smtClean="0">
                          <a:solidFill>
                            <a:schemeClr val="tx1"/>
                          </a:solidFill>
                        </a:rPr>
                        <a:t> Top Response</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r h="228039">
                <a:tc rowSpan="13">
                  <a:txBody>
                    <a:bodyPr/>
                    <a:lstStyle/>
                    <a:p>
                      <a:pPr algn="ctr"/>
                      <a:r>
                        <a:rPr lang="en-US" sz="1050" b="1" dirty="0" smtClean="0">
                          <a:solidFill>
                            <a:schemeClr val="accent1">
                              <a:lumMod val="75000"/>
                            </a:schemeClr>
                          </a:solidFill>
                        </a:rPr>
                        <a:t>DEMOGRAPHICS</a:t>
                      </a:r>
                      <a:endParaRPr lang="en-US" sz="1050" b="1" dirty="0">
                        <a:solidFill>
                          <a:schemeClr val="accent1">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52 years</a:t>
                      </a:r>
                      <a:endParaRPr lang="en-US" sz="900" b="1" dirty="0"/>
                    </a:p>
                  </a:txBody>
                  <a:tcPr>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28039">
                <a:tc vMerge="1">
                  <a:txBody>
                    <a:bodyPr/>
                    <a:lstStyle/>
                    <a:p>
                      <a:pPr algn="r"/>
                      <a:endParaRPr lang="en-US" sz="900" b="1" dirty="0"/>
                    </a:p>
                  </a:txBody>
                  <a:tcPr/>
                </a:tc>
                <a:tc>
                  <a:txBody>
                    <a:bodyPr/>
                    <a:lstStyle/>
                    <a:p>
                      <a:pPr algn="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Male – 61%</a:t>
                      </a:r>
                      <a:endParaRPr lang="en-US" sz="900" b="1" dirty="0"/>
                    </a:p>
                  </a:txBody>
                  <a:tcPr>
                    <a:solidFill>
                      <a:schemeClr val="accent5">
                        <a:lumMod val="20000"/>
                        <a:lumOff val="80000"/>
                      </a:schemeClr>
                    </a:solidFill>
                  </a:tcPr>
                </a:tc>
                <a:tc>
                  <a:txBody>
                    <a:bodyPr/>
                    <a:lstStyle/>
                    <a:p>
                      <a:pPr algn="ctr"/>
                      <a:r>
                        <a:rPr lang="en-US" sz="900" b="0" dirty="0" smtClean="0"/>
                        <a:t>Female</a:t>
                      </a:r>
                      <a:r>
                        <a:rPr lang="en-US" sz="900" b="0" baseline="0" dirty="0" smtClean="0"/>
                        <a:t> </a:t>
                      </a:r>
                      <a:r>
                        <a:rPr lang="en-US" sz="900" b="0" dirty="0" smtClean="0"/>
                        <a:t>– 39%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28039">
                <a:tc vMerge="1">
                  <a:txBody>
                    <a:bodyPr/>
                    <a:lstStyle/>
                    <a:p>
                      <a:pPr algn="r"/>
                      <a:endParaRPr lang="en-US" sz="900" b="1" dirty="0"/>
                    </a:p>
                  </a:txBody>
                  <a:tcPr/>
                </a:tc>
                <a:tc>
                  <a:txBody>
                    <a:bodyPr/>
                    <a:lstStyle/>
                    <a:p>
                      <a:pPr algn="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 – 62%</a:t>
                      </a:r>
                      <a:endParaRPr lang="en-US" sz="900" b="1" dirty="0"/>
                    </a:p>
                  </a:txBody>
                  <a:tcPr>
                    <a:solidFill>
                      <a:schemeClr val="accent5">
                        <a:lumMod val="20000"/>
                        <a:lumOff val="80000"/>
                      </a:schemeClr>
                    </a:solidFill>
                  </a:tcPr>
                </a:tc>
                <a:tc>
                  <a:txBody>
                    <a:bodyPr/>
                    <a:lstStyle/>
                    <a:p>
                      <a:pPr algn="ctr"/>
                      <a:r>
                        <a:rPr lang="en-US" sz="900" b="0" dirty="0" smtClean="0"/>
                        <a:t>AA</a:t>
                      </a:r>
                      <a:r>
                        <a:rPr lang="en-US" sz="900" b="0" baseline="0" dirty="0" smtClean="0"/>
                        <a:t> </a:t>
                      </a:r>
                      <a:r>
                        <a:rPr lang="en-US" sz="900" b="0" dirty="0" smtClean="0"/>
                        <a:t>– 20%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28039">
                <a:tc vMerge="1">
                  <a:txBody>
                    <a:bodyPr/>
                    <a:lstStyle/>
                    <a:p>
                      <a:pPr algn="r"/>
                      <a:endParaRPr lang="en-US" sz="900" b="1" dirty="0"/>
                    </a:p>
                  </a:txBody>
                  <a:tcPr/>
                </a:tc>
                <a:tc>
                  <a:txBody>
                    <a:bodyPr/>
                    <a:lstStyle/>
                    <a:p>
                      <a:pPr algn="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77%</a:t>
                      </a:r>
                      <a:endParaRPr lang="en-US" sz="900" b="1" dirty="0"/>
                    </a:p>
                  </a:txBody>
                  <a:tcPr>
                    <a:solidFill>
                      <a:schemeClr val="accent5">
                        <a:lumMod val="20000"/>
                        <a:lumOff val="80000"/>
                      </a:schemeClr>
                    </a:solidFill>
                  </a:tcPr>
                </a:tc>
                <a:tc>
                  <a:txBody>
                    <a:bodyPr/>
                    <a:lstStyle/>
                    <a:p>
                      <a:pPr algn="ctr"/>
                      <a:r>
                        <a:rPr lang="en-US" sz="900" b="0" dirty="0" smtClean="0"/>
                        <a:t>TH– 19%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8039">
                <a:tc vMerge="1">
                  <a:txBody>
                    <a:bodyPr/>
                    <a:lstStyle/>
                    <a:p>
                      <a:pPr algn="r"/>
                      <a:endParaRPr lang="en-US" sz="900" b="1" dirty="0"/>
                    </a:p>
                  </a:txBody>
                  <a:tcPr/>
                </a:tc>
                <a:tc>
                  <a:txBody>
                    <a:bodyPr/>
                    <a:lstStyle/>
                    <a:p>
                      <a:pPr algn="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$401,000</a:t>
                      </a:r>
                      <a:endParaRPr lang="en-US" sz="900" b="1" dirty="0"/>
                    </a:p>
                  </a:txBody>
                  <a:tcPr>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8039">
                <a:tc vMerge="1">
                  <a:txBody>
                    <a:bodyPr/>
                    <a:lstStyle/>
                    <a:p>
                      <a:pPr algn="r"/>
                      <a:endParaRPr lang="en-US" sz="900" b="1" dirty="0"/>
                    </a:p>
                  </a:txBody>
                  <a:tcPr/>
                </a:tc>
                <a:tc>
                  <a:txBody>
                    <a:bodyPr/>
                    <a:lstStyle/>
                    <a:p>
                      <a:pPr algn="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 – 91%</a:t>
                      </a:r>
                      <a:endParaRPr lang="en-US" sz="900" b="1" dirty="0"/>
                    </a:p>
                  </a:txBody>
                  <a:tcPr>
                    <a:solidFill>
                      <a:schemeClr val="accent5">
                        <a:lumMod val="20000"/>
                        <a:lumOff val="80000"/>
                      </a:schemeClr>
                    </a:solidFill>
                  </a:tcPr>
                </a:tc>
                <a:tc>
                  <a:txBody>
                    <a:bodyPr/>
                    <a:lstStyle/>
                    <a:p>
                      <a:pPr algn="ctr"/>
                      <a:r>
                        <a:rPr lang="en-US" sz="900" b="0" dirty="0" smtClean="0"/>
                        <a:t>Rent</a:t>
                      </a:r>
                      <a:r>
                        <a:rPr lang="en-US" sz="900" b="0" baseline="0" dirty="0" smtClean="0"/>
                        <a:t> </a:t>
                      </a:r>
                      <a:r>
                        <a:rPr lang="en-US" sz="900" b="0" dirty="0" smtClean="0"/>
                        <a:t>– 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8039">
                <a:tc vMerge="1">
                  <a:txBody>
                    <a:bodyPr/>
                    <a:lstStyle/>
                    <a:p>
                      <a:pPr algn="r"/>
                      <a:endParaRPr lang="en-US" sz="900" b="1" dirty="0"/>
                    </a:p>
                  </a:txBody>
                  <a:tcPr/>
                </a:tc>
                <a:tc>
                  <a:txBody>
                    <a:bodyPr/>
                    <a:lstStyle/>
                    <a:p>
                      <a:pPr algn="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Married – 78%</a:t>
                      </a:r>
                      <a:endParaRPr lang="en-US" sz="900" b="1" dirty="0"/>
                    </a:p>
                  </a:txBody>
                  <a:tcPr>
                    <a:solidFill>
                      <a:schemeClr val="accent5">
                        <a:lumMod val="20000"/>
                        <a:lumOff val="80000"/>
                      </a:schemeClr>
                    </a:solidFill>
                  </a:tcPr>
                </a:tc>
                <a:tc>
                  <a:txBody>
                    <a:bodyPr/>
                    <a:lstStyle/>
                    <a:p>
                      <a:pPr algn="ctr"/>
                      <a:r>
                        <a:rPr lang="en-US" sz="800" b="0" dirty="0" smtClean="0"/>
                        <a:t>Single – </a:t>
                      </a:r>
                      <a:r>
                        <a:rPr lang="en-US" sz="900" b="0" dirty="0" smtClean="0"/>
                        <a:t>12%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8039">
                <a:tc vMerge="1">
                  <a:txBody>
                    <a:bodyPr/>
                    <a:lstStyle/>
                    <a:p>
                      <a:pPr algn="r"/>
                      <a:endParaRPr lang="en-US" sz="900" b="1" dirty="0"/>
                    </a:p>
                  </a:txBody>
                  <a:tcPr/>
                </a:tc>
                <a:tc>
                  <a:txBody>
                    <a:bodyPr/>
                    <a:lstStyle/>
                    <a:p>
                      <a:pPr algn="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31%</a:t>
                      </a:r>
                      <a:endParaRPr lang="en-US" sz="900" b="1" dirty="0"/>
                    </a:p>
                  </a:txBody>
                  <a:tcPr>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8039">
                <a:tc vMerge="1">
                  <a:txBody>
                    <a:bodyPr/>
                    <a:lstStyle/>
                    <a:p>
                      <a:pPr algn="r"/>
                      <a:endParaRPr lang="en-US" sz="900" b="1" dirty="0"/>
                    </a:p>
                  </a:txBody>
                  <a:tcPr/>
                </a:tc>
                <a:tc>
                  <a:txBody>
                    <a:bodyPr/>
                    <a:lstStyle/>
                    <a:p>
                      <a:pPr algn="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baseline="0" dirty="0" smtClean="0"/>
                        <a:t>Post College</a:t>
                      </a:r>
                      <a:r>
                        <a:rPr lang="en-US" sz="900" b="1" dirty="0" smtClean="0"/>
                        <a:t> – 32%</a:t>
                      </a:r>
                      <a:endParaRPr lang="en-US" sz="900" b="1" dirty="0"/>
                    </a:p>
                  </a:txBody>
                  <a:tcPr>
                    <a:solidFill>
                      <a:schemeClr val="accent5">
                        <a:lumMod val="20000"/>
                        <a:lumOff val="80000"/>
                      </a:schemeClr>
                    </a:solidFill>
                  </a:tcPr>
                </a:tc>
                <a:tc>
                  <a:txBody>
                    <a:bodyPr/>
                    <a:lstStyle/>
                    <a:p>
                      <a:pPr algn="ctr"/>
                      <a:r>
                        <a:rPr lang="en-US" sz="900" b="0" dirty="0" smtClean="0"/>
                        <a:t>Some</a:t>
                      </a:r>
                      <a:r>
                        <a:rPr lang="en-US" sz="900" b="0" baseline="0" dirty="0" smtClean="0"/>
                        <a:t> College </a:t>
                      </a:r>
                      <a:r>
                        <a:rPr lang="en-US" sz="900" b="0" dirty="0" smtClean="0"/>
                        <a:t>– 29%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Full</a:t>
                      </a:r>
                      <a:r>
                        <a:rPr lang="en-US" sz="900" b="1" baseline="0" dirty="0" smtClean="0"/>
                        <a:t> Time</a:t>
                      </a:r>
                      <a:r>
                        <a:rPr lang="en-US" sz="900" b="1" dirty="0" smtClean="0"/>
                        <a:t> – 64%</a:t>
                      </a:r>
                      <a:endParaRPr lang="en-US" sz="900" b="1" dirty="0"/>
                    </a:p>
                  </a:txBody>
                  <a:tcPr>
                    <a:solidFill>
                      <a:schemeClr val="accent5">
                        <a:lumMod val="20000"/>
                        <a:lumOff val="80000"/>
                      </a:schemeClr>
                    </a:solidFill>
                  </a:tcPr>
                </a:tc>
                <a:tc>
                  <a:txBody>
                    <a:bodyPr/>
                    <a:lstStyle/>
                    <a:p>
                      <a:pPr algn="ctr"/>
                      <a:r>
                        <a:rPr lang="en-US" sz="900" b="0" dirty="0" smtClean="0"/>
                        <a:t>Retired– 15%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72%</a:t>
                      </a:r>
                      <a:endParaRPr lang="en-US" sz="900" b="1" dirty="0"/>
                    </a:p>
                  </a:txBody>
                  <a:tcPr>
                    <a:solidFill>
                      <a:schemeClr val="accent5">
                        <a:lumMod val="20000"/>
                        <a:lumOff val="80000"/>
                      </a:schemeClr>
                    </a:solidFill>
                  </a:tcPr>
                </a:tc>
                <a:tc>
                  <a:txBody>
                    <a:bodyPr/>
                    <a:lstStyle/>
                    <a:p>
                      <a:pPr algn="ctr"/>
                      <a:r>
                        <a:rPr lang="en-US" sz="900" b="0" dirty="0" smtClean="0"/>
                        <a:t>Trade/Retail– 12%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$148,000</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8039">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90%</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21621">
                <a:tc>
                  <a:txBody>
                    <a:bodyPr/>
                    <a:lstStyle/>
                    <a:p>
                      <a:pPr algn="ctr"/>
                      <a:endParaRPr lang="en-US" sz="200" b="1" dirty="0"/>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8039">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endParaRPr lang="en-US" sz="1050" b="1"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Watching</a:t>
                      </a:r>
                      <a:r>
                        <a:rPr lang="en-US" sz="900" b="1" baseline="0" dirty="0" smtClean="0"/>
                        <a:t> TV</a:t>
                      </a:r>
                      <a:r>
                        <a:rPr lang="en-US" sz="900" b="1" dirty="0" smtClean="0"/>
                        <a:t> – 79%</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0" dirty="0" smtClean="0"/>
                        <a:t>Restaurants– 77%</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8039">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Broadcast</a:t>
                      </a:r>
                      <a:r>
                        <a:rPr lang="en-US" sz="900" b="1" baseline="0" dirty="0" smtClean="0"/>
                        <a:t> TV</a:t>
                      </a:r>
                      <a:r>
                        <a:rPr lang="en-US" sz="900" b="1" dirty="0" smtClean="0"/>
                        <a:t> – 9</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0" dirty="0" smtClean="0"/>
                        <a:t>Internet– 9</a:t>
                      </a:r>
                      <a:r>
                        <a:rPr lang="en-US" sz="900" b="0" baseline="0" dirty="0" smtClean="0"/>
                        <a:t> hours</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Desktop – 41% of time</a:t>
                      </a:r>
                      <a:endParaRPr lang="en-US" sz="900" b="1" dirty="0"/>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gn="ctr"/>
                      <a:r>
                        <a:rPr lang="en-US" sz="900" b="0" dirty="0" smtClean="0"/>
                        <a:t>Laptop</a:t>
                      </a:r>
                      <a:r>
                        <a:rPr lang="en-US" sz="900" b="0" baseline="0" dirty="0" smtClean="0"/>
                        <a:t> </a:t>
                      </a:r>
                      <a:r>
                        <a:rPr lang="en-US" sz="900" b="0" dirty="0" smtClean="0"/>
                        <a:t>– 32%</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Laptop – 83%</a:t>
                      </a:r>
                      <a:endParaRPr lang="en-US" sz="900" b="1" dirty="0"/>
                    </a:p>
                  </a:txBody>
                  <a:tcPr>
                    <a:solidFill>
                      <a:schemeClr val="accent5">
                        <a:lumMod val="20000"/>
                        <a:lumOff val="80000"/>
                      </a:schemeClr>
                    </a:solidFill>
                  </a:tcPr>
                </a:tc>
                <a:tc>
                  <a:txBody>
                    <a:bodyPr/>
                    <a:lstStyle/>
                    <a:p>
                      <a:pPr algn="ctr"/>
                      <a:r>
                        <a:rPr lang="en-US" sz="900" b="0" dirty="0" smtClean="0"/>
                        <a:t>Smartphone</a:t>
                      </a:r>
                      <a:r>
                        <a:rPr lang="en-US" sz="900" b="0" baseline="0" dirty="0" smtClean="0"/>
                        <a:t> </a:t>
                      </a:r>
                      <a:r>
                        <a:rPr lang="en-US" sz="900" b="0" dirty="0" smtClean="0"/>
                        <a:t>– 82%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8"/>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News – 76%</a:t>
                      </a:r>
                      <a:endParaRPr lang="en-US" sz="900" b="1" dirty="0"/>
                    </a:p>
                  </a:txBody>
                  <a:tcPr>
                    <a:solidFill>
                      <a:schemeClr val="accent5">
                        <a:lumMod val="20000"/>
                        <a:lumOff val="80000"/>
                      </a:schemeClr>
                    </a:solidFill>
                  </a:tcPr>
                </a:tc>
                <a:tc>
                  <a:txBody>
                    <a:bodyPr/>
                    <a:lstStyle/>
                    <a:p>
                      <a:pPr algn="ctr"/>
                      <a:r>
                        <a:rPr lang="en-US" sz="900" b="0" dirty="0" smtClean="0"/>
                        <a:t>Drama– 72%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65%</a:t>
                      </a:r>
                      <a:endParaRPr lang="en-US" sz="900" b="1" dirty="0"/>
                    </a:p>
                  </a:txBody>
                  <a:tcPr>
                    <a:solidFill>
                      <a:schemeClr val="accent5">
                        <a:lumMod val="20000"/>
                        <a:lumOff val="80000"/>
                      </a:schemeClr>
                    </a:solidFill>
                  </a:tcPr>
                </a:tc>
                <a:tc>
                  <a:txBody>
                    <a:bodyPr/>
                    <a:lstStyle/>
                    <a:p>
                      <a:pPr algn="ctr"/>
                      <a:r>
                        <a:rPr lang="en-US" sz="900" b="0" dirty="0" smtClean="0"/>
                        <a:t>YouTube</a:t>
                      </a:r>
                      <a:r>
                        <a:rPr lang="en-US" sz="900" b="0" baseline="0" dirty="0" smtClean="0"/>
                        <a:t> </a:t>
                      </a:r>
                      <a:r>
                        <a:rPr lang="en-US" sz="900" b="0" dirty="0" smtClean="0"/>
                        <a:t>– 37%</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 – 83%</a:t>
                      </a:r>
                      <a:endParaRPr lang="en-US" sz="900" b="1" dirty="0"/>
                    </a:p>
                  </a:txBody>
                  <a:tcPr>
                    <a:solidFill>
                      <a:schemeClr val="accent5">
                        <a:lumMod val="20000"/>
                        <a:lumOff val="80000"/>
                      </a:schemeClr>
                    </a:solidFill>
                  </a:tcPr>
                </a:tc>
                <a:tc>
                  <a:txBody>
                    <a:bodyPr/>
                    <a:lstStyle/>
                    <a:p>
                      <a:pPr algn="ctr"/>
                      <a:r>
                        <a:rPr lang="en-US" sz="900" b="0" dirty="0" smtClean="0"/>
                        <a:t>Superstore– 82%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44%</a:t>
                      </a:r>
                      <a:endParaRPr lang="en-US" sz="900" b="1" dirty="0"/>
                    </a:p>
                  </a:txBody>
                  <a:tcPr>
                    <a:solidFill>
                      <a:schemeClr val="accent5">
                        <a:lumMod val="20000"/>
                        <a:lumOff val="80000"/>
                      </a:schemeClr>
                    </a:solidFill>
                  </a:tcPr>
                </a:tc>
                <a:tc>
                  <a:txBody>
                    <a:bodyPr/>
                    <a:lstStyle/>
                    <a:p>
                      <a:pPr algn="ctr"/>
                      <a:r>
                        <a:rPr lang="en-US" sz="900" b="0" dirty="0" smtClean="0"/>
                        <a:t>SUV/Crossover– 43%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2"/>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Toyota – 14%</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0" dirty="0" smtClean="0"/>
                        <a:t>Honda</a:t>
                      </a:r>
                      <a:r>
                        <a:rPr lang="en-US" sz="900" b="0" baseline="0" dirty="0" smtClean="0"/>
                        <a:t> </a:t>
                      </a:r>
                      <a:r>
                        <a:rPr lang="en-US" sz="900" b="0" dirty="0" smtClean="0"/>
                        <a:t>– 12%</a:t>
                      </a: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46557507"/>
              </p:ext>
            </p:extLst>
          </p:nvPr>
        </p:nvGraphicFramePr>
        <p:xfrm>
          <a:off x="101601" y="5511801"/>
          <a:ext cx="4343400" cy="128016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1">
                              <a:lumMod val="75000"/>
                            </a:schemeClr>
                          </a:solidFill>
                        </a:rPr>
                        <a:t>G A M B L I N G / G A M I N G   P O T E N T I A L</a:t>
                      </a:r>
                      <a:endParaRPr lang="en-US" sz="1200" b="1" dirty="0">
                        <a:solidFill>
                          <a:schemeClr val="accent1">
                            <a:lumMod val="75000"/>
                          </a:schemeClr>
                        </a:solidFill>
                      </a:endParaRPr>
                    </a:p>
                  </a:txBody>
                  <a:tcPr>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val="10000"/>
                  </a:ext>
                </a:extLst>
              </a:tr>
              <a:tr h="149854">
                <a:tc>
                  <a:txBody>
                    <a:bodyPr/>
                    <a:lstStyle/>
                    <a:p>
                      <a:pPr algn="r"/>
                      <a:r>
                        <a:rPr lang="en-US" sz="1050" b="1" dirty="0" smtClean="0"/>
                        <a:t>Risk Meter</a:t>
                      </a:r>
                      <a:endParaRPr lang="en-US" sz="1050" b="1" dirty="0"/>
                    </a:p>
                  </a:txBody>
                  <a:tcPr/>
                </a:tc>
                <a:tc>
                  <a:txBody>
                    <a:bodyPr/>
                    <a:lstStyle/>
                    <a:p>
                      <a:pPr algn="ctr"/>
                      <a:r>
                        <a:rPr lang="en-US" sz="1050" b="1" dirty="0" smtClean="0"/>
                        <a:t>13</a:t>
                      </a:r>
                      <a:r>
                        <a:rPr lang="en-US" sz="900" b="1" dirty="0" smtClean="0"/>
                        <a:t> </a:t>
                      </a:r>
                      <a:r>
                        <a:rPr lang="en-US" sz="900" i="1" dirty="0" smtClean="0"/>
                        <a:t>out of 25 points</a:t>
                      </a:r>
                      <a:endParaRPr lang="en-US" sz="900" i="1" dirty="0"/>
                    </a:p>
                  </a:txBody>
                  <a:tcPr/>
                </a:tc>
                <a:extLst>
                  <a:ext uri="{0D108BD9-81ED-4DB2-BD59-A6C34878D82A}">
                    <a16:rowId xmlns:a16="http://schemas.microsoft.com/office/drawing/2014/main" val="10001"/>
                  </a:ext>
                </a:extLst>
              </a:tr>
              <a:tr h="149854">
                <a:tc>
                  <a:txBody>
                    <a:bodyPr/>
                    <a:lstStyle/>
                    <a:p>
                      <a:pPr algn="r"/>
                      <a:r>
                        <a:rPr lang="en-US" sz="1050" b="1" dirty="0" smtClean="0"/>
                        <a:t>Gaming/Gambling Tendency</a:t>
                      </a:r>
                      <a:endParaRPr lang="en-US" sz="1050" b="1" dirty="0"/>
                    </a:p>
                  </a:txBody>
                  <a:tcPr/>
                </a:tc>
                <a:tc>
                  <a:txBody>
                    <a:bodyPr/>
                    <a:lstStyle/>
                    <a:p>
                      <a:pPr algn="ctr"/>
                      <a:r>
                        <a:rPr lang="en-US" sz="1050" b="1" dirty="0" smtClean="0"/>
                        <a:t>15 </a:t>
                      </a:r>
                      <a:r>
                        <a:rPr lang="en-US" sz="900" i="1" dirty="0" smtClean="0"/>
                        <a:t>out of 25 points</a:t>
                      </a:r>
                      <a:endParaRPr lang="en-US" sz="900" i="1" dirty="0"/>
                    </a:p>
                  </a:txBody>
                  <a:tcPr/>
                </a:tc>
                <a:extLst>
                  <a:ext uri="{0D108BD9-81ED-4DB2-BD59-A6C34878D82A}">
                    <a16:rowId xmlns:a16="http://schemas.microsoft.com/office/drawing/2014/main" val="10002"/>
                  </a:ext>
                </a:extLst>
              </a:tr>
              <a:tr h="149854">
                <a:tc>
                  <a:txBody>
                    <a:bodyPr/>
                    <a:lstStyle/>
                    <a:p>
                      <a:pPr algn="r"/>
                      <a:r>
                        <a:rPr lang="en-US" sz="1050" b="1" dirty="0" smtClean="0"/>
                        <a:t>Maryland Lottery Perception</a:t>
                      </a:r>
                      <a:endParaRPr lang="en-US" sz="1050" b="1" dirty="0"/>
                    </a:p>
                  </a:txBody>
                  <a:tcPr/>
                </a:tc>
                <a:tc>
                  <a:txBody>
                    <a:bodyPr/>
                    <a:lstStyle/>
                    <a:p>
                      <a:pPr algn="ctr"/>
                      <a:r>
                        <a:rPr lang="en-US" sz="1050" b="1" dirty="0" smtClean="0"/>
                        <a:t>32</a:t>
                      </a:r>
                      <a:r>
                        <a:rPr lang="en-US" sz="900" b="1" dirty="0" smtClean="0"/>
                        <a:t> </a:t>
                      </a:r>
                      <a:r>
                        <a:rPr lang="en-US" sz="900" i="1" dirty="0" smtClean="0"/>
                        <a:t>out of 50 points</a:t>
                      </a:r>
                      <a:endParaRPr lang="en-US" sz="900" i="1" dirty="0"/>
                    </a:p>
                  </a:txBody>
                  <a:tcPr/>
                </a:tc>
                <a:extLst>
                  <a:ext uri="{0D108BD9-81ED-4DB2-BD59-A6C34878D82A}">
                    <a16:rowId xmlns:a16="http://schemas.microsoft.com/office/drawing/2014/main" val="10003"/>
                  </a:ext>
                </a:extLst>
              </a:tr>
              <a:tr h="149854">
                <a:tc>
                  <a:txBody>
                    <a:bodyPr/>
                    <a:lstStyle/>
                    <a:p>
                      <a:pPr algn="r"/>
                      <a:r>
                        <a:rPr lang="en-US" sz="1050" b="1" dirty="0" smtClean="0">
                          <a:solidFill>
                            <a:schemeClr val="bg1"/>
                          </a:solidFill>
                        </a:rPr>
                        <a:t>Total Score</a:t>
                      </a:r>
                      <a:endParaRPr lang="en-US" sz="1050" b="1" dirty="0">
                        <a:solidFill>
                          <a:schemeClr val="bg1"/>
                        </a:solidFill>
                      </a:endParaRPr>
                    </a:p>
                  </a:txBody>
                  <a:tcPr>
                    <a:solidFill>
                      <a:schemeClr val="accent1"/>
                    </a:solidFill>
                  </a:tcPr>
                </a:tc>
                <a:tc>
                  <a:txBody>
                    <a:bodyPr/>
                    <a:lstStyle/>
                    <a:p>
                      <a:pPr algn="ctr"/>
                      <a:r>
                        <a:rPr lang="en-US" sz="1050" b="1" i="0" baseline="0" dirty="0" smtClean="0">
                          <a:solidFill>
                            <a:schemeClr val="bg1"/>
                          </a:solidFill>
                        </a:rPr>
                        <a:t>60 </a:t>
                      </a:r>
                      <a:r>
                        <a:rPr lang="en-US" sz="900" b="1" i="1" dirty="0" smtClean="0">
                          <a:solidFill>
                            <a:schemeClr val="bg1"/>
                          </a:solidFill>
                        </a:rPr>
                        <a:t>out of 100 points</a:t>
                      </a:r>
                      <a:endParaRPr lang="en-US" sz="900" b="1" i="1" dirty="0">
                        <a:solidFill>
                          <a:schemeClr val="bg1"/>
                        </a:solidFill>
                      </a:endParaRPr>
                    </a:p>
                  </a:txBody>
                  <a:tcPr>
                    <a:solidFill>
                      <a:schemeClr val="accent1"/>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416389553"/>
              </p:ext>
            </p:extLst>
          </p:nvPr>
        </p:nvGraphicFramePr>
        <p:xfrm>
          <a:off x="101601" y="1278466"/>
          <a:ext cx="4343400" cy="2270157"/>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tblGrid>
              <a:tr h="349917">
                <a:tc>
                  <a:txBody>
                    <a:bodyPr/>
                    <a:lstStyle/>
                    <a:p>
                      <a:pPr algn="ctr"/>
                      <a:r>
                        <a:rPr lang="en-US" sz="1200" b="1" dirty="0" smtClean="0">
                          <a:solidFill>
                            <a:schemeClr val="accent1">
                              <a:lumMod val="75000"/>
                            </a:schemeClr>
                          </a:solidFill>
                        </a:rPr>
                        <a:t>P R O F I L E  S U M M A R Y</a:t>
                      </a:r>
                      <a:r>
                        <a:rPr lang="en-US" sz="1200" b="1" baseline="0" dirty="0" smtClean="0">
                          <a:solidFill>
                            <a:schemeClr val="accent1">
                              <a:lumMod val="75000"/>
                            </a:schemeClr>
                          </a:solidFill>
                        </a:rPr>
                        <a:t> </a:t>
                      </a:r>
                      <a:endParaRPr lang="en-US" sz="1200" b="1" dirty="0">
                        <a:solidFill>
                          <a:schemeClr val="accent1">
                            <a:lumMod val="75000"/>
                          </a:schemeClr>
                        </a:solidFill>
                      </a:endParaRPr>
                    </a:p>
                  </a:txBody>
                  <a:tcPr anchor="ctr">
                    <a:solidFill>
                      <a:schemeClr val="bg1">
                        <a:lumMod val="95000"/>
                      </a:schemeClr>
                    </a:solidFill>
                  </a:tcPr>
                </a:tc>
                <a:extLst>
                  <a:ext uri="{0D108BD9-81ED-4DB2-BD59-A6C34878D82A}">
                    <a16:rowId xmlns:a16="http://schemas.microsoft.com/office/drawing/2014/main" val="10000"/>
                  </a:ext>
                </a:extLst>
              </a:tr>
              <a:tr h="1876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This</a:t>
                      </a:r>
                      <a:r>
                        <a:rPr lang="en-US" sz="1200" b="1" baseline="0" dirty="0" smtClean="0">
                          <a:solidFill>
                            <a:schemeClr val="tx1"/>
                          </a:solidFill>
                        </a:rPr>
                        <a:t> group owns expensive homes in the suburbs of Maryland and make on average $148,000 in household income per year.  One third have children in the household and most are married.  They are highly educated and have professional jobs. They spend their leisure time eating out at restaurants, traveling, exercising, reading, shopping, attending shows and watching broadcast TV mostly news, drama, sports and documentaries and browse the Internet nine hours per week. Their gambling/gaming index score is in the average range for a high frequency player.</a:t>
                      </a:r>
                      <a:endParaRPr lang="en-US" sz="1200" b="1" dirty="0" smtClean="0">
                        <a:solidFill>
                          <a:schemeClr val="tx1"/>
                        </a:solidFill>
                      </a:endParaRPr>
                    </a:p>
                    <a:p>
                      <a:pPr algn="l"/>
                      <a:endParaRPr lang="en-US" sz="1200" b="1"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479042620"/>
              </p:ext>
            </p:extLst>
          </p:nvPr>
        </p:nvGraphicFramePr>
        <p:xfrm>
          <a:off x="99718" y="3649980"/>
          <a:ext cx="4343400" cy="176022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1">
                              <a:lumMod val="75000"/>
                            </a:schemeClr>
                          </a:solidFill>
                        </a:rPr>
                        <a:t>C U R R E N T</a:t>
                      </a:r>
                      <a:r>
                        <a:rPr lang="en-US" sz="1200" b="1" baseline="0" dirty="0" smtClean="0">
                          <a:solidFill>
                            <a:schemeClr val="accent1">
                              <a:lumMod val="75000"/>
                            </a:schemeClr>
                          </a:solidFill>
                        </a:rPr>
                        <a:t>  L O T T E R Y  P L A Y</a:t>
                      </a:r>
                      <a:endParaRPr lang="en-US" sz="1200" b="1" dirty="0">
                        <a:solidFill>
                          <a:schemeClr val="accent1">
                            <a:lumMod val="75000"/>
                          </a:schemeClr>
                        </a:solidFill>
                      </a:endParaRPr>
                    </a:p>
                  </a:txBody>
                  <a:tcPr>
                    <a:solidFill>
                      <a:schemeClr val="bg1">
                        <a:lumMod val="95000"/>
                      </a:schemeClr>
                    </a:solidFill>
                  </a:tcPr>
                </a:tc>
                <a:tc hMerge="1">
                  <a:txBody>
                    <a:bodyPr/>
                    <a:lstStyle/>
                    <a:p>
                      <a:pPr algn="ctr"/>
                      <a:endParaRPr lang="en-US" sz="1200" b="1" dirty="0">
                        <a:solidFill>
                          <a:schemeClr val="accent2">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149854">
                <a:tc>
                  <a:txBody>
                    <a:bodyPr/>
                    <a:lstStyle/>
                    <a:p>
                      <a:pPr algn="r"/>
                      <a:endParaRPr lang="en-US" sz="900" b="1" dirty="0"/>
                    </a:p>
                  </a:txBody>
                  <a:tcPr/>
                </a:tc>
                <a:tc>
                  <a:txBody>
                    <a:bodyPr/>
                    <a:lstStyle/>
                    <a:p>
                      <a:pPr algn="ctr"/>
                      <a:r>
                        <a:rPr lang="en-US" sz="900" b="1" i="1" dirty="0" smtClean="0"/>
                        <a:t>% of Respondents</a:t>
                      </a:r>
                      <a:endParaRPr lang="en-US" sz="900" b="1" i="1" dirty="0"/>
                    </a:p>
                  </a:txBody>
                  <a:tcPr/>
                </a:tc>
                <a:extLst>
                  <a:ext uri="{0D108BD9-81ED-4DB2-BD59-A6C34878D82A}">
                    <a16:rowId xmlns:a16="http://schemas.microsoft.com/office/drawing/2014/main" val="10001"/>
                  </a:ext>
                </a:extLst>
              </a:tr>
              <a:tr h="149854">
                <a:tc>
                  <a:txBody>
                    <a:bodyPr/>
                    <a:lstStyle/>
                    <a:p>
                      <a:pPr algn="r"/>
                      <a:r>
                        <a:rPr lang="en-US" sz="1050" b="1" dirty="0" smtClean="0"/>
                        <a:t>Daily Games</a:t>
                      </a:r>
                      <a:endParaRPr lang="en-US" sz="1050" b="1" dirty="0"/>
                    </a:p>
                  </a:txBody>
                  <a:tcPr/>
                </a:tc>
                <a:tc>
                  <a:txBody>
                    <a:bodyPr/>
                    <a:lstStyle/>
                    <a:p>
                      <a:pPr algn="ctr"/>
                      <a:r>
                        <a:rPr lang="en-US" sz="900" i="0" dirty="0" smtClean="0"/>
                        <a:t>45%</a:t>
                      </a:r>
                      <a:endParaRPr lang="en-US" sz="900" i="0" dirty="0"/>
                    </a:p>
                  </a:txBody>
                  <a:tcPr/>
                </a:tc>
                <a:extLst>
                  <a:ext uri="{0D108BD9-81ED-4DB2-BD59-A6C34878D82A}">
                    <a16:rowId xmlns:a16="http://schemas.microsoft.com/office/drawing/2014/main" val="10002"/>
                  </a:ext>
                </a:extLst>
              </a:tr>
              <a:tr h="149854">
                <a:tc>
                  <a:txBody>
                    <a:bodyPr/>
                    <a:lstStyle/>
                    <a:p>
                      <a:pPr algn="r"/>
                      <a:r>
                        <a:rPr lang="en-US" sz="1050" b="1" dirty="0" smtClean="0"/>
                        <a:t>Jackpot</a:t>
                      </a:r>
                      <a:endParaRPr lang="en-US" sz="1050" b="1" dirty="0"/>
                    </a:p>
                  </a:txBody>
                  <a:tcPr/>
                </a:tc>
                <a:tc>
                  <a:txBody>
                    <a:bodyPr/>
                    <a:lstStyle/>
                    <a:p>
                      <a:pPr algn="ctr"/>
                      <a:r>
                        <a:rPr lang="en-US" sz="900" i="0" dirty="0" smtClean="0"/>
                        <a:t>88%</a:t>
                      </a:r>
                      <a:endParaRPr lang="en-US" sz="900" i="0" dirty="0"/>
                    </a:p>
                  </a:txBody>
                  <a:tcPr/>
                </a:tc>
                <a:extLst>
                  <a:ext uri="{0D108BD9-81ED-4DB2-BD59-A6C34878D82A}">
                    <a16:rowId xmlns:a16="http://schemas.microsoft.com/office/drawing/2014/main" val="10003"/>
                  </a:ext>
                </a:extLst>
              </a:tr>
              <a:tr h="149854">
                <a:tc>
                  <a:txBody>
                    <a:bodyPr/>
                    <a:lstStyle/>
                    <a:p>
                      <a:pPr algn="r"/>
                      <a:r>
                        <a:rPr lang="en-US" sz="1050" b="1" dirty="0" smtClean="0"/>
                        <a:t>Scratch-Offs</a:t>
                      </a:r>
                      <a:endParaRPr lang="en-US" sz="1050" b="1" dirty="0"/>
                    </a:p>
                  </a:txBody>
                  <a:tcPr/>
                </a:tc>
                <a:tc>
                  <a:txBody>
                    <a:bodyPr/>
                    <a:lstStyle/>
                    <a:p>
                      <a:pPr algn="ctr"/>
                      <a:r>
                        <a:rPr lang="en-US" sz="900" i="0" dirty="0" smtClean="0"/>
                        <a:t>64%</a:t>
                      </a:r>
                      <a:endParaRPr lang="en-US" sz="900" i="0" dirty="0"/>
                    </a:p>
                  </a:txBody>
                  <a:tcPr/>
                </a:tc>
                <a:extLst>
                  <a:ext uri="{0D108BD9-81ED-4DB2-BD59-A6C34878D82A}">
                    <a16:rowId xmlns:a16="http://schemas.microsoft.com/office/drawing/2014/main" val="10004"/>
                  </a:ext>
                </a:extLst>
              </a:tr>
              <a:tr h="149854">
                <a:tc>
                  <a:txBody>
                    <a:bodyPr/>
                    <a:lstStyle/>
                    <a:p>
                      <a:pPr algn="r"/>
                      <a:r>
                        <a:rPr lang="en-US" sz="1050" b="1" dirty="0" smtClean="0"/>
                        <a:t>Monitor Games</a:t>
                      </a:r>
                      <a:endParaRPr lang="en-US" sz="1050" b="1" dirty="0"/>
                    </a:p>
                  </a:txBody>
                  <a:tcPr/>
                </a:tc>
                <a:tc>
                  <a:txBody>
                    <a:bodyPr/>
                    <a:lstStyle/>
                    <a:p>
                      <a:pPr algn="ctr"/>
                      <a:r>
                        <a:rPr lang="en-US" sz="900" i="0" dirty="0" smtClean="0"/>
                        <a:t>10%</a:t>
                      </a:r>
                      <a:endParaRPr lang="en-US" sz="900" i="0" dirty="0"/>
                    </a:p>
                  </a:txBody>
                  <a:tcPr/>
                </a:tc>
                <a:extLst>
                  <a:ext uri="{0D108BD9-81ED-4DB2-BD59-A6C34878D82A}">
                    <a16:rowId xmlns:a16="http://schemas.microsoft.com/office/drawing/2014/main" val="10005"/>
                  </a:ext>
                </a:extLst>
              </a:tr>
              <a:tr h="149854">
                <a:tc>
                  <a:txBody>
                    <a:bodyPr/>
                    <a:lstStyle/>
                    <a:p>
                      <a:pPr algn="r"/>
                      <a:r>
                        <a:rPr lang="en-US" sz="1050" b="1" dirty="0" smtClean="0">
                          <a:solidFill>
                            <a:schemeClr val="bg1"/>
                          </a:solidFill>
                        </a:rPr>
                        <a:t>Total  Lottery</a:t>
                      </a:r>
                      <a:r>
                        <a:rPr lang="en-US" sz="1050" b="1" baseline="0" dirty="0" smtClean="0">
                          <a:solidFill>
                            <a:schemeClr val="bg1"/>
                          </a:solidFill>
                        </a:rPr>
                        <a:t> </a:t>
                      </a:r>
                      <a:r>
                        <a:rPr lang="en-US" sz="1050" b="1" dirty="0" smtClean="0">
                          <a:solidFill>
                            <a:schemeClr val="bg1"/>
                          </a:solidFill>
                        </a:rPr>
                        <a:t>Spend</a:t>
                      </a:r>
                      <a:endParaRPr lang="en-US" sz="1050" b="1" dirty="0">
                        <a:solidFill>
                          <a:schemeClr val="bg1"/>
                        </a:solidFill>
                      </a:endParaRPr>
                    </a:p>
                  </a:txBody>
                  <a:tcP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bg1"/>
                          </a:solidFill>
                        </a:rPr>
                        <a:t>$675</a:t>
                      </a:r>
                      <a:endParaRPr lang="en-US" sz="1050" b="1" dirty="0">
                        <a:solidFill>
                          <a:schemeClr val="bg1"/>
                        </a:solidFill>
                      </a:endParaRPr>
                    </a:p>
                  </a:txBody>
                  <a:tcPr>
                    <a:solidFill>
                      <a:srgbClr val="4F81BD"/>
                    </a:solidFill>
                  </a:tcPr>
                </a:tc>
                <a:extLst>
                  <a:ext uri="{0D108BD9-81ED-4DB2-BD59-A6C34878D82A}">
                    <a16:rowId xmlns:a16="http://schemas.microsoft.com/office/drawing/2014/main" val="10006"/>
                  </a:ext>
                </a:extLst>
              </a:tr>
            </a:tbl>
          </a:graphicData>
        </a:graphic>
      </p:graphicFrame>
      <p:sp>
        <p:nvSpPr>
          <p:cNvPr id="9" name="Rectangle 8"/>
          <p:cNvSpPr/>
          <p:nvPr/>
        </p:nvSpPr>
        <p:spPr>
          <a:xfrm>
            <a:off x="8168195" y="762000"/>
            <a:ext cx="899605" cy="369332"/>
          </a:xfrm>
          <a:prstGeom prst="rect">
            <a:avLst/>
          </a:prstGeom>
        </p:spPr>
        <p:txBody>
          <a:bodyPr wrap="none">
            <a:spAutoFit/>
          </a:bodyPr>
          <a:lstStyle/>
          <a:p>
            <a:pPr>
              <a:defRPr/>
            </a:pPr>
            <a:r>
              <a:rPr lang="en-US" i="1" dirty="0"/>
              <a:t>(n = </a:t>
            </a:r>
            <a:r>
              <a:rPr lang="en-US" i="1" dirty="0" smtClean="0"/>
              <a:t>94)</a:t>
            </a:r>
            <a:endParaRPr lang="en-US" i="1" dirty="0"/>
          </a:p>
        </p:txBody>
      </p:sp>
    </p:spTree>
    <p:extLst>
      <p:ext uri="{BB962C8B-B14F-4D97-AF65-F5344CB8AC3E}">
        <p14:creationId xmlns:p14="http://schemas.microsoft.com/office/powerpoint/2010/main" val="171807638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p:cNvSpPr>
            <a:spLocks noGrp="1"/>
          </p:cNvSpPr>
          <p:nvPr>
            <p:ph type="body" sz="quarter" idx="10"/>
          </p:nvPr>
        </p:nvSpPr>
        <p:spPr>
          <a:xfrm>
            <a:off x="152400" y="152403"/>
            <a:ext cx="8991600" cy="685800"/>
          </a:xfrm>
        </p:spPr>
        <p:txBody>
          <a:bodyPr/>
          <a:lstStyle/>
          <a:p>
            <a:pPr eaLnBrk="1" hangingPunct="1">
              <a:lnSpc>
                <a:spcPct val="70000"/>
              </a:lnSpc>
            </a:pPr>
            <a:r>
              <a:rPr lang="en-US" sz="4000" dirty="0" smtClean="0">
                <a:solidFill>
                  <a:schemeClr val="accent1"/>
                </a:solidFill>
              </a:rPr>
              <a:t>High Frequency Player Profile</a:t>
            </a:r>
          </a:p>
          <a:p>
            <a:pPr eaLnBrk="1" hangingPunct="1">
              <a:lnSpc>
                <a:spcPct val="70000"/>
              </a:lnSpc>
            </a:pPr>
            <a:r>
              <a:rPr lang="en-US" sz="2800" b="0" i="1" dirty="0" smtClean="0">
                <a:solidFill>
                  <a:schemeClr val="tx1"/>
                </a:solidFill>
              </a:rPr>
              <a:t>RURAL/ LOW INCOME </a:t>
            </a:r>
          </a:p>
        </p:txBody>
      </p:sp>
      <p:graphicFrame>
        <p:nvGraphicFramePr>
          <p:cNvPr id="4" name="Table 3"/>
          <p:cNvGraphicFramePr>
            <a:graphicFrameLocks noGrp="1"/>
          </p:cNvGraphicFramePr>
          <p:nvPr>
            <p:extLst>
              <p:ext uri="{D42A27DB-BD31-4B8C-83A1-F6EECF244321}">
                <p14:modId xmlns:p14="http://schemas.microsoft.com/office/powerpoint/2010/main" val="156939331"/>
              </p:ext>
            </p:extLst>
          </p:nvPr>
        </p:nvGraphicFramePr>
        <p:xfrm>
          <a:off x="4690532" y="1278466"/>
          <a:ext cx="4343400" cy="5516880"/>
        </p:xfrm>
        <a:graphic>
          <a:graphicData uri="http://schemas.openxmlformats.org/drawingml/2006/table">
            <a:tbl>
              <a:tblPr firstRow="1" bandRow="1">
                <a:tableStyleId>{5940675A-B579-460E-94D1-54222C63F5DA}</a:tableStyleId>
              </a:tblPr>
              <a:tblGrid>
                <a:gridCol w="294536">
                  <a:extLst>
                    <a:ext uri="{9D8B030D-6E8A-4147-A177-3AD203B41FA5}">
                      <a16:colId xmlns:a16="http://schemas.microsoft.com/office/drawing/2014/main" val="20000"/>
                    </a:ext>
                  </a:extLst>
                </a:gridCol>
                <a:gridCol w="130566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64862">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chemeClr val="bg1"/>
                          </a:solidFill>
                        </a:rPr>
                        <a:t>Top Response </a:t>
                      </a:r>
                    </a:p>
                    <a:p>
                      <a:pPr algn="ctr"/>
                      <a:r>
                        <a:rPr lang="en-US" sz="900" b="1" dirty="0" smtClean="0">
                          <a:solidFill>
                            <a:schemeClr val="bg1"/>
                          </a:solidFill>
                        </a:rPr>
                        <a:t> (or Average)</a:t>
                      </a:r>
                    </a:p>
                  </a:txBody>
                  <a:tcPr>
                    <a:lnT w="12700" cap="flat" cmpd="sng" algn="ctr">
                      <a:solidFill>
                        <a:schemeClr val="tx1"/>
                      </a:solidFill>
                      <a:prstDash val="solid"/>
                      <a:round/>
                      <a:headEnd type="none" w="med" len="med"/>
                      <a:tailEnd type="none" w="med" len="med"/>
                    </a:lnT>
                    <a:solidFill>
                      <a:schemeClr val="accent1"/>
                    </a:solidFill>
                  </a:tcPr>
                </a:tc>
                <a:tc>
                  <a:txBody>
                    <a:bodyPr/>
                    <a:lstStyle/>
                    <a:p>
                      <a:pPr algn="ctr"/>
                      <a:r>
                        <a:rPr lang="en-US" sz="900" b="1" dirty="0" smtClean="0">
                          <a:solidFill>
                            <a:schemeClr val="tx1"/>
                          </a:solidFill>
                        </a:rPr>
                        <a:t>2</a:t>
                      </a:r>
                      <a:r>
                        <a:rPr lang="en-US" sz="900" b="1" baseline="30000" dirty="0" smtClean="0">
                          <a:solidFill>
                            <a:schemeClr val="tx1"/>
                          </a:solidFill>
                        </a:rPr>
                        <a:t>nd</a:t>
                      </a:r>
                      <a:r>
                        <a:rPr lang="en-US" sz="900" b="1" baseline="0" dirty="0" smtClean="0">
                          <a:solidFill>
                            <a:schemeClr val="tx1"/>
                          </a:solidFill>
                        </a:rPr>
                        <a:t> Top Response</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r h="228039">
                <a:tc rowSpan="13">
                  <a:txBody>
                    <a:bodyPr/>
                    <a:lstStyle/>
                    <a:p>
                      <a:pPr algn="ctr"/>
                      <a:r>
                        <a:rPr lang="en-US" sz="1050" b="1" dirty="0" smtClean="0">
                          <a:solidFill>
                            <a:schemeClr val="accent1">
                              <a:lumMod val="75000"/>
                            </a:schemeClr>
                          </a:solidFill>
                        </a:rPr>
                        <a:t>DEMOGRAPHICS</a:t>
                      </a:r>
                      <a:endParaRPr lang="en-US" sz="1050" b="1" dirty="0">
                        <a:solidFill>
                          <a:schemeClr val="accent1">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50 years</a:t>
                      </a:r>
                      <a:endParaRPr lang="en-US" sz="900" b="1" dirty="0"/>
                    </a:p>
                  </a:txBody>
                  <a:tcPr>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28039">
                <a:tc vMerge="1">
                  <a:txBody>
                    <a:bodyPr/>
                    <a:lstStyle/>
                    <a:p>
                      <a:pPr algn="r"/>
                      <a:endParaRPr lang="en-US" sz="900" b="1" dirty="0"/>
                    </a:p>
                  </a:txBody>
                  <a:tcPr/>
                </a:tc>
                <a:tc>
                  <a:txBody>
                    <a:bodyPr/>
                    <a:lstStyle/>
                    <a:p>
                      <a:pPr algn="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Female – 52%</a:t>
                      </a:r>
                      <a:endParaRPr lang="en-US" sz="900" b="1" dirty="0"/>
                    </a:p>
                  </a:txBody>
                  <a:tcPr>
                    <a:solidFill>
                      <a:schemeClr val="accent5">
                        <a:lumMod val="20000"/>
                        <a:lumOff val="80000"/>
                      </a:schemeClr>
                    </a:solidFill>
                  </a:tcPr>
                </a:tc>
                <a:tc>
                  <a:txBody>
                    <a:bodyPr/>
                    <a:lstStyle/>
                    <a:p>
                      <a:pPr algn="ctr"/>
                      <a:r>
                        <a:rPr lang="en-US" sz="900" b="0" dirty="0" smtClean="0"/>
                        <a:t>Male</a:t>
                      </a:r>
                      <a:r>
                        <a:rPr lang="en-US" sz="900" b="0" baseline="0" dirty="0" smtClean="0"/>
                        <a:t> </a:t>
                      </a:r>
                      <a:r>
                        <a:rPr lang="en-US" sz="900" b="0" dirty="0" smtClean="0"/>
                        <a:t>– 48%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28039">
                <a:tc vMerge="1">
                  <a:txBody>
                    <a:bodyPr/>
                    <a:lstStyle/>
                    <a:p>
                      <a:pPr algn="r"/>
                      <a:endParaRPr lang="en-US" sz="900" b="1" dirty="0"/>
                    </a:p>
                  </a:txBody>
                  <a:tcPr/>
                </a:tc>
                <a:tc>
                  <a:txBody>
                    <a:bodyPr/>
                    <a:lstStyle/>
                    <a:p>
                      <a:pPr algn="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 – 82%</a:t>
                      </a:r>
                      <a:endParaRPr lang="en-US" sz="900" b="1" dirty="0"/>
                    </a:p>
                  </a:txBody>
                  <a:tcPr>
                    <a:solidFill>
                      <a:schemeClr val="accent5">
                        <a:lumMod val="20000"/>
                        <a:lumOff val="80000"/>
                      </a:schemeClr>
                    </a:solidFill>
                  </a:tcPr>
                </a:tc>
                <a:tc>
                  <a:txBody>
                    <a:bodyPr/>
                    <a:lstStyle/>
                    <a:p>
                      <a:pPr algn="ctr"/>
                      <a:r>
                        <a:rPr lang="en-US" sz="900" b="0" dirty="0" smtClean="0"/>
                        <a:t>AA</a:t>
                      </a:r>
                      <a:r>
                        <a:rPr lang="en-US" sz="900" b="0" baseline="0" dirty="0" smtClean="0"/>
                        <a:t> </a:t>
                      </a:r>
                      <a:r>
                        <a:rPr lang="en-US" sz="900" b="0" dirty="0" smtClean="0"/>
                        <a:t>– 15%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28039">
                <a:tc vMerge="1">
                  <a:txBody>
                    <a:bodyPr/>
                    <a:lstStyle/>
                    <a:p>
                      <a:pPr algn="r"/>
                      <a:endParaRPr lang="en-US" sz="900" b="1" dirty="0"/>
                    </a:p>
                  </a:txBody>
                  <a:tcPr/>
                </a:tc>
                <a:tc>
                  <a:txBody>
                    <a:bodyPr/>
                    <a:lstStyle/>
                    <a:p>
                      <a:pPr algn="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73%</a:t>
                      </a:r>
                      <a:endParaRPr lang="en-US" sz="900" b="1" dirty="0"/>
                    </a:p>
                  </a:txBody>
                  <a:tcPr>
                    <a:solidFill>
                      <a:schemeClr val="accent5">
                        <a:lumMod val="20000"/>
                        <a:lumOff val="80000"/>
                      </a:schemeClr>
                    </a:solidFill>
                  </a:tcPr>
                </a:tc>
                <a:tc>
                  <a:txBody>
                    <a:bodyPr/>
                    <a:lstStyle/>
                    <a:p>
                      <a:pPr algn="ctr"/>
                      <a:r>
                        <a:rPr lang="en-US" sz="900" b="0" dirty="0" smtClean="0"/>
                        <a:t>TH– 15%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8039">
                <a:tc vMerge="1">
                  <a:txBody>
                    <a:bodyPr/>
                    <a:lstStyle/>
                    <a:p>
                      <a:pPr algn="r"/>
                      <a:endParaRPr lang="en-US" sz="900" b="1" dirty="0"/>
                    </a:p>
                  </a:txBody>
                  <a:tcPr/>
                </a:tc>
                <a:tc>
                  <a:txBody>
                    <a:bodyPr/>
                    <a:lstStyle/>
                    <a:p>
                      <a:pPr algn="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$209,000</a:t>
                      </a:r>
                      <a:endParaRPr lang="en-US" sz="900" b="1" dirty="0"/>
                    </a:p>
                  </a:txBody>
                  <a:tcPr>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8039">
                <a:tc vMerge="1">
                  <a:txBody>
                    <a:bodyPr/>
                    <a:lstStyle/>
                    <a:p>
                      <a:pPr algn="r"/>
                      <a:endParaRPr lang="en-US" sz="900" b="1" dirty="0"/>
                    </a:p>
                  </a:txBody>
                  <a:tcPr/>
                </a:tc>
                <a:tc>
                  <a:txBody>
                    <a:bodyPr/>
                    <a:lstStyle/>
                    <a:p>
                      <a:pPr algn="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 – 70%</a:t>
                      </a:r>
                      <a:endParaRPr lang="en-US" sz="900" b="1" dirty="0"/>
                    </a:p>
                  </a:txBody>
                  <a:tcPr>
                    <a:solidFill>
                      <a:schemeClr val="accent5">
                        <a:lumMod val="20000"/>
                        <a:lumOff val="80000"/>
                      </a:schemeClr>
                    </a:solidFill>
                  </a:tcPr>
                </a:tc>
                <a:tc>
                  <a:txBody>
                    <a:bodyPr/>
                    <a:lstStyle/>
                    <a:p>
                      <a:pPr algn="ctr"/>
                      <a:r>
                        <a:rPr lang="en-US" sz="900" b="0" dirty="0" smtClean="0"/>
                        <a:t>Rent</a:t>
                      </a:r>
                      <a:r>
                        <a:rPr lang="en-US" sz="900" b="0" baseline="0" dirty="0" smtClean="0"/>
                        <a:t> </a:t>
                      </a:r>
                      <a:r>
                        <a:rPr lang="en-US" sz="900" b="0" dirty="0" smtClean="0"/>
                        <a:t>– 21%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8039">
                <a:tc vMerge="1">
                  <a:txBody>
                    <a:bodyPr/>
                    <a:lstStyle/>
                    <a:p>
                      <a:pPr algn="r"/>
                      <a:endParaRPr lang="en-US" sz="900" b="1" dirty="0"/>
                    </a:p>
                  </a:txBody>
                  <a:tcPr/>
                </a:tc>
                <a:tc>
                  <a:txBody>
                    <a:bodyPr/>
                    <a:lstStyle/>
                    <a:p>
                      <a:pPr algn="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Married – 52%</a:t>
                      </a:r>
                      <a:endParaRPr lang="en-US" sz="900" b="1" dirty="0"/>
                    </a:p>
                  </a:txBody>
                  <a:tcPr>
                    <a:solidFill>
                      <a:schemeClr val="accent5">
                        <a:lumMod val="20000"/>
                        <a:lumOff val="80000"/>
                      </a:schemeClr>
                    </a:solidFill>
                  </a:tcPr>
                </a:tc>
                <a:tc>
                  <a:txBody>
                    <a:bodyPr/>
                    <a:lstStyle/>
                    <a:p>
                      <a:pPr algn="ctr"/>
                      <a:r>
                        <a:rPr lang="en-US" sz="900" b="0" dirty="0" smtClean="0"/>
                        <a:t>Single</a:t>
                      </a:r>
                      <a:r>
                        <a:rPr lang="en-US" sz="900" b="0" baseline="0" dirty="0" smtClean="0"/>
                        <a:t> </a:t>
                      </a:r>
                      <a:r>
                        <a:rPr lang="en-US" sz="900" b="0" dirty="0" smtClean="0"/>
                        <a:t>– 30%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8039">
                <a:tc vMerge="1">
                  <a:txBody>
                    <a:bodyPr/>
                    <a:lstStyle/>
                    <a:p>
                      <a:pPr algn="r"/>
                      <a:endParaRPr lang="en-US" sz="900" b="1" dirty="0"/>
                    </a:p>
                  </a:txBody>
                  <a:tcPr/>
                </a:tc>
                <a:tc>
                  <a:txBody>
                    <a:bodyPr/>
                    <a:lstStyle/>
                    <a:p>
                      <a:pPr algn="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24%</a:t>
                      </a:r>
                      <a:endParaRPr lang="en-US" sz="900" b="1" dirty="0"/>
                    </a:p>
                  </a:txBody>
                  <a:tcPr>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8039">
                <a:tc vMerge="1">
                  <a:txBody>
                    <a:bodyPr/>
                    <a:lstStyle/>
                    <a:p>
                      <a:pPr algn="r"/>
                      <a:endParaRPr lang="en-US" sz="900" b="1" dirty="0"/>
                    </a:p>
                  </a:txBody>
                  <a:tcPr/>
                </a:tc>
                <a:tc>
                  <a:txBody>
                    <a:bodyPr/>
                    <a:lstStyle/>
                    <a:p>
                      <a:pPr algn="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baseline="0" dirty="0" smtClean="0"/>
                        <a:t>Some College</a:t>
                      </a:r>
                      <a:r>
                        <a:rPr lang="en-US" sz="900" b="1" dirty="0" smtClean="0"/>
                        <a:t> – 55%</a:t>
                      </a:r>
                      <a:endParaRPr lang="en-US" sz="900" b="1" dirty="0"/>
                    </a:p>
                  </a:txBody>
                  <a:tcPr>
                    <a:solidFill>
                      <a:schemeClr val="accent5">
                        <a:lumMod val="20000"/>
                        <a:lumOff val="80000"/>
                      </a:schemeClr>
                    </a:solidFill>
                  </a:tcPr>
                </a:tc>
                <a:tc>
                  <a:txBody>
                    <a:bodyPr/>
                    <a:lstStyle/>
                    <a:p>
                      <a:pPr algn="ctr"/>
                      <a:r>
                        <a:rPr lang="en-US" sz="900" b="0" dirty="0" smtClean="0"/>
                        <a:t>High</a:t>
                      </a:r>
                      <a:r>
                        <a:rPr lang="en-US" sz="900" b="0" baseline="0" dirty="0" smtClean="0"/>
                        <a:t> School </a:t>
                      </a:r>
                      <a:r>
                        <a:rPr lang="en-US" sz="900" b="0" dirty="0" smtClean="0"/>
                        <a:t>–</a:t>
                      </a:r>
                      <a:r>
                        <a:rPr lang="en-US" sz="900" b="0" baseline="0" dirty="0" smtClean="0"/>
                        <a:t> 33</a:t>
                      </a:r>
                      <a:r>
                        <a:rPr lang="en-US" sz="900" b="0" dirty="0" smtClean="0"/>
                        <a:t>%</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Full</a:t>
                      </a:r>
                      <a:r>
                        <a:rPr lang="en-US" sz="900" b="1" baseline="0" dirty="0" smtClean="0"/>
                        <a:t> Time</a:t>
                      </a:r>
                      <a:r>
                        <a:rPr lang="en-US" sz="900" b="1" dirty="0" smtClean="0"/>
                        <a:t> – 42%</a:t>
                      </a:r>
                      <a:endParaRPr lang="en-US" sz="900" b="1" dirty="0"/>
                    </a:p>
                  </a:txBody>
                  <a:tcPr>
                    <a:solidFill>
                      <a:schemeClr val="accent5">
                        <a:lumMod val="20000"/>
                        <a:lumOff val="80000"/>
                      </a:schemeClr>
                    </a:solidFill>
                  </a:tcPr>
                </a:tc>
                <a:tc>
                  <a:txBody>
                    <a:bodyPr/>
                    <a:lstStyle/>
                    <a:p>
                      <a:pPr algn="ctr"/>
                      <a:r>
                        <a:rPr lang="en-US" sz="900" b="0" dirty="0" smtClean="0"/>
                        <a:t>Retired</a:t>
                      </a:r>
                      <a:r>
                        <a:rPr lang="en-US" sz="900" b="0" baseline="0" dirty="0" smtClean="0"/>
                        <a:t> </a:t>
                      </a:r>
                      <a:r>
                        <a:rPr lang="en-US" sz="900" b="0" dirty="0" smtClean="0"/>
                        <a:t>– 30%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smtClean="0"/>
                        <a:t>Trade/Retail– 53%</a:t>
                      </a:r>
                    </a:p>
                  </a:txBody>
                  <a:tcPr>
                    <a:solidFill>
                      <a:schemeClr val="accent5">
                        <a:lumMod val="20000"/>
                        <a:lumOff val="80000"/>
                      </a:schemeClr>
                    </a:solidFill>
                  </a:tcPr>
                </a:tc>
                <a:tc>
                  <a:txBody>
                    <a:bodyPr/>
                    <a:lstStyle/>
                    <a:p>
                      <a:pPr algn="ctr"/>
                      <a:r>
                        <a:rPr lang="en-US" sz="900" b="0" dirty="0" smtClean="0"/>
                        <a:t>Professional – 16%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$34,000</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8039">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88%</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21621">
                <a:tc>
                  <a:txBody>
                    <a:bodyPr/>
                    <a:lstStyle/>
                    <a:p>
                      <a:pPr algn="ctr"/>
                      <a:endParaRPr lang="en-US" sz="200" b="1" dirty="0"/>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8039">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endParaRPr lang="en-US" sz="1050" b="1"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Watching</a:t>
                      </a:r>
                      <a:r>
                        <a:rPr lang="en-US" sz="900" b="1" baseline="0" dirty="0" smtClean="0"/>
                        <a:t> TV</a:t>
                      </a:r>
                      <a:r>
                        <a:rPr lang="en-US" sz="900" b="1" dirty="0" smtClean="0"/>
                        <a:t> – 73%</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0" dirty="0" smtClean="0"/>
                        <a:t>Family</a:t>
                      </a:r>
                      <a:r>
                        <a:rPr lang="en-US" sz="900" b="0" baseline="0" dirty="0" smtClean="0"/>
                        <a:t> &amp; Friends</a:t>
                      </a:r>
                      <a:r>
                        <a:rPr lang="en-US" sz="900" b="0" dirty="0" smtClean="0"/>
                        <a:t>– 73%</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8039">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Broadcast</a:t>
                      </a:r>
                      <a:r>
                        <a:rPr lang="en-US" sz="900" b="1" baseline="0" dirty="0" smtClean="0"/>
                        <a:t> TV</a:t>
                      </a:r>
                      <a:r>
                        <a:rPr lang="en-US" sz="900" b="1" dirty="0" smtClean="0"/>
                        <a:t> – 12</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0" dirty="0" smtClean="0"/>
                        <a:t>Internet– 10</a:t>
                      </a:r>
                      <a:r>
                        <a:rPr lang="en-US" sz="900" b="0" baseline="0" dirty="0" smtClean="0"/>
                        <a:t> hours</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Desktop – 53% of time</a:t>
                      </a:r>
                      <a:endParaRPr lang="en-US" sz="900" b="1" dirty="0"/>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gn="ctr"/>
                      <a:r>
                        <a:rPr lang="en-US" sz="900" b="0" dirty="0" smtClean="0"/>
                        <a:t>Laptop</a:t>
                      </a:r>
                      <a:r>
                        <a:rPr lang="en-US" sz="900" b="0" baseline="0" dirty="0" smtClean="0"/>
                        <a:t> </a:t>
                      </a:r>
                      <a:r>
                        <a:rPr lang="en-US" sz="900" b="0" dirty="0" smtClean="0"/>
                        <a:t>– 31%</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Laptop – 67%</a:t>
                      </a:r>
                      <a:endParaRPr lang="en-US" sz="900" b="1" dirty="0"/>
                    </a:p>
                  </a:txBody>
                  <a:tcPr>
                    <a:solidFill>
                      <a:schemeClr val="accent5">
                        <a:lumMod val="20000"/>
                        <a:lumOff val="80000"/>
                      </a:schemeClr>
                    </a:solidFill>
                  </a:tcPr>
                </a:tc>
                <a:tc>
                  <a:txBody>
                    <a:bodyPr/>
                    <a:lstStyle/>
                    <a:p>
                      <a:pPr algn="ctr"/>
                      <a:r>
                        <a:rPr lang="en-US" sz="900" b="0" dirty="0" smtClean="0"/>
                        <a:t>Smartphone</a:t>
                      </a:r>
                      <a:r>
                        <a:rPr lang="en-US" sz="900" b="0" baseline="0" dirty="0" smtClean="0"/>
                        <a:t> </a:t>
                      </a:r>
                      <a:r>
                        <a:rPr lang="en-US" sz="900" b="0" dirty="0" smtClean="0"/>
                        <a:t>– 45%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8"/>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Comedy – 73%</a:t>
                      </a:r>
                      <a:endParaRPr lang="en-US" sz="900" b="1" dirty="0"/>
                    </a:p>
                  </a:txBody>
                  <a:tcPr>
                    <a:solidFill>
                      <a:schemeClr val="accent5">
                        <a:lumMod val="20000"/>
                        <a:lumOff val="80000"/>
                      </a:schemeClr>
                    </a:solidFill>
                  </a:tcPr>
                </a:tc>
                <a:tc>
                  <a:txBody>
                    <a:bodyPr/>
                    <a:lstStyle/>
                    <a:p>
                      <a:pPr algn="ctr"/>
                      <a:r>
                        <a:rPr lang="en-US" sz="900" b="0" dirty="0" smtClean="0"/>
                        <a:t>Drama – 70%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52%</a:t>
                      </a:r>
                      <a:endParaRPr lang="en-US" sz="900" b="1" dirty="0"/>
                    </a:p>
                  </a:txBody>
                  <a:tcPr>
                    <a:solidFill>
                      <a:schemeClr val="accent5">
                        <a:lumMod val="20000"/>
                        <a:lumOff val="80000"/>
                      </a:schemeClr>
                    </a:solidFill>
                  </a:tcPr>
                </a:tc>
                <a:tc>
                  <a:txBody>
                    <a:bodyPr/>
                    <a:lstStyle/>
                    <a:p>
                      <a:pPr algn="ctr"/>
                      <a:r>
                        <a:rPr lang="en-US" sz="900" b="0" dirty="0" smtClean="0"/>
                        <a:t>YouTube</a:t>
                      </a:r>
                      <a:r>
                        <a:rPr lang="en-US" sz="900" b="0" baseline="0" dirty="0" smtClean="0"/>
                        <a:t> </a:t>
                      </a:r>
                      <a:r>
                        <a:rPr lang="en-US" sz="900" b="0" dirty="0" smtClean="0"/>
                        <a:t>– 27%</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 – 85%</a:t>
                      </a:r>
                      <a:endParaRPr lang="en-US" sz="900" b="1" dirty="0"/>
                    </a:p>
                  </a:txBody>
                  <a:tcPr>
                    <a:solidFill>
                      <a:schemeClr val="accent5">
                        <a:lumMod val="20000"/>
                        <a:lumOff val="80000"/>
                      </a:schemeClr>
                    </a:solidFill>
                  </a:tcPr>
                </a:tc>
                <a:tc>
                  <a:txBody>
                    <a:bodyPr/>
                    <a:lstStyle/>
                    <a:p>
                      <a:pPr algn="ctr"/>
                      <a:r>
                        <a:rPr lang="en-US" sz="900" b="0" dirty="0" smtClean="0"/>
                        <a:t>Superstore– 82%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52%</a:t>
                      </a:r>
                      <a:endParaRPr lang="en-US" sz="900" b="1" dirty="0"/>
                    </a:p>
                  </a:txBody>
                  <a:tcPr>
                    <a:solidFill>
                      <a:schemeClr val="accent5">
                        <a:lumMod val="20000"/>
                        <a:lumOff val="80000"/>
                      </a:schemeClr>
                    </a:solidFill>
                  </a:tcPr>
                </a:tc>
                <a:tc>
                  <a:txBody>
                    <a:bodyPr/>
                    <a:lstStyle/>
                    <a:p>
                      <a:pPr algn="ctr"/>
                      <a:r>
                        <a:rPr lang="en-US" sz="900" b="0" dirty="0" smtClean="0"/>
                        <a:t>SUV/Crossover– 24%</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2"/>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baseline="0" dirty="0" smtClean="0"/>
                        <a:t>Hyundai </a:t>
                      </a:r>
                      <a:r>
                        <a:rPr lang="en-US" sz="900" b="1" dirty="0" smtClean="0"/>
                        <a:t> – 21%</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0" baseline="0" dirty="0" smtClean="0"/>
                        <a:t>Ford  </a:t>
                      </a:r>
                      <a:r>
                        <a:rPr lang="en-US" sz="900" b="0" dirty="0" smtClean="0"/>
                        <a:t>– 18%</a:t>
                      </a: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40335797"/>
              </p:ext>
            </p:extLst>
          </p:nvPr>
        </p:nvGraphicFramePr>
        <p:xfrm>
          <a:off x="101601" y="5511801"/>
          <a:ext cx="4343400" cy="128016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1">
                              <a:lumMod val="75000"/>
                            </a:schemeClr>
                          </a:solidFill>
                        </a:rPr>
                        <a:t>G A M B L I N G / G A M I N G   P O T E N T I A L</a:t>
                      </a:r>
                      <a:endParaRPr lang="en-US" sz="1200" b="1" dirty="0">
                        <a:solidFill>
                          <a:schemeClr val="accent1">
                            <a:lumMod val="75000"/>
                          </a:schemeClr>
                        </a:solidFill>
                      </a:endParaRPr>
                    </a:p>
                  </a:txBody>
                  <a:tcPr>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val="10000"/>
                  </a:ext>
                </a:extLst>
              </a:tr>
              <a:tr h="149854">
                <a:tc>
                  <a:txBody>
                    <a:bodyPr/>
                    <a:lstStyle/>
                    <a:p>
                      <a:pPr algn="r"/>
                      <a:r>
                        <a:rPr lang="en-US" sz="1050" b="1" dirty="0" smtClean="0"/>
                        <a:t>Risk Meter</a:t>
                      </a:r>
                      <a:endParaRPr lang="en-US" sz="1050" b="1" dirty="0"/>
                    </a:p>
                  </a:txBody>
                  <a:tcPr/>
                </a:tc>
                <a:tc>
                  <a:txBody>
                    <a:bodyPr/>
                    <a:lstStyle/>
                    <a:p>
                      <a:pPr algn="ctr"/>
                      <a:r>
                        <a:rPr lang="en-US" sz="1050" b="1" dirty="0" smtClean="0"/>
                        <a:t>12</a:t>
                      </a:r>
                      <a:r>
                        <a:rPr lang="en-US" sz="900" b="1" dirty="0" smtClean="0"/>
                        <a:t> </a:t>
                      </a:r>
                      <a:r>
                        <a:rPr lang="en-US" sz="900" i="1" dirty="0" smtClean="0"/>
                        <a:t>out of 25 points</a:t>
                      </a:r>
                      <a:endParaRPr lang="en-US" sz="900" i="1" dirty="0"/>
                    </a:p>
                  </a:txBody>
                  <a:tcPr/>
                </a:tc>
                <a:extLst>
                  <a:ext uri="{0D108BD9-81ED-4DB2-BD59-A6C34878D82A}">
                    <a16:rowId xmlns:a16="http://schemas.microsoft.com/office/drawing/2014/main" val="10001"/>
                  </a:ext>
                </a:extLst>
              </a:tr>
              <a:tr h="149854">
                <a:tc>
                  <a:txBody>
                    <a:bodyPr/>
                    <a:lstStyle/>
                    <a:p>
                      <a:pPr algn="r"/>
                      <a:r>
                        <a:rPr lang="en-US" sz="1050" b="1" dirty="0" smtClean="0"/>
                        <a:t>Gaming/Gambling Tendency</a:t>
                      </a:r>
                      <a:endParaRPr lang="en-US" sz="1050" b="1" dirty="0"/>
                    </a:p>
                  </a:txBody>
                  <a:tcPr/>
                </a:tc>
                <a:tc>
                  <a:txBody>
                    <a:bodyPr/>
                    <a:lstStyle/>
                    <a:p>
                      <a:pPr algn="ctr"/>
                      <a:r>
                        <a:rPr lang="en-US" sz="1050" b="1" dirty="0" smtClean="0"/>
                        <a:t>16 </a:t>
                      </a:r>
                      <a:r>
                        <a:rPr lang="en-US" sz="900" i="1" dirty="0" smtClean="0"/>
                        <a:t>out of 25 points</a:t>
                      </a:r>
                      <a:endParaRPr lang="en-US" sz="900" i="1" dirty="0"/>
                    </a:p>
                  </a:txBody>
                  <a:tcPr/>
                </a:tc>
                <a:extLst>
                  <a:ext uri="{0D108BD9-81ED-4DB2-BD59-A6C34878D82A}">
                    <a16:rowId xmlns:a16="http://schemas.microsoft.com/office/drawing/2014/main" val="10002"/>
                  </a:ext>
                </a:extLst>
              </a:tr>
              <a:tr h="149854">
                <a:tc>
                  <a:txBody>
                    <a:bodyPr/>
                    <a:lstStyle/>
                    <a:p>
                      <a:pPr algn="r"/>
                      <a:r>
                        <a:rPr lang="en-US" sz="1050" b="1" dirty="0" smtClean="0"/>
                        <a:t>Maryland Lottery Perception</a:t>
                      </a:r>
                      <a:endParaRPr lang="en-US" sz="1050" b="1" dirty="0"/>
                    </a:p>
                  </a:txBody>
                  <a:tcPr/>
                </a:tc>
                <a:tc>
                  <a:txBody>
                    <a:bodyPr/>
                    <a:lstStyle/>
                    <a:p>
                      <a:pPr algn="ctr"/>
                      <a:r>
                        <a:rPr lang="en-US" sz="1050" b="1" dirty="0" smtClean="0"/>
                        <a:t>32</a:t>
                      </a:r>
                      <a:r>
                        <a:rPr lang="en-US" sz="900" b="1" dirty="0" smtClean="0"/>
                        <a:t> </a:t>
                      </a:r>
                      <a:r>
                        <a:rPr lang="en-US" sz="900" i="1" dirty="0" smtClean="0"/>
                        <a:t>out of 50 points</a:t>
                      </a:r>
                      <a:endParaRPr lang="en-US" sz="900" i="1" dirty="0"/>
                    </a:p>
                  </a:txBody>
                  <a:tcPr/>
                </a:tc>
                <a:extLst>
                  <a:ext uri="{0D108BD9-81ED-4DB2-BD59-A6C34878D82A}">
                    <a16:rowId xmlns:a16="http://schemas.microsoft.com/office/drawing/2014/main" val="10003"/>
                  </a:ext>
                </a:extLst>
              </a:tr>
              <a:tr h="149854">
                <a:tc>
                  <a:txBody>
                    <a:bodyPr/>
                    <a:lstStyle/>
                    <a:p>
                      <a:pPr algn="r"/>
                      <a:r>
                        <a:rPr lang="en-US" sz="1050" b="1" dirty="0" smtClean="0">
                          <a:solidFill>
                            <a:schemeClr val="bg1"/>
                          </a:solidFill>
                        </a:rPr>
                        <a:t>Total Score</a:t>
                      </a:r>
                      <a:endParaRPr lang="en-US" sz="1050" b="1" dirty="0">
                        <a:solidFill>
                          <a:schemeClr val="bg1"/>
                        </a:solidFill>
                      </a:endParaRPr>
                    </a:p>
                  </a:txBody>
                  <a:tcPr>
                    <a:solidFill>
                      <a:schemeClr val="accent1"/>
                    </a:solidFill>
                  </a:tcPr>
                </a:tc>
                <a:tc>
                  <a:txBody>
                    <a:bodyPr/>
                    <a:lstStyle/>
                    <a:p>
                      <a:pPr algn="ctr"/>
                      <a:r>
                        <a:rPr lang="en-US" sz="1050" b="1" i="0" baseline="0" dirty="0" smtClean="0">
                          <a:solidFill>
                            <a:schemeClr val="bg1"/>
                          </a:solidFill>
                        </a:rPr>
                        <a:t>60 </a:t>
                      </a:r>
                      <a:r>
                        <a:rPr lang="en-US" sz="900" b="1" i="1" dirty="0" smtClean="0">
                          <a:solidFill>
                            <a:schemeClr val="bg1"/>
                          </a:solidFill>
                        </a:rPr>
                        <a:t>out of 100 points</a:t>
                      </a:r>
                      <a:endParaRPr lang="en-US" sz="900" b="1" i="1" dirty="0">
                        <a:solidFill>
                          <a:schemeClr val="bg1"/>
                        </a:solidFill>
                      </a:endParaRPr>
                    </a:p>
                  </a:txBody>
                  <a:tcPr>
                    <a:solidFill>
                      <a:schemeClr val="accent1"/>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141758758"/>
              </p:ext>
            </p:extLst>
          </p:nvPr>
        </p:nvGraphicFramePr>
        <p:xfrm>
          <a:off x="101601" y="1278466"/>
          <a:ext cx="4343400" cy="2270157"/>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tblGrid>
              <a:tr h="349917">
                <a:tc>
                  <a:txBody>
                    <a:bodyPr/>
                    <a:lstStyle/>
                    <a:p>
                      <a:pPr algn="ctr"/>
                      <a:r>
                        <a:rPr lang="en-US" sz="1200" b="1" dirty="0" smtClean="0">
                          <a:solidFill>
                            <a:schemeClr val="accent1">
                              <a:lumMod val="75000"/>
                            </a:schemeClr>
                          </a:solidFill>
                        </a:rPr>
                        <a:t>P R O F I L E  S U M M A R Y</a:t>
                      </a:r>
                      <a:r>
                        <a:rPr lang="en-US" sz="1200" b="1" baseline="0" dirty="0" smtClean="0">
                          <a:solidFill>
                            <a:schemeClr val="accent1">
                              <a:lumMod val="75000"/>
                            </a:schemeClr>
                          </a:solidFill>
                        </a:rPr>
                        <a:t> </a:t>
                      </a:r>
                      <a:endParaRPr lang="en-US" sz="1200" b="1" dirty="0">
                        <a:solidFill>
                          <a:schemeClr val="accent1">
                            <a:lumMod val="75000"/>
                          </a:schemeClr>
                        </a:solidFill>
                      </a:endParaRPr>
                    </a:p>
                  </a:txBody>
                  <a:tcPr anchor="ctr">
                    <a:solidFill>
                      <a:schemeClr val="bg1">
                        <a:lumMod val="95000"/>
                      </a:schemeClr>
                    </a:solidFill>
                  </a:tcPr>
                </a:tc>
                <a:extLst>
                  <a:ext uri="{0D108BD9-81ED-4DB2-BD59-A6C34878D82A}">
                    <a16:rowId xmlns:a16="http://schemas.microsoft.com/office/drawing/2014/main" val="10000"/>
                  </a:ext>
                </a:extLst>
              </a:tr>
              <a:tr h="1876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The average age of this</a:t>
                      </a:r>
                      <a:r>
                        <a:rPr lang="en-US" sz="1200" b="1" baseline="0" dirty="0" smtClean="0">
                          <a:solidFill>
                            <a:schemeClr val="tx1"/>
                          </a:solidFill>
                        </a:rPr>
                        <a:t> segment is fifty. Most own their home and a quarter have children in the household. The majority are white and married or single.  They have some college education but many only completed high school. Typical jobs are more heavily retail or trade with almost a third of people retired. Other than TV, they spend their leisure time with friends, reading, at restaurants, playing games on the Internet and caring for pets. Their gambling/gaming index score is in the average range for a high frequency player.</a:t>
                      </a:r>
                      <a:endParaRPr lang="en-US" sz="1200" b="1" dirty="0" smtClean="0">
                        <a:solidFill>
                          <a:schemeClr val="tx1"/>
                        </a:solidFill>
                      </a:endParaRPr>
                    </a:p>
                    <a:p>
                      <a:pPr algn="l"/>
                      <a:endParaRPr lang="en-US" sz="1200" b="1"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105417987"/>
              </p:ext>
            </p:extLst>
          </p:nvPr>
        </p:nvGraphicFramePr>
        <p:xfrm>
          <a:off x="99718" y="3649980"/>
          <a:ext cx="4343400" cy="176022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1">
                              <a:lumMod val="75000"/>
                            </a:schemeClr>
                          </a:solidFill>
                        </a:rPr>
                        <a:t>C U R R E N T</a:t>
                      </a:r>
                      <a:r>
                        <a:rPr lang="en-US" sz="1200" b="1" baseline="0" dirty="0" smtClean="0">
                          <a:solidFill>
                            <a:schemeClr val="accent1">
                              <a:lumMod val="75000"/>
                            </a:schemeClr>
                          </a:solidFill>
                        </a:rPr>
                        <a:t>  L O T T E R Y  P L A Y</a:t>
                      </a:r>
                      <a:endParaRPr lang="en-US" sz="1200" b="1" dirty="0">
                        <a:solidFill>
                          <a:schemeClr val="accent1">
                            <a:lumMod val="75000"/>
                          </a:schemeClr>
                        </a:solidFill>
                      </a:endParaRPr>
                    </a:p>
                  </a:txBody>
                  <a:tcPr>
                    <a:solidFill>
                      <a:schemeClr val="bg1">
                        <a:lumMod val="95000"/>
                      </a:schemeClr>
                    </a:solidFill>
                  </a:tcPr>
                </a:tc>
                <a:tc hMerge="1">
                  <a:txBody>
                    <a:bodyPr/>
                    <a:lstStyle/>
                    <a:p>
                      <a:pPr algn="ctr"/>
                      <a:endParaRPr lang="en-US" sz="1200" b="1" dirty="0">
                        <a:solidFill>
                          <a:schemeClr val="accent2">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149854">
                <a:tc>
                  <a:txBody>
                    <a:bodyPr/>
                    <a:lstStyle/>
                    <a:p>
                      <a:pPr algn="r"/>
                      <a:endParaRPr lang="en-US" sz="900" b="1" dirty="0"/>
                    </a:p>
                  </a:txBody>
                  <a:tcPr/>
                </a:tc>
                <a:tc>
                  <a:txBody>
                    <a:bodyPr/>
                    <a:lstStyle/>
                    <a:p>
                      <a:pPr algn="ctr"/>
                      <a:r>
                        <a:rPr lang="en-US" sz="900" b="1" i="1" dirty="0" smtClean="0"/>
                        <a:t>% of Respondents</a:t>
                      </a:r>
                      <a:endParaRPr lang="en-US" sz="900" b="1" i="1" dirty="0"/>
                    </a:p>
                  </a:txBody>
                  <a:tcPr/>
                </a:tc>
                <a:extLst>
                  <a:ext uri="{0D108BD9-81ED-4DB2-BD59-A6C34878D82A}">
                    <a16:rowId xmlns:a16="http://schemas.microsoft.com/office/drawing/2014/main" val="10001"/>
                  </a:ext>
                </a:extLst>
              </a:tr>
              <a:tr h="149854">
                <a:tc>
                  <a:txBody>
                    <a:bodyPr/>
                    <a:lstStyle/>
                    <a:p>
                      <a:pPr algn="r"/>
                      <a:r>
                        <a:rPr lang="en-US" sz="1050" b="1" dirty="0" smtClean="0"/>
                        <a:t>Daily Games</a:t>
                      </a:r>
                      <a:endParaRPr lang="en-US" sz="1050" b="1" dirty="0"/>
                    </a:p>
                  </a:txBody>
                  <a:tcPr/>
                </a:tc>
                <a:tc>
                  <a:txBody>
                    <a:bodyPr/>
                    <a:lstStyle/>
                    <a:p>
                      <a:pPr algn="ctr"/>
                      <a:r>
                        <a:rPr lang="en-US" sz="900" i="0" dirty="0" smtClean="0"/>
                        <a:t>45%</a:t>
                      </a:r>
                      <a:endParaRPr lang="en-US" sz="900" i="0" dirty="0"/>
                    </a:p>
                  </a:txBody>
                  <a:tcPr/>
                </a:tc>
                <a:extLst>
                  <a:ext uri="{0D108BD9-81ED-4DB2-BD59-A6C34878D82A}">
                    <a16:rowId xmlns:a16="http://schemas.microsoft.com/office/drawing/2014/main" val="10002"/>
                  </a:ext>
                </a:extLst>
              </a:tr>
              <a:tr h="149854">
                <a:tc>
                  <a:txBody>
                    <a:bodyPr/>
                    <a:lstStyle/>
                    <a:p>
                      <a:pPr algn="r"/>
                      <a:r>
                        <a:rPr lang="en-US" sz="1050" b="1" dirty="0" smtClean="0"/>
                        <a:t>Jackpot</a:t>
                      </a:r>
                      <a:endParaRPr lang="en-US" sz="1050" b="1" dirty="0"/>
                    </a:p>
                  </a:txBody>
                  <a:tcPr/>
                </a:tc>
                <a:tc>
                  <a:txBody>
                    <a:bodyPr/>
                    <a:lstStyle/>
                    <a:p>
                      <a:pPr algn="ctr"/>
                      <a:r>
                        <a:rPr lang="en-US" sz="900" i="0" dirty="0" smtClean="0"/>
                        <a:t>94%</a:t>
                      </a:r>
                      <a:endParaRPr lang="en-US" sz="900" i="0" dirty="0"/>
                    </a:p>
                  </a:txBody>
                  <a:tcPr/>
                </a:tc>
                <a:extLst>
                  <a:ext uri="{0D108BD9-81ED-4DB2-BD59-A6C34878D82A}">
                    <a16:rowId xmlns:a16="http://schemas.microsoft.com/office/drawing/2014/main" val="10003"/>
                  </a:ext>
                </a:extLst>
              </a:tr>
              <a:tr h="149854">
                <a:tc>
                  <a:txBody>
                    <a:bodyPr/>
                    <a:lstStyle/>
                    <a:p>
                      <a:pPr algn="r"/>
                      <a:r>
                        <a:rPr lang="en-US" sz="1050" b="1" dirty="0" smtClean="0"/>
                        <a:t>Scratch-Offs</a:t>
                      </a:r>
                      <a:endParaRPr lang="en-US" sz="1050" b="1" dirty="0"/>
                    </a:p>
                  </a:txBody>
                  <a:tcPr/>
                </a:tc>
                <a:tc>
                  <a:txBody>
                    <a:bodyPr/>
                    <a:lstStyle/>
                    <a:p>
                      <a:pPr algn="ctr"/>
                      <a:r>
                        <a:rPr lang="en-US" sz="900" i="0" dirty="0" smtClean="0"/>
                        <a:t>70%</a:t>
                      </a:r>
                      <a:endParaRPr lang="en-US" sz="900" i="0" dirty="0"/>
                    </a:p>
                  </a:txBody>
                  <a:tcPr/>
                </a:tc>
                <a:extLst>
                  <a:ext uri="{0D108BD9-81ED-4DB2-BD59-A6C34878D82A}">
                    <a16:rowId xmlns:a16="http://schemas.microsoft.com/office/drawing/2014/main" val="10004"/>
                  </a:ext>
                </a:extLst>
              </a:tr>
              <a:tr h="149854">
                <a:tc>
                  <a:txBody>
                    <a:bodyPr/>
                    <a:lstStyle/>
                    <a:p>
                      <a:pPr algn="r"/>
                      <a:r>
                        <a:rPr lang="en-US" sz="1050" b="1" dirty="0" smtClean="0"/>
                        <a:t>Monitor Games</a:t>
                      </a:r>
                      <a:endParaRPr lang="en-US" sz="1050" b="1" dirty="0"/>
                    </a:p>
                  </a:txBody>
                  <a:tcPr/>
                </a:tc>
                <a:tc>
                  <a:txBody>
                    <a:bodyPr/>
                    <a:lstStyle/>
                    <a:p>
                      <a:pPr algn="ctr"/>
                      <a:r>
                        <a:rPr lang="en-US" sz="900" i="0" dirty="0" smtClean="0"/>
                        <a:t>21%</a:t>
                      </a:r>
                      <a:endParaRPr lang="en-US" sz="900" i="0" dirty="0"/>
                    </a:p>
                  </a:txBody>
                  <a:tcPr/>
                </a:tc>
                <a:extLst>
                  <a:ext uri="{0D108BD9-81ED-4DB2-BD59-A6C34878D82A}">
                    <a16:rowId xmlns:a16="http://schemas.microsoft.com/office/drawing/2014/main" val="10005"/>
                  </a:ext>
                </a:extLst>
              </a:tr>
              <a:tr h="149854">
                <a:tc>
                  <a:txBody>
                    <a:bodyPr/>
                    <a:lstStyle/>
                    <a:p>
                      <a:pPr algn="r"/>
                      <a:r>
                        <a:rPr lang="en-US" sz="1050" b="1" dirty="0" smtClean="0">
                          <a:solidFill>
                            <a:schemeClr val="bg1"/>
                          </a:solidFill>
                        </a:rPr>
                        <a:t>Total  Lottery</a:t>
                      </a:r>
                      <a:r>
                        <a:rPr lang="en-US" sz="1050" b="1" baseline="0" dirty="0" smtClean="0">
                          <a:solidFill>
                            <a:schemeClr val="bg1"/>
                          </a:solidFill>
                        </a:rPr>
                        <a:t> </a:t>
                      </a:r>
                      <a:r>
                        <a:rPr lang="en-US" sz="1050" b="1" dirty="0" smtClean="0">
                          <a:solidFill>
                            <a:schemeClr val="bg1"/>
                          </a:solidFill>
                        </a:rPr>
                        <a:t>Spend</a:t>
                      </a:r>
                      <a:endParaRPr lang="en-US" sz="1050" b="1" dirty="0">
                        <a:solidFill>
                          <a:schemeClr val="bg1"/>
                        </a:solidFill>
                      </a:endParaRPr>
                    </a:p>
                  </a:txBody>
                  <a:tcP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bg1"/>
                          </a:solidFill>
                        </a:rPr>
                        <a:t>$1,257</a:t>
                      </a:r>
                      <a:endParaRPr lang="en-US" sz="1050" b="1" dirty="0">
                        <a:solidFill>
                          <a:schemeClr val="bg1"/>
                        </a:solidFill>
                      </a:endParaRPr>
                    </a:p>
                  </a:txBody>
                  <a:tcPr>
                    <a:solidFill>
                      <a:srgbClr val="4F81BD"/>
                    </a:solidFill>
                  </a:tcPr>
                </a:tc>
                <a:extLst>
                  <a:ext uri="{0D108BD9-81ED-4DB2-BD59-A6C34878D82A}">
                    <a16:rowId xmlns:a16="http://schemas.microsoft.com/office/drawing/2014/main" val="10006"/>
                  </a:ext>
                </a:extLst>
              </a:tr>
            </a:tbl>
          </a:graphicData>
        </a:graphic>
      </p:graphicFrame>
      <p:sp>
        <p:nvSpPr>
          <p:cNvPr id="9" name="Rectangle 8"/>
          <p:cNvSpPr/>
          <p:nvPr/>
        </p:nvSpPr>
        <p:spPr>
          <a:xfrm>
            <a:off x="8168195" y="762000"/>
            <a:ext cx="899605" cy="369332"/>
          </a:xfrm>
          <a:prstGeom prst="rect">
            <a:avLst/>
          </a:prstGeom>
        </p:spPr>
        <p:txBody>
          <a:bodyPr wrap="none">
            <a:spAutoFit/>
          </a:bodyPr>
          <a:lstStyle/>
          <a:p>
            <a:pPr>
              <a:defRPr/>
            </a:pPr>
            <a:r>
              <a:rPr lang="en-US" i="1" dirty="0"/>
              <a:t>(n = </a:t>
            </a:r>
            <a:r>
              <a:rPr lang="en-US" i="1" dirty="0" smtClean="0"/>
              <a:t>33)</a:t>
            </a:r>
            <a:endParaRPr lang="en-US" i="1" dirty="0"/>
          </a:p>
        </p:txBody>
      </p:sp>
    </p:spTree>
    <p:extLst>
      <p:ext uri="{BB962C8B-B14F-4D97-AF65-F5344CB8AC3E}">
        <p14:creationId xmlns:p14="http://schemas.microsoft.com/office/powerpoint/2010/main" val="404348376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p:cNvSpPr>
            <a:spLocks noGrp="1"/>
          </p:cNvSpPr>
          <p:nvPr>
            <p:ph type="body" sz="quarter" idx="10"/>
          </p:nvPr>
        </p:nvSpPr>
        <p:spPr>
          <a:xfrm>
            <a:off x="152400" y="152403"/>
            <a:ext cx="8991600" cy="685800"/>
          </a:xfrm>
        </p:spPr>
        <p:txBody>
          <a:bodyPr/>
          <a:lstStyle/>
          <a:p>
            <a:pPr eaLnBrk="1" hangingPunct="1">
              <a:lnSpc>
                <a:spcPct val="70000"/>
              </a:lnSpc>
            </a:pPr>
            <a:r>
              <a:rPr lang="en-US" sz="4000" dirty="0" smtClean="0">
                <a:solidFill>
                  <a:schemeClr val="accent1"/>
                </a:solidFill>
              </a:rPr>
              <a:t>High Frequency Player Profile</a:t>
            </a:r>
          </a:p>
          <a:p>
            <a:pPr eaLnBrk="1" hangingPunct="1">
              <a:lnSpc>
                <a:spcPct val="70000"/>
              </a:lnSpc>
            </a:pPr>
            <a:r>
              <a:rPr lang="en-US" sz="2800" b="0" i="1" dirty="0" smtClean="0">
                <a:solidFill>
                  <a:schemeClr val="tx1"/>
                </a:solidFill>
              </a:rPr>
              <a:t>RURAL / MIDDLE INCOME </a:t>
            </a:r>
          </a:p>
        </p:txBody>
      </p:sp>
      <p:graphicFrame>
        <p:nvGraphicFramePr>
          <p:cNvPr id="4" name="Table 3"/>
          <p:cNvGraphicFramePr>
            <a:graphicFrameLocks noGrp="1"/>
          </p:cNvGraphicFramePr>
          <p:nvPr>
            <p:extLst>
              <p:ext uri="{D42A27DB-BD31-4B8C-83A1-F6EECF244321}">
                <p14:modId xmlns:p14="http://schemas.microsoft.com/office/powerpoint/2010/main" val="1691383063"/>
              </p:ext>
            </p:extLst>
          </p:nvPr>
        </p:nvGraphicFramePr>
        <p:xfrm>
          <a:off x="4690532" y="1278466"/>
          <a:ext cx="4343400" cy="5516880"/>
        </p:xfrm>
        <a:graphic>
          <a:graphicData uri="http://schemas.openxmlformats.org/drawingml/2006/table">
            <a:tbl>
              <a:tblPr firstRow="1" bandRow="1">
                <a:tableStyleId>{5940675A-B579-460E-94D1-54222C63F5DA}</a:tableStyleId>
              </a:tblPr>
              <a:tblGrid>
                <a:gridCol w="294536">
                  <a:extLst>
                    <a:ext uri="{9D8B030D-6E8A-4147-A177-3AD203B41FA5}">
                      <a16:colId xmlns:a16="http://schemas.microsoft.com/office/drawing/2014/main" val="20000"/>
                    </a:ext>
                  </a:extLst>
                </a:gridCol>
                <a:gridCol w="130566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64862">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chemeClr val="bg1"/>
                          </a:solidFill>
                        </a:rPr>
                        <a:t>Top Response </a:t>
                      </a:r>
                    </a:p>
                    <a:p>
                      <a:pPr algn="ctr"/>
                      <a:r>
                        <a:rPr lang="en-US" sz="900" b="1" dirty="0" smtClean="0">
                          <a:solidFill>
                            <a:schemeClr val="bg1"/>
                          </a:solidFill>
                        </a:rPr>
                        <a:t> (or Average)</a:t>
                      </a:r>
                    </a:p>
                  </a:txBody>
                  <a:tcPr>
                    <a:lnT w="12700" cap="flat" cmpd="sng" algn="ctr">
                      <a:solidFill>
                        <a:schemeClr val="tx1"/>
                      </a:solidFill>
                      <a:prstDash val="solid"/>
                      <a:round/>
                      <a:headEnd type="none" w="med" len="med"/>
                      <a:tailEnd type="none" w="med" len="med"/>
                    </a:lnT>
                    <a:solidFill>
                      <a:schemeClr val="accent1"/>
                    </a:solidFill>
                  </a:tcPr>
                </a:tc>
                <a:tc>
                  <a:txBody>
                    <a:bodyPr/>
                    <a:lstStyle/>
                    <a:p>
                      <a:pPr algn="ctr"/>
                      <a:r>
                        <a:rPr lang="en-US" sz="900" b="1" dirty="0" smtClean="0">
                          <a:solidFill>
                            <a:schemeClr val="tx1"/>
                          </a:solidFill>
                        </a:rPr>
                        <a:t>2</a:t>
                      </a:r>
                      <a:r>
                        <a:rPr lang="en-US" sz="900" b="1" baseline="30000" dirty="0" smtClean="0">
                          <a:solidFill>
                            <a:schemeClr val="tx1"/>
                          </a:solidFill>
                        </a:rPr>
                        <a:t>nd</a:t>
                      </a:r>
                      <a:r>
                        <a:rPr lang="en-US" sz="900" b="1" baseline="0" dirty="0" smtClean="0">
                          <a:solidFill>
                            <a:schemeClr val="tx1"/>
                          </a:solidFill>
                        </a:rPr>
                        <a:t> Top Response</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r h="228039">
                <a:tc rowSpan="13">
                  <a:txBody>
                    <a:bodyPr/>
                    <a:lstStyle/>
                    <a:p>
                      <a:pPr algn="ctr"/>
                      <a:r>
                        <a:rPr lang="en-US" sz="1050" b="1" dirty="0" smtClean="0">
                          <a:solidFill>
                            <a:schemeClr val="accent1">
                              <a:lumMod val="75000"/>
                            </a:schemeClr>
                          </a:solidFill>
                        </a:rPr>
                        <a:t>DEMOGRAPHICS</a:t>
                      </a:r>
                      <a:endParaRPr lang="en-US" sz="1050" b="1" dirty="0">
                        <a:solidFill>
                          <a:schemeClr val="accent1">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51 years</a:t>
                      </a:r>
                      <a:endParaRPr lang="en-US" sz="900" b="1" dirty="0"/>
                    </a:p>
                  </a:txBody>
                  <a:tcPr>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28039">
                <a:tc vMerge="1">
                  <a:txBody>
                    <a:bodyPr/>
                    <a:lstStyle/>
                    <a:p>
                      <a:pPr algn="r"/>
                      <a:endParaRPr lang="en-US" sz="900" b="1" dirty="0"/>
                    </a:p>
                  </a:txBody>
                  <a:tcPr/>
                </a:tc>
                <a:tc>
                  <a:txBody>
                    <a:bodyPr/>
                    <a:lstStyle/>
                    <a:p>
                      <a:pPr algn="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Female – 58%</a:t>
                      </a:r>
                      <a:endParaRPr lang="en-US" sz="900" b="1" dirty="0"/>
                    </a:p>
                  </a:txBody>
                  <a:tcPr>
                    <a:solidFill>
                      <a:schemeClr val="accent5">
                        <a:lumMod val="20000"/>
                        <a:lumOff val="80000"/>
                      </a:schemeClr>
                    </a:solidFill>
                  </a:tcPr>
                </a:tc>
                <a:tc>
                  <a:txBody>
                    <a:bodyPr/>
                    <a:lstStyle/>
                    <a:p>
                      <a:pPr algn="ctr"/>
                      <a:r>
                        <a:rPr lang="en-US" sz="900" b="0" dirty="0" smtClean="0"/>
                        <a:t>Male</a:t>
                      </a:r>
                      <a:r>
                        <a:rPr lang="en-US" sz="900" b="0" baseline="0" dirty="0" smtClean="0"/>
                        <a:t> </a:t>
                      </a:r>
                      <a:r>
                        <a:rPr lang="en-US" sz="900" b="0" dirty="0" smtClean="0"/>
                        <a:t>– 42%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28039">
                <a:tc vMerge="1">
                  <a:txBody>
                    <a:bodyPr/>
                    <a:lstStyle/>
                    <a:p>
                      <a:pPr algn="r"/>
                      <a:endParaRPr lang="en-US" sz="900" b="1" dirty="0"/>
                    </a:p>
                  </a:txBody>
                  <a:tcPr/>
                </a:tc>
                <a:tc>
                  <a:txBody>
                    <a:bodyPr/>
                    <a:lstStyle/>
                    <a:p>
                      <a:pPr algn="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 – 90%</a:t>
                      </a:r>
                      <a:endParaRPr lang="en-US" sz="900" b="1" dirty="0"/>
                    </a:p>
                  </a:txBody>
                  <a:tcPr>
                    <a:solidFill>
                      <a:schemeClr val="accent5">
                        <a:lumMod val="20000"/>
                        <a:lumOff val="80000"/>
                      </a:schemeClr>
                    </a:solidFill>
                  </a:tcPr>
                </a:tc>
                <a:tc>
                  <a:txBody>
                    <a:bodyPr/>
                    <a:lstStyle/>
                    <a:p>
                      <a:pPr algn="ctr"/>
                      <a:r>
                        <a:rPr lang="en-US" sz="900" b="0" dirty="0" smtClean="0"/>
                        <a:t>AA</a:t>
                      </a:r>
                      <a:r>
                        <a:rPr lang="en-US" sz="900" b="0" baseline="0" dirty="0" smtClean="0"/>
                        <a:t> </a:t>
                      </a:r>
                      <a:r>
                        <a:rPr lang="en-US" sz="900" b="0" dirty="0" smtClean="0"/>
                        <a:t>– 7%</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28039">
                <a:tc vMerge="1">
                  <a:txBody>
                    <a:bodyPr/>
                    <a:lstStyle/>
                    <a:p>
                      <a:pPr algn="r"/>
                      <a:endParaRPr lang="en-US" sz="900" b="1" dirty="0"/>
                    </a:p>
                  </a:txBody>
                  <a:tcPr/>
                </a:tc>
                <a:tc>
                  <a:txBody>
                    <a:bodyPr/>
                    <a:lstStyle/>
                    <a:p>
                      <a:pPr algn="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92%</a:t>
                      </a:r>
                      <a:endParaRPr lang="en-US" sz="900" b="1" dirty="0"/>
                    </a:p>
                  </a:txBody>
                  <a:tcPr>
                    <a:solidFill>
                      <a:schemeClr val="accent5">
                        <a:lumMod val="20000"/>
                        <a:lumOff val="80000"/>
                      </a:schemeClr>
                    </a:solidFill>
                  </a:tcPr>
                </a:tc>
                <a:tc>
                  <a:txBody>
                    <a:bodyPr/>
                    <a:lstStyle/>
                    <a:p>
                      <a:pPr algn="ctr"/>
                      <a:r>
                        <a:rPr lang="en-US" sz="900" b="0" dirty="0" smtClean="0"/>
                        <a:t>TH– 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8039">
                <a:tc vMerge="1">
                  <a:txBody>
                    <a:bodyPr/>
                    <a:lstStyle/>
                    <a:p>
                      <a:pPr algn="r"/>
                      <a:endParaRPr lang="en-US" sz="900" b="1" dirty="0"/>
                    </a:p>
                  </a:txBody>
                  <a:tcPr/>
                </a:tc>
                <a:tc>
                  <a:txBody>
                    <a:bodyPr/>
                    <a:lstStyle/>
                    <a:p>
                      <a:pPr algn="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$253,000</a:t>
                      </a:r>
                      <a:endParaRPr lang="en-US" sz="900" b="1" dirty="0"/>
                    </a:p>
                  </a:txBody>
                  <a:tcPr>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8039">
                <a:tc vMerge="1">
                  <a:txBody>
                    <a:bodyPr/>
                    <a:lstStyle/>
                    <a:p>
                      <a:pPr algn="r"/>
                      <a:endParaRPr lang="en-US" sz="900" b="1" dirty="0"/>
                    </a:p>
                  </a:txBody>
                  <a:tcPr/>
                </a:tc>
                <a:tc>
                  <a:txBody>
                    <a:bodyPr/>
                    <a:lstStyle/>
                    <a:p>
                      <a:pPr algn="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 – 82%</a:t>
                      </a:r>
                      <a:endParaRPr lang="en-US" sz="900" b="1" dirty="0"/>
                    </a:p>
                  </a:txBody>
                  <a:tcPr>
                    <a:solidFill>
                      <a:schemeClr val="accent5">
                        <a:lumMod val="20000"/>
                        <a:lumOff val="80000"/>
                      </a:schemeClr>
                    </a:solidFill>
                  </a:tcPr>
                </a:tc>
                <a:tc>
                  <a:txBody>
                    <a:bodyPr/>
                    <a:lstStyle/>
                    <a:p>
                      <a:pPr algn="ctr"/>
                      <a:r>
                        <a:rPr lang="en-US" sz="900" b="0" dirty="0" smtClean="0"/>
                        <a:t>Rent</a:t>
                      </a:r>
                      <a:r>
                        <a:rPr lang="en-US" sz="900" b="0" baseline="0" dirty="0" smtClean="0"/>
                        <a:t> </a:t>
                      </a:r>
                      <a:r>
                        <a:rPr lang="en-US" sz="900" b="0" dirty="0" smtClean="0"/>
                        <a:t>– 12%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8039">
                <a:tc vMerge="1">
                  <a:txBody>
                    <a:bodyPr/>
                    <a:lstStyle/>
                    <a:p>
                      <a:pPr algn="r"/>
                      <a:endParaRPr lang="en-US" sz="900" b="1" dirty="0"/>
                    </a:p>
                  </a:txBody>
                  <a:tcPr/>
                </a:tc>
                <a:tc>
                  <a:txBody>
                    <a:bodyPr/>
                    <a:lstStyle/>
                    <a:p>
                      <a:pPr algn="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Married – 68%</a:t>
                      </a:r>
                      <a:endParaRPr lang="en-US" sz="900" b="1" dirty="0"/>
                    </a:p>
                  </a:txBody>
                  <a:tcPr>
                    <a:solidFill>
                      <a:schemeClr val="accent5">
                        <a:lumMod val="20000"/>
                        <a:lumOff val="80000"/>
                      </a:schemeClr>
                    </a:solidFill>
                  </a:tcPr>
                </a:tc>
                <a:tc>
                  <a:txBody>
                    <a:bodyPr/>
                    <a:lstStyle/>
                    <a:p>
                      <a:pPr algn="ctr"/>
                      <a:r>
                        <a:rPr lang="en-US" sz="900" b="0" dirty="0" smtClean="0"/>
                        <a:t>Single</a:t>
                      </a:r>
                      <a:r>
                        <a:rPr lang="en-US" sz="900" b="0" baseline="0" dirty="0" smtClean="0"/>
                        <a:t> </a:t>
                      </a:r>
                      <a:r>
                        <a:rPr lang="en-US" sz="900" b="0" dirty="0" smtClean="0"/>
                        <a:t>– 17%</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8039">
                <a:tc vMerge="1">
                  <a:txBody>
                    <a:bodyPr/>
                    <a:lstStyle/>
                    <a:p>
                      <a:pPr algn="r"/>
                      <a:endParaRPr lang="en-US" sz="900" b="1" dirty="0"/>
                    </a:p>
                  </a:txBody>
                  <a:tcPr/>
                </a:tc>
                <a:tc>
                  <a:txBody>
                    <a:bodyPr/>
                    <a:lstStyle/>
                    <a:p>
                      <a:pPr algn="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13%</a:t>
                      </a:r>
                      <a:endParaRPr lang="en-US" sz="900" b="1" dirty="0"/>
                    </a:p>
                  </a:txBody>
                  <a:tcPr>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8039">
                <a:tc vMerge="1">
                  <a:txBody>
                    <a:bodyPr/>
                    <a:lstStyle/>
                    <a:p>
                      <a:pPr algn="r"/>
                      <a:endParaRPr lang="en-US" sz="900" b="1" dirty="0"/>
                    </a:p>
                  </a:txBody>
                  <a:tcPr/>
                </a:tc>
                <a:tc>
                  <a:txBody>
                    <a:bodyPr/>
                    <a:lstStyle/>
                    <a:p>
                      <a:pPr algn="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baseline="0" dirty="0" smtClean="0"/>
                        <a:t>Some College</a:t>
                      </a:r>
                      <a:r>
                        <a:rPr lang="en-US" sz="900" b="1" dirty="0" smtClean="0"/>
                        <a:t> – 40%</a:t>
                      </a:r>
                      <a:endParaRPr lang="en-US" sz="900" b="1" dirty="0"/>
                    </a:p>
                  </a:txBody>
                  <a:tcPr>
                    <a:solidFill>
                      <a:schemeClr val="accent5">
                        <a:lumMod val="20000"/>
                        <a:lumOff val="80000"/>
                      </a:schemeClr>
                    </a:solidFill>
                  </a:tcPr>
                </a:tc>
                <a:tc>
                  <a:txBody>
                    <a:bodyPr/>
                    <a:lstStyle/>
                    <a:p>
                      <a:pPr algn="ctr"/>
                      <a:r>
                        <a:rPr lang="en-US" sz="900" b="0" dirty="0" smtClean="0"/>
                        <a:t>High</a:t>
                      </a:r>
                      <a:r>
                        <a:rPr lang="en-US" sz="900" b="0" baseline="0" dirty="0" smtClean="0"/>
                        <a:t> School </a:t>
                      </a:r>
                      <a:r>
                        <a:rPr lang="en-US" sz="900" b="0" dirty="0" smtClean="0"/>
                        <a:t>– 25%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Full</a:t>
                      </a:r>
                      <a:r>
                        <a:rPr lang="en-US" sz="900" b="1" baseline="0" dirty="0" smtClean="0"/>
                        <a:t> Time</a:t>
                      </a:r>
                      <a:r>
                        <a:rPr lang="en-US" sz="900" b="1" dirty="0" smtClean="0"/>
                        <a:t> – 55%</a:t>
                      </a:r>
                      <a:endParaRPr lang="en-US" sz="900" b="1" dirty="0"/>
                    </a:p>
                  </a:txBody>
                  <a:tcPr>
                    <a:solidFill>
                      <a:schemeClr val="accent5">
                        <a:lumMod val="20000"/>
                        <a:lumOff val="80000"/>
                      </a:schemeClr>
                    </a:solidFill>
                  </a:tcPr>
                </a:tc>
                <a:tc>
                  <a:txBody>
                    <a:bodyPr/>
                    <a:lstStyle/>
                    <a:p>
                      <a:pPr algn="ctr"/>
                      <a:r>
                        <a:rPr lang="en-US" sz="900" b="0" dirty="0" smtClean="0"/>
                        <a:t>Retired</a:t>
                      </a:r>
                      <a:r>
                        <a:rPr lang="en-US" sz="900" b="0" baseline="0" dirty="0" smtClean="0"/>
                        <a:t> </a:t>
                      </a:r>
                      <a:r>
                        <a:rPr lang="en-US" sz="900" b="0" dirty="0" smtClean="0"/>
                        <a:t>– 23%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59%</a:t>
                      </a:r>
                      <a:endParaRPr lang="en-US" sz="900" b="1" dirty="0"/>
                    </a:p>
                  </a:txBody>
                  <a:tcPr>
                    <a:solidFill>
                      <a:schemeClr val="accent5">
                        <a:lumMod val="20000"/>
                        <a:lumOff val="80000"/>
                      </a:schemeClr>
                    </a:solidFill>
                  </a:tcPr>
                </a:tc>
                <a:tc>
                  <a:txBody>
                    <a:bodyPr/>
                    <a:lstStyle/>
                    <a:p>
                      <a:pPr algn="ctr"/>
                      <a:r>
                        <a:rPr lang="en-US" sz="900" b="0" dirty="0" smtClean="0"/>
                        <a:t>Trade/Retail– 17%</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$71,000</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8039">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80%</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21621">
                <a:tc>
                  <a:txBody>
                    <a:bodyPr/>
                    <a:lstStyle/>
                    <a:p>
                      <a:pPr algn="ctr"/>
                      <a:endParaRPr lang="en-US" sz="200" b="1" dirty="0"/>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8039">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endParaRPr lang="en-US" sz="1050" b="1"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Watching</a:t>
                      </a:r>
                      <a:r>
                        <a:rPr lang="en-US" sz="900" b="1" baseline="0" dirty="0" smtClean="0"/>
                        <a:t> TV</a:t>
                      </a:r>
                      <a:r>
                        <a:rPr lang="en-US" sz="900" b="1" dirty="0" smtClean="0"/>
                        <a:t> – 65%</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0" dirty="0" smtClean="0"/>
                        <a:t>Family</a:t>
                      </a:r>
                      <a:r>
                        <a:rPr lang="en-US" sz="900" b="0" baseline="0" dirty="0" smtClean="0"/>
                        <a:t> &amp; Friends</a:t>
                      </a:r>
                      <a:r>
                        <a:rPr lang="en-US" sz="900" b="0" dirty="0" smtClean="0"/>
                        <a:t>– 62%</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8039">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Broadcast</a:t>
                      </a:r>
                      <a:r>
                        <a:rPr lang="en-US" sz="900" b="1" baseline="0" dirty="0" smtClean="0"/>
                        <a:t> TV</a:t>
                      </a:r>
                      <a:r>
                        <a:rPr lang="en-US" sz="900" b="1" dirty="0" smtClean="0"/>
                        <a:t> – 9</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0" dirty="0" smtClean="0"/>
                        <a:t>Internet– 9</a:t>
                      </a:r>
                      <a:r>
                        <a:rPr lang="en-US" sz="900" b="0" baseline="0" dirty="0" smtClean="0"/>
                        <a:t> hours</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Desktop – 40% of time</a:t>
                      </a:r>
                      <a:endParaRPr lang="en-US" sz="900" b="1" dirty="0"/>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gn="ctr"/>
                      <a:r>
                        <a:rPr lang="en-US" sz="900" b="0" dirty="0" smtClean="0"/>
                        <a:t>Laptop</a:t>
                      </a:r>
                      <a:r>
                        <a:rPr lang="en-US" sz="900" b="0" baseline="0" dirty="0" smtClean="0"/>
                        <a:t> </a:t>
                      </a:r>
                      <a:r>
                        <a:rPr lang="en-US" sz="900" b="0" dirty="0" smtClean="0"/>
                        <a:t>– 39%</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Laptop – 87%</a:t>
                      </a:r>
                      <a:endParaRPr lang="en-US" sz="900" b="1" dirty="0"/>
                    </a:p>
                  </a:txBody>
                  <a:tcPr>
                    <a:solidFill>
                      <a:schemeClr val="accent5">
                        <a:lumMod val="20000"/>
                        <a:lumOff val="80000"/>
                      </a:schemeClr>
                    </a:solidFill>
                  </a:tcPr>
                </a:tc>
                <a:tc>
                  <a:txBody>
                    <a:bodyPr/>
                    <a:lstStyle/>
                    <a:p>
                      <a:pPr algn="ctr"/>
                      <a:r>
                        <a:rPr lang="en-US" sz="900" b="0" dirty="0" smtClean="0"/>
                        <a:t>Smartphone</a:t>
                      </a:r>
                      <a:r>
                        <a:rPr lang="en-US" sz="900" b="0" baseline="0" dirty="0" smtClean="0"/>
                        <a:t> </a:t>
                      </a:r>
                      <a:r>
                        <a:rPr lang="en-US" sz="900" b="0" dirty="0" smtClean="0"/>
                        <a:t>– 65%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8"/>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Drama – 83%</a:t>
                      </a:r>
                      <a:endParaRPr lang="en-US" sz="900" b="1" dirty="0"/>
                    </a:p>
                  </a:txBody>
                  <a:tcPr>
                    <a:solidFill>
                      <a:schemeClr val="accent5">
                        <a:lumMod val="20000"/>
                        <a:lumOff val="80000"/>
                      </a:schemeClr>
                    </a:solidFill>
                  </a:tcPr>
                </a:tc>
                <a:tc>
                  <a:txBody>
                    <a:bodyPr/>
                    <a:lstStyle/>
                    <a:p>
                      <a:pPr algn="ctr"/>
                      <a:r>
                        <a:rPr lang="en-US" sz="900" b="0" dirty="0" smtClean="0"/>
                        <a:t>Comedy</a:t>
                      </a:r>
                      <a:r>
                        <a:rPr lang="en-US" sz="900" b="0" baseline="0" dirty="0" smtClean="0"/>
                        <a:t> </a:t>
                      </a:r>
                      <a:r>
                        <a:rPr lang="en-US" sz="900" b="0" dirty="0" smtClean="0"/>
                        <a:t>– 75%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77%</a:t>
                      </a:r>
                      <a:endParaRPr lang="en-US" sz="900" b="1" dirty="0"/>
                    </a:p>
                  </a:txBody>
                  <a:tcPr>
                    <a:solidFill>
                      <a:schemeClr val="accent5">
                        <a:lumMod val="20000"/>
                        <a:lumOff val="80000"/>
                      </a:schemeClr>
                    </a:solidFill>
                  </a:tcPr>
                </a:tc>
                <a:tc>
                  <a:txBody>
                    <a:bodyPr/>
                    <a:lstStyle/>
                    <a:p>
                      <a:pPr algn="ctr"/>
                      <a:r>
                        <a:rPr lang="en-US" sz="900" b="0" dirty="0" smtClean="0"/>
                        <a:t>YouTube</a:t>
                      </a:r>
                      <a:r>
                        <a:rPr lang="en-US" sz="900" b="0" baseline="0" dirty="0" smtClean="0"/>
                        <a:t> </a:t>
                      </a:r>
                      <a:r>
                        <a:rPr lang="en-US" sz="900" b="0" dirty="0" smtClean="0"/>
                        <a:t>– 27%</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 – 85%</a:t>
                      </a:r>
                      <a:endParaRPr lang="en-US" sz="900" b="1" dirty="0"/>
                    </a:p>
                  </a:txBody>
                  <a:tcPr>
                    <a:solidFill>
                      <a:schemeClr val="accent5">
                        <a:lumMod val="20000"/>
                        <a:lumOff val="80000"/>
                      </a:schemeClr>
                    </a:solidFill>
                  </a:tcPr>
                </a:tc>
                <a:tc>
                  <a:txBody>
                    <a:bodyPr/>
                    <a:lstStyle/>
                    <a:p>
                      <a:pPr algn="ctr"/>
                      <a:r>
                        <a:rPr lang="en-US" sz="900" b="0" dirty="0" smtClean="0"/>
                        <a:t>Superstore– 83%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SUV/Crossover – 37%</a:t>
                      </a:r>
                      <a:endParaRPr lang="en-US" sz="900" b="1" dirty="0"/>
                    </a:p>
                  </a:txBody>
                  <a:tcPr>
                    <a:solidFill>
                      <a:schemeClr val="accent5">
                        <a:lumMod val="20000"/>
                        <a:lumOff val="80000"/>
                      </a:schemeClr>
                    </a:solidFill>
                  </a:tcPr>
                </a:tc>
                <a:tc>
                  <a:txBody>
                    <a:bodyPr/>
                    <a:lstStyle/>
                    <a:p>
                      <a:pPr algn="ctr"/>
                      <a:r>
                        <a:rPr lang="en-US" sz="900" b="0" dirty="0" smtClean="0"/>
                        <a:t>Sedan</a:t>
                      </a:r>
                      <a:r>
                        <a:rPr lang="en-US" sz="900" b="0" baseline="0" dirty="0" smtClean="0"/>
                        <a:t> </a:t>
                      </a:r>
                      <a:r>
                        <a:rPr lang="en-US" sz="900" b="0" dirty="0" smtClean="0"/>
                        <a:t>– 25%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2"/>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Honda</a:t>
                      </a:r>
                      <a:r>
                        <a:rPr lang="en-US" sz="900" b="1" baseline="0" dirty="0" smtClean="0"/>
                        <a:t> </a:t>
                      </a:r>
                      <a:r>
                        <a:rPr lang="en-US" sz="900" b="1" dirty="0" smtClean="0"/>
                        <a:t> – 16%</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0" dirty="0" smtClean="0"/>
                        <a:t>Ford</a:t>
                      </a:r>
                      <a:r>
                        <a:rPr lang="en-US" sz="900" b="0" baseline="0" dirty="0" smtClean="0"/>
                        <a:t> </a:t>
                      </a:r>
                      <a:r>
                        <a:rPr lang="en-US" sz="900" b="0" dirty="0" smtClean="0"/>
                        <a:t>– 16%</a:t>
                      </a: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14196390"/>
              </p:ext>
            </p:extLst>
          </p:nvPr>
        </p:nvGraphicFramePr>
        <p:xfrm>
          <a:off x="101601" y="5511801"/>
          <a:ext cx="4343400" cy="128016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1">
                              <a:lumMod val="75000"/>
                            </a:schemeClr>
                          </a:solidFill>
                        </a:rPr>
                        <a:t>G A M B L I N G / G A M I N G   P O T E N T I A L</a:t>
                      </a:r>
                      <a:endParaRPr lang="en-US" sz="1200" b="1" dirty="0">
                        <a:solidFill>
                          <a:schemeClr val="accent1">
                            <a:lumMod val="75000"/>
                          </a:schemeClr>
                        </a:solidFill>
                      </a:endParaRPr>
                    </a:p>
                  </a:txBody>
                  <a:tcPr>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val="10000"/>
                  </a:ext>
                </a:extLst>
              </a:tr>
              <a:tr h="149854">
                <a:tc>
                  <a:txBody>
                    <a:bodyPr/>
                    <a:lstStyle/>
                    <a:p>
                      <a:pPr algn="r"/>
                      <a:r>
                        <a:rPr lang="en-US" sz="1050" b="1" dirty="0" smtClean="0"/>
                        <a:t>Risk Meter</a:t>
                      </a:r>
                      <a:endParaRPr lang="en-US" sz="1050" b="1" dirty="0"/>
                    </a:p>
                  </a:txBody>
                  <a:tcPr/>
                </a:tc>
                <a:tc>
                  <a:txBody>
                    <a:bodyPr/>
                    <a:lstStyle/>
                    <a:p>
                      <a:pPr algn="ctr"/>
                      <a:r>
                        <a:rPr lang="en-US" sz="1050" b="1" dirty="0" smtClean="0"/>
                        <a:t>13</a:t>
                      </a:r>
                      <a:r>
                        <a:rPr lang="en-US" sz="900" b="1" dirty="0" smtClean="0"/>
                        <a:t> </a:t>
                      </a:r>
                      <a:r>
                        <a:rPr lang="en-US" sz="900" i="1" dirty="0" smtClean="0"/>
                        <a:t>out of 25 points</a:t>
                      </a:r>
                      <a:endParaRPr lang="en-US" sz="900" i="1" dirty="0"/>
                    </a:p>
                  </a:txBody>
                  <a:tcPr/>
                </a:tc>
                <a:extLst>
                  <a:ext uri="{0D108BD9-81ED-4DB2-BD59-A6C34878D82A}">
                    <a16:rowId xmlns:a16="http://schemas.microsoft.com/office/drawing/2014/main" val="10001"/>
                  </a:ext>
                </a:extLst>
              </a:tr>
              <a:tr h="149854">
                <a:tc>
                  <a:txBody>
                    <a:bodyPr/>
                    <a:lstStyle/>
                    <a:p>
                      <a:pPr algn="r"/>
                      <a:r>
                        <a:rPr lang="en-US" sz="1050" b="1" dirty="0" smtClean="0"/>
                        <a:t>Gaming/Gambling Tendency</a:t>
                      </a:r>
                      <a:endParaRPr lang="en-US" sz="1050" b="1" dirty="0"/>
                    </a:p>
                  </a:txBody>
                  <a:tcPr/>
                </a:tc>
                <a:tc>
                  <a:txBody>
                    <a:bodyPr/>
                    <a:lstStyle/>
                    <a:p>
                      <a:pPr algn="ctr"/>
                      <a:r>
                        <a:rPr lang="en-US" sz="1050" b="1" dirty="0" smtClean="0"/>
                        <a:t>15 </a:t>
                      </a:r>
                      <a:r>
                        <a:rPr lang="en-US" sz="900" i="1" dirty="0" smtClean="0"/>
                        <a:t>out of 25 points</a:t>
                      </a:r>
                      <a:endParaRPr lang="en-US" sz="900" i="1" dirty="0"/>
                    </a:p>
                  </a:txBody>
                  <a:tcPr/>
                </a:tc>
                <a:extLst>
                  <a:ext uri="{0D108BD9-81ED-4DB2-BD59-A6C34878D82A}">
                    <a16:rowId xmlns:a16="http://schemas.microsoft.com/office/drawing/2014/main" val="10002"/>
                  </a:ext>
                </a:extLst>
              </a:tr>
              <a:tr h="149854">
                <a:tc>
                  <a:txBody>
                    <a:bodyPr/>
                    <a:lstStyle/>
                    <a:p>
                      <a:pPr algn="r"/>
                      <a:r>
                        <a:rPr lang="en-US" sz="1050" b="1" dirty="0" smtClean="0"/>
                        <a:t>Maryland Lottery Perception</a:t>
                      </a:r>
                      <a:endParaRPr lang="en-US" sz="1050" b="1" dirty="0"/>
                    </a:p>
                  </a:txBody>
                  <a:tcPr/>
                </a:tc>
                <a:tc>
                  <a:txBody>
                    <a:bodyPr/>
                    <a:lstStyle/>
                    <a:p>
                      <a:pPr algn="ctr"/>
                      <a:r>
                        <a:rPr lang="en-US" sz="1050" b="1" dirty="0" smtClean="0"/>
                        <a:t>32</a:t>
                      </a:r>
                      <a:r>
                        <a:rPr lang="en-US" sz="900" b="1" dirty="0" smtClean="0"/>
                        <a:t> </a:t>
                      </a:r>
                      <a:r>
                        <a:rPr lang="en-US" sz="900" i="1" dirty="0" smtClean="0"/>
                        <a:t>out of 50 points</a:t>
                      </a:r>
                      <a:endParaRPr lang="en-US" sz="900" i="1" dirty="0"/>
                    </a:p>
                  </a:txBody>
                  <a:tcPr/>
                </a:tc>
                <a:extLst>
                  <a:ext uri="{0D108BD9-81ED-4DB2-BD59-A6C34878D82A}">
                    <a16:rowId xmlns:a16="http://schemas.microsoft.com/office/drawing/2014/main" val="10003"/>
                  </a:ext>
                </a:extLst>
              </a:tr>
              <a:tr h="149854">
                <a:tc>
                  <a:txBody>
                    <a:bodyPr/>
                    <a:lstStyle/>
                    <a:p>
                      <a:pPr algn="r"/>
                      <a:r>
                        <a:rPr lang="en-US" sz="1050" b="1" dirty="0" smtClean="0">
                          <a:solidFill>
                            <a:schemeClr val="bg1"/>
                          </a:solidFill>
                        </a:rPr>
                        <a:t>Total Score</a:t>
                      </a:r>
                      <a:endParaRPr lang="en-US" sz="1050" b="1" dirty="0">
                        <a:solidFill>
                          <a:schemeClr val="bg1"/>
                        </a:solidFill>
                      </a:endParaRPr>
                    </a:p>
                  </a:txBody>
                  <a:tcPr>
                    <a:solidFill>
                      <a:schemeClr val="accent1"/>
                    </a:solidFill>
                  </a:tcPr>
                </a:tc>
                <a:tc>
                  <a:txBody>
                    <a:bodyPr/>
                    <a:lstStyle/>
                    <a:p>
                      <a:pPr algn="ctr"/>
                      <a:r>
                        <a:rPr lang="en-US" sz="1050" b="1" i="0" baseline="0" dirty="0" smtClean="0">
                          <a:solidFill>
                            <a:schemeClr val="bg1"/>
                          </a:solidFill>
                        </a:rPr>
                        <a:t>60 </a:t>
                      </a:r>
                      <a:r>
                        <a:rPr lang="en-US" sz="900" b="1" i="1" dirty="0" smtClean="0">
                          <a:solidFill>
                            <a:schemeClr val="bg1"/>
                          </a:solidFill>
                        </a:rPr>
                        <a:t>out of 100 points</a:t>
                      </a:r>
                      <a:endParaRPr lang="en-US" sz="900" b="1" i="1" dirty="0">
                        <a:solidFill>
                          <a:schemeClr val="bg1"/>
                        </a:solidFill>
                      </a:endParaRPr>
                    </a:p>
                  </a:txBody>
                  <a:tcPr>
                    <a:solidFill>
                      <a:schemeClr val="accent1"/>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62773807"/>
              </p:ext>
            </p:extLst>
          </p:nvPr>
        </p:nvGraphicFramePr>
        <p:xfrm>
          <a:off x="101601" y="1278466"/>
          <a:ext cx="4343400" cy="2270157"/>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tblGrid>
              <a:tr h="349917">
                <a:tc>
                  <a:txBody>
                    <a:bodyPr/>
                    <a:lstStyle/>
                    <a:p>
                      <a:pPr algn="ctr"/>
                      <a:r>
                        <a:rPr lang="en-US" sz="1200" b="1" dirty="0" smtClean="0">
                          <a:solidFill>
                            <a:schemeClr val="accent1">
                              <a:lumMod val="75000"/>
                            </a:schemeClr>
                          </a:solidFill>
                        </a:rPr>
                        <a:t>P R O F I L E  S U M M A R Y</a:t>
                      </a:r>
                      <a:r>
                        <a:rPr lang="en-US" sz="1200" b="1" baseline="0" dirty="0" smtClean="0">
                          <a:solidFill>
                            <a:schemeClr val="accent1">
                              <a:lumMod val="75000"/>
                            </a:schemeClr>
                          </a:solidFill>
                        </a:rPr>
                        <a:t> </a:t>
                      </a:r>
                      <a:endParaRPr lang="en-US" sz="1200" b="1" dirty="0">
                        <a:solidFill>
                          <a:schemeClr val="accent1">
                            <a:lumMod val="75000"/>
                          </a:schemeClr>
                        </a:solidFill>
                      </a:endParaRPr>
                    </a:p>
                  </a:txBody>
                  <a:tcPr anchor="ctr">
                    <a:solidFill>
                      <a:schemeClr val="bg1">
                        <a:lumMod val="95000"/>
                      </a:schemeClr>
                    </a:solidFill>
                  </a:tcPr>
                </a:tc>
                <a:extLst>
                  <a:ext uri="{0D108BD9-81ED-4DB2-BD59-A6C34878D82A}">
                    <a16:rowId xmlns:a16="http://schemas.microsoft.com/office/drawing/2014/main" val="10000"/>
                  </a:ext>
                </a:extLst>
              </a:tr>
              <a:tr h="1876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This group’s average age is fifty-one</a:t>
                      </a:r>
                      <a:r>
                        <a:rPr lang="en-US" sz="1200" b="1" baseline="0" dirty="0" smtClean="0">
                          <a:solidFill>
                            <a:schemeClr val="tx1"/>
                          </a:solidFill>
                        </a:rPr>
                        <a:t>.  The high majority are white and own a single family home valued around $253,000.  Most are married, have some college education but many only completed high school.  They generally work full time in professional jobs or are retired and have few children in the household.   In their leisure time, b</a:t>
                      </a:r>
                      <a:r>
                        <a:rPr lang="en-US" sz="1200" b="1" dirty="0" smtClean="0">
                          <a:solidFill>
                            <a:schemeClr val="tx1"/>
                          </a:solidFill>
                        </a:rPr>
                        <a:t>esides watching</a:t>
                      </a:r>
                      <a:r>
                        <a:rPr lang="en-US" sz="1200" b="1" baseline="0" dirty="0" smtClean="0">
                          <a:solidFill>
                            <a:schemeClr val="tx1"/>
                          </a:solidFill>
                        </a:rPr>
                        <a:t> </a:t>
                      </a:r>
                      <a:r>
                        <a:rPr lang="en-US" sz="1200" b="1" dirty="0" smtClean="0">
                          <a:solidFill>
                            <a:schemeClr val="tx1"/>
                          </a:solidFill>
                        </a:rPr>
                        <a:t>TV</a:t>
                      </a:r>
                      <a:r>
                        <a:rPr lang="en-US" sz="1200" b="1" baseline="0" dirty="0" smtClean="0">
                          <a:solidFill>
                            <a:schemeClr val="tx1"/>
                          </a:solidFill>
                        </a:rPr>
                        <a:t> and being with family and friends they like to garden, eat out, read, cook, exercise and use social media. Their gambling/gaming index score is in the average range for a high frequency player.</a:t>
                      </a:r>
                      <a:endParaRPr lang="en-US" sz="1200" b="1" dirty="0" smtClean="0">
                        <a:solidFill>
                          <a:schemeClr val="tx1"/>
                        </a:solidFill>
                      </a:endParaRPr>
                    </a:p>
                    <a:p>
                      <a:pPr algn="l"/>
                      <a:endParaRPr lang="en-US" sz="1200" b="1"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25900708"/>
              </p:ext>
            </p:extLst>
          </p:nvPr>
        </p:nvGraphicFramePr>
        <p:xfrm>
          <a:off x="99718" y="3649980"/>
          <a:ext cx="4343400" cy="176022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1">
                              <a:lumMod val="75000"/>
                            </a:schemeClr>
                          </a:solidFill>
                        </a:rPr>
                        <a:t>C U R R E N T</a:t>
                      </a:r>
                      <a:r>
                        <a:rPr lang="en-US" sz="1200" b="1" baseline="0" dirty="0" smtClean="0">
                          <a:solidFill>
                            <a:schemeClr val="accent1">
                              <a:lumMod val="75000"/>
                            </a:schemeClr>
                          </a:solidFill>
                        </a:rPr>
                        <a:t>  L O T T E R Y  P L A Y</a:t>
                      </a:r>
                      <a:endParaRPr lang="en-US" sz="1200" b="1" dirty="0">
                        <a:solidFill>
                          <a:schemeClr val="accent1">
                            <a:lumMod val="75000"/>
                          </a:schemeClr>
                        </a:solidFill>
                      </a:endParaRPr>
                    </a:p>
                  </a:txBody>
                  <a:tcPr>
                    <a:solidFill>
                      <a:schemeClr val="bg1">
                        <a:lumMod val="95000"/>
                      </a:schemeClr>
                    </a:solidFill>
                  </a:tcPr>
                </a:tc>
                <a:tc hMerge="1">
                  <a:txBody>
                    <a:bodyPr/>
                    <a:lstStyle/>
                    <a:p>
                      <a:pPr algn="ctr"/>
                      <a:endParaRPr lang="en-US" sz="1200" b="1" dirty="0">
                        <a:solidFill>
                          <a:schemeClr val="accent2">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149854">
                <a:tc>
                  <a:txBody>
                    <a:bodyPr/>
                    <a:lstStyle/>
                    <a:p>
                      <a:pPr algn="r"/>
                      <a:endParaRPr lang="en-US" sz="900" b="1" dirty="0"/>
                    </a:p>
                  </a:txBody>
                  <a:tcPr/>
                </a:tc>
                <a:tc>
                  <a:txBody>
                    <a:bodyPr/>
                    <a:lstStyle/>
                    <a:p>
                      <a:pPr algn="ctr"/>
                      <a:r>
                        <a:rPr lang="en-US" sz="900" b="1" i="1" dirty="0" smtClean="0"/>
                        <a:t>% of Respondents</a:t>
                      </a:r>
                      <a:endParaRPr lang="en-US" sz="900" b="1" i="1" dirty="0"/>
                    </a:p>
                  </a:txBody>
                  <a:tcPr/>
                </a:tc>
                <a:extLst>
                  <a:ext uri="{0D108BD9-81ED-4DB2-BD59-A6C34878D82A}">
                    <a16:rowId xmlns:a16="http://schemas.microsoft.com/office/drawing/2014/main" val="10001"/>
                  </a:ext>
                </a:extLst>
              </a:tr>
              <a:tr h="149854">
                <a:tc>
                  <a:txBody>
                    <a:bodyPr/>
                    <a:lstStyle/>
                    <a:p>
                      <a:pPr algn="r"/>
                      <a:r>
                        <a:rPr lang="en-US" sz="1050" b="1" dirty="0" smtClean="0"/>
                        <a:t>Daily Games</a:t>
                      </a:r>
                      <a:endParaRPr lang="en-US" sz="1050" b="1" dirty="0"/>
                    </a:p>
                  </a:txBody>
                  <a:tcPr/>
                </a:tc>
                <a:tc>
                  <a:txBody>
                    <a:bodyPr/>
                    <a:lstStyle/>
                    <a:p>
                      <a:pPr algn="ctr"/>
                      <a:r>
                        <a:rPr lang="en-US" sz="900" i="0" dirty="0" smtClean="0"/>
                        <a:t>32%</a:t>
                      </a:r>
                      <a:endParaRPr lang="en-US" sz="900" i="0" dirty="0"/>
                    </a:p>
                  </a:txBody>
                  <a:tcPr/>
                </a:tc>
                <a:extLst>
                  <a:ext uri="{0D108BD9-81ED-4DB2-BD59-A6C34878D82A}">
                    <a16:rowId xmlns:a16="http://schemas.microsoft.com/office/drawing/2014/main" val="10002"/>
                  </a:ext>
                </a:extLst>
              </a:tr>
              <a:tr h="149854">
                <a:tc>
                  <a:txBody>
                    <a:bodyPr/>
                    <a:lstStyle/>
                    <a:p>
                      <a:pPr algn="r"/>
                      <a:r>
                        <a:rPr lang="en-US" sz="1050" b="1" dirty="0" smtClean="0"/>
                        <a:t>Jackpot</a:t>
                      </a:r>
                      <a:endParaRPr lang="en-US" sz="1050" b="1" dirty="0"/>
                    </a:p>
                  </a:txBody>
                  <a:tcPr/>
                </a:tc>
                <a:tc>
                  <a:txBody>
                    <a:bodyPr/>
                    <a:lstStyle/>
                    <a:p>
                      <a:pPr algn="ctr"/>
                      <a:r>
                        <a:rPr lang="en-US" sz="900" i="0" dirty="0" smtClean="0"/>
                        <a:t>85%</a:t>
                      </a:r>
                      <a:endParaRPr lang="en-US" sz="900" i="0" dirty="0"/>
                    </a:p>
                  </a:txBody>
                  <a:tcPr/>
                </a:tc>
                <a:extLst>
                  <a:ext uri="{0D108BD9-81ED-4DB2-BD59-A6C34878D82A}">
                    <a16:rowId xmlns:a16="http://schemas.microsoft.com/office/drawing/2014/main" val="10003"/>
                  </a:ext>
                </a:extLst>
              </a:tr>
              <a:tr h="149854">
                <a:tc>
                  <a:txBody>
                    <a:bodyPr/>
                    <a:lstStyle/>
                    <a:p>
                      <a:pPr algn="r"/>
                      <a:r>
                        <a:rPr lang="en-US" sz="1050" b="1" dirty="0" smtClean="0"/>
                        <a:t>Scratch-Offs</a:t>
                      </a:r>
                      <a:endParaRPr lang="en-US" sz="1050" b="1" dirty="0"/>
                    </a:p>
                  </a:txBody>
                  <a:tcPr/>
                </a:tc>
                <a:tc>
                  <a:txBody>
                    <a:bodyPr/>
                    <a:lstStyle/>
                    <a:p>
                      <a:pPr algn="ctr"/>
                      <a:r>
                        <a:rPr lang="en-US" sz="900" i="0" dirty="0" smtClean="0"/>
                        <a:t>70%</a:t>
                      </a:r>
                      <a:endParaRPr lang="en-US" sz="900" i="0" dirty="0"/>
                    </a:p>
                  </a:txBody>
                  <a:tcPr/>
                </a:tc>
                <a:extLst>
                  <a:ext uri="{0D108BD9-81ED-4DB2-BD59-A6C34878D82A}">
                    <a16:rowId xmlns:a16="http://schemas.microsoft.com/office/drawing/2014/main" val="10004"/>
                  </a:ext>
                </a:extLst>
              </a:tr>
              <a:tr h="149854">
                <a:tc>
                  <a:txBody>
                    <a:bodyPr/>
                    <a:lstStyle/>
                    <a:p>
                      <a:pPr algn="r"/>
                      <a:r>
                        <a:rPr lang="en-US" sz="1050" b="1" dirty="0" smtClean="0"/>
                        <a:t>Monitor Games</a:t>
                      </a:r>
                      <a:endParaRPr lang="en-US" sz="1050" b="1" dirty="0"/>
                    </a:p>
                  </a:txBody>
                  <a:tcPr/>
                </a:tc>
                <a:tc>
                  <a:txBody>
                    <a:bodyPr/>
                    <a:lstStyle/>
                    <a:p>
                      <a:pPr algn="ctr"/>
                      <a:r>
                        <a:rPr lang="en-US" sz="900" i="0" dirty="0" smtClean="0"/>
                        <a:t>17%</a:t>
                      </a:r>
                      <a:endParaRPr lang="en-US" sz="900" i="0" dirty="0"/>
                    </a:p>
                  </a:txBody>
                  <a:tcPr/>
                </a:tc>
                <a:extLst>
                  <a:ext uri="{0D108BD9-81ED-4DB2-BD59-A6C34878D82A}">
                    <a16:rowId xmlns:a16="http://schemas.microsoft.com/office/drawing/2014/main" val="10005"/>
                  </a:ext>
                </a:extLst>
              </a:tr>
              <a:tr h="149854">
                <a:tc>
                  <a:txBody>
                    <a:bodyPr/>
                    <a:lstStyle/>
                    <a:p>
                      <a:pPr algn="r"/>
                      <a:r>
                        <a:rPr lang="en-US" sz="1050" b="1" dirty="0" smtClean="0">
                          <a:solidFill>
                            <a:schemeClr val="bg1"/>
                          </a:solidFill>
                        </a:rPr>
                        <a:t>Total  Lottery</a:t>
                      </a:r>
                      <a:r>
                        <a:rPr lang="en-US" sz="1050" b="1" baseline="0" dirty="0" smtClean="0">
                          <a:solidFill>
                            <a:schemeClr val="bg1"/>
                          </a:solidFill>
                        </a:rPr>
                        <a:t> </a:t>
                      </a:r>
                      <a:r>
                        <a:rPr lang="en-US" sz="1050" b="1" dirty="0" smtClean="0">
                          <a:solidFill>
                            <a:schemeClr val="bg1"/>
                          </a:solidFill>
                        </a:rPr>
                        <a:t>Spend</a:t>
                      </a:r>
                      <a:endParaRPr lang="en-US" sz="1050" b="1" dirty="0">
                        <a:solidFill>
                          <a:schemeClr val="bg1"/>
                        </a:solidFill>
                      </a:endParaRPr>
                    </a:p>
                  </a:txBody>
                  <a:tcP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bg1"/>
                          </a:solidFill>
                        </a:rPr>
                        <a:t>$414</a:t>
                      </a:r>
                      <a:endParaRPr lang="en-US" sz="1050" b="1" dirty="0">
                        <a:solidFill>
                          <a:schemeClr val="bg1"/>
                        </a:solidFill>
                      </a:endParaRPr>
                    </a:p>
                  </a:txBody>
                  <a:tcPr>
                    <a:solidFill>
                      <a:srgbClr val="4F81BD"/>
                    </a:solidFill>
                  </a:tcPr>
                </a:tc>
                <a:extLst>
                  <a:ext uri="{0D108BD9-81ED-4DB2-BD59-A6C34878D82A}">
                    <a16:rowId xmlns:a16="http://schemas.microsoft.com/office/drawing/2014/main" val="10006"/>
                  </a:ext>
                </a:extLst>
              </a:tr>
            </a:tbl>
          </a:graphicData>
        </a:graphic>
      </p:graphicFrame>
      <p:sp>
        <p:nvSpPr>
          <p:cNvPr id="9" name="Rectangle 8"/>
          <p:cNvSpPr/>
          <p:nvPr/>
        </p:nvSpPr>
        <p:spPr>
          <a:xfrm>
            <a:off x="8168195" y="762000"/>
            <a:ext cx="899605" cy="369332"/>
          </a:xfrm>
          <a:prstGeom prst="rect">
            <a:avLst/>
          </a:prstGeom>
        </p:spPr>
        <p:txBody>
          <a:bodyPr wrap="none">
            <a:spAutoFit/>
          </a:bodyPr>
          <a:lstStyle/>
          <a:p>
            <a:pPr>
              <a:defRPr/>
            </a:pPr>
            <a:r>
              <a:rPr lang="en-US" i="1" dirty="0"/>
              <a:t>(n = </a:t>
            </a:r>
            <a:r>
              <a:rPr lang="en-US" i="1" dirty="0" smtClean="0"/>
              <a:t>60)</a:t>
            </a:r>
            <a:endParaRPr lang="en-US" i="1" dirty="0"/>
          </a:p>
        </p:txBody>
      </p:sp>
    </p:spTree>
    <p:extLst>
      <p:ext uri="{BB962C8B-B14F-4D97-AF65-F5344CB8AC3E}">
        <p14:creationId xmlns:p14="http://schemas.microsoft.com/office/powerpoint/2010/main" val="1291170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Placeholder 1"/>
          <p:cNvSpPr>
            <a:spLocks noGrp="1"/>
          </p:cNvSpPr>
          <p:nvPr>
            <p:ph type="body" sz="quarter" idx="10"/>
          </p:nvPr>
        </p:nvSpPr>
        <p:spPr>
          <a:xfrm>
            <a:off x="152400" y="169863"/>
            <a:ext cx="6096000" cy="685800"/>
          </a:xfrm>
        </p:spPr>
        <p:txBody>
          <a:bodyPr/>
          <a:lstStyle/>
          <a:p>
            <a:r>
              <a:rPr lang="en-US" dirty="0"/>
              <a:t>Key Findings </a:t>
            </a:r>
            <a:r>
              <a:rPr lang="en-US" sz="2400" dirty="0"/>
              <a:t>(continued)</a:t>
            </a:r>
            <a:endParaRPr lang="en-US" dirty="0" smtClean="0"/>
          </a:p>
        </p:txBody>
      </p:sp>
      <p:sp>
        <p:nvSpPr>
          <p:cNvPr id="4" name="TextBox 3"/>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2" name="Rectangle 1"/>
          <p:cNvSpPr/>
          <p:nvPr/>
        </p:nvSpPr>
        <p:spPr>
          <a:xfrm>
            <a:off x="463176" y="1404629"/>
            <a:ext cx="6394824" cy="4211922"/>
          </a:xfrm>
          <a:prstGeom prst="rect">
            <a:avLst/>
          </a:prstGeom>
        </p:spPr>
        <p:txBody>
          <a:bodyPr wrap="square">
            <a:spAutoFit/>
          </a:bodyPr>
          <a:lstStyle/>
          <a:p>
            <a:pPr>
              <a:lnSpc>
                <a:spcPct val="130000"/>
              </a:lnSpc>
              <a:spcBef>
                <a:spcPct val="45000"/>
              </a:spcBef>
              <a:defRPr/>
            </a:pPr>
            <a:r>
              <a:rPr lang="en-US" sz="1400" b="1" u="sng" dirty="0" smtClean="0"/>
              <a:t>Game Segmentation</a:t>
            </a:r>
            <a:endParaRPr lang="en-US" sz="1400" dirty="0" smtClean="0">
              <a:solidFill>
                <a:srgbClr val="000000"/>
              </a:solidFill>
              <a:cs typeface="Times New Roman" pitchFamily="18" charset="0"/>
            </a:endParaRPr>
          </a:p>
          <a:p>
            <a:pPr>
              <a:lnSpc>
                <a:spcPct val="130000"/>
              </a:lnSpc>
              <a:spcBef>
                <a:spcPct val="45000"/>
              </a:spcBef>
              <a:buFontTx/>
              <a:buChar char="•"/>
              <a:defRPr/>
            </a:pPr>
            <a:r>
              <a:rPr lang="en-US" sz="1200" dirty="0" smtClean="0">
                <a:solidFill>
                  <a:srgbClr val="000000"/>
                </a:solidFill>
                <a:cs typeface="Times New Roman" pitchFamily="18" charset="0"/>
              </a:rPr>
              <a:t> Scratch-offs are played more frequently by women</a:t>
            </a:r>
            <a:endParaRPr lang="en-US" sz="1200" dirty="0">
              <a:solidFill>
                <a:srgbClr val="000000"/>
              </a:solidFill>
              <a:cs typeface="Times New Roman" pitchFamily="18" charset="0"/>
            </a:endParaRPr>
          </a:p>
          <a:p>
            <a:pPr>
              <a:lnSpc>
                <a:spcPct val="130000"/>
              </a:lnSpc>
              <a:spcBef>
                <a:spcPct val="45000"/>
              </a:spcBef>
              <a:buFontTx/>
              <a:buChar char="•"/>
              <a:defRPr/>
            </a:pPr>
            <a:r>
              <a:rPr lang="en-US" sz="1200" dirty="0" smtClean="0"/>
              <a:t> Monitor games are dominated by men and have the highest gaming/gambling index score within all the lottery games</a:t>
            </a:r>
          </a:p>
          <a:p>
            <a:pPr>
              <a:lnSpc>
                <a:spcPct val="130000"/>
              </a:lnSpc>
              <a:spcBef>
                <a:spcPct val="45000"/>
              </a:spcBef>
              <a:buFontTx/>
              <a:buChar char="•"/>
              <a:defRPr/>
            </a:pPr>
            <a:r>
              <a:rPr lang="en-US" sz="1200" dirty="0" smtClean="0"/>
              <a:t> Numbers games are the games played daily most often at 13%</a:t>
            </a:r>
            <a:endParaRPr lang="en-US" sz="1200" dirty="0"/>
          </a:p>
          <a:p>
            <a:pPr>
              <a:lnSpc>
                <a:spcPct val="130000"/>
              </a:lnSpc>
              <a:spcBef>
                <a:spcPct val="45000"/>
              </a:spcBef>
              <a:buFontTx/>
              <a:buChar char="•"/>
              <a:defRPr/>
            </a:pPr>
            <a:r>
              <a:rPr lang="en-US" sz="1200" dirty="0"/>
              <a:t> </a:t>
            </a:r>
            <a:r>
              <a:rPr lang="en-US" sz="1200" dirty="0" smtClean="0"/>
              <a:t>Knowing where the lottery proceeds go would increase the likelihood to play </a:t>
            </a:r>
            <a:r>
              <a:rPr lang="en-US" sz="1200" dirty="0"/>
              <a:t>with ‘public </a:t>
            </a:r>
            <a:r>
              <a:rPr lang="en-US" sz="1200" dirty="0" smtClean="0"/>
              <a:t>education’ as the preferred choice</a:t>
            </a:r>
          </a:p>
          <a:p>
            <a:pPr>
              <a:lnSpc>
                <a:spcPct val="130000"/>
              </a:lnSpc>
              <a:spcBef>
                <a:spcPct val="45000"/>
              </a:spcBef>
              <a:defRPr/>
            </a:pPr>
            <a:r>
              <a:rPr lang="en-US" sz="1200" dirty="0" smtClean="0"/>
              <a:t> </a:t>
            </a:r>
            <a:r>
              <a:rPr lang="en-US" sz="1400" b="1" u="sng" dirty="0" smtClean="0"/>
              <a:t>New Game concepts</a:t>
            </a:r>
            <a:endParaRPr lang="en-US" sz="1400" b="1" u="sng" dirty="0"/>
          </a:p>
          <a:p>
            <a:pPr>
              <a:lnSpc>
                <a:spcPct val="130000"/>
              </a:lnSpc>
              <a:spcBef>
                <a:spcPct val="45000"/>
              </a:spcBef>
              <a:buFontTx/>
              <a:buChar char="•"/>
              <a:defRPr/>
            </a:pPr>
            <a:r>
              <a:rPr lang="en-US" sz="1200" dirty="0"/>
              <a:t>  The </a:t>
            </a:r>
            <a:r>
              <a:rPr lang="en-US" sz="1200" dirty="0" smtClean="0"/>
              <a:t>Magic 8 Ball concept scored the highest in new theme concepts even though all scores were relatively low</a:t>
            </a:r>
          </a:p>
          <a:p>
            <a:pPr>
              <a:lnSpc>
                <a:spcPct val="130000"/>
              </a:lnSpc>
              <a:spcBef>
                <a:spcPct val="45000"/>
              </a:spcBef>
              <a:buFontTx/>
              <a:buChar char="•"/>
              <a:defRPr/>
            </a:pPr>
            <a:r>
              <a:rPr lang="en-US" sz="1200" dirty="0" smtClean="0"/>
              <a:t>  New themed games with related prizes were twice as popular as new concepts or new games with second chance drawings</a:t>
            </a:r>
          </a:p>
          <a:p>
            <a:pPr>
              <a:lnSpc>
                <a:spcPct val="130000"/>
              </a:lnSpc>
              <a:spcBef>
                <a:spcPct val="45000"/>
              </a:spcBef>
              <a:buFontTx/>
              <a:buChar char="•"/>
              <a:defRPr/>
            </a:pPr>
            <a:r>
              <a:rPr lang="en-US" sz="1200" dirty="0"/>
              <a:t> </a:t>
            </a:r>
            <a:r>
              <a:rPr lang="en-US" sz="1200" dirty="0" smtClean="0"/>
              <a:t> When comparing game odds vs. prize payout, the 1 in 500 chance to win $100 was preferred with the non-players preferring lower odds for lower prizes</a:t>
            </a:r>
            <a:endParaRPr lang="en-US" dirty="0"/>
          </a:p>
        </p:txBody>
      </p:sp>
    </p:spTree>
    <p:extLst>
      <p:ext uri="{BB962C8B-B14F-4D97-AF65-F5344CB8AC3E}">
        <p14:creationId xmlns:p14="http://schemas.microsoft.com/office/powerpoint/2010/main" val="61097082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p:cNvSpPr>
            <a:spLocks noGrp="1"/>
          </p:cNvSpPr>
          <p:nvPr>
            <p:ph type="body" sz="quarter" idx="10"/>
          </p:nvPr>
        </p:nvSpPr>
        <p:spPr>
          <a:xfrm>
            <a:off x="152400" y="152403"/>
            <a:ext cx="8991600" cy="685800"/>
          </a:xfrm>
        </p:spPr>
        <p:txBody>
          <a:bodyPr/>
          <a:lstStyle/>
          <a:p>
            <a:pPr eaLnBrk="1" hangingPunct="1">
              <a:lnSpc>
                <a:spcPct val="70000"/>
              </a:lnSpc>
            </a:pPr>
            <a:r>
              <a:rPr lang="en-US" sz="4000" dirty="0" smtClean="0">
                <a:solidFill>
                  <a:schemeClr val="accent1"/>
                </a:solidFill>
              </a:rPr>
              <a:t>High Frequency Player Profile</a:t>
            </a:r>
          </a:p>
          <a:p>
            <a:pPr eaLnBrk="1" hangingPunct="1">
              <a:lnSpc>
                <a:spcPct val="70000"/>
              </a:lnSpc>
            </a:pPr>
            <a:r>
              <a:rPr lang="en-US" sz="2800" b="0" i="1" dirty="0" smtClean="0">
                <a:solidFill>
                  <a:schemeClr val="tx1"/>
                </a:solidFill>
              </a:rPr>
              <a:t>RURAL / HIGH INCOME </a:t>
            </a:r>
          </a:p>
        </p:txBody>
      </p:sp>
      <p:graphicFrame>
        <p:nvGraphicFramePr>
          <p:cNvPr id="4" name="Table 3"/>
          <p:cNvGraphicFramePr>
            <a:graphicFrameLocks noGrp="1"/>
          </p:cNvGraphicFramePr>
          <p:nvPr>
            <p:extLst>
              <p:ext uri="{D42A27DB-BD31-4B8C-83A1-F6EECF244321}">
                <p14:modId xmlns:p14="http://schemas.microsoft.com/office/powerpoint/2010/main" val="2187700198"/>
              </p:ext>
            </p:extLst>
          </p:nvPr>
        </p:nvGraphicFramePr>
        <p:xfrm>
          <a:off x="4690532" y="1278466"/>
          <a:ext cx="4343400" cy="5516880"/>
        </p:xfrm>
        <a:graphic>
          <a:graphicData uri="http://schemas.openxmlformats.org/drawingml/2006/table">
            <a:tbl>
              <a:tblPr firstRow="1" bandRow="1">
                <a:tableStyleId>{5940675A-B579-460E-94D1-54222C63F5DA}</a:tableStyleId>
              </a:tblPr>
              <a:tblGrid>
                <a:gridCol w="294536">
                  <a:extLst>
                    <a:ext uri="{9D8B030D-6E8A-4147-A177-3AD203B41FA5}">
                      <a16:colId xmlns:a16="http://schemas.microsoft.com/office/drawing/2014/main" val="20000"/>
                    </a:ext>
                  </a:extLst>
                </a:gridCol>
                <a:gridCol w="130566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64862">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chemeClr val="bg1"/>
                          </a:solidFill>
                        </a:rPr>
                        <a:t>Top Response </a:t>
                      </a:r>
                    </a:p>
                    <a:p>
                      <a:pPr algn="ctr"/>
                      <a:r>
                        <a:rPr lang="en-US" sz="900" b="1" dirty="0" smtClean="0">
                          <a:solidFill>
                            <a:schemeClr val="bg1"/>
                          </a:solidFill>
                        </a:rPr>
                        <a:t> (or Average)</a:t>
                      </a:r>
                    </a:p>
                  </a:txBody>
                  <a:tcPr>
                    <a:lnT w="12700" cap="flat" cmpd="sng" algn="ctr">
                      <a:solidFill>
                        <a:schemeClr val="tx1"/>
                      </a:solidFill>
                      <a:prstDash val="solid"/>
                      <a:round/>
                      <a:headEnd type="none" w="med" len="med"/>
                      <a:tailEnd type="none" w="med" len="med"/>
                    </a:lnT>
                    <a:solidFill>
                      <a:schemeClr val="accent1"/>
                    </a:solidFill>
                  </a:tcPr>
                </a:tc>
                <a:tc>
                  <a:txBody>
                    <a:bodyPr/>
                    <a:lstStyle/>
                    <a:p>
                      <a:pPr algn="ctr"/>
                      <a:r>
                        <a:rPr lang="en-US" sz="900" b="1" dirty="0" smtClean="0">
                          <a:solidFill>
                            <a:schemeClr val="tx1"/>
                          </a:solidFill>
                        </a:rPr>
                        <a:t>2</a:t>
                      </a:r>
                      <a:r>
                        <a:rPr lang="en-US" sz="900" b="1" baseline="30000" dirty="0" smtClean="0">
                          <a:solidFill>
                            <a:schemeClr val="tx1"/>
                          </a:solidFill>
                        </a:rPr>
                        <a:t>nd</a:t>
                      </a:r>
                      <a:r>
                        <a:rPr lang="en-US" sz="900" b="1" baseline="0" dirty="0" smtClean="0">
                          <a:solidFill>
                            <a:schemeClr val="tx1"/>
                          </a:solidFill>
                        </a:rPr>
                        <a:t> Top Response</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r h="228039">
                <a:tc rowSpan="13">
                  <a:txBody>
                    <a:bodyPr/>
                    <a:lstStyle/>
                    <a:p>
                      <a:pPr algn="ctr"/>
                      <a:r>
                        <a:rPr lang="en-US" sz="1050" b="1" dirty="0" smtClean="0">
                          <a:solidFill>
                            <a:schemeClr val="accent1">
                              <a:lumMod val="75000"/>
                            </a:schemeClr>
                          </a:solidFill>
                        </a:rPr>
                        <a:t>DEMOGRAPHICS</a:t>
                      </a:r>
                      <a:endParaRPr lang="en-US" sz="1050" b="1" dirty="0">
                        <a:solidFill>
                          <a:schemeClr val="accent1">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56 years</a:t>
                      </a:r>
                      <a:endParaRPr lang="en-US" sz="900" b="1" dirty="0"/>
                    </a:p>
                  </a:txBody>
                  <a:tcPr>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28039">
                <a:tc vMerge="1">
                  <a:txBody>
                    <a:bodyPr/>
                    <a:lstStyle/>
                    <a:p>
                      <a:pPr algn="r"/>
                      <a:endParaRPr lang="en-US" sz="900" b="1" dirty="0"/>
                    </a:p>
                  </a:txBody>
                  <a:tcPr/>
                </a:tc>
                <a:tc>
                  <a:txBody>
                    <a:bodyPr/>
                    <a:lstStyle/>
                    <a:p>
                      <a:pPr algn="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Male – 67%</a:t>
                      </a:r>
                      <a:endParaRPr lang="en-US" sz="900" b="1" dirty="0"/>
                    </a:p>
                  </a:txBody>
                  <a:tcPr>
                    <a:solidFill>
                      <a:schemeClr val="accent5">
                        <a:lumMod val="20000"/>
                        <a:lumOff val="80000"/>
                      </a:schemeClr>
                    </a:solidFill>
                  </a:tcPr>
                </a:tc>
                <a:tc>
                  <a:txBody>
                    <a:bodyPr/>
                    <a:lstStyle/>
                    <a:p>
                      <a:pPr algn="ctr"/>
                      <a:r>
                        <a:rPr lang="en-US" sz="900" b="0" dirty="0" smtClean="0"/>
                        <a:t>Female</a:t>
                      </a:r>
                      <a:r>
                        <a:rPr lang="en-US" sz="900" b="0" baseline="0" dirty="0" smtClean="0"/>
                        <a:t> </a:t>
                      </a:r>
                      <a:r>
                        <a:rPr lang="en-US" sz="900" b="0" dirty="0" smtClean="0"/>
                        <a:t>– 33%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28039">
                <a:tc vMerge="1">
                  <a:txBody>
                    <a:bodyPr/>
                    <a:lstStyle/>
                    <a:p>
                      <a:pPr algn="r"/>
                      <a:endParaRPr lang="en-US" sz="900" b="1" dirty="0"/>
                    </a:p>
                  </a:txBody>
                  <a:tcPr/>
                </a:tc>
                <a:tc>
                  <a:txBody>
                    <a:bodyPr/>
                    <a:lstStyle/>
                    <a:p>
                      <a:pPr algn="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 – 73%</a:t>
                      </a:r>
                      <a:endParaRPr lang="en-US" sz="900" b="1" dirty="0"/>
                    </a:p>
                  </a:txBody>
                  <a:tcPr>
                    <a:solidFill>
                      <a:schemeClr val="accent5">
                        <a:lumMod val="20000"/>
                        <a:lumOff val="80000"/>
                      </a:schemeClr>
                    </a:solidFill>
                  </a:tcPr>
                </a:tc>
                <a:tc>
                  <a:txBody>
                    <a:bodyPr/>
                    <a:lstStyle/>
                    <a:p>
                      <a:pPr algn="ctr"/>
                      <a:r>
                        <a:rPr lang="en-US" sz="900" b="0" dirty="0" smtClean="0"/>
                        <a:t>AA</a:t>
                      </a:r>
                      <a:r>
                        <a:rPr lang="en-US" sz="900" b="0" baseline="0" dirty="0" smtClean="0"/>
                        <a:t> </a:t>
                      </a:r>
                      <a:r>
                        <a:rPr lang="en-US" sz="900" b="0" dirty="0" smtClean="0"/>
                        <a:t>– 15%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28039">
                <a:tc vMerge="1">
                  <a:txBody>
                    <a:bodyPr/>
                    <a:lstStyle/>
                    <a:p>
                      <a:pPr algn="r"/>
                      <a:endParaRPr lang="en-US" sz="900" b="1" dirty="0"/>
                    </a:p>
                  </a:txBody>
                  <a:tcPr/>
                </a:tc>
                <a:tc>
                  <a:txBody>
                    <a:bodyPr/>
                    <a:lstStyle/>
                    <a:p>
                      <a:pPr algn="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94%</a:t>
                      </a:r>
                      <a:endParaRPr lang="en-US" sz="900" b="1" dirty="0"/>
                    </a:p>
                  </a:txBody>
                  <a:tcPr>
                    <a:solidFill>
                      <a:schemeClr val="accent5">
                        <a:lumMod val="20000"/>
                        <a:lumOff val="80000"/>
                      </a:schemeClr>
                    </a:solidFill>
                  </a:tcPr>
                </a:tc>
                <a:tc>
                  <a:txBody>
                    <a:bodyPr/>
                    <a:lstStyle/>
                    <a:p>
                      <a:pPr algn="ctr"/>
                      <a:r>
                        <a:rPr lang="en-US" sz="900" b="0" dirty="0" smtClean="0"/>
                        <a:t>TH– 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8039">
                <a:tc vMerge="1">
                  <a:txBody>
                    <a:bodyPr/>
                    <a:lstStyle/>
                    <a:p>
                      <a:pPr algn="r"/>
                      <a:endParaRPr lang="en-US" sz="900" b="1" dirty="0"/>
                    </a:p>
                  </a:txBody>
                  <a:tcPr/>
                </a:tc>
                <a:tc>
                  <a:txBody>
                    <a:bodyPr/>
                    <a:lstStyle/>
                    <a:p>
                      <a:pPr algn="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$411,000</a:t>
                      </a:r>
                      <a:endParaRPr lang="en-US" sz="900" b="1" dirty="0"/>
                    </a:p>
                  </a:txBody>
                  <a:tcPr>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8039">
                <a:tc vMerge="1">
                  <a:txBody>
                    <a:bodyPr/>
                    <a:lstStyle/>
                    <a:p>
                      <a:pPr algn="r"/>
                      <a:endParaRPr lang="en-US" sz="900" b="1" dirty="0"/>
                    </a:p>
                  </a:txBody>
                  <a:tcPr/>
                </a:tc>
                <a:tc>
                  <a:txBody>
                    <a:bodyPr/>
                    <a:lstStyle/>
                    <a:p>
                      <a:pPr algn="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 – 94%</a:t>
                      </a:r>
                      <a:endParaRPr lang="en-US" sz="900" b="1" dirty="0"/>
                    </a:p>
                  </a:txBody>
                  <a:tcPr>
                    <a:solidFill>
                      <a:schemeClr val="accent5">
                        <a:lumMod val="20000"/>
                        <a:lumOff val="80000"/>
                      </a:schemeClr>
                    </a:solidFill>
                  </a:tcPr>
                </a:tc>
                <a:tc>
                  <a:txBody>
                    <a:bodyPr/>
                    <a:lstStyle/>
                    <a:p>
                      <a:pPr algn="ctr"/>
                      <a:r>
                        <a:rPr lang="en-US" sz="900" b="0" dirty="0" smtClean="0"/>
                        <a:t>Rent</a:t>
                      </a:r>
                      <a:r>
                        <a:rPr lang="en-US" sz="900" b="0" baseline="0" dirty="0" smtClean="0"/>
                        <a:t> </a:t>
                      </a:r>
                      <a:r>
                        <a:rPr lang="en-US" sz="900" b="0" dirty="0" smtClean="0"/>
                        <a:t>– 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8039">
                <a:tc vMerge="1">
                  <a:txBody>
                    <a:bodyPr/>
                    <a:lstStyle/>
                    <a:p>
                      <a:pPr algn="r"/>
                      <a:endParaRPr lang="en-US" sz="900" b="1" dirty="0"/>
                    </a:p>
                  </a:txBody>
                  <a:tcPr/>
                </a:tc>
                <a:tc>
                  <a:txBody>
                    <a:bodyPr/>
                    <a:lstStyle/>
                    <a:p>
                      <a:pPr algn="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Married – 76%</a:t>
                      </a:r>
                      <a:endParaRPr lang="en-US" sz="900" b="1" dirty="0"/>
                    </a:p>
                  </a:txBody>
                  <a:tcPr>
                    <a:solidFill>
                      <a:schemeClr val="accent5">
                        <a:lumMod val="20000"/>
                        <a:lumOff val="80000"/>
                      </a:schemeClr>
                    </a:solidFill>
                  </a:tcPr>
                </a:tc>
                <a:tc>
                  <a:txBody>
                    <a:bodyPr/>
                    <a:lstStyle/>
                    <a:p>
                      <a:pPr algn="ctr"/>
                      <a:r>
                        <a:rPr lang="en-US" sz="800" b="0" dirty="0" smtClean="0"/>
                        <a:t>Divorced/Separated – </a:t>
                      </a:r>
                      <a:r>
                        <a:rPr lang="en-US" sz="900" b="0" dirty="0" smtClean="0"/>
                        <a:t>12%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8039">
                <a:tc vMerge="1">
                  <a:txBody>
                    <a:bodyPr/>
                    <a:lstStyle/>
                    <a:p>
                      <a:pPr algn="r"/>
                      <a:endParaRPr lang="en-US" sz="900" b="1" dirty="0"/>
                    </a:p>
                  </a:txBody>
                  <a:tcPr/>
                </a:tc>
                <a:tc>
                  <a:txBody>
                    <a:bodyPr/>
                    <a:lstStyle/>
                    <a:p>
                      <a:pPr algn="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21%</a:t>
                      </a:r>
                      <a:endParaRPr lang="en-US" sz="900" b="1" dirty="0"/>
                    </a:p>
                  </a:txBody>
                  <a:tcPr>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8039">
                <a:tc vMerge="1">
                  <a:txBody>
                    <a:bodyPr/>
                    <a:lstStyle/>
                    <a:p>
                      <a:pPr algn="r"/>
                      <a:endParaRPr lang="en-US" sz="900" b="1" dirty="0"/>
                    </a:p>
                  </a:txBody>
                  <a:tcPr/>
                </a:tc>
                <a:tc>
                  <a:txBody>
                    <a:bodyPr/>
                    <a:lstStyle/>
                    <a:p>
                      <a:pPr algn="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baseline="0" dirty="0" smtClean="0"/>
                        <a:t>Some College</a:t>
                      </a:r>
                      <a:r>
                        <a:rPr lang="en-US" sz="900" b="1" dirty="0" smtClean="0"/>
                        <a:t> – 42%</a:t>
                      </a:r>
                      <a:endParaRPr lang="en-US" sz="900" b="1" dirty="0"/>
                    </a:p>
                  </a:txBody>
                  <a:tcPr>
                    <a:solidFill>
                      <a:schemeClr val="accent5">
                        <a:lumMod val="20000"/>
                        <a:lumOff val="80000"/>
                      </a:schemeClr>
                    </a:solidFill>
                  </a:tcPr>
                </a:tc>
                <a:tc>
                  <a:txBody>
                    <a:bodyPr/>
                    <a:lstStyle/>
                    <a:p>
                      <a:pPr algn="ctr"/>
                      <a:r>
                        <a:rPr lang="en-US" sz="900" b="0" dirty="0" smtClean="0"/>
                        <a:t>Post</a:t>
                      </a:r>
                      <a:r>
                        <a:rPr lang="en-US" sz="900" b="0" baseline="0" dirty="0" smtClean="0"/>
                        <a:t> College </a:t>
                      </a:r>
                      <a:r>
                        <a:rPr lang="en-US" sz="900" b="0" dirty="0" smtClean="0"/>
                        <a:t>– 33%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Full</a:t>
                      </a:r>
                      <a:r>
                        <a:rPr lang="en-US" sz="900" b="1" baseline="0" dirty="0" smtClean="0"/>
                        <a:t> Time</a:t>
                      </a:r>
                      <a:r>
                        <a:rPr lang="en-US" sz="900" b="1" dirty="0" smtClean="0"/>
                        <a:t> – 67%</a:t>
                      </a:r>
                      <a:endParaRPr lang="en-US" sz="900" b="1" dirty="0"/>
                    </a:p>
                  </a:txBody>
                  <a:tcPr>
                    <a:solidFill>
                      <a:schemeClr val="accent5">
                        <a:lumMod val="20000"/>
                        <a:lumOff val="80000"/>
                      </a:schemeClr>
                    </a:solidFill>
                  </a:tcPr>
                </a:tc>
                <a:tc>
                  <a:txBody>
                    <a:bodyPr/>
                    <a:lstStyle/>
                    <a:p>
                      <a:pPr algn="ctr"/>
                      <a:r>
                        <a:rPr lang="en-US" sz="900" b="0" dirty="0" smtClean="0"/>
                        <a:t>Retired</a:t>
                      </a:r>
                      <a:r>
                        <a:rPr lang="en-US" sz="900" b="0" baseline="0" dirty="0" smtClean="0"/>
                        <a:t> </a:t>
                      </a:r>
                      <a:r>
                        <a:rPr lang="en-US" sz="900" b="0" dirty="0" smtClean="0"/>
                        <a:t>– 18%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67%</a:t>
                      </a:r>
                      <a:endParaRPr lang="en-US" sz="900" b="1" dirty="0"/>
                    </a:p>
                  </a:txBody>
                  <a:tcPr>
                    <a:solidFill>
                      <a:schemeClr val="accent5">
                        <a:lumMod val="20000"/>
                        <a:lumOff val="80000"/>
                      </a:schemeClr>
                    </a:solidFill>
                  </a:tcPr>
                </a:tc>
                <a:tc>
                  <a:txBody>
                    <a:bodyPr/>
                    <a:lstStyle/>
                    <a:p>
                      <a:pPr algn="ctr"/>
                      <a:r>
                        <a:rPr lang="en-US" sz="900" b="0" dirty="0" smtClean="0"/>
                        <a:t>Trade/Retail– 22%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$148,000</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8039">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100%</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21621">
                <a:tc>
                  <a:txBody>
                    <a:bodyPr/>
                    <a:lstStyle/>
                    <a:p>
                      <a:pPr algn="ctr"/>
                      <a:endParaRPr lang="en-US" sz="200" b="1" dirty="0"/>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8039">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endParaRPr lang="en-US" sz="1050" b="1"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Watching</a:t>
                      </a:r>
                      <a:r>
                        <a:rPr lang="en-US" sz="900" b="1" baseline="0" dirty="0" smtClean="0"/>
                        <a:t> TV</a:t>
                      </a:r>
                      <a:r>
                        <a:rPr lang="en-US" sz="900" b="1" dirty="0" smtClean="0"/>
                        <a:t> – 79%</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0" dirty="0" smtClean="0"/>
                        <a:t>Gardening</a:t>
                      </a:r>
                      <a:r>
                        <a:rPr lang="en-US" sz="900" b="0" baseline="0" dirty="0" smtClean="0"/>
                        <a:t> </a:t>
                      </a:r>
                      <a:r>
                        <a:rPr lang="en-US" sz="900" b="0" dirty="0" smtClean="0"/>
                        <a:t>– 64%</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8039">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Broadcast</a:t>
                      </a:r>
                      <a:r>
                        <a:rPr lang="en-US" sz="900" b="1" baseline="0" dirty="0" smtClean="0"/>
                        <a:t> TV</a:t>
                      </a:r>
                      <a:r>
                        <a:rPr lang="en-US" sz="900" b="1" dirty="0" smtClean="0"/>
                        <a:t> – 9</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0" dirty="0" smtClean="0"/>
                        <a:t>Internet– 8</a:t>
                      </a:r>
                      <a:r>
                        <a:rPr lang="en-US" sz="900" b="0" baseline="0" dirty="0" smtClean="0"/>
                        <a:t> hours</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Desktop – 38% of time</a:t>
                      </a:r>
                      <a:endParaRPr lang="en-US" sz="900" b="1" dirty="0"/>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gn="ctr"/>
                      <a:r>
                        <a:rPr lang="en-US" sz="900" b="0" dirty="0" smtClean="0"/>
                        <a:t>Laptop</a:t>
                      </a:r>
                      <a:r>
                        <a:rPr lang="en-US" sz="900" b="0" baseline="0" dirty="0" smtClean="0"/>
                        <a:t> </a:t>
                      </a:r>
                      <a:r>
                        <a:rPr lang="en-US" sz="900" b="0" dirty="0" smtClean="0"/>
                        <a:t>– 34%</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Laptop – 91%</a:t>
                      </a:r>
                      <a:endParaRPr lang="en-US" sz="900" b="1" dirty="0"/>
                    </a:p>
                  </a:txBody>
                  <a:tcPr>
                    <a:solidFill>
                      <a:schemeClr val="accent5">
                        <a:lumMod val="20000"/>
                        <a:lumOff val="80000"/>
                      </a:schemeClr>
                    </a:solidFill>
                  </a:tcPr>
                </a:tc>
                <a:tc>
                  <a:txBody>
                    <a:bodyPr/>
                    <a:lstStyle/>
                    <a:p>
                      <a:pPr algn="ctr"/>
                      <a:r>
                        <a:rPr lang="en-US" sz="900" b="0" baseline="0" dirty="0" smtClean="0"/>
                        <a:t>Tablet </a:t>
                      </a:r>
                      <a:r>
                        <a:rPr lang="en-US" sz="900" b="0" dirty="0" smtClean="0"/>
                        <a:t>– 73%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8"/>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Movies – 82%</a:t>
                      </a:r>
                      <a:endParaRPr lang="en-US" sz="900" b="1" dirty="0"/>
                    </a:p>
                  </a:txBody>
                  <a:tcPr>
                    <a:solidFill>
                      <a:schemeClr val="accent5">
                        <a:lumMod val="20000"/>
                        <a:lumOff val="80000"/>
                      </a:schemeClr>
                    </a:solidFill>
                  </a:tcPr>
                </a:tc>
                <a:tc>
                  <a:txBody>
                    <a:bodyPr/>
                    <a:lstStyle/>
                    <a:p>
                      <a:pPr algn="ctr"/>
                      <a:r>
                        <a:rPr lang="en-US" sz="900" b="0" dirty="0" smtClean="0"/>
                        <a:t>Comedy</a:t>
                      </a:r>
                      <a:r>
                        <a:rPr lang="en-US" sz="900" b="0" baseline="0" dirty="0" smtClean="0"/>
                        <a:t> </a:t>
                      </a:r>
                      <a:r>
                        <a:rPr lang="en-US" sz="900" b="0" dirty="0" smtClean="0"/>
                        <a:t>– 79%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55%</a:t>
                      </a:r>
                      <a:endParaRPr lang="en-US" sz="900" b="1" dirty="0"/>
                    </a:p>
                  </a:txBody>
                  <a:tcPr>
                    <a:solidFill>
                      <a:schemeClr val="accent5">
                        <a:lumMod val="20000"/>
                        <a:lumOff val="80000"/>
                      </a:schemeClr>
                    </a:solidFill>
                  </a:tcPr>
                </a:tc>
                <a:tc>
                  <a:txBody>
                    <a:bodyPr/>
                    <a:lstStyle/>
                    <a:p>
                      <a:pPr algn="ctr"/>
                      <a:r>
                        <a:rPr lang="en-US" sz="900" b="0" baseline="0" dirty="0" smtClean="0"/>
                        <a:t>LinkedIn </a:t>
                      </a:r>
                      <a:r>
                        <a:rPr lang="en-US" sz="900" b="0" dirty="0" smtClean="0"/>
                        <a:t>– 21%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 – 88%</a:t>
                      </a:r>
                      <a:endParaRPr lang="en-US" sz="900" b="1" dirty="0"/>
                    </a:p>
                  </a:txBody>
                  <a:tcPr>
                    <a:solidFill>
                      <a:schemeClr val="accent5">
                        <a:lumMod val="20000"/>
                        <a:lumOff val="80000"/>
                      </a:schemeClr>
                    </a:solidFill>
                  </a:tcPr>
                </a:tc>
                <a:tc>
                  <a:txBody>
                    <a:bodyPr/>
                    <a:lstStyle/>
                    <a:p>
                      <a:pPr algn="ctr"/>
                      <a:r>
                        <a:rPr lang="en-US" sz="900" b="0" dirty="0" smtClean="0"/>
                        <a:t>Superstore– 82%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42%</a:t>
                      </a:r>
                      <a:endParaRPr lang="en-US" sz="900" b="1" dirty="0"/>
                    </a:p>
                  </a:txBody>
                  <a:tcPr>
                    <a:solidFill>
                      <a:schemeClr val="accent5">
                        <a:lumMod val="20000"/>
                        <a:lumOff val="80000"/>
                      </a:schemeClr>
                    </a:solidFill>
                  </a:tcPr>
                </a:tc>
                <a:tc>
                  <a:txBody>
                    <a:bodyPr/>
                    <a:lstStyle/>
                    <a:p>
                      <a:pPr algn="ctr"/>
                      <a:r>
                        <a:rPr lang="en-US" sz="900" b="0" dirty="0" smtClean="0"/>
                        <a:t>SUV/Crossover– 36%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2"/>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Honda – 21%</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0" dirty="0" smtClean="0"/>
                        <a:t>Ford</a:t>
                      </a:r>
                      <a:r>
                        <a:rPr lang="en-US" sz="900" b="0" baseline="0" dirty="0" smtClean="0"/>
                        <a:t> </a:t>
                      </a:r>
                      <a:r>
                        <a:rPr lang="en-US" sz="900" b="0" dirty="0" smtClean="0"/>
                        <a:t>– 18%</a:t>
                      </a: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90091793"/>
              </p:ext>
            </p:extLst>
          </p:nvPr>
        </p:nvGraphicFramePr>
        <p:xfrm>
          <a:off x="101601" y="5511801"/>
          <a:ext cx="4343400" cy="128016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1">
                              <a:lumMod val="75000"/>
                            </a:schemeClr>
                          </a:solidFill>
                        </a:rPr>
                        <a:t>G A M B L I N G / G A M I N G   P O T E N T I A L</a:t>
                      </a:r>
                      <a:endParaRPr lang="en-US" sz="1200" b="1" dirty="0">
                        <a:solidFill>
                          <a:schemeClr val="accent1">
                            <a:lumMod val="75000"/>
                          </a:schemeClr>
                        </a:solidFill>
                      </a:endParaRPr>
                    </a:p>
                  </a:txBody>
                  <a:tcPr>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val="10000"/>
                  </a:ext>
                </a:extLst>
              </a:tr>
              <a:tr h="149854">
                <a:tc>
                  <a:txBody>
                    <a:bodyPr/>
                    <a:lstStyle/>
                    <a:p>
                      <a:pPr algn="r"/>
                      <a:r>
                        <a:rPr lang="en-US" sz="1050" b="1" dirty="0" smtClean="0"/>
                        <a:t>Risk Meter</a:t>
                      </a:r>
                      <a:endParaRPr lang="en-US" sz="1050" b="1" dirty="0"/>
                    </a:p>
                  </a:txBody>
                  <a:tcPr/>
                </a:tc>
                <a:tc>
                  <a:txBody>
                    <a:bodyPr/>
                    <a:lstStyle/>
                    <a:p>
                      <a:pPr algn="ctr"/>
                      <a:r>
                        <a:rPr lang="en-US" sz="1050" b="1" dirty="0" smtClean="0"/>
                        <a:t>13</a:t>
                      </a:r>
                      <a:r>
                        <a:rPr lang="en-US" sz="900" b="1" dirty="0" smtClean="0"/>
                        <a:t> </a:t>
                      </a:r>
                      <a:r>
                        <a:rPr lang="en-US" sz="900" i="1" dirty="0" smtClean="0"/>
                        <a:t>out of 25 points</a:t>
                      </a:r>
                      <a:endParaRPr lang="en-US" sz="900" i="1" dirty="0"/>
                    </a:p>
                  </a:txBody>
                  <a:tcPr/>
                </a:tc>
                <a:extLst>
                  <a:ext uri="{0D108BD9-81ED-4DB2-BD59-A6C34878D82A}">
                    <a16:rowId xmlns:a16="http://schemas.microsoft.com/office/drawing/2014/main" val="10001"/>
                  </a:ext>
                </a:extLst>
              </a:tr>
              <a:tr h="149854">
                <a:tc>
                  <a:txBody>
                    <a:bodyPr/>
                    <a:lstStyle/>
                    <a:p>
                      <a:pPr algn="r"/>
                      <a:r>
                        <a:rPr lang="en-US" sz="1050" b="1" dirty="0" smtClean="0"/>
                        <a:t>Gaming/Gambling Tendency</a:t>
                      </a:r>
                      <a:endParaRPr lang="en-US" sz="1050" b="1" dirty="0"/>
                    </a:p>
                  </a:txBody>
                  <a:tcPr/>
                </a:tc>
                <a:tc>
                  <a:txBody>
                    <a:bodyPr/>
                    <a:lstStyle/>
                    <a:p>
                      <a:pPr algn="ctr"/>
                      <a:r>
                        <a:rPr lang="en-US" sz="1050" b="1" dirty="0" smtClean="0"/>
                        <a:t>16 </a:t>
                      </a:r>
                      <a:r>
                        <a:rPr lang="en-US" sz="900" i="1" dirty="0" smtClean="0"/>
                        <a:t>out of 25 points</a:t>
                      </a:r>
                      <a:endParaRPr lang="en-US" sz="900" i="1" dirty="0"/>
                    </a:p>
                  </a:txBody>
                  <a:tcPr/>
                </a:tc>
                <a:extLst>
                  <a:ext uri="{0D108BD9-81ED-4DB2-BD59-A6C34878D82A}">
                    <a16:rowId xmlns:a16="http://schemas.microsoft.com/office/drawing/2014/main" val="10002"/>
                  </a:ext>
                </a:extLst>
              </a:tr>
              <a:tr h="149854">
                <a:tc>
                  <a:txBody>
                    <a:bodyPr/>
                    <a:lstStyle/>
                    <a:p>
                      <a:pPr algn="r"/>
                      <a:r>
                        <a:rPr lang="en-US" sz="1050" b="1" dirty="0" smtClean="0"/>
                        <a:t>Maryland Lottery Perception</a:t>
                      </a:r>
                      <a:endParaRPr lang="en-US" sz="1050" b="1" dirty="0"/>
                    </a:p>
                  </a:txBody>
                  <a:tcPr/>
                </a:tc>
                <a:tc>
                  <a:txBody>
                    <a:bodyPr/>
                    <a:lstStyle/>
                    <a:p>
                      <a:pPr algn="ctr"/>
                      <a:r>
                        <a:rPr lang="en-US" sz="1050" b="1" dirty="0" smtClean="0"/>
                        <a:t>32</a:t>
                      </a:r>
                      <a:r>
                        <a:rPr lang="en-US" sz="900" b="1" dirty="0" smtClean="0"/>
                        <a:t> </a:t>
                      </a:r>
                      <a:r>
                        <a:rPr lang="en-US" sz="900" i="1" dirty="0" smtClean="0"/>
                        <a:t>out of 50 points</a:t>
                      </a:r>
                      <a:endParaRPr lang="en-US" sz="900" i="1" dirty="0"/>
                    </a:p>
                  </a:txBody>
                  <a:tcPr/>
                </a:tc>
                <a:extLst>
                  <a:ext uri="{0D108BD9-81ED-4DB2-BD59-A6C34878D82A}">
                    <a16:rowId xmlns:a16="http://schemas.microsoft.com/office/drawing/2014/main" val="10003"/>
                  </a:ext>
                </a:extLst>
              </a:tr>
              <a:tr h="149854">
                <a:tc>
                  <a:txBody>
                    <a:bodyPr/>
                    <a:lstStyle/>
                    <a:p>
                      <a:pPr algn="r"/>
                      <a:r>
                        <a:rPr lang="en-US" sz="1050" b="1" dirty="0" smtClean="0">
                          <a:solidFill>
                            <a:schemeClr val="bg1"/>
                          </a:solidFill>
                        </a:rPr>
                        <a:t>Total Score</a:t>
                      </a:r>
                      <a:endParaRPr lang="en-US" sz="1050" b="1" dirty="0">
                        <a:solidFill>
                          <a:schemeClr val="bg1"/>
                        </a:solidFill>
                      </a:endParaRPr>
                    </a:p>
                  </a:txBody>
                  <a:tcPr>
                    <a:solidFill>
                      <a:schemeClr val="accent1"/>
                    </a:solidFill>
                  </a:tcPr>
                </a:tc>
                <a:tc>
                  <a:txBody>
                    <a:bodyPr/>
                    <a:lstStyle/>
                    <a:p>
                      <a:pPr algn="ctr"/>
                      <a:r>
                        <a:rPr lang="en-US" sz="1050" b="1" i="0" baseline="0" dirty="0" smtClean="0">
                          <a:solidFill>
                            <a:schemeClr val="bg1"/>
                          </a:solidFill>
                        </a:rPr>
                        <a:t>61 </a:t>
                      </a:r>
                      <a:r>
                        <a:rPr lang="en-US" sz="900" b="1" i="1" dirty="0" smtClean="0">
                          <a:solidFill>
                            <a:schemeClr val="bg1"/>
                          </a:solidFill>
                        </a:rPr>
                        <a:t>out of 100 points</a:t>
                      </a:r>
                      <a:endParaRPr lang="en-US" sz="900" b="1" i="1" dirty="0">
                        <a:solidFill>
                          <a:schemeClr val="bg1"/>
                        </a:solidFill>
                      </a:endParaRPr>
                    </a:p>
                  </a:txBody>
                  <a:tcPr>
                    <a:solidFill>
                      <a:schemeClr val="accent1"/>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115027740"/>
              </p:ext>
            </p:extLst>
          </p:nvPr>
        </p:nvGraphicFramePr>
        <p:xfrm>
          <a:off x="101601" y="1278466"/>
          <a:ext cx="4343400" cy="2270157"/>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tblGrid>
              <a:tr h="349917">
                <a:tc>
                  <a:txBody>
                    <a:bodyPr/>
                    <a:lstStyle/>
                    <a:p>
                      <a:pPr algn="ctr"/>
                      <a:r>
                        <a:rPr lang="en-US" sz="1200" b="1" dirty="0" smtClean="0">
                          <a:solidFill>
                            <a:schemeClr val="accent1">
                              <a:lumMod val="75000"/>
                            </a:schemeClr>
                          </a:solidFill>
                        </a:rPr>
                        <a:t>P R O F I L E  S U M M A R Y</a:t>
                      </a:r>
                      <a:r>
                        <a:rPr lang="en-US" sz="1200" b="1" baseline="0" dirty="0" smtClean="0">
                          <a:solidFill>
                            <a:schemeClr val="accent1">
                              <a:lumMod val="75000"/>
                            </a:schemeClr>
                          </a:solidFill>
                        </a:rPr>
                        <a:t> </a:t>
                      </a:r>
                      <a:endParaRPr lang="en-US" sz="1200" b="1" dirty="0">
                        <a:solidFill>
                          <a:schemeClr val="accent1">
                            <a:lumMod val="75000"/>
                          </a:schemeClr>
                        </a:solidFill>
                      </a:endParaRPr>
                    </a:p>
                  </a:txBody>
                  <a:tcPr anchor="ctr">
                    <a:solidFill>
                      <a:schemeClr val="bg1">
                        <a:lumMod val="95000"/>
                      </a:schemeClr>
                    </a:solidFill>
                  </a:tcPr>
                </a:tc>
                <a:extLst>
                  <a:ext uri="{0D108BD9-81ED-4DB2-BD59-A6C34878D82A}">
                    <a16:rowId xmlns:a16="http://schemas.microsoft.com/office/drawing/2014/main" val="10000"/>
                  </a:ext>
                </a:extLst>
              </a:tr>
              <a:tr h="1876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This</a:t>
                      </a:r>
                      <a:r>
                        <a:rPr lang="en-US" sz="1200" b="1" baseline="0" dirty="0" smtClean="0">
                          <a:solidFill>
                            <a:schemeClr val="tx1"/>
                          </a:solidFill>
                        </a:rPr>
                        <a:t> segment’s average age is older at fifty-six, is mostly white, own their home and have an annual household income of $148,000.  One out of four have children in the household and a high percent are married. They are highly educated and have professional jobs.  They spend their leisure time gardening, working out, traveling, reading, cooking and with family and friends. Their choice of TV programs includes news, sports, movies and documentaries. Their gambling/gaming index score is in the average range for a high frequency player.</a:t>
                      </a:r>
                      <a:endParaRPr lang="en-US" sz="1200" b="1" dirty="0" smtClean="0">
                        <a:solidFill>
                          <a:schemeClr val="tx1"/>
                        </a:solidFill>
                      </a:endParaRPr>
                    </a:p>
                    <a:p>
                      <a:pPr algn="l"/>
                      <a:endParaRPr lang="en-US" sz="1200" b="1"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628810382"/>
              </p:ext>
            </p:extLst>
          </p:nvPr>
        </p:nvGraphicFramePr>
        <p:xfrm>
          <a:off x="99718" y="3649980"/>
          <a:ext cx="4343400" cy="176022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1">
                              <a:lumMod val="75000"/>
                            </a:schemeClr>
                          </a:solidFill>
                        </a:rPr>
                        <a:t>C U R R E N T</a:t>
                      </a:r>
                      <a:r>
                        <a:rPr lang="en-US" sz="1200" b="1" baseline="0" dirty="0" smtClean="0">
                          <a:solidFill>
                            <a:schemeClr val="accent1">
                              <a:lumMod val="75000"/>
                            </a:schemeClr>
                          </a:solidFill>
                        </a:rPr>
                        <a:t>  L O T T E R Y  P L A Y</a:t>
                      </a:r>
                      <a:endParaRPr lang="en-US" sz="1200" b="1" dirty="0">
                        <a:solidFill>
                          <a:schemeClr val="accent1">
                            <a:lumMod val="75000"/>
                          </a:schemeClr>
                        </a:solidFill>
                      </a:endParaRPr>
                    </a:p>
                  </a:txBody>
                  <a:tcPr>
                    <a:solidFill>
                      <a:schemeClr val="bg1">
                        <a:lumMod val="95000"/>
                      </a:schemeClr>
                    </a:solidFill>
                  </a:tcPr>
                </a:tc>
                <a:tc hMerge="1">
                  <a:txBody>
                    <a:bodyPr/>
                    <a:lstStyle/>
                    <a:p>
                      <a:pPr algn="ctr"/>
                      <a:endParaRPr lang="en-US" sz="1200" b="1" dirty="0">
                        <a:solidFill>
                          <a:schemeClr val="accent2">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149854">
                <a:tc>
                  <a:txBody>
                    <a:bodyPr/>
                    <a:lstStyle/>
                    <a:p>
                      <a:pPr algn="r"/>
                      <a:endParaRPr lang="en-US" sz="900" b="1" dirty="0"/>
                    </a:p>
                  </a:txBody>
                  <a:tcPr/>
                </a:tc>
                <a:tc>
                  <a:txBody>
                    <a:bodyPr/>
                    <a:lstStyle/>
                    <a:p>
                      <a:pPr algn="ctr"/>
                      <a:r>
                        <a:rPr lang="en-US" sz="900" b="1" i="1" dirty="0" smtClean="0"/>
                        <a:t>% of Respondents</a:t>
                      </a:r>
                      <a:endParaRPr lang="en-US" sz="900" b="1" i="1" dirty="0"/>
                    </a:p>
                  </a:txBody>
                  <a:tcPr/>
                </a:tc>
                <a:extLst>
                  <a:ext uri="{0D108BD9-81ED-4DB2-BD59-A6C34878D82A}">
                    <a16:rowId xmlns:a16="http://schemas.microsoft.com/office/drawing/2014/main" val="10001"/>
                  </a:ext>
                </a:extLst>
              </a:tr>
              <a:tr h="149854">
                <a:tc>
                  <a:txBody>
                    <a:bodyPr/>
                    <a:lstStyle/>
                    <a:p>
                      <a:pPr algn="r"/>
                      <a:r>
                        <a:rPr lang="en-US" sz="1050" b="1" dirty="0" smtClean="0"/>
                        <a:t>Daily Games</a:t>
                      </a:r>
                      <a:endParaRPr lang="en-US" sz="1050" b="1" dirty="0"/>
                    </a:p>
                  </a:txBody>
                  <a:tcPr/>
                </a:tc>
                <a:tc>
                  <a:txBody>
                    <a:bodyPr/>
                    <a:lstStyle/>
                    <a:p>
                      <a:pPr algn="ctr"/>
                      <a:r>
                        <a:rPr lang="en-US" sz="900" i="0" dirty="0" smtClean="0"/>
                        <a:t>67%</a:t>
                      </a:r>
                      <a:endParaRPr lang="en-US" sz="900" i="0" dirty="0"/>
                    </a:p>
                  </a:txBody>
                  <a:tcPr/>
                </a:tc>
                <a:extLst>
                  <a:ext uri="{0D108BD9-81ED-4DB2-BD59-A6C34878D82A}">
                    <a16:rowId xmlns:a16="http://schemas.microsoft.com/office/drawing/2014/main" val="10002"/>
                  </a:ext>
                </a:extLst>
              </a:tr>
              <a:tr h="149854">
                <a:tc>
                  <a:txBody>
                    <a:bodyPr/>
                    <a:lstStyle/>
                    <a:p>
                      <a:pPr algn="r"/>
                      <a:r>
                        <a:rPr lang="en-US" sz="1050" b="1" dirty="0" smtClean="0"/>
                        <a:t>Jackpot</a:t>
                      </a:r>
                      <a:endParaRPr lang="en-US" sz="1050" b="1" dirty="0"/>
                    </a:p>
                  </a:txBody>
                  <a:tcPr/>
                </a:tc>
                <a:tc>
                  <a:txBody>
                    <a:bodyPr/>
                    <a:lstStyle/>
                    <a:p>
                      <a:pPr algn="ctr"/>
                      <a:r>
                        <a:rPr lang="en-US" sz="900" i="0" dirty="0" smtClean="0"/>
                        <a:t>91%</a:t>
                      </a:r>
                      <a:endParaRPr lang="en-US" sz="900" i="0" dirty="0"/>
                    </a:p>
                  </a:txBody>
                  <a:tcPr/>
                </a:tc>
                <a:extLst>
                  <a:ext uri="{0D108BD9-81ED-4DB2-BD59-A6C34878D82A}">
                    <a16:rowId xmlns:a16="http://schemas.microsoft.com/office/drawing/2014/main" val="10003"/>
                  </a:ext>
                </a:extLst>
              </a:tr>
              <a:tr h="149854">
                <a:tc>
                  <a:txBody>
                    <a:bodyPr/>
                    <a:lstStyle/>
                    <a:p>
                      <a:pPr algn="r"/>
                      <a:r>
                        <a:rPr lang="en-US" sz="1050" b="1" dirty="0" smtClean="0"/>
                        <a:t>Scratch-Offs</a:t>
                      </a:r>
                      <a:endParaRPr lang="en-US" sz="1050" b="1" dirty="0"/>
                    </a:p>
                  </a:txBody>
                  <a:tcPr/>
                </a:tc>
                <a:tc>
                  <a:txBody>
                    <a:bodyPr/>
                    <a:lstStyle/>
                    <a:p>
                      <a:pPr algn="ctr"/>
                      <a:r>
                        <a:rPr lang="en-US" sz="900" i="0" dirty="0" smtClean="0"/>
                        <a:t>70%</a:t>
                      </a:r>
                      <a:endParaRPr lang="en-US" sz="900" i="0" dirty="0"/>
                    </a:p>
                  </a:txBody>
                  <a:tcPr/>
                </a:tc>
                <a:extLst>
                  <a:ext uri="{0D108BD9-81ED-4DB2-BD59-A6C34878D82A}">
                    <a16:rowId xmlns:a16="http://schemas.microsoft.com/office/drawing/2014/main" val="10004"/>
                  </a:ext>
                </a:extLst>
              </a:tr>
              <a:tr h="149854">
                <a:tc>
                  <a:txBody>
                    <a:bodyPr/>
                    <a:lstStyle/>
                    <a:p>
                      <a:pPr algn="r"/>
                      <a:r>
                        <a:rPr lang="en-US" sz="1050" b="1" dirty="0" smtClean="0"/>
                        <a:t>Monitor Games</a:t>
                      </a:r>
                      <a:endParaRPr lang="en-US" sz="1050" b="1" dirty="0"/>
                    </a:p>
                  </a:txBody>
                  <a:tcPr/>
                </a:tc>
                <a:tc>
                  <a:txBody>
                    <a:bodyPr/>
                    <a:lstStyle/>
                    <a:p>
                      <a:pPr algn="ctr"/>
                      <a:r>
                        <a:rPr lang="en-US" sz="900" i="0" dirty="0" smtClean="0"/>
                        <a:t>21%</a:t>
                      </a:r>
                      <a:endParaRPr lang="en-US" sz="900" i="0" dirty="0"/>
                    </a:p>
                  </a:txBody>
                  <a:tcPr/>
                </a:tc>
                <a:extLst>
                  <a:ext uri="{0D108BD9-81ED-4DB2-BD59-A6C34878D82A}">
                    <a16:rowId xmlns:a16="http://schemas.microsoft.com/office/drawing/2014/main" val="10005"/>
                  </a:ext>
                </a:extLst>
              </a:tr>
              <a:tr h="149854">
                <a:tc>
                  <a:txBody>
                    <a:bodyPr/>
                    <a:lstStyle/>
                    <a:p>
                      <a:pPr algn="r"/>
                      <a:r>
                        <a:rPr lang="en-US" sz="1050" b="1" dirty="0" smtClean="0">
                          <a:solidFill>
                            <a:schemeClr val="bg1"/>
                          </a:solidFill>
                        </a:rPr>
                        <a:t>Total  Lottery</a:t>
                      </a:r>
                      <a:r>
                        <a:rPr lang="en-US" sz="1050" b="1" baseline="0" dirty="0" smtClean="0">
                          <a:solidFill>
                            <a:schemeClr val="bg1"/>
                          </a:solidFill>
                        </a:rPr>
                        <a:t> </a:t>
                      </a:r>
                      <a:r>
                        <a:rPr lang="en-US" sz="1050" b="1" dirty="0" smtClean="0">
                          <a:solidFill>
                            <a:schemeClr val="bg1"/>
                          </a:solidFill>
                        </a:rPr>
                        <a:t>Spend</a:t>
                      </a:r>
                      <a:endParaRPr lang="en-US" sz="1050" b="1" dirty="0">
                        <a:solidFill>
                          <a:schemeClr val="bg1"/>
                        </a:solidFill>
                      </a:endParaRPr>
                    </a:p>
                  </a:txBody>
                  <a:tcP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bg1"/>
                          </a:solidFill>
                        </a:rPr>
                        <a:t>$946</a:t>
                      </a:r>
                      <a:endParaRPr lang="en-US" sz="1050" b="1" dirty="0">
                        <a:solidFill>
                          <a:schemeClr val="bg1"/>
                        </a:solidFill>
                      </a:endParaRPr>
                    </a:p>
                  </a:txBody>
                  <a:tcPr>
                    <a:solidFill>
                      <a:srgbClr val="4F81BD"/>
                    </a:solidFill>
                  </a:tcPr>
                </a:tc>
                <a:extLst>
                  <a:ext uri="{0D108BD9-81ED-4DB2-BD59-A6C34878D82A}">
                    <a16:rowId xmlns:a16="http://schemas.microsoft.com/office/drawing/2014/main" val="10006"/>
                  </a:ext>
                </a:extLst>
              </a:tr>
            </a:tbl>
          </a:graphicData>
        </a:graphic>
      </p:graphicFrame>
      <p:sp>
        <p:nvSpPr>
          <p:cNvPr id="9" name="Rectangle 8"/>
          <p:cNvSpPr/>
          <p:nvPr/>
        </p:nvSpPr>
        <p:spPr>
          <a:xfrm>
            <a:off x="8168195" y="762000"/>
            <a:ext cx="899605" cy="369332"/>
          </a:xfrm>
          <a:prstGeom prst="rect">
            <a:avLst/>
          </a:prstGeom>
        </p:spPr>
        <p:txBody>
          <a:bodyPr wrap="none">
            <a:spAutoFit/>
          </a:bodyPr>
          <a:lstStyle/>
          <a:p>
            <a:pPr>
              <a:defRPr/>
            </a:pPr>
            <a:r>
              <a:rPr lang="en-US" i="1" dirty="0"/>
              <a:t>(n = </a:t>
            </a:r>
            <a:r>
              <a:rPr lang="en-US" i="1" dirty="0" smtClean="0"/>
              <a:t>33)</a:t>
            </a:r>
            <a:endParaRPr lang="en-US" i="1" dirty="0"/>
          </a:p>
        </p:txBody>
      </p:sp>
    </p:spTree>
    <p:extLst>
      <p:ext uri="{BB962C8B-B14F-4D97-AF65-F5344CB8AC3E}">
        <p14:creationId xmlns:p14="http://schemas.microsoft.com/office/powerpoint/2010/main" val="122307524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81000" y="2138241"/>
            <a:ext cx="8305800" cy="990600"/>
          </a:xfrm>
        </p:spPr>
        <p:txBody>
          <a:bodyPr rtlCol="0"/>
          <a:lstStyle/>
          <a:p>
            <a:pPr marL="0" indent="0" eaLnBrk="1" hangingPunct="1">
              <a:defRPr/>
            </a:pPr>
            <a:r>
              <a:rPr lang="en-US" dirty="0" smtClean="0"/>
              <a:t>Low Frequency Player Profiles</a:t>
            </a:r>
            <a:endParaRPr lang="en-US" dirty="0"/>
          </a:p>
        </p:txBody>
      </p:sp>
      <p:sp>
        <p:nvSpPr>
          <p:cNvPr id="5" name="TextBox 4"/>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6" name="Title 5"/>
          <p:cNvSpPr txBox="1">
            <a:spLocks/>
          </p:cNvSpPr>
          <p:nvPr/>
        </p:nvSpPr>
        <p:spPr>
          <a:xfrm>
            <a:off x="49213" y="228600"/>
            <a:ext cx="9144000" cy="1066800"/>
          </a:xfrm>
          <a:prstGeom prst="rect">
            <a:avLst/>
          </a:prstGeom>
        </p:spPr>
        <p:txBody>
          <a:bodyPr/>
          <a:lstStyle/>
          <a:p>
            <a:pPr fontAlgn="auto">
              <a:spcAft>
                <a:spcPts val="0"/>
              </a:spcAft>
              <a:defRPr/>
            </a:pPr>
            <a:r>
              <a:rPr lang="en-US" sz="3600" b="1" dirty="0" smtClean="0">
                <a:solidFill>
                  <a:srgbClr val="0033CC"/>
                </a:solidFill>
                <a:latin typeface="+mj-lt"/>
                <a:ea typeface="+mj-ea"/>
                <a:cs typeface="+mj-cs"/>
              </a:rPr>
              <a:t>Segmentation Profiles</a:t>
            </a:r>
            <a:endParaRPr lang="en-US" sz="3600" b="1" dirty="0">
              <a:solidFill>
                <a:srgbClr val="0033CC"/>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52908455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p:cNvSpPr>
            <a:spLocks noGrp="1"/>
          </p:cNvSpPr>
          <p:nvPr>
            <p:ph type="body" sz="quarter" idx="10"/>
          </p:nvPr>
        </p:nvSpPr>
        <p:spPr>
          <a:xfrm>
            <a:off x="152400" y="152403"/>
            <a:ext cx="8991600" cy="685800"/>
          </a:xfrm>
        </p:spPr>
        <p:txBody>
          <a:bodyPr/>
          <a:lstStyle/>
          <a:p>
            <a:pPr eaLnBrk="1" hangingPunct="1">
              <a:lnSpc>
                <a:spcPct val="70000"/>
              </a:lnSpc>
            </a:pPr>
            <a:r>
              <a:rPr lang="en-US" sz="4000" dirty="0" smtClean="0">
                <a:solidFill>
                  <a:schemeClr val="accent4"/>
                </a:solidFill>
              </a:rPr>
              <a:t>Low Frequency Player Profile</a:t>
            </a:r>
          </a:p>
          <a:p>
            <a:pPr eaLnBrk="1" hangingPunct="1">
              <a:lnSpc>
                <a:spcPct val="70000"/>
              </a:lnSpc>
            </a:pPr>
            <a:r>
              <a:rPr lang="en-US" sz="2800" b="0" i="1" dirty="0" smtClean="0">
                <a:solidFill>
                  <a:schemeClr val="tx1"/>
                </a:solidFill>
              </a:rPr>
              <a:t>URBAN / LOW INCOME </a:t>
            </a:r>
          </a:p>
        </p:txBody>
      </p:sp>
      <p:graphicFrame>
        <p:nvGraphicFramePr>
          <p:cNvPr id="4" name="Table 3"/>
          <p:cNvGraphicFramePr>
            <a:graphicFrameLocks noGrp="1"/>
          </p:cNvGraphicFramePr>
          <p:nvPr>
            <p:extLst>
              <p:ext uri="{D42A27DB-BD31-4B8C-83A1-F6EECF244321}">
                <p14:modId xmlns:p14="http://schemas.microsoft.com/office/powerpoint/2010/main" val="2389399472"/>
              </p:ext>
            </p:extLst>
          </p:nvPr>
        </p:nvGraphicFramePr>
        <p:xfrm>
          <a:off x="4690532" y="1278466"/>
          <a:ext cx="4343400" cy="5516880"/>
        </p:xfrm>
        <a:graphic>
          <a:graphicData uri="http://schemas.openxmlformats.org/drawingml/2006/table">
            <a:tbl>
              <a:tblPr firstRow="1" bandRow="1">
                <a:tableStyleId>{5940675A-B579-460E-94D1-54222C63F5DA}</a:tableStyleId>
              </a:tblPr>
              <a:tblGrid>
                <a:gridCol w="294536">
                  <a:extLst>
                    <a:ext uri="{9D8B030D-6E8A-4147-A177-3AD203B41FA5}">
                      <a16:colId xmlns:a16="http://schemas.microsoft.com/office/drawing/2014/main" val="20000"/>
                    </a:ext>
                  </a:extLst>
                </a:gridCol>
                <a:gridCol w="130566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64862">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chemeClr val="bg1"/>
                          </a:solidFill>
                        </a:rPr>
                        <a:t>Top Response </a:t>
                      </a:r>
                    </a:p>
                    <a:p>
                      <a:pPr algn="ctr"/>
                      <a:r>
                        <a:rPr lang="en-US" sz="900" b="1" dirty="0" smtClean="0">
                          <a:solidFill>
                            <a:schemeClr val="bg1"/>
                          </a:solidFill>
                        </a:rPr>
                        <a:t> (or Average)</a:t>
                      </a:r>
                    </a:p>
                  </a:txBody>
                  <a:tcPr>
                    <a:lnT w="12700" cap="flat" cmpd="sng" algn="ctr">
                      <a:solidFill>
                        <a:schemeClr val="tx1"/>
                      </a:solidFill>
                      <a:prstDash val="solid"/>
                      <a:round/>
                      <a:headEnd type="none" w="med" len="med"/>
                      <a:tailEnd type="none" w="med" len="med"/>
                    </a:lnT>
                    <a:solidFill>
                      <a:schemeClr val="accent4"/>
                    </a:solidFill>
                  </a:tcPr>
                </a:tc>
                <a:tc>
                  <a:txBody>
                    <a:bodyPr/>
                    <a:lstStyle/>
                    <a:p>
                      <a:pPr algn="ctr"/>
                      <a:r>
                        <a:rPr lang="en-US" sz="900" b="1" dirty="0" smtClean="0">
                          <a:solidFill>
                            <a:schemeClr val="tx1"/>
                          </a:solidFill>
                        </a:rPr>
                        <a:t>2</a:t>
                      </a:r>
                      <a:r>
                        <a:rPr lang="en-US" sz="900" b="1" baseline="30000" dirty="0" smtClean="0">
                          <a:solidFill>
                            <a:schemeClr val="tx1"/>
                          </a:solidFill>
                        </a:rPr>
                        <a:t>nd</a:t>
                      </a:r>
                      <a:r>
                        <a:rPr lang="en-US" sz="900" b="1" baseline="0" dirty="0" smtClean="0">
                          <a:solidFill>
                            <a:schemeClr val="tx1"/>
                          </a:solidFill>
                        </a:rPr>
                        <a:t> Top Response</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r h="228039">
                <a:tc rowSpan="13">
                  <a:txBody>
                    <a:bodyPr/>
                    <a:lstStyle/>
                    <a:p>
                      <a:pPr algn="ctr"/>
                      <a:r>
                        <a:rPr lang="en-US" sz="1050" b="1" dirty="0" smtClean="0">
                          <a:solidFill>
                            <a:schemeClr val="accent4">
                              <a:lumMod val="75000"/>
                            </a:schemeClr>
                          </a:solidFill>
                        </a:rPr>
                        <a:t>DEMOGRAPHICS</a:t>
                      </a:r>
                      <a:endParaRPr lang="en-US" sz="1050" b="1" dirty="0">
                        <a:solidFill>
                          <a:schemeClr val="accent4">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40 years</a:t>
                      </a:r>
                      <a:endParaRPr lang="en-US" sz="900" b="1" dirty="0"/>
                    </a:p>
                  </a:txBody>
                  <a:tcPr>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28039">
                <a:tc vMerge="1">
                  <a:txBody>
                    <a:bodyPr/>
                    <a:lstStyle/>
                    <a:p>
                      <a:pPr algn="r"/>
                      <a:endParaRPr lang="en-US" sz="900" b="1" dirty="0"/>
                    </a:p>
                  </a:txBody>
                  <a:tcPr/>
                </a:tc>
                <a:tc>
                  <a:txBody>
                    <a:bodyPr/>
                    <a:lstStyle/>
                    <a:p>
                      <a:pPr algn="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Male – 63%</a:t>
                      </a:r>
                      <a:endParaRPr lang="en-US" sz="900" b="1" dirty="0"/>
                    </a:p>
                  </a:txBody>
                  <a:tcPr>
                    <a:solidFill>
                      <a:schemeClr val="accent4">
                        <a:lumMod val="20000"/>
                        <a:lumOff val="80000"/>
                      </a:schemeClr>
                    </a:solidFill>
                  </a:tcPr>
                </a:tc>
                <a:tc>
                  <a:txBody>
                    <a:bodyPr/>
                    <a:lstStyle/>
                    <a:p>
                      <a:pPr algn="ctr"/>
                      <a:r>
                        <a:rPr lang="en-US" sz="900" b="0" dirty="0" smtClean="0"/>
                        <a:t>Female</a:t>
                      </a:r>
                      <a:r>
                        <a:rPr lang="en-US" sz="900" b="0" baseline="0" dirty="0" smtClean="0"/>
                        <a:t> </a:t>
                      </a:r>
                      <a:r>
                        <a:rPr lang="en-US" sz="900" b="0" dirty="0" smtClean="0"/>
                        <a:t>– 37%</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28039">
                <a:tc vMerge="1">
                  <a:txBody>
                    <a:bodyPr/>
                    <a:lstStyle/>
                    <a:p>
                      <a:pPr algn="r"/>
                      <a:endParaRPr lang="en-US" sz="900" b="1" dirty="0"/>
                    </a:p>
                  </a:txBody>
                  <a:tcPr/>
                </a:tc>
                <a:tc>
                  <a:txBody>
                    <a:bodyPr/>
                    <a:lstStyle/>
                    <a:p>
                      <a:pPr algn="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 – 55%</a:t>
                      </a:r>
                      <a:endParaRPr lang="en-US" sz="900" b="1" dirty="0"/>
                    </a:p>
                  </a:txBody>
                  <a:tcPr>
                    <a:solidFill>
                      <a:schemeClr val="accent4">
                        <a:lumMod val="20000"/>
                        <a:lumOff val="80000"/>
                      </a:schemeClr>
                    </a:solidFill>
                  </a:tcPr>
                </a:tc>
                <a:tc>
                  <a:txBody>
                    <a:bodyPr/>
                    <a:lstStyle/>
                    <a:p>
                      <a:pPr algn="ctr"/>
                      <a:r>
                        <a:rPr lang="en-US" sz="900" b="0" dirty="0" smtClean="0"/>
                        <a:t>AA</a:t>
                      </a:r>
                      <a:r>
                        <a:rPr lang="en-US" sz="900" b="0" baseline="0" dirty="0" smtClean="0"/>
                        <a:t> </a:t>
                      </a:r>
                      <a:r>
                        <a:rPr lang="en-US" sz="900" b="0" dirty="0" smtClean="0"/>
                        <a:t>– 26%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28039">
                <a:tc vMerge="1">
                  <a:txBody>
                    <a:bodyPr/>
                    <a:lstStyle/>
                    <a:p>
                      <a:pPr algn="r"/>
                      <a:endParaRPr lang="en-US" sz="900" b="1" dirty="0"/>
                    </a:p>
                  </a:txBody>
                  <a:tcPr/>
                </a:tc>
                <a:tc>
                  <a:txBody>
                    <a:bodyPr/>
                    <a:lstStyle/>
                    <a:p>
                      <a:pPr algn="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TH– 55%</a:t>
                      </a:r>
                      <a:endParaRPr lang="en-US" sz="900" b="1" dirty="0"/>
                    </a:p>
                  </a:txBody>
                  <a:tcPr>
                    <a:solidFill>
                      <a:schemeClr val="accent4">
                        <a:lumMod val="20000"/>
                        <a:lumOff val="80000"/>
                      </a:schemeClr>
                    </a:solidFill>
                  </a:tcPr>
                </a:tc>
                <a:tc>
                  <a:txBody>
                    <a:bodyPr/>
                    <a:lstStyle/>
                    <a:p>
                      <a:pPr algn="ctr"/>
                      <a:r>
                        <a:rPr lang="en-US" sz="900" b="0" baseline="0" dirty="0" smtClean="0"/>
                        <a:t>Apartment </a:t>
                      </a:r>
                      <a:r>
                        <a:rPr lang="en-US" sz="900" b="0" dirty="0" smtClean="0"/>
                        <a:t>– 29%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8039">
                <a:tc vMerge="1">
                  <a:txBody>
                    <a:bodyPr/>
                    <a:lstStyle/>
                    <a:p>
                      <a:pPr algn="r"/>
                      <a:endParaRPr lang="en-US" sz="900" b="1" dirty="0"/>
                    </a:p>
                  </a:txBody>
                  <a:tcPr/>
                </a:tc>
                <a:tc>
                  <a:txBody>
                    <a:bodyPr/>
                    <a:lstStyle/>
                    <a:p>
                      <a:pPr algn="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$175,000</a:t>
                      </a:r>
                      <a:endParaRPr lang="en-US" sz="900" b="1" dirty="0"/>
                    </a:p>
                  </a:txBody>
                  <a:tcPr>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8039">
                <a:tc vMerge="1">
                  <a:txBody>
                    <a:bodyPr/>
                    <a:lstStyle/>
                    <a:p>
                      <a:pPr algn="r"/>
                      <a:endParaRPr lang="en-US" sz="900" b="1" dirty="0"/>
                    </a:p>
                  </a:txBody>
                  <a:tcPr/>
                </a:tc>
                <a:tc>
                  <a:txBody>
                    <a:bodyPr/>
                    <a:lstStyle/>
                    <a:p>
                      <a:pPr algn="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Rent – 58%</a:t>
                      </a:r>
                      <a:endParaRPr lang="en-US" sz="900" b="1" dirty="0"/>
                    </a:p>
                  </a:txBody>
                  <a:tcPr>
                    <a:solidFill>
                      <a:schemeClr val="accent4">
                        <a:lumMod val="20000"/>
                        <a:lumOff val="80000"/>
                      </a:schemeClr>
                    </a:solidFill>
                  </a:tcPr>
                </a:tc>
                <a:tc>
                  <a:txBody>
                    <a:bodyPr/>
                    <a:lstStyle/>
                    <a:p>
                      <a:pPr algn="ctr"/>
                      <a:r>
                        <a:rPr lang="en-US" sz="900" b="0" baseline="0" dirty="0" smtClean="0"/>
                        <a:t>Own </a:t>
                      </a:r>
                      <a:r>
                        <a:rPr lang="en-US" sz="900" b="0" dirty="0" smtClean="0"/>
                        <a:t>– 37%</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8039">
                <a:tc vMerge="1">
                  <a:txBody>
                    <a:bodyPr/>
                    <a:lstStyle/>
                    <a:p>
                      <a:pPr algn="r"/>
                      <a:endParaRPr lang="en-US" sz="900" b="1" dirty="0"/>
                    </a:p>
                  </a:txBody>
                  <a:tcPr/>
                </a:tc>
                <a:tc>
                  <a:txBody>
                    <a:bodyPr/>
                    <a:lstStyle/>
                    <a:p>
                      <a:pPr algn="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Single – 68%</a:t>
                      </a:r>
                      <a:endParaRPr lang="en-US" sz="900" b="1" dirty="0"/>
                    </a:p>
                  </a:txBody>
                  <a:tcPr>
                    <a:solidFill>
                      <a:schemeClr val="accent4">
                        <a:lumMod val="20000"/>
                        <a:lumOff val="80000"/>
                      </a:schemeClr>
                    </a:solidFill>
                  </a:tcPr>
                </a:tc>
                <a:tc>
                  <a:txBody>
                    <a:bodyPr/>
                    <a:lstStyle/>
                    <a:p>
                      <a:pPr algn="ctr"/>
                      <a:r>
                        <a:rPr lang="en-US" sz="800" b="0" baseline="0" dirty="0" smtClean="0"/>
                        <a:t>Divorced/Separated </a:t>
                      </a:r>
                      <a:r>
                        <a:rPr lang="en-US" sz="800" b="0" dirty="0" smtClean="0"/>
                        <a:t>– </a:t>
                      </a:r>
                      <a:r>
                        <a:rPr lang="en-US" sz="900" b="0" dirty="0" smtClean="0"/>
                        <a:t>21%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8039">
                <a:tc vMerge="1">
                  <a:txBody>
                    <a:bodyPr/>
                    <a:lstStyle/>
                    <a:p>
                      <a:pPr algn="r"/>
                      <a:endParaRPr lang="en-US" sz="900" b="1" dirty="0"/>
                    </a:p>
                  </a:txBody>
                  <a:tcPr/>
                </a:tc>
                <a:tc>
                  <a:txBody>
                    <a:bodyPr/>
                    <a:lstStyle/>
                    <a:p>
                      <a:pPr algn="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11%</a:t>
                      </a:r>
                      <a:endParaRPr lang="en-US" sz="900" b="1" dirty="0"/>
                    </a:p>
                  </a:txBody>
                  <a:tcPr>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8039">
                <a:tc vMerge="1">
                  <a:txBody>
                    <a:bodyPr/>
                    <a:lstStyle/>
                    <a:p>
                      <a:pPr algn="r"/>
                      <a:endParaRPr lang="en-US" sz="900" b="1" dirty="0"/>
                    </a:p>
                  </a:txBody>
                  <a:tcPr/>
                </a:tc>
                <a:tc>
                  <a:txBody>
                    <a:bodyPr/>
                    <a:lstStyle/>
                    <a:p>
                      <a:pPr algn="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a:t>
                      </a:r>
                      <a:r>
                        <a:rPr lang="en-US" sz="900" b="1" baseline="0" dirty="0" smtClean="0"/>
                        <a:t> Year College </a:t>
                      </a:r>
                      <a:r>
                        <a:rPr lang="en-US" sz="900" b="1" dirty="0" smtClean="0"/>
                        <a:t> – 29%</a:t>
                      </a:r>
                      <a:endParaRPr lang="en-US" sz="900" b="1" dirty="0"/>
                    </a:p>
                  </a:txBody>
                  <a:tcPr>
                    <a:solidFill>
                      <a:schemeClr val="accent4">
                        <a:lumMod val="20000"/>
                        <a:lumOff val="80000"/>
                      </a:schemeClr>
                    </a:solidFill>
                  </a:tcPr>
                </a:tc>
                <a:tc>
                  <a:txBody>
                    <a:bodyPr/>
                    <a:lstStyle/>
                    <a:p>
                      <a:pPr algn="ctr"/>
                      <a:r>
                        <a:rPr lang="en-US" sz="900" b="0" dirty="0" smtClean="0"/>
                        <a:t>Some</a:t>
                      </a:r>
                      <a:r>
                        <a:rPr lang="en-US" sz="900" b="0" baseline="0" dirty="0" smtClean="0"/>
                        <a:t> College </a:t>
                      </a:r>
                      <a:r>
                        <a:rPr lang="en-US" sz="900" b="0" dirty="0" smtClean="0"/>
                        <a:t>– 29%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Full</a:t>
                      </a:r>
                      <a:r>
                        <a:rPr lang="en-US" sz="900" b="1" baseline="0" dirty="0" smtClean="0"/>
                        <a:t> Time</a:t>
                      </a:r>
                      <a:r>
                        <a:rPr lang="en-US" sz="900" b="1" dirty="0" smtClean="0"/>
                        <a:t> – 45%</a:t>
                      </a:r>
                      <a:endParaRPr lang="en-US" sz="900" b="1" dirty="0"/>
                    </a:p>
                  </a:txBody>
                  <a:tcPr>
                    <a:solidFill>
                      <a:schemeClr val="accent4">
                        <a:lumMod val="20000"/>
                        <a:lumOff val="80000"/>
                      </a:schemeClr>
                    </a:solidFill>
                  </a:tcPr>
                </a:tc>
                <a:tc>
                  <a:txBody>
                    <a:bodyPr/>
                    <a:lstStyle/>
                    <a:p>
                      <a:pPr algn="ctr"/>
                      <a:r>
                        <a:rPr lang="en-US" sz="900" b="0" baseline="0" dirty="0" smtClean="0"/>
                        <a:t>Student </a:t>
                      </a:r>
                      <a:r>
                        <a:rPr lang="en-US" sz="900" b="0" dirty="0" smtClean="0"/>
                        <a:t>– 18%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52%</a:t>
                      </a:r>
                      <a:endParaRPr lang="en-US" sz="900" b="1" dirty="0"/>
                    </a:p>
                  </a:txBody>
                  <a:tcPr>
                    <a:solidFill>
                      <a:schemeClr val="accent4">
                        <a:lumMod val="20000"/>
                        <a:lumOff val="80000"/>
                      </a:schemeClr>
                    </a:solidFill>
                  </a:tcPr>
                </a:tc>
                <a:tc>
                  <a:txBody>
                    <a:bodyPr/>
                    <a:lstStyle/>
                    <a:p>
                      <a:pPr algn="ctr"/>
                      <a:r>
                        <a:rPr lang="en-US" sz="900" b="0" dirty="0" smtClean="0"/>
                        <a:t>Trade/Retail</a:t>
                      </a:r>
                      <a:r>
                        <a:rPr lang="en-US" sz="900" b="0" baseline="0" dirty="0" smtClean="0"/>
                        <a:t> </a:t>
                      </a:r>
                      <a:r>
                        <a:rPr lang="en-US" sz="900" b="0" dirty="0" smtClean="0"/>
                        <a:t>– 29%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$35,000</a:t>
                      </a:r>
                      <a:endParaRPr lang="en-US" sz="900" b="1" dirty="0"/>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8039">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66%</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21621">
                <a:tc>
                  <a:txBody>
                    <a:bodyPr/>
                    <a:lstStyle/>
                    <a:p>
                      <a:pPr algn="ctr"/>
                      <a:endParaRPr lang="en-US" sz="200" b="1" dirty="0">
                        <a:solidFill>
                          <a:schemeClr val="accent4">
                            <a:lumMod val="75000"/>
                          </a:schemeClr>
                        </a:solidFill>
                      </a:endParaRPr>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8039">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E</a:t>
                      </a:r>
                      <a:endParaRPr lang="en-US" sz="1050" b="1"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baseline="0" dirty="0" smtClean="0"/>
                        <a:t>Watching TV</a:t>
                      </a:r>
                      <a:r>
                        <a:rPr lang="en-US" sz="900" b="1" dirty="0" smtClean="0"/>
                        <a:t> – 74%</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0" dirty="0" smtClean="0"/>
                        <a:t>Family &amp; Friends – 68%</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8039">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Internet – 12</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0" dirty="0" smtClean="0"/>
                        <a:t>Broadcast</a:t>
                      </a:r>
                      <a:r>
                        <a:rPr lang="en-US" sz="900" b="0" baseline="0" dirty="0" smtClean="0"/>
                        <a:t> TV</a:t>
                      </a:r>
                      <a:r>
                        <a:rPr lang="en-US" sz="900" b="0" dirty="0" smtClean="0"/>
                        <a:t>– 6</a:t>
                      </a:r>
                      <a:r>
                        <a:rPr lang="en-US" sz="900" b="0" baseline="0" dirty="0" smtClean="0"/>
                        <a:t> hours</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Lap</a:t>
                      </a:r>
                      <a:r>
                        <a:rPr lang="en-US" sz="900" b="1" baseline="0" dirty="0" smtClean="0"/>
                        <a:t>top</a:t>
                      </a:r>
                      <a:r>
                        <a:rPr lang="en-US" sz="900" b="1" dirty="0" smtClean="0"/>
                        <a:t> – 50% of time</a:t>
                      </a:r>
                      <a:endParaRPr lang="en-US" sz="900" b="1" dirty="0"/>
                    </a:p>
                  </a:txBody>
                  <a:tcPr>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a:r>
                        <a:rPr lang="en-US" sz="900" b="0" dirty="0" smtClean="0"/>
                        <a:t>Desktop</a:t>
                      </a:r>
                      <a:r>
                        <a:rPr lang="en-US" sz="900" b="0" baseline="0" dirty="0" smtClean="0"/>
                        <a:t> </a:t>
                      </a:r>
                      <a:r>
                        <a:rPr lang="en-US" sz="900" b="0" dirty="0" smtClean="0"/>
                        <a:t>– 28%</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Laptop – 84%</a:t>
                      </a:r>
                      <a:endParaRPr lang="en-US" sz="900" b="1" dirty="0"/>
                    </a:p>
                  </a:txBody>
                  <a:tcPr>
                    <a:solidFill>
                      <a:schemeClr val="accent4">
                        <a:lumMod val="20000"/>
                        <a:lumOff val="80000"/>
                      </a:schemeClr>
                    </a:solidFill>
                  </a:tcPr>
                </a:tc>
                <a:tc>
                  <a:txBody>
                    <a:bodyPr/>
                    <a:lstStyle/>
                    <a:p>
                      <a:pPr algn="ctr"/>
                      <a:r>
                        <a:rPr lang="en-US" sz="900" b="0" dirty="0" smtClean="0"/>
                        <a:t>Smartphone</a:t>
                      </a:r>
                      <a:r>
                        <a:rPr lang="en-US" sz="900" b="0" baseline="0" dirty="0" smtClean="0"/>
                        <a:t> </a:t>
                      </a:r>
                      <a:r>
                        <a:rPr lang="en-US" sz="900" b="0" dirty="0" smtClean="0"/>
                        <a:t>– 74%</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8"/>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Comedy – 76%</a:t>
                      </a:r>
                      <a:endParaRPr lang="en-US" sz="900" b="1" dirty="0"/>
                    </a:p>
                  </a:txBody>
                  <a:tcPr>
                    <a:solidFill>
                      <a:schemeClr val="accent4">
                        <a:lumMod val="20000"/>
                        <a:lumOff val="80000"/>
                      </a:schemeClr>
                    </a:solidFill>
                  </a:tcPr>
                </a:tc>
                <a:tc>
                  <a:txBody>
                    <a:bodyPr/>
                    <a:lstStyle/>
                    <a:p>
                      <a:pPr algn="ctr"/>
                      <a:r>
                        <a:rPr lang="en-US" sz="900" b="0" dirty="0" smtClean="0"/>
                        <a:t>Drama</a:t>
                      </a:r>
                      <a:r>
                        <a:rPr lang="en-US" sz="900" b="0" baseline="0" dirty="0" smtClean="0"/>
                        <a:t> </a:t>
                      </a:r>
                      <a:r>
                        <a:rPr lang="en-US" sz="900" b="0" dirty="0" smtClean="0"/>
                        <a:t>– 66%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74%</a:t>
                      </a:r>
                      <a:endParaRPr lang="en-US" sz="900" b="1" dirty="0"/>
                    </a:p>
                  </a:txBody>
                  <a:tcPr>
                    <a:solidFill>
                      <a:schemeClr val="accent4">
                        <a:lumMod val="20000"/>
                        <a:lumOff val="80000"/>
                      </a:schemeClr>
                    </a:solidFill>
                  </a:tcPr>
                </a:tc>
                <a:tc>
                  <a:txBody>
                    <a:bodyPr/>
                    <a:lstStyle/>
                    <a:p>
                      <a:pPr algn="ctr"/>
                      <a:r>
                        <a:rPr lang="en-US" sz="900" b="0" dirty="0" smtClean="0"/>
                        <a:t>YouTube – 39%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 – 79%</a:t>
                      </a:r>
                      <a:endParaRPr lang="en-US" sz="900" b="1" dirty="0"/>
                    </a:p>
                  </a:txBody>
                  <a:tcPr>
                    <a:solidFill>
                      <a:schemeClr val="accent4">
                        <a:lumMod val="20000"/>
                        <a:lumOff val="80000"/>
                      </a:schemeClr>
                    </a:solidFill>
                  </a:tcPr>
                </a:tc>
                <a:tc>
                  <a:txBody>
                    <a:bodyPr/>
                    <a:lstStyle/>
                    <a:p>
                      <a:pPr algn="ctr"/>
                      <a:r>
                        <a:rPr lang="en-US" sz="900" b="0" baseline="0" dirty="0" smtClean="0"/>
                        <a:t>Major Drugstore </a:t>
                      </a:r>
                      <a:r>
                        <a:rPr lang="en-US" sz="900" b="0" dirty="0" smtClean="0"/>
                        <a:t>– 71%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42%</a:t>
                      </a:r>
                      <a:endParaRPr lang="en-US" sz="900" b="1" dirty="0"/>
                    </a:p>
                  </a:txBody>
                  <a:tcPr>
                    <a:solidFill>
                      <a:schemeClr val="accent4">
                        <a:lumMod val="20000"/>
                        <a:lumOff val="80000"/>
                      </a:schemeClr>
                    </a:solidFill>
                  </a:tcPr>
                </a:tc>
                <a:tc>
                  <a:txBody>
                    <a:bodyPr/>
                    <a:lstStyle/>
                    <a:p>
                      <a:pPr algn="ctr"/>
                      <a:r>
                        <a:rPr lang="en-US" sz="900" b="0" dirty="0" smtClean="0"/>
                        <a:t>Don’t Have Car – 26%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2"/>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baseline="0" dirty="0" smtClean="0"/>
                        <a:t>Honda </a:t>
                      </a:r>
                      <a:r>
                        <a:rPr lang="en-US" sz="900" b="1" dirty="0" smtClean="0"/>
                        <a:t>– 21%</a:t>
                      </a:r>
                      <a:endParaRPr lang="en-US" sz="900" b="1" dirty="0"/>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0" dirty="0" smtClean="0"/>
                        <a:t>Toyota</a:t>
                      </a:r>
                      <a:r>
                        <a:rPr lang="en-US" sz="900" b="0" baseline="0" dirty="0" smtClean="0"/>
                        <a:t> </a:t>
                      </a:r>
                      <a:r>
                        <a:rPr lang="en-US" sz="900" b="0" dirty="0" smtClean="0"/>
                        <a:t>– 18%</a:t>
                      </a: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87382215"/>
              </p:ext>
            </p:extLst>
          </p:nvPr>
        </p:nvGraphicFramePr>
        <p:xfrm>
          <a:off x="101601" y="5511801"/>
          <a:ext cx="4343400" cy="128016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4">
                              <a:lumMod val="75000"/>
                            </a:schemeClr>
                          </a:solidFill>
                        </a:rPr>
                        <a:t>G A M B L I N G / G A M I N G   P O T E N T I A L</a:t>
                      </a:r>
                      <a:endParaRPr lang="en-US" sz="1200" b="1" dirty="0">
                        <a:solidFill>
                          <a:schemeClr val="accent4">
                            <a:lumMod val="75000"/>
                          </a:schemeClr>
                        </a:solidFill>
                      </a:endParaRPr>
                    </a:p>
                  </a:txBody>
                  <a:tcPr>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val="10000"/>
                  </a:ext>
                </a:extLst>
              </a:tr>
              <a:tr h="149854">
                <a:tc>
                  <a:txBody>
                    <a:bodyPr/>
                    <a:lstStyle/>
                    <a:p>
                      <a:pPr algn="r"/>
                      <a:r>
                        <a:rPr lang="en-US" sz="1050" b="1" dirty="0" smtClean="0"/>
                        <a:t>Risk Meter</a:t>
                      </a:r>
                      <a:endParaRPr lang="en-US" sz="1050" b="1" dirty="0"/>
                    </a:p>
                  </a:txBody>
                  <a:tcPr/>
                </a:tc>
                <a:tc>
                  <a:txBody>
                    <a:bodyPr/>
                    <a:lstStyle/>
                    <a:p>
                      <a:pPr algn="ctr"/>
                      <a:r>
                        <a:rPr lang="en-US" sz="1050" b="1" dirty="0" smtClean="0"/>
                        <a:t>14</a:t>
                      </a:r>
                      <a:r>
                        <a:rPr lang="en-US" sz="900" b="1" dirty="0" smtClean="0"/>
                        <a:t> </a:t>
                      </a:r>
                      <a:r>
                        <a:rPr lang="en-US" sz="900" i="1" dirty="0" smtClean="0"/>
                        <a:t>out of 25 points</a:t>
                      </a:r>
                      <a:endParaRPr lang="en-US" sz="900" i="1" dirty="0"/>
                    </a:p>
                  </a:txBody>
                  <a:tcPr/>
                </a:tc>
                <a:extLst>
                  <a:ext uri="{0D108BD9-81ED-4DB2-BD59-A6C34878D82A}">
                    <a16:rowId xmlns:a16="http://schemas.microsoft.com/office/drawing/2014/main" val="10001"/>
                  </a:ext>
                </a:extLst>
              </a:tr>
              <a:tr h="149854">
                <a:tc>
                  <a:txBody>
                    <a:bodyPr/>
                    <a:lstStyle/>
                    <a:p>
                      <a:pPr algn="r"/>
                      <a:r>
                        <a:rPr lang="en-US" sz="1050" b="1" dirty="0" smtClean="0"/>
                        <a:t>Gaming/Gambling Tendency</a:t>
                      </a:r>
                      <a:endParaRPr lang="en-US" sz="1050" b="1" dirty="0"/>
                    </a:p>
                  </a:txBody>
                  <a:tcPr/>
                </a:tc>
                <a:tc>
                  <a:txBody>
                    <a:bodyPr/>
                    <a:lstStyle/>
                    <a:p>
                      <a:pPr algn="ctr"/>
                      <a:r>
                        <a:rPr lang="en-US" sz="1050" b="1" dirty="0" smtClean="0"/>
                        <a:t>14 </a:t>
                      </a:r>
                      <a:r>
                        <a:rPr lang="en-US" sz="900" i="1" dirty="0" smtClean="0"/>
                        <a:t>out of 25 points</a:t>
                      </a:r>
                      <a:endParaRPr lang="en-US" sz="900" i="1" dirty="0"/>
                    </a:p>
                  </a:txBody>
                  <a:tcPr/>
                </a:tc>
                <a:extLst>
                  <a:ext uri="{0D108BD9-81ED-4DB2-BD59-A6C34878D82A}">
                    <a16:rowId xmlns:a16="http://schemas.microsoft.com/office/drawing/2014/main" val="10002"/>
                  </a:ext>
                </a:extLst>
              </a:tr>
              <a:tr h="149854">
                <a:tc>
                  <a:txBody>
                    <a:bodyPr/>
                    <a:lstStyle/>
                    <a:p>
                      <a:pPr algn="r"/>
                      <a:r>
                        <a:rPr lang="en-US" sz="1050" b="1" dirty="0" smtClean="0"/>
                        <a:t>Maryland Lottery Perception</a:t>
                      </a:r>
                      <a:endParaRPr lang="en-US" sz="1050" b="1" dirty="0"/>
                    </a:p>
                  </a:txBody>
                  <a:tcPr/>
                </a:tc>
                <a:tc>
                  <a:txBody>
                    <a:bodyPr/>
                    <a:lstStyle/>
                    <a:p>
                      <a:pPr algn="ctr"/>
                      <a:r>
                        <a:rPr lang="en-US" sz="1050" b="1" dirty="0" smtClean="0"/>
                        <a:t>30</a:t>
                      </a:r>
                      <a:r>
                        <a:rPr lang="en-US" sz="900" b="1" dirty="0" smtClean="0"/>
                        <a:t> </a:t>
                      </a:r>
                      <a:r>
                        <a:rPr lang="en-US" sz="900" i="1" dirty="0" smtClean="0"/>
                        <a:t>out of 50 points</a:t>
                      </a:r>
                      <a:endParaRPr lang="en-US" sz="900" i="1" dirty="0"/>
                    </a:p>
                  </a:txBody>
                  <a:tcPr/>
                </a:tc>
                <a:extLst>
                  <a:ext uri="{0D108BD9-81ED-4DB2-BD59-A6C34878D82A}">
                    <a16:rowId xmlns:a16="http://schemas.microsoft.com/office/drawing/2014/main" val="10003"/>
                  </a:ext>
                </a:extLst>
              </a:tr>
              <a:tr h="149854">
                <a:tc>
                  <a:txBody>
                    <a:bodyPr/>
                    <a:lstStyle/>
                    <a:p>
                      <a:pPr algn="r"/>
                      <a:r>
                        <a:rPr lang="en-US" sz="1050" b="1" dirty="0" smtClean="0">
                          <a:solidFill>
                            <a:schemeClr val="bg1"/>
                          </a:solidFill>
                        </a:rPr>
                        <a:t>Total Score</a:t>
                      </a:r>
                      <a:endParaRPr lang="en-US" sz="1050" b="1" dirty="0">
                        <a:solidFill>
                          <a:schemeClr val="bg1"/>
                        </a:solidFill>
                      </a:endParaRPr>
                    </a:p>
                  </a:txBody>
                  <a:tcPr>
                    <a:solidFill>
                      <a:schemeClr val="accent4"/>
                    </a:solidFill>
                  </a:tcPr>
                </a:tc>
                <a:tc>
                  <a:txBody>
                    <a:bodyPr/>
                    <a:lstStyle/>
                    <a:p>
                      <a:pPr algn="ctr"/>
                      <a:r>
                        <a:rPr lang="en-US" sz="1050" b="1" i="0" baseline="0" dirty="0" smtClean="0">
                          <a:solidFill>
                            <a:schemeClr val="bg1"/>
                          </a:solidFill>
                        </a:rPr>
                        <a:t>58 </a:t>
                      </a:r>
                      <a:r>
                        <a:rPr lang="en-US" sz="900" b="1" i="1" dirty="0" smtClean="0">
                          <a:solidFill>
                            <a:schemeClr val="bg1"/>
                          </a:solidFill>
                        </a:rPr>
                        <a:t>out of 100 points</a:t>
                      </a:r>
                      <a:endParaRPr lang="en-US" sz="900" b="1" i="1" dirty="0">
                        <a:solidFill>
                          <a:schemeClr val="bg1"/>
                        </a:solidFill>
                      </a:endParaRPr>
                    </a:p>
                  </a:txBody>
                  <a:tcPr>
                    <a:solidFill>
                      <a:schemeClr val="accent4"/>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241611439"/>
              </p:ext>
            </p:extLst>
          </p:nvPr>
        </p:nvGraphicFramePr>
        <p:xfrm>
          <a:off x="101601" y="1278466"/>
          <a:ext cx="4343400" cy="2270157"/>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tblGrid>
              <a:tr h="349917">
                <a:tc>
                  <a:txBody>
                    <a:bodyPr/>
                    <a:lstStyle/>
                    <a:p>
                      <a:pPr algn="ctr"/>
                      <a:r>
                        <a:rPr lang="en-US" sz="1200" b="1" dirty="0" smtClean="0">
                          <a:solidFill>
                            <a:schemeClr val="accent4">
                              <a:lumMod val="75000"/>
                            </a:schemeClr>
                          </a:solidFill>
                        </a:rPr>
                        <a:t>P R O F I L E  S U M M A R Y</a:t>
                      </a:r>
                      <a:r>
                        <a:rPr lang="en-US" sz="1200" b="1" baseline="0" dirty="0" smtClean="0">
                          <a:solidFill>
                            <a:schemeClr val="accent4">
                              <a:lumMod val="75000"/>
                            </a:schemeClr>
                          </a:solidFill>
                        </a:rPr>
                        <a:t> </a:t>
                      </a:r>
                      <a:endParaRPr lang="en-US" sz="1200" b="1" dirty="0">
                        <a:solidFill>
                          <a:schemeClr val="accent4">
                            <a:lumMod val="75000"/>
                          </a:schemeClr>
                        </a:solidFill>
                      </a:endParaRPr>
                    </a:p>
                  </a:txBody>
                  <a:tcPr anchor="ctr">
                    <a:solidFill>
                      <a:schemeClr val="bg1">
                        <a:lumMod val="95000"/>
                      </a:schemeClr>
                    </a:solidFill>
                  </a:tcPr>
                </a:tc>
                <a:extLst>
                  <a:ext uri="{0D108BD9-81ED-4DB2-BD59-A6C34878D82A}">
                    <a16:rowId xmlns:a16="http://schemas.microsoft.com/office/drawing/2014/main" val="10000"/>
                  </a:ext>
                </a:extLst>
              </a:tr>
              <a:tr h="1876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This</a:t>
                      </a:r>
                      <a:r>
                        <a:rPr lang="en-US" sz="1200" b="1" baseline="0" dirty="0" smtClean="0">
                          <a:solidFill>
                            <a:schemeClr val="tx1"/>
                          </a:solidFill>
                        </a:rPr>
                        <a:t> group is younger, lives in the city, mainly rents apartments and most have no children in the household.  Over half have either some college or a 4 year degree. They are working full time in the low paying professional jobs.  They spend their leisure time watching broadcast TV, spending time with family and friends, eating at restaurants, going to movies and browse the Internet 12 hours a week.  Their gambling/gaming index score is the highest of the low frequency players indicating the potential for increased play. </a:t>
                      </a:r>
                      <a:endParaRPr lang="en-US" sz="1200" b="1" dirty="0" smtClean="0">
                        <a:solidFill>
                          <a:schemeClr val="tx1"/>
                        </a:solidFill>
                      </a:endParaRPr>
                    </a:p>
                    <a:p>
                      <a:pPr algn="l"/>
                      <a:endParaRPr lang="en-US" sz="1200" b="1"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480435733"/>
              </p:ext>
            </p:extLst>
          </p:nvPr>
        </p:nvGraphicFramePr>
        <p:xfrm>
          <a:off x="99718" y="3649980"/>
          <a:ext cx="4343400" cy="176022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4">
                              <a:lumMod val="75000"/>
                            </a:schemeClr>
                          </a:solidFill>
                        </a:rPr>
                        <a:t>C U R R E N T</a:t>
                      </a:r>
                      <a:r>
                        <a:rPr lang="en-US" sz="1200" b="1" baseline="0" dirty="0" smtClean="0">
                          <a:solidFill>
                            <a:schemeClr val="accent4">
                              <a:lumMod val="75000"/>
                            </a:schemeClr>
                          </a:solidFill>
                        </a:rPr>
                        <a:t>  L O T T E R Y  P L A Y</a:t>
                      </a:r>
                      <a:endParaRPr lang="en-US" sz="1200" b="1" dirty="0">
                        <a:solidFill>
                          <a:schemeClr val="accent4">
                            <a:lumMod val="75000"/>
                          </a:schemeClr>
                        </a:solidFill>
                      </a:endParaRPr>
                    </a:p>
                  </a:txBody>
                  <a:tcPr>
                    <a:solidFill>
                      <a:schemeClr val="bg1">
                        <a:lumMod val="95000"/>
                      </a:schemeClr>
                    </a:solidFill>
                  </a:tcPr>
                </a:tc>
                <a:tc hMerge="1">
                  <a:txBody>
                    <a:bodyPr/>
                    <a:lstStyle/>
                    <a:p>
                      <a:pPr algn="ctr"/>
                      <a:endParaRPr lang="en-US" sz="1200" b="1" dirty="0">
                        <a:solidFill>
                          <a:schemeClr val="accent2">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149854">
                <a:tc>
                  <a:txBody>
                    <a:bodyPr/>
                    <a:lstStyle/>
                    <a:p>
                      <a:pPr algn="r"/>
                      <a:endParaRPr lang="en-US" sz="900" b="1" dirty="0"/>
                    </a:p>
                  </a:txBody>
                  <a:tcPr/>
                </a:tc>
                <a:tc>
                  <a:txBody>
                    <a:bodyPr/>
                    <a:lstStyle/>
                    <a:p>
                      <a:pPr algn="ctr"/>
                      <a:r>
                        <a:rPr lang="en-US" sz="900" b="1" i="1" dirty="0" smtClean="0"/>
                        <a:t>% of Respondents</a:t>
                      </a:r>
                      <a:endParaRPr lang="en-US" sz="900" b="1" i="1" dirty="0"/>
                    </a:p>
                  </a:txBody>
                  <a:tcPr/>
                </a:tc>
                <a:extLst>
                  <a:ext uri="{0D108BD9-81ED-4DB2-BD59-A6C34878D82A}">
                    <a16:rowId xmlns:a16="http://schemas.microsoft.com/office/drawing/2014/main" val="10001"/>
                  </a:ext>
                </a:extLst>
              </a:tr>
              <a:tr h="149854">
                <a:tc>
                  <a:txBody>
                    <a:bodyPr/>
                    <a:lstStyle/>
                    <a:p>
                      <a:pPr algn="r"/>
                      <a:r>
                        <a:rPr lang="en-US" sz="1050" b="1" dirty="0" smtClean="0"/>
                        <a:t>Daily Games</a:t>
                      </a:r>
                      <a:endParaRPr lang="en-US" sz="1050" b="1" dirty="0"/>
                    </a:p>
                  </a:txBody>
                  <a:tcPr/>
                </a:tc>
                <a:tc>
                  <a:txBody>
                    <a:bodyPr/>
                    <a:lstStyle/>
                    <a:p>
                      <a:pPr algn="ctr"/>
                      <a:r>
                        <a:rPr lang="en-US" sz="900" i="0" dirty="0" smtClean="0"/>
                        <a:t>16%</a:t>
                      </a:r>
                      <a:endParaRPr lang="en-US" sz="900" i="0" dirty="0"/>
                    </a:p>
                  </a:txBody>
                  <a:tcPr/>
                </a:tc>
                <a:extLst>
                  <a:ext uri="{0D108BD9-81ED-4DB2-BD59-A6C34878D82A}">
                    <a16:rowId xmlns:a16="http://schemas.microsoft.com/office/drawing/2014/main" val="10002"/>
                  </a:ext>
                </a:extLst>
              </a:tr>
              <a:tr h="149854">
                <a:tc>
                  <a:txBody>
                    <a:bodyPr/>
                    <a:lstStyle/>
                    <a:p>
                      <a:pPr algn="r"/>
                      <a:r>
                        <a:rPr lang="en-US" sz="1050" b="1" dirty="0" smtClean="0"/>
                        <a:t>Jackpot</a:t>
                      </a:r>
                      <a:endParaRPr lang="en-US" sz="1050" b="1" dirty="0"/>
                    </a:p>
                  </a:txBody>
                  <a:tcPr/>
                </a:tc>
                <a:tc>
                  <a:txBody>
                    <a:bodyPr/>
                    <a:lstStyle/>
                    <a:p>
                      <a:pPr algn="ctr"/>
                      <a:r>
                        <a:rPr lang="en-US" sz="900" i="0" dirty="0" smtClean="0"/>
                        <a:t>87%</a:t>
                      </a:r>
                      <a:endParaRPr lang="en-US" sz="900" i="0" dirty="0"/>
                    </a:p>
                  </a:txBody>
                  <a:tcPr/>
                </a:tc>
                <a:extLst>
                  <a:ext uri="{0D108BD9-81ED-4DB2-BD59-A6C34878D82A}">
                    <a16:rowId xmlns:a16="http://schemas.microsoft.com/office/drawing/2014/main" val="10003"/>
                  </a:ext>
                </a:extLst>
              </a:tr>
              <a:tr h="149854">
                <a:tc>
                  <a:txBody>
                    <a:bodyPr/>
                    <a:lstStyle/>
                    <a:p>
                      <a:pPr algn="r"/>
                      <a:r>
                        <a:rPr lang="en-US" sz="1050" b="1" dirty="0" smtClean="0"/>
                        <a:t>Scratch-Offs</a:t>
                      </a:r>
                      <a:endParaRPr lang="en-US" sz="1050" b="1" dirty="0"/>
                    </a:p>
                  </a:txBody>
                  <a:tcPr/>
                </a:tc>
                <a:tc>
                  <a:txBody>
                    <a:bodyPr/>
                    <a:lstStyle/>
                    <a:p>
                      <a:pPr algn="ctr"/>
                      <a:r>
                        <a:rPr lang="en-US" sz="900" i="0" dirty="0" smtClean="0"/>
                        <a:t>53%</a:t>
                      </a:r>
                      <a:endParaRPr lang="en-US" sz="900" i="0" dirty="0"/>
                    </a:p>
                  </a:txBody>
                  <a:tcPr/>
                </a:tc>
                <a:extLst>
                  <a:ext uri="{0D108BD9-81ED-4DB2-BD59-A6C34878D82A}">
                    <a16:rowId xmlns:a16="http://schemas.microsoft.com/office/drawing/2014/main" val="10004"/>
                  </a:ext>
                </a:extLst>
              </a:tr>
              <a:tr h="149854">
                <a:tc>
                  <a:txBody>
                    <a:bodyPr/>
                    <a:lstStyle/>
                    <a:p>
                      <a:pPr algn="r"/>
                      <a:r>
                        <a:rPr lang="en-US" sz="1050" b="1" dirty="0" smtClean="0"/>
                        <a:t>Monitor Games</a:t>
                      </a:r>
                      <a:endParaRPr lang="en-US" sz="1050" b="1" dirty="0"/>
                    </a:p>
                  </a:txBody>
                  <a:tcPr/>
                </a:tc>
                <a:tc>
                  <a:txBody>
                    <a:bodyPr/>
                    <a:lstStyle/>
                    <a:p>
                      <a:pPr algn="ctr"/>
                      <a:r>
                        <a:rPr lang="en-US" sz="900" i="0" dirty="0" smtClean="0"/>
                        <a:t>8%</a:t>
                      </a:r>
                      <a:endParaRPr lang="en-US" sz="900" i="0" dirty="0"/>
                    </a:p>
                  </a:txBody>
                  <a:tcPr/>
                </a:tc>
                <a:extLst>
                  <a:ext uri="{0D108BD9-81ED-4DB2-BD59-A6C34878D82A}">
                    <a16:rowId xmlns:a16="http://schemas.microsoft.com/office/drawing/2014/main" val="10005"/>
                  </a:ext>
                </a:extLst>
              </a:tr>
              <a:tr h="149854">
                <a:tc>
                  <a:txBody>
                    <a:bodyPr/>
                    <a:lstStyle/>
                    <a:p>
                      <a:pPr algn="r"/>
                      <a:r>
                        <a:rPr lang="en-US" sz="1050" b="1" dirty="0" smtClean="0">
                          <a:solidFill>
                            <a:schemeClr val="bg1"/>
                          </a:solidFill>
                        </a:rPr>
                        <a:t>Total  Lottery</a:t>
                      </a:r>
                      <a:r>
                        <a:rPr lang="en-US" sz="1050" b="1" baseline="0" dirty="0" smtClean="0">
                          <a:solidFill>
                            <a:schemeClr val="bg1"/>
                          </a:solidFill>
                        </a:rPr>
                        <a:t> </a:t>
                      </a:r>
                      <a:r>
                        <a:rPr lang="en-US" sz="1050" b="1" dirty="0" smtClean="0">
                          <a:solidFill>
                            <a:schemeClr val="bg1"/>
                          </a:solidFill>
                        </a:rPr>
                        <a:t>Spend</a:t>
                      </a:r>
                      <a:endParaRPr lang="en-US" sz="1050" b="1" dirty="0">
                        <a:solidFill>
                          <a:schemeClr val="bg1"/>
                        </a:solidFill>
                      </a:endParaRPr>
                    </a:p>
                  </a:txBody>
                  <a:tcPr>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bg1"/>
                          </a:solidFill>
                        </a:rPr>
                        <a:t>$64</a:t>
                      </a:r>
                      <a:endParaRPr lang="en-US" sz="1050" b="1" dirty="0">
                        <a:solidFill>
                          <a:schemeClr val="bg1"/>
                        </a:solidFill>
                      </a:endParaRPr>
                    </a:p>
                  </a:txBody>
                  <a:tcPr>
                    <a:solidFill>
                      <a:srgbClr val="8064A2"/>
                    </a:solidFill>
                  </a:tcPr>
                </a:tc>
                <a:extLst>
                  <a:ext uri="{0D108BD9-81ED-4DB2-BD59-A6C34878D82A}">
                    <a16:rowId xmlns:a16="http://schemas.microsoft.com/office/drawing/2014/main" val="10006"/>
                  </a:ext>
                </a:extLst>
              </a:tr>
            </a:tbl>
          </a:graphicData>
        </a:graphic>
      </p:graphicFrame>
      <p:sp>
        <p:nvSpPr>
          <p:cNvPr id="9" name="Rectangle 8"/>
          <p:cNvSpPr/>
          <p:nvPr/>
        </p:nvSpPr>
        <p:spPr>
          <a:xfrm>
            <a:off x="8168195" y="762000"/>
            <a:ext cx="899605" cy="369332"/>
          </a:xfrm>
          <a:prstGeom prst="rect">
            <a:avLst/>
          </a:prstGeom>
        </p:spPr>
        <p:txBody>
          <a:bodyPr wrap="none">
            <a:spAutoFit/>
          </a:bodyPr>
          <a:lstStyle/>
          <a:p>
            <a:pPr>
              <a:defRPr/>
            </a:pPr>
            <a:r>
              <a:rPr lang="en-US" i="1" dirty="0"/>
              <a:t>(n = </a:t>
            </a:r>
            <a:r>
              <a:rPr lang="en-US" i="1" dirty="0" smtClean="0"/>
              <a:t>38)</a:t>
            </a:r>
            <a:endParaRPr lang="en-US" i="1" dirty="0"/>
          </a:p>
        </p:txBody>
      </p:sp>
    </p:spTree>
    <p:extLst>
      <p:ext uri="{BB962C8B-B14F-4D97-AF65-F5344CB8AC3E}">
        <p14:creationId xmlns:p14="http://schemas.microsoft.com/office/powerpoint/2010/main" val="100206843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p:cNvSpPr>
            <a:spLocks noGrp="1"/>
          </p:cNvSpPr>
          <p:nvPr>
            <p:ph type="body" sz="quarter" idx="10"/>
          </p:nvPr>
        </p:nvSpPr>
        <p:spPr>
          <a:xfrm>
            <a:off x="152400" y="152403"/>
            <a:ext cx="8991600" cy="685800"/>
          </a:xfrm>
        </p:spPr>
        <p:txBody>
          <a:bodyPr/>
          <a:lstStyle/>
          <a:p>
            <a:pPr>
              <a:lnSpc>
                <a:spcPct val="70000"/>
              </a:lnSpc>
            </a:pPr>
            <a:r>
              <a:rPr lang="en-US" sz="4000" dirty="0" smtClean="0">
                <a:solidFill>
                  <a:schemeClr val="accent4"/>
                </a:solidFill>
              </a:rPr>
              <a:t>Low </a:t>
            </a:r>
            <a:r>
              <a:rPr lang="en-US" sz="4000" dirty="0">
                <a:solidFill>
                  <a:schemeClr val="accent4"/>
                </a:solidFill>
              </a:rPr>
              <a:t>Frequency Player Profile</a:t>
            </a:r>
          </a:p>
          <a:p>
            <a:pPr eaLnBrk="1" hangingPunct="1">
              <a:lnSpc>
                <a:spcPct val="70000"/>
              </a:lnSpc>
            </a:pPr>
            <a:r>
              <a:rPr lang="en-US" sz="2800" b="0" i="1" dirty="0" smtClean="0">
                <a:solidFill>
                  <a:schemeClr val="tx1"/>
                </a:solidFill>
              </a:rPr>
              <a:t>URBAN / MIDDLE INCOME </a:t>
            </a:r>
          </a:p>
        </p:txBody>
      </p:sp>
      <p:graphicFrame>
        <p:nvGraphicFramePr>
          <p:cNvPr id="4" name="Table 3"/>
          <p:cNvGraphicFramePr>
            <a:graphicFrameLocks noGrp="1"/>
          </p:cNvGraphicFramePr>
          <p:nvPr>
            <p:extLst>
              <p:ext uri="{D42A27DB-BD31-4B8C-83A1-F6EECF244321}">
                <p14:modId xmlns:p14="http://schemas.microsoft.com/office/powerpoint/2010/main" val="144832843"/>
              </p:ext>
            </p:extLst>
          </p:nvPr>
        </p:nvGraphicFramePr>
        <p:xfrm>
          <a:off x="4690532" y="1278466"/>
          <a:ext cx="4343400" cy="5516880"/>
        </p:xfrm>
        <a:graphic>
          <a:graphicData uri="http://schemas.openxmlformats.org/drawingml/2006/table">
            <a:tbl>
              <a:tblPr firstRow="1" bandRow="1">
                <a:tableStyleId>{5940675A-B579-460E-94D1-54222C63F5DA}</a:tableStyleId>
              </a:tblPr>
              <a:tblGrid>
                <a:gridCol w="294536">
                  <a:extLst>
                    <a:ext uri="{9D8B030D-6E8A-4147-A177-3AD203B41FA5}">
                      <a16:colId xmlns:a16="http://schemas.microsoft.com/office/drawing/2014/main" val="20000"/>
                    </a:ext>
                  </a:extLst>
                </a:gridCol>
                <a:gridCol w="130566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64862">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chemeClr val="bg1"/>
                          </a:solidFill>
                        </a:rPr>
                        <a:t>Top Response </a:t>
                      </a:r>
                    </a:p>
                    <a:p>
                      <a:pPr algn="ctr"/>
                      <a:r>
                        <a:rPr lang="en-US" sz="900" b="1" dirty="0" smtClean="0">
                          <a:solidFill>
                            <a:schemeClr val="bg1"/>
                          </a:solidFill>
                        </a:rPr>
                        <a:t> (or Average)</a:t>
                      </a:r>
                    </a:p>
                  </a:txBody>
                  <a:tcPr>
                    <a:lnT w="12700" cap="flat" cmpd="sng" algn="ctr">
                      <a:solidFill>
                        <a:schemeClr val="tx1"/>
                      </a:solidFill>
                      <a:prstDash val="solid"/>
                      <a:round/>
                      <a:headEnd type="none" w="med" len="med"/>
                      <a:tailEnd type="none" w="med" len="med"/>
                    </a:lnT>
                    <a:solidFill>
                      <a:schemeClr val="accent4"/>
                    </a:solidFill>
                  </a:tcPr>
                </a:tc>
                <a:tc>
                  <a:txBody>
                    <a:bodyPr/>
                    <a:lstStyle/>
                    <a:p>
                      <a:pPr algn="ctr"/>
                      <a:r>
                        <a:rPr lang="en-US" sz="900" b="1" dirty="0" smtClean="0">
                          <a:solidFill>
                            <a:schemeClr val="tx1"/>
                          </a:solidFill>
                        </a:rPr>
                        <a:t>2</a:t>
                      </a:r>
                      <a:r>
                        <a:rPr lang="en-US" sz="900" b="1" baseline="30000" dirty="0" smtClean="0">
                          <a:solidFill>
                            <a:schemeClr val="tx1"/>
                          </a:solidFill>
                        </a:rPr>
                        <a:t>nd</a:t>
                      </a:r>
                      <a:r>
                        <a:rPr lang="en-US" sz="900" b="1" baseline="0" dirty="0" smtClean="0">
                          <a:solidFill>
                            <a:schemeClr val="tx1"/>
                          </a:solidFill>
                        </a:rPr>
                        <a:t> Top Response</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r h="228039">
                <a:tc rowSpan="13">
                  <a:txBody>
                    <a:bodyPr/>
                    <a:lstStyle/>
                    <a:p>
                      <a:pPr algn="ctr"/>
                      <a:r>
                        <a:rPr lang="en-US" sz="1050" b="1" dirty="0" smtClean="0">
                          <a:solidFill>
                            <a:schemeClr val="accent4">
                              <a:lumMod val="75000"/>
                            </a:schemeClr>
                          </a:solidFill>
                        </a:rPr>
                        <a:t>DEMOGRAPHICS</a:t>
                      </a:r>
                      <a:endParaRPr lang="en-US" sz="1050" b="1" dirty="0">
                        <a:solidFill>
                          <a:schemeClr val="accent4">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43 years</a:t>
                      </a:r>
                      <a:endParaRPr lang="en-US" sz="900" b="1" dirty="0"/>
                    </a:p>
                  </a:txBody>
                  <a:tcPr>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28039">
                <a:tc vMerge="1">
                  <a:txBody>
                    <a:bodyPr/>
                    <a:lstStyle/>
                    <a:p>
                      <a:pPr algn="r"/>
                      <a:endParaRPr lang="en-US" sz="900" b="1" dirty="0"/>
                    </a:p>
                  </a:txBody>
                  <a:tcPr/>
                </a:tc>
                <a:tc>
                  <a:txBody>
                    <a:bodyPr/>
                    <a:lstStyle/>
                    <a:p>
                      <a:pPr algn="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Female – 59%</a:t>
                      </a:r>
                      <a:endParaRPr lang="en-US" sz="900" b="1" dirty="0"/>
                    </a:p>
                  </a:txBody>
                  <a:tcPr>
                    <a:solidFill>
                      <a:schemeClr val="accent4">
                        <a:lumMod val="20000"/>
                        <a:lumOff val="80000"/>
                      </a:schemeClr>
                    </a:solidFill>
                  </a:tcPr>
                </a:tc>
                <a:tc>
                  <a:txBody>
                    <a:bodyPr/>
                    <a:lstStyle/>
                    <a:p>
                      <a:pPr algn="ctr"/>
                      <a:r>
                        <a:rPr lang="en-US" sz="900" b="0" dirty="0" smtClean="0"/>
                        <a:t>Male</a:t>
                      </a:r>
                      <a:r>
                        <a:rPr lang="en-US" sz="900" b="0" baseline="0" dirty="0" smtClean="0"/>
                        <a:t> </a:t>
                      </a:r>
                      <a:r>
                        <a:rPr lang="en-US" sz="900" b="0" dirty="0" smtClean="0"/>
                        <a:t>– 41%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28039">
                <a:tc vMerge="1">
                  <a:txBody>
                    <a:bodyPr/>
                    <a:lstStyle/>
                    <a:p>
                      <a:pPr algn="r"/>
                      <a:endParaRPr lang="en-US" sz="900" b="1" dirty="0"/>
                    </a:p>
                  </a:txBody>
                  <a:tcPr/>
                </a:tc>
                <a:tc>
                  <a:txBody>
                    <a:bodyPr/>
                    <a:lstStyle/>
                    <a:p>
                      <a:pPr algn="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 – 59%</a:t>
                      </a:r>
                      <a:endParaRPr lang="en-US" sz="900" b="1" dirty="0"/>
                    </a:p>
                  </a:txBody>
                  <a:tcPr>
                    <a:solidFill>
                      <a:schemeClr val="accent4">
                        <a:lumMod val="20000"/>
                        <a:lumOff val="80000"/>
                      </a:schemeClr>
                    </a:solidFill>
                  </a:tcPr>
                </a:tc>
                <a:tc>
                  <a:txBody>
                    <a:bodyPr/>
                    <a:lstStyle/>
                    <a:p>
                      <a:pPr algn="ctr"/>
                      <a:r>
                        <a:rPr lang="en-US" sz="900" b="0" dirty="0" smtClean="0"/>
                        <a:t>AA</a:t>
                      </a:r>
                      <a:r>
                        <a:rPr lang="en-US" sz="900" b="0" baseline="0" dirty="0" smtClean="0"/>
                        <a:t> </a:t>
                      </a:r>
                      <a:r>
                        <a:rPr lang="en-US" sz="900" b="0" dirty="0" smtClean="0"/>
                        <a:t>– 29%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28039">
                <a:tc vMerge="1">
                  <a:txBody>
                    <a:bodyPr/>
                    <a:lstStyle/>
                    <a:p>
                      <a:pPr algn="r"/>
                      <a:endParaRPr lang="en-US" sz="900" b="1" dirty="0"/>
                    </a:p>
                  </a:txBody>
                  <a:tcPr/>
                </a:tc>
                <a:tc>
                  <a:txBody>
                    <a:bodyPr/>
                    <a:lstStyle/>
                    <a:p>
                      <a:pPr algn="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34%</a:t>
                      </a:r>
                      <a:endParaRPr lang="en-US" sz="900" b="1" dirty="0"/>
                    </a:p>
                  </a:txBody>
                  <a:tcPr>
                    <a:solidFill>
                      <a:schemeClr val="accent4">
                        <a:lumMod val="20000"/>
                        <a:lumOff val="80000"/>
                      </a:schemeClr>
                    </a:solidFill>
                  </a:tcPr>
                </a:tc>
                <a:tc>
                  <a:txBody>
                    <a:bodyPr/>
                    <a:lstStyle/>
                    <a:p>
                      <a:pPr algn="ctr"/>
                      <a:r>
                        <a:rPr lang="en-US" sz="900" b="0" dirty="0" smtClean="0"/>
                        <a:t>TH</a:t>
                      </a:r>
                      <a:r>
                        <a:rPr lang="en-US" sz="900" b="0" baseline="0" dirty="0" smtClean="0"/>
                        <a:t> </a:t>
                      </a:r>
                      <a:r>
                        <a:rPr lang="en-US" sz="900" b="0" dirty="0" smtClean="0"/>
                        <a:t>– 32%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8039">
                <a:tc vMerge="1">
                  <a:txBody>
                    <a:bodyPr/>
                    <a:lstStyle/>
                    <a:p>
                      <a:pPr algn="r"/>
                      <a:endParaRPr lang="en-US" sz="900" b="1" dirty="0"/>
                    </a:p>
                  </a:txBody>
                  <a:tcPr/>
                </a:tc>
                <a:tc>
                  <a:txBody>
                    <a:bodyPr/>
                    <a:lstStyle/>
                    <a:p>
                      <a:pPr algn="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$257,000</a:t>
                      </a:r>
                      <a:endParaRPr lang="en-US" sz="900" b="1" dirty="0"/>
                    </a:p>
                  </a:txBody>
                  <a:tcPr>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8039">
                <a:tc vMerge="1">
                  <a:txBody>
                    <a:bodyPr/>
                    <a:lstStyle/>
                    <a:p>
                      <a:pPr algn="r"/>
                      <a:endParaRPr lang="en-US" sz="900" b="1" dirty="0"/>
                    </a:p>
                  </a:txBody>
                  <a:tcPr/>
                </a:tc>
                <a:tc>
                  <a:txBody>
                    <a:bodyPr/>
                    <a:lstStyle/>
                    <a:p>
                      <a:pPr algn="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 – 54%</a:t>
                      </a:r>
                      <a:endParaRPr lang="en-US" sz="900" b="1" dirty="0"/>
                    </a:p>
                  </a:txBody>
                  <a:tcPr>
                    <a:solidFill>
                      <a:schemeClr val="accent4">
                        <a:lumMod val="20000"/>
                        <a:lumOff val="80000"/>
                      </a:schemeClr>
                    </a:solidFill>
                  </a:tcPr>
                </a:tc>
                <a:tc>
                  <a:txBody>
                    <a:bodyPr/>
                    <a:lstStyle/>
                    <a:p>
                      <a:pPr algn="ctr"/>
                      <a:r>
                        <a:rPr lang="en-US" sz="900" b="0" dirty="0" smtClean="0"/>
                        <a:t>Rent</a:t>
                      </a:r>
                      <a:r>
                        <a:rPr lang="en-US" sz="900" b="0" baseline="0" dirty="0" smtClean="0"/>
                        <a:t> </a:t>
                      </a:r>
                      <a:r>
                        <a:rPr lang="en-US" sz="900" b="0" dirty="0" smtClean="0"/>
                        <a:t>– 43%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8039">
                <a:tc vMerge="1">
                  <a:txBody>
                    <a:bodyPr/>
                    <a:lstStyle/>
                    <a:p>
                      <a:pPr algn="r"/>
                      <a:endParaRPr lang="en-US" sz="900" b="1" dirty="0"/>
                    </a:p>
                  </a:txBody>
                  <a:tcPr/>
                </a:tc>
                <a:tc>
                  <a:txBody>
                    <a:bodyPr/>
                    <a:lstStyle/>
                    <a:p>
                      <a:pPr algn="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Single – 52%</a:t>
                      </a:r>
                      <a:endParaRPr lang="en-US" sz="900" b="1" dirty="0"/>
                    </a:p>
                  </a:txBody>
                  <a:tcPr>
                    <a:solidFill>
                      <a:schemeClr val="accent4">
                        <a:lumMod val="20000"/>
                        <a:lumOff val="80000"/>
                      </a:schemeClr>
                    </a:solidFill>
                  </a:tcPr>
                </a:tc>
                <a:tc>
                  <a:txBody>
                    <a:bodyPr/>
                    <a:lstStyle/>
                    <a:p>
                      <a:pPr algn="ctr"/>
                      <a:r>
                        <a:rPr lang="en-US" sz="900" b="0" baseline="0" dirty="0" smtClean="0"/>
                        <a:t>Married </a:t>
                      </a:r>
                      <a:r>
                        <a:rPr lang="en-US" sz="900" b="0" dirty="0" smtClean="0"/>
                        <a:t>– 24%</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8039">
                <a:tc vMerge="1">
                  <a:txBody>
                    <a:bodyPr/>
                    <a:lstStyle/>
                    <a:p>
                      <a:pPr algn="r"/>
                      <a:endParaRPr lang="en-US" sz="900" b="1" dirty="0"/>
                    </a:p>
                  </a:txBody>
                  <a:tcPr/>
                </a:tc>
                <a:tc>
                  <a:txBody>
                    <a:bodyPr/>
                    <a:lstStyle/>
                    <a:p>
                      <a:pPr algn="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25%</a:t>
                      </a:r>
                      <a:endParaRPr lang="en-US" sz="900" b="1" dirty="0"/>
                    </a:p>
                  </a:txBody>
                  <a:tcPr>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8039">
                <a:tc vMerge="1">
                  <a:txBody>
                    <a:bodyPr/>
                    <a:lstStyle/>
                    <a:p>
                      <a:pPr algn="r"/>
                      <a:endParaRPr lang="en-US" sz="900" b="1" dirty="0"/>
                    </a:p>
                  </a:txBody>
                  <a:tcPr/>
                </a:tc>
                <a:tc>
                  <a:txBody>
                    <a:bodyPr/>
                    <a:lstStyle/>
                    <a:p>
                      <a:pPr algn="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a:t>
                      </a:r>
                      <a:r>
                        <a:rPr lang="en-US" sz="900" b="1" baseline="0" dirty="0" smtClean="0"/>
                        <a:t> Year College </a:t>
                      </a:r>
                      <a:r>
                        <a:rPr lang="en-US" sz="900" b="1" dirty="0" smtClean="0"/>
                        <a:t> – 38%</a:t>
                      </a:r>
                      <a:endParaRPr lang="en-US" sz="900" b="1" dirty="0"/>
                    </a:p>
                  </a:txBody>
                  <a:tcPr>
                    <a:solidFill>
                      <a:schemeClr val="accent4">
                        <a:lumMod val="20000"/>
                        <a:lumOff val="80000"/>
                      </a:schemeClr>
                    </a:solidFill>
                  </a:tcPr>
                </a:tc>
                <a:tc>
                  <a:txBody>
                    <a:bodyPr/>
                    <a:lstStyle/>
                    <a:p>
                      <a:pPr algn="ctr"/>
                      <a:r>
                        <a:rPr lang="en-US" sz="900" b="0" baseline="0" dirty="0" smtClean="0"/>
                        <a:t>Post College </a:t>
                      </a:r>
                      <a:r>
                        <a:rPr lang="en-US" sz="900" b="0" dirty="0" smtClean="0"/>
                        <a:t>– 33%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Full</a:t>
                      </a:r>
                      <a:r>
                        <a:rPr lang="en-US" sz="900" b="1" baseline="0" dirty="0" smtClean="0"/>
                        <a:t> Time</a:t>
                      </a:r>
                      <a:r>
                        <a:rPr lang="en-US" sz="900" b="1" dirty="0" smtClean="0"/>
                        <a:t> – 73%</a:t>
                      </a:r>
                      <a:endParaRPr lang="en-US" sz="900" b="1" dirty="0"/>
                    </a:p>
                  </a:txBody>
                  <a:tcPr>
                    <a:solidFill>
                      <a:schemeClr val="accent4">
                        <a:lumMod val="20000"/>
                        <a:lumOff val="80000"/>
                      </a:schemeClr>
                    </a:solidFill>
                  </a:tcPr>
                </a:tc>
                <a:tc>
                  <a:txBody>
                    <a:bodyPr/>
                    <a:lstStyle/>
                    <a:p>
                      <a:pPr algn="ctr"/>
                      <a:r>
                        <a:rPr lang="en-US" sz="900" b="0" dirty="0" smtClean="0"/>
                        <a:t>Retired</a:t>
                      </a:r>
                      <a:r>
                        <a:rPr lang="en-US" sz="900" b="0" baseline="0" dirty="0" smtClean="0"/>
                        <a:t> </a:t>
                      </a:r>
                      <a:r>
                        <a:rPr lang="en-US" sz="900" b="0" dirty="0" smtClean="0"/>
                        <a:t>– 10%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91%</a:t>
                      </a:r>
                      <a:endParaRPr lang="en-US" sz="900" b="1" dirty="0"/>
                    </a:p>
                  </a:txBody>
                  <a:tcPr>
                    <a:solidFill>
                      <a:schemeClr val="accent4">
                        <a:lumMod val="20000"/>
                        <a:lumOff val="80000"/>
                      </a:schemeClr>
                    </a:solidFill>
                  </a:tcPr>
                </a:tc>
                <a:tc>
                  <a:txBody>
                    <a:bodyPr/>
                    <a:lstStyle/>
                    <a:p>
                      <a:pPr algn="ctr"/>
                      <a:r>
                        <a:rPr lang="en-US" sz="900" b="0" dirty="0" smtClean="0"/>
                        <a:t>Trade/Retail</a:t>
                      </a:r>
                      <a:r>
                        <a:rPr lang="en-US" sz="900" b="0" baseline="0" dirty="0" smtClean="0"/>
                        <a:t> </a:t>
                      </a:r>
                      <a:r>
                        <a:rPr lang="en-US" sz="900" b="0" dirty="0" smtClean="0"/>
                        <a:t>– 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$73,000</a:t>
                      </a:r>
                      <a:endParaRPr lang="en-US" sz="900" b="1" dirty="0"/>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8039">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85%</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21621">
                <a:tc>
                  <a:txBody>
                    <a:bodyPr/>
                    <a:lstStyle/>
                    <a:p>
                      <a:pPr algn="ctr"/>
                      <a:endParaRPr lang="en-US" sz="200" b="1" dirty="0">
                        <a:solidFill>
                          <a:schemeClr val="accent4">
                            <a:lumMod val="75000"/>
                          </a:schemeClr>
                        </a:solidFill>
                      </a:endParaRPr>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8039">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E</a:t>
                      </a:r>
                      <a:endParaRPr lang="en-US" sz="1050" b="1"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baseline="0" dirty="0" smtClean="0"/>
                        <a:t>Watching TV</a:t>
                      </a:r>
                      <a:r>
                        <a:rPr lang="en-US" sz="900" b="1" dirty="0" smtClean="0"/>
                        <a:t> – 77%</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0" dirty="0" smtClean="0"/>
                        <a:t>Restaurants – 76%</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8039">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Internet – 8</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0" dirty="0" smtClean="0"/>
                        <a:t>Broadcast</a:t>
                      </a:r>
                      <a:r>
                        <a:rPr lang="en-US" sz="900" b="0" baseline="0" dirty="0" smtClean="0"/>
                        <a:t> TV</a:t>
                      </a:r>
                      <a:r>
                        <a:rPr lang="en-US" sz="900" b="0" dirty="0" smtClean="0"/>
                        <a:t>– 7</a:t>
                      </a:r>
                      <a:r>
                        <a:rPr lang="en-US" sz="900" b="0" baseline="0" dirty="0" smtClean="0"/>
                        <a:t> hours</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Lap</a:t>
                      </a:r>
                      <a:r>
                        <a:rPr lang="en-US" sz="900" b="1" baseline="0" dirty="0" smtClean="0"/>
                        <a:t>top</a:t>
                      </a:r>
                      <a:r>
                        <a:rPr lang="en-US" sz="900" b="1" dirty="0" smtClean="0"/>
                        <a:t> – 38% of time</a:t>
                      </a:r>
                      <a:endParaRPr lang="en-US" sz="900" b="1" dirty="0"/>
                    </a:p>
                  </a:txBody>
                  <a:tcPr>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a:r>
                        <a:rPr lang="en-US" sz="900" b="0" dirty="0" smtClean="0"/>
                        <a:t>Desktop</a:t>
                      </a:r>
                      <a:r>
                        <a:rPr lang="en-US" sz="900" b="0" baseline="0" dirty="0" smtClean="0"/>
                        <a:t> </a:t>
                      </a:r>
                      <a:r>
                        <a:rPr lang="en-US" sz="900" b="0" dirty="0" smtClean="0"/>
                        <a:t>– 31%</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Laptop – 87%</a:t>
                      </a:r>
                      <a:endParaRPr lang="en-US" sz="900" b="1" dirty="0"/>
                    </a:p>
                  </a:txBody>
                  <a:tcPr>
                    <a:solidFill>
                      <a:schemeClr val="accent4">
                        <a:lumMod val="20000"/>
                        <a:lumOff val="80000"/>
                      </a:schemeClr>
                    </a:solidFill>
                  </a:tcPr>
                </a:tc>
                <a:tc>
                  <a:txBody>
                    <a:bodyPr/>
                    <a:lstStyle/>
                    <a:p>
                      <a:pPr algn="ctr"/>
                      <a:r>
                        <a:rPr lang="en-US" sz="900" b="0" dirty="0" smtClean="0"/>
                        <a:t>Smartphone</a:t>
                      </a:r>
                      <a:r>
                        <a:rPr lang="en-US" sz="900" b="0" baseline="0" dirty="0" smtClean="0"/>
                        <a:t> </a:t>
                      </a:r>
                      <a:r>
                        <a:rPr lang="en-US" sz="900" b="0" dirty="0" smtClean="0"/>
                        <a:t>– 82%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8"/>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Drama – 76%</a:t>
                      </a:r>
                      <a:endParaRPr lang="en-US" sz="900" b="1" dirty="0"/>
                    </a:p>
                  </a:txBody>
                  <a:tcPr>
                    <a:solidFill>
                      <a:schemeClr val="accent4">
                        <a:lumMod val="20000"/>
                        <a:lumOff val="80000"/>
                      </a:schemeClr>
                    </a:solidFill>
                  </a:tcPr>
                </a:tc>
                <a:tc>
                  <a:txBody>
                    <a:bodyPr/>
                    <a:lstStyle/>
                    <a:p>
                      <a:pPr algn="ctr"/>
                      <a:r>
                        <a:rPr lang="en-US" sz="900" b="0" baseline="0" dirty="0" smtClean="0"/>
                        <a:t>Comedy </a:t>
                      </a:r>
                      <a:r>
                        <a:rPr lang="en-US" sz="900" b="0" dirty="0" smtClean="0"/>
                        <a:t>– 75%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67%</a:t>
                      </a:r>
                      <a:endParaRPr lang="en-US" sz="900" b="1" dirty="0"/>
                    </a:p>
                  </a:txBody>
                  <a:tcPr>
                    <a:solidFill>
                      <a:schemeClr val="accent4">
                        <a:lumMod val="20000"/>
                        <a:lumOff val="80000"/>
                      </a:schemeClr>
                    </a:solidFill>
                  </a:tcPr>
                </a:tc>
                <a:tc>
                  <a:txBody>
                    <a:bodyPr/>
                    <a:lstStyle/>
                    <a:p>
                      <a:pPr algn="ctr"/>
                      <a:r>
                        <a:rPr lang="en-US" sz="900" b="0" dirty="0" smtClean="0"/>
                        <a:t>YouTube – 48%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 – 84%</a:t>
                      </a:r>
                      <a:endParaRPr lang="en-US" sz="900" b="1" dirty="0"/>
                    </a:p>
                  </a:txBody>
                  <a:tcPr>
                    <a:solidFill>
                      <a:schemeClr val="accent4">
                        <a:lumMod val="20000"/>
                        <a:lumOff val="80000"/>
                      </a:schemeClr>
                    </a:solidFill>
                  </a:tcPr>
                </a:tc>
                <a:tc>
                  <a:txBody>
                    <a:bodyPr/>
                    <a:lstStyle/>
                    <a:p>
                      <a:pPr algn="ctr"/>
                      <a:r>
                        <a:rPr lang="en-US" sz="900" b="0" dirty="0" smtClean="0"/>
                        <a:t>Superstore</a:t>
                      </a:r>
                      <a:r>
                        <a:rPr lang="en-US" sz="900" b="0" baseline="0" dirty="0" smtClean="0"/>
                        <a:t> </a:t>
                      </a:r>
                      <a:r>
                        <a:rPr lang="en-US" sz="900" b="0" dirty="0" smtClean="0"/>
                        <a:t>– 76%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51%</a:t>
                      </a:r>
                      <a:endParaRPr lang="en-US" sz="900" b="1" dirty="0"/>
                    </a:p>
                  </a:txBody>
                  <a:tcPr>
                    <a:solidFill>
                      <a:schemeClr val="accent4">
                        <a:lumMod val="20000"/>
                        <a:lumOff val="80000"/>
                      </a:schemeClr>
                    </a:solidFill>
                  </a:tcPr>
                </a:tc>
                <a:tc>
                  <a:txBody>
                    <a:bodyPr/>
                    <a:lstStyle/>
                    <a:p>
                      <a:pPr algn="ctr"/>
                      <a:r>
                        <a:rPr lang="en-US" sz="900" b="0" dirty="0" smtClean="0"/>
                        <a:t>SUV/Crossover– 20%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2"/>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Toyota</a:t>
                      </a:r>
                      <a:r>
                        <a:rPr lang="en-US" sz="900" b="1" baseline="0" dirty="0" smtClean="0"/>
                        <a:t> </a:t>
                      </a:r>
                      <a:r>
                        <a:rPr lang="en-US" sz="900" b="1" dirty="0" smtClean="0"/>
                        <a:t>– 19%</a:t>
                      </a:r>
                      <a:endParaRPr lang="en-US" sz="900" b="1" dirty="0"/>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0" dirty="0" smtClean="0"/>
                        <a:t>Honda</a:t>
                      </a:r>
                      <a:r>
                        <a:rPr lang="en-US" sz="900" b="0" baseline="0" dirty="0" smtClean="0"/>
                        <a:t> </a:t>
                      </a:r>
                      <a:r>
                        <a:rPr lang="en-US" sz="900" b="0" dirty="0" smtClean="0"/>
                        <a:t>– 16%</a:t>
                      </a: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86781507"/>
              </p:ext>
            </p:extLst>
          </p:nvPr>
        </p:nvGraphicFramePr>
        <p:xfrm>
          <a:off x="101601" y="5511801"/>
          <a:ext cx="4343400" cy="128016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4">
                              <a:lumMod val="75000"/>
                            </a:schemeClr>
                          </a:solidFill>
                        </a:rPr>
                        <a:t>G A M B L I N G / G A M I N G   P O T E N T I A L</a:t>
                      </a:r>
                      <a:endParaRPr lang="en-US" sz="1200" b="1" dirty="0">
                        <a:solidFill>
                          <a:schemeClr val="accent4">
                            <a:lumMod val="75000"/>
                          </a:schemeClr>
                        </a:solidFill>
                      </a:endParaRPr>
                    </a:p>
                  </a:txBody>
                  <a:tcPr>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val="10000"/>
                  </a:ext>
                </a:extLst>
              </a:tr>
              <a:tr h="149854">
                <a:tc>
                  <a:txBody>
                    <a:bodyPr/>
                    <a:lstStyle/>
                    <a:p>
                      <a:pPr algn="r"/>
                      <a:r>
                        <a:rPr lang="en-US" sz="1050" b="1" dirty="0" smtClean="0"/>
                        <a:t>Risk Meter</a:t>
                      </a:r>
                      <a:endParaRPr lang="en-US" sz="1050" b="1" dirty="0"/>
                    </a:p>
                  </a:txBody>
                  <a:tcPr/>
                </a:tc>
                <a:tc>
                  <a:txBody>
                    <a:bodyPr/>
                    <a:lstStyle/>
                    <a:p>
                      <a:pPr algn="ctr"/>
                      <a:r>
                        <a:rPr lang="en-US" sz="1050" b="1" dirty="0" smtClean="0"/>
                        <a:t>14</a:t>
                      </a:r>
                      <a:r>
                        <a:rPr lang="en-US" sz="900" b="1" dirty="0" smtClean="0"/>
                        <a:t> </a:t>
                      </a:r>
                      <a:r>
                        <a:rPr lang="en-US" sz="900" i="1" dirty="0" smtClean="0"/>
                        <a:t>out of 25 points</a:t>
                      </a:r>
                      <a:endParaRPr lang="en-US" sz="900" i="1" dirty="0"/>
                    </a:p>
                  </a:txBody>
                  <a:tcPr/>
                </a:tc>
                <a:extLst>
                  <a:ext uri="{0D108BD9-81ED-4DB2-BD59-A6C34878D82A}">
                    <a16:rowId xmlns:a16="http://schemas.microsoft.com/office/drawing/2014/main" val="10001"/>
                  </a:ext>
                </a:extLst>
              </a:tr>
              <a:tr h="149854">
                <a:tc>
                  <a:txBody>
                    <a:bodyPr/>
                    <a:lstStyle/>
                    <a:p>
                      <a:pPr algn="r"/>
                      <a:r>
                        <a:rPr lang="en-US" sz="1050" b="1" dirty="0" smtClean="0"/>
                        <a:t>Gaming/Gambling Tendency</a:t>
                      </a:r>
                      <a:endParaRPr lang="en-US" sz="1050" b="1" dirty="0"/>
                    </a:p>
                  </a:txBody>
                  <a:tcPr/>
                </a:tc>
                <a:tc>
                  <a:txBody>
                    <a:bodyPr/>
                    <a:lstStyle/>
                    <a:p>
                      <a:pPr algn="ctr"/>
                      <a:r>
                        <a:rPr lang="en-US" sz="1050" b="1" dirty="0" smtClean="0"/>
                        <a:t>14 </a:t>
                      </a:r>
                      <a:r>
                        <a:rPr lang="en-US" sz="900" i="1" dirty="0" smtClean="0"/>
                        <a:t>out of 25 points</a:t>
                      </a:r>
                      <a:endParaRPr lang="en-US" sz="900" i="1" dirty="0"/>
                    </a:p>
                  </a:txBody>
                  <a:tcPr/>
                </a:tc>
                <a:extLst>
                  <a:ext uri="{0D108BD9-81ED-4DB2-BD59-A6C34878D82A}">
                    <a16:rowId xmlns:a16="http://schemas.microsoft.com/office/drawing/2014/main" val="10002"/>
                  </a:ext>
                </a:extLst>
              </a:tr>
              <a:tr h="149854">
                <a:tc>
                  <a:txBody>
                    <a:bodyPr/>
                    <a:lstStyle/>
                    <a:p>
                      <a:pPr algn="r"/>
                      <a:r>
                        <a:rPr lang="en-US" sz="1050" b="1" dirty="0" smtClean="0"/>
                        <a:t>Maryland Lottery Perception</a:t>
                      </a:r>
                      <a:endParaRPr lang="en-US" sz="1050" b="1" dirty="0"/>
                    </a:p>
                  </a:txBody>
                  <a:tcPr/>
                </a:tc>
                <a:tc>
                  <a:txBody>
                    <a:bodyPr/>
                    <a:lstStyle/>
                    <a:p>
                      <a:pPr algn="ctr"/>
                      <a:r>
                        <a:rPr lang="en-US" sz="1050" b="1" dirty="0" smtClean="0"/>
                        <a:t>28</a:t>
                      </a:r>
                      <a:r>
                        <a:rPr lang="en-US" sz="900" b="1" dirty="0" smtClean="0"/>
                        <a:t> </a:t>
                      </a:r>
                      <a:r>
                        <a:rPr lang="en-US" sz="900" i="1" dirty="0" smtClean="0"/>
                        <a:t>out of 50 points</a:t>
                      </a:r>
                      <a:endParaRPr lang="en-US" sz="900" i="1" dirty="0"/>
                    </a:p>
                  </a:txBody>
                  <a:tcPr/>
                </a:tc>
                <a:extLst>
                  <a:ext uri="{0D108BD9-81ED-4DB2-BD59-A6C34878D82A}">
                    <a16:rowId xmlns:a16="http://schemas.microsoft.com/office/drawing/2014/main" val="10003"/>
                  </a:ext>
                </a:extLst>
              </a:tr>
              <a:tr h="149854">
                <a:tc>
                  <a:txBody>
                    <a:bodyPr/>
                    <a:lstStyle/>
                    <a:p>
                      <a:pPr algn="r"/>
                      <a:r>
                        <a:rPr lang="en-US" sz="1050" b="1" dirty="0" smtClean="0">
                          <a:solidFill>
                            <a:schemeClr val="bg1"/>
                          </a:solidFill>
                        </a:rPr>
                        <a:t>Total Score</a:t>
                      </a:r>
                      <a:endParaRPr lang="en-US" sz="1050" b="1" dirty="0">
                        <a:solidFill>
                          <a:schemeClr val="bg1"/>
                        </a:solidFill>
                      </a:endParaRPr>
                    </a:p>
                  </a:txBody>
                  <a:tcPr>
                    <a:solidFill>
                      <a:schemeClr val="accent4"/>
                    </a:solidFill>
                  </a:tcPr>
                </a:tc>
                <a:tc>
                  <a:txBody>
                    <a:bodyPr/>
                    <a:lstStyle/>
                    <a:p>
                      <a:pPr algn="ctr"/>
                      <a:r>
                        <a:rPr lang="en-US" sz="1050" b="1" i="0" baseline="0" dirty="0" smtClean="0">
                          <a:solidFill>
                            <a:schemeClr val="bg1"/>
                          </a:solidFill>
                        </a:rPr>
                        <a:t>56 </a:t>
                      </a:r>
                      <a:r>
                        <a:rPr lang="en-US" sz="900" b="1" i="1" dirty="0" smtClean="0">
                          <a:solidFill>
                            <a:schemeClr val="bg1"/>
                          </a:solidFill>
                        </a:rPr>
                        <a:t>out of 100 points</a:t>
                      </a:r>
                      <a:endParaRPr lang="en-US" sz="900" b="1" i="1" dirty="0">
                        <a:solidFill>
                          <a:schemeClr val="bg1"/>
                        </a:solidFill>
                      </a:endParaRPr>
                    </a:p>
                  </a:txBody>
                  <a:tcPr>
                    <a:solidFill>
                      <a:schemeClr val="accent4"/>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96390014"/>
              </p:ext>
            </p:extLst>
          </p:nvPr>
        </p:nvGraphicFramePr>
        <p:xfrm>
          <a:off x="101601" y="1278466"/>
          <a:ext cx="4343400" cy="2226734"/>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tblGrid>
              <a:tr h="349917">
                <a:tc>
                  <a:txBody>
                    <a:bodyPr/>
                    <a:lstStyle/>
                    <a:p>
                      <a:pPr algn="ctr"/>
                      <a:r>
                        <a:rPr lang="en-US" sz="1200" b="1" dirty="0" smtClean="0">
                          <a:solidFill>
                            <a:schemeClr val="accent4">
                              <a:lumMod val="75000"/>
                            </a:schemeClr>
                          </a:solidFill>
                        </a:rPr>
                        <a:t>P R O F I L E  S U M M A R Y</a:t>
                      </a:r>
                      <a:r>
                        <a:rPr lang="en-US" sz="1200" b="1" baseline="0" dirty="0" smtClean="0">
                          <a:solidFill>
                            <a:schemeClr val="accent4">
                              <a:lumMod val="75000"/>
                            </a:schemeClr>
                          </a:solidFill>
                        </a:rPr>
                        <a:t> </a:t>
                      </a:r>
                      <a:endParaRPr lang="en-US" sz="1200" b="1" dirty="0">
                        <a:solidFill>
                          <a:schemeClr val="accent4">
                            <a:lumMod val="75000"/>
                          </a:schemeClr>
                        </a:solidFill>
                      </a:endParaRPr>
                    </a:p>
                  </a:txBody>
                  <a:tcPr anchor="ctr">
                    <a:solidFill>
                      <a:schemeClr val="bg1">
                        <a:lumMod val="95000"/>
                      </a:schemeClr>
                    </a:solidFill>
                  </a:tcPr>
                </a:tc>
                <a:extLst>
                  <a:ext uri="{0D108BD9-81ED-4DB2-BD59-A6C34878D82A}">
                    <a16:rowId xmlns:a16="http://schemas.microsoft.com/office/drawing/2014/main" val="10000"/>
                  </a:ext>
                </a:extLst>
              </a:tr>
              <a:tr h="1876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This group’s average age is on the Low side at 43 and just over half own a home in the city.  They are mostly single, have college or post college degrees and the majority are working full time in a professional job with an average income of $73,000.  They spend their leisure time watching TV, going to restaurants,</a:t>
                      </a:r>
                      <a:r>
                        <a:rPr lang="en-US" sz="1200" b="1" kern="1200" baseline="0" dirty="0" smtClean="0">
                          <a:solidFill>
                            <a:schemeClr val="tx1"/>
                          </a:solidFill>
                          <a:effectLst/>
                          <a:latin typeface="+mn-lt"/>
                          <a:ea typeface="+mn-ea"/>
                          <a:cs typeface="+mn-cs"/>
                        </a:rPr>
                        <a:t> bars, shopping, </a:t>
                      </a:r>
                      <a:r>
                        <a:rPr lang="en-US" sz="1200" b="1" kern="1200" dirty="0" smtClean="0">
                          <a:solidFill>
                            <a:schemeClr val="tx1"/>
                          </a:solidFill>
                          <a:effectLst/>
                          <a:latin typeface="+mn-lt"/>
                          <a:ea typeface="+mn-ea"/>
                          <a:cs typeface="+mn-cs"/>
                        </a:rPr>
                        <a:t>with friends and traveling or reading.  Their gambling/gaming index score is on the high side of the low</a:t>
                      </a:r>
                      <a:r>
                        <a:rPr lang="en-US" sz="1200" b="1" kern="1200" baseline="0" dirty="0" smtClean="0">
                          <a:solidFill>
                            <a:schemeClr val="tx1"/>
                          </a:solidFill>
                          <a:effectLst/>
                          <a:latin typeface="+mn-lt"/>
                          <a:ea typeface="+mn-ea"/>
                          <a:cs typeface="+mn-cs"/>
                        </a:rPr>
                        <a:t> frequency range</a:t>
                      </a:r>
                      <a:r>
                        <a:rPr lang="en-US" sz="1200" b="1" kern="1200" dirty="0" smtClean="0">
                          <a:solidFill>
                            <a:schemeClr val="tx1"/>
                          </a:solidFill>
                          <a:effectLst/>
                          <a:latin typeface="+mn-lt"/>
                          <a:ea typeface="+mn-ea"/>
                          <a:cs typeface="+mn-cs"/>
                        </a:rPr>
                        <a:t>, indicating some potential for growth.</a:t>
                      </a:r>
                    </a:p>
                    <a:p>
                      <a:pPr algn="l"/>
                      <a:endParaRPr lang="en-US" sz="1200" b="1"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750448823"/>
              </p:ext>
            </p:extLst>
          </p:nvPr>
        </p:nvGraphicFramePr>
        <p:xfrm>
          <a:off x="99718" y="3649980"/>
          <a:ext cx="4343400" cy="176022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4">
                              <a:lumMod val="75000"/>
                            </a:schemeClr>
                          </a:solidFill>
                        </a:rPr>
                        <a:t>C U R R E N T</a:t>
                      </a:r>
                      <a:r>
                        <a:rPr lang="en-US" sz="1200" b="1" baseline="0" dirty="0" smtClean="0">
                          <a:solidFill>
                            <a:schemeClr val="accent4">
                              <a:lumMod val="75000"/>
                            </a:schemeClr>
                          </a:solidFill>
                        </a:rPr>
                        <a:t>  L O T T E R Y  P L A Y</a:t>
                      </a:r>
                      <a:endParaRPr lang="en-US" sz="1200" b="1" dirty="0">
                        <a:solidFill>
                          <a:schemeClr val="accent4">
                            <a:lumMod val="75000"/>
                          </a:schemeClr>
                        </a:solidFill>
                      </a:endParaRPr>
                    </a:p>
                  </a:txBody>
                  <a:tcPr>
                    <a:solidFill>
                      <a:schemeClr val="bg1">
                        <a:lumMod val="95000"/>
                      </a:schemeClr>
                    </a:solidFill>
                  </a:tcPr>
                </a:tc>
                <a:tc hMerge="1">
                  <a:txBody>
                    <a:bodyPr/>
                    <a:lstStyle/>
                    <a:p>
                      <a:pPr algn="ctr"/>
                      <a:endParaRPr lang="en-US" sz="1200" b="1" dirty="0">
                        <a:solidFill>
                          <a:schemeClr val="accent2">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149854">
                <a:tc>
                  <a:txBody>
                    <a:bodyPr/>
                    <a:lstStyle/>
                    <a:p>
                      <a:pPr algn="r"/>
                      <a:endParaRPr lang="en-US" sz="900" b="1" dirty="0"/>
                    </a:p>
                  </a:txBody>
                  <a:tcPr/>
                </a:tc>
                <a:tc>
                  <a:txBody>
                    <a:bodyPr/>
                    <a:lstStyle/>
                    <a:p>
                      <a:pPr algn="ctr"/>
                      <a:r>
                        <a:rPr lang="en-US" sz="900" b="1" i="1" dirty="0" smtClean="0"/>
                        <a:t>% of Respondents</a:t>
                      </a:r>
                      <a:endParaRPr lang="en-US" sz="900" b="1" i="1" dirty="0"/>
                    </a:p>
                  </a:txBody>
                  <a:tcPr/>
                </a:tc>
                <a:extLst>
                  <a:ext uri="{0D108BD9-81ED-4DB2-BD59-A6C34878D82A}">
                    <a16:rowId xmlns:a16="http://schemas.microsoft.com/office/drawing/2014/main" val="10001"/>
                  </a:ext>
                </a:extLst>
              </a:tr>
              <a:tr h="149854">
                <a:tc>
                  <a:txBody>
                    <a:bodyPr/>
                    <a:lstStyle/>
                    <a:p>
                      <a:pPr algn="r"/>
                      <a:r>
                        <a:rPr lang="en-US" sz="1050" b="1" dirty="0" smtClean="0"/>
                        <a:t>Daily Games</a:t>
                      </a:r>
                      <a:endParaRPr lang="en-US" sz="1050" b="1" dirty="0"/>
                    </a:p>
                  </a:txBody>
                  <a:tcPr/>
                </a:tc>
                <a:tc>
                  <a:txBody>
                    <a:bodyPr/>
                    <a:lstStyle/>
                    <a:p>
                      <a:pPr algn="ctr"/>
                      <a:r>
                        <a:rPr lang="en-US" sz="900" i="0" dirty="0" smtClean="0"/>
                        <a:t>25%</a:t>
                      </a:r>
                      <a:endParaRPr lang="en-US" sz="900" i="0" dirty="0"/>
                    </a:p>
                  </a:txBody>
                  <a:tcPr/>
                </a:tc>
                <a:extLst>
                  <a:ext uri="{0D108BD9-81ED-4DB2-BD59-A6C34878D82A}">
                    <a16:rowId xmlns:a16="http://schemas.microsoft.com/office/drawing/2014/main" val="10002"/>
                  </a:ext>
                </a:extLst>
              </a:tr>
              <a:tr h="149854">
                <a:tc>
                  <a:txBody>
                    <a:bodyPr/>
                    <a:lstStyle/>
                    <a:p>
                      <a:pPr algn="r"/>
                      <a:r>
                        <a:rPr lang="en-US" sz="1050" b="1" dirty="0" smtClean="0"/>
                        <a:t>Jackpot</a:t>
                      </a:r>
                      <a:endParaRPr lang="en-US" sz="1050" b="1" dirty="0"/>
                    </a:p>
                  </a:txBody>
                  <a:tcPr/>
                </a:tc>
                <a:tc>
                  <a:txBody>
                    <a:bodyPr/>
                    <a:lstStyle/>
                    <a:p>
                      <a:pPr algn="ctr"/>
                      <a:r>
                        <a:rPr lang="en-US" sz="900" i="0" dirty="0" smtClean="0"/>
                        <a:t>76%</a:t>
                      </a:r>
                      <a:endParaRPr lang="en-US" sz="900" i="0" dirty="0"/>
                    </a:p>
                  </a:txBody>
                  <a:tcPr/>
                </a:tc>
                <a:extLst>
                  <a:ext uri="{0D108BD9-81ED-4DB2-BD59-A6C34878D82A}">
                    <a16:rowId xmlns:a16="http://schemas.microsoft.com/office/drawing/2014/main" val="10003"/>
                  </a:ext>
                </a:extLst>
              </a:tr>
              <a:tr h="149854">
                <a:tc>
                  <a:txBody>
                    <a:bodyPr/>
                    <a:lstStyle/>
                    <a:p>
                      <a:pPr algn="r"/>
                      <a:r>
                        <a:rPr lang="en-US" sz="1050" b="1" dirty="0" smtClean="0"/>
                        <a:t>Scratch-Offs</a:t>
                      </a:r>
                      <a:endParaRPr lang="en-US" sz="1050" b="1" dirty="0"/>
                    </a:p>
                  </a:txBody>
                  <a:tcPr/>
                </a:tc>
                <a:tc>
                  <a:txBody>
                    <a:bodyPr/>
                    <a:lstStyle/>
                    <a:p>
                      <a:pPr algn="ctr"/>
                      <a:r>
                        <a:rPr lang="en-US" sz="900" i="0" dirty="0" smtClean="0"/>
                        <a:t>47%</a:t>
                      </a:r>
                      <a:endParaRPr lang="en-US" sz="900" i="0" dirty="0"/>
                    </a:p>
                  </a:txBody>
                  <a:tcPr/>
                </a:tc>
                <a:extLst>
                  <a:ext uri="{0D108BD9-81ED-4DB2-BD59-A6C34878D82A}">
                    <a16:rowId xmlns:a16="http://schemas.microsoft.com/office/drawing/2014/main" val="10004"/>
                  </a:ext>
                </a:extLst>
              </a:tr>
              <a:tr h="149854">
                <a:tc>
                  <a:txBody>
                    <a:bodyPr/>
                    <a:lstStyle/>
                    <a:p>
                      <a:pPr algn="r"/>
                      <a:r>
                        <a:rPr lang="en-US" sz="1050" b="1" dirty="0" smtClean="0"/>
                        <a:t>Monitor Games</a:t>
                      </a:r>
                      <a:endParaRPr lang="en-US" sz="1050" b="1" dirty="0"/>
                    </a:p>
                  </a:txBody>
                  <a:tcPr/>
                </a:tc>
                <a:tc>
                  <a:txBody>
                    <a:bodyPr/>
                    <a:lstStyle/>
                    <a:p>
                      <a:pPr algn="ctr"/>
                      <a:r>
                        <a:rPr lang="en-US" sz="900" i="0" dirty="0" smtClean="0"/>
                        <a:t>1%</a:t>
                      </a:r>
                      <a:endParaRPr lang="en-US" sz="900" i="0" dirty="0"/>
                    </a:p>
                  </a:txBody>
                  <a:tcPr/>
                </a:tc>
                <a:extLst>
                  <a:ext uri="{0D108BD9-81ED-4DB2-BD59-A6C34878D82A}">
                    <a16:rowId xmlns:a16="http://schemas.microsoft.com/office/drawing/2014/main" val="10005"/>
                  </a:ext>
                </a:extLst>
              </a:tr>
              <a:tr h="149854">
                <a:tc>
                  <a:txBody>
                    <a:bodyPr/>
                    <a:lstStyle/>
                    <a:p>
                      <a:pPr algn="r"/>
                      <a:r>
                        <a:rPr lang="en-US" sz="1050" b="1" dirty="0" smtClean="0">
                          <a:solidFill>
                            <a:schemeClr val="bg1"/>
                          </a:solidFill>
                        </a:rPr>
                        <a:t>Total  Lottery</a:t>
                      </a:r>
                      <a:r>
                        <a:rPr lang="en-US" sz="1050" b="1" baseline="0" dirty="0" smtClean="0">
                          <a:solidFill>
                            <a:schemeClr val="bg1"/>
                          </a:solidFill>
                        </a:rPr>
                        <a:t> </a:t>
                      </a:r>
                      <a:r>
                        <a:rPr lang="en-US" sz="1050" b="1" dirty="0" smtClean="0">
                          <a:solidFill>
                            <a:schemeClr val="bg1"/>
                          </a:solidFill>
                        </a:rPr>
                        <a:t>Spend</a:t>
                      </a:r>
                      <a:endParaRPr lang="en-US" sz="1050" b="1" dirty="0">
                        <a:solidFill>
                          <a:schemeClr val="bg1"/>
                        </a:solidFill>
                      </a:endParaRPr>
                    </a:p>
                  </a:txBody>
                  <a:tcPr>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bg1"/>
                          </a:solidFill>
                        </a:rPr>
                        <a:t>$75</a:t>
                      </a:r>
                      <a:endParaRPr lang="en-US" sz="1050" b="1" dirty="0">
                        <a:solidFill>
                          <a:schemeClr val="bg1"/>
                        </a:solidFill>
                      </a:endParaRPr>
                    </a:p>
                  </a:txBody>
                  <a:tcPr>
                    <a:solidFill>
                      <a:srgbClr val="8064A2"/>
                    </a:solidFill>
                  </a:tcPr>
                </a:tc>
                <a:extLst>
                  <a:ext uri="{0D108BD9-81ED-4DB2-BD59-A6C34878D82A}">
                    <a16:rowId xmlns:a16="http://schemas.microsoft.com/office/drawing/2014/main" val="10006"/>
                  </a:ext>
                </a:extLst>
              </a:tr>
            </a:tbl>
          </a:graphicData>
        </a:graphic>
      </p:graphicFrame>
      <p:sp>
        <p:nvSpPr>
          <p:cNvPr id="9" name="Rectangle 8"/>
          <p:cNvSpPr/>
          <p:nvPr/>
        </p:nvSpPr>
        <p:spPr>
          <a:xfrm>
            <a:off x="8168195" y="762000"/>
            <a:ext cx="899605" cy="369332"/>
          </a:xfrm>
          <a:prstGeom prst="rect">
            <a:avLst/>
          </a:prstGeom>
        </p:spPr>
        <p:txBody>
          <a:bodyPr wrap="none">
            <a:spAutoFit/>
          </a:bodyPr>
          <a:lstStyle/>
          <a:p>
            <a:pPr>
              <a:defRPr/>
            </a:pPr>
            <a:r>
              <a:rPr lang="en-US" i="1" dirty="0"/>
              <a:t>(n = </a:t>
            </a:r>
            <a:r>
              <a:rPr lang="en-US" i="1" dirty="0" smtClean="0"/>
              <a:t>79)</a:t>
            </a:r>
            <a:endParaRPr lang="en-US" i="1" dirty="0"/>
          </a:p>
        </p:txBody>
      </p:sp>
    </p:spTree>
    <p:extLst>
      <p:ext uri="{BB962C8B-B14F-4D97-AF65-F5344CB8AC3E}">
        <p14:creationId xmlns:p14="http://schemas.microsoft.com/office/powerpoint/2010/main" val="357663360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p:cNvSpPr>
            <a:spLocks noGrp="1"/>
          </p:cNvSpPr>
          <p:nvPr>
            <p:ph type="body" sz="quarter" idx="10"/>
          </p:nvPr>
        </p:nvSpPr>
        <p:spPr>
          <a:xfrm>
            <a:off x="152400" y="152403"/>
            <a:ext cx="8991600" cy="685800"/>
          </a:xfrm>
        </p:spPr>
        <p:txBody>
          <a:bodyPr/>
          <a:lstStyle/>
          <a:p>
            <a:pPr>
              <a:lnSpc>
                <a:spcPct val="70000"/>
              </a:lnSpc>
            </a:pPr>
            <a:r>
              <a:rPr lang="en-US" sz="4000" dirty="0" smtClean="0">
                <a:solidFill>
                  <a:schemeClr val="accent4"/>
                </a:solidFill>
              </a:rPr>
              <a:t>Low </a:t>
            </a:r>
            <a:r>
              <a:rPr lang="en-US" sz="4000" dirty="0">
                <a:solidFill>
                  <a:schemeClr val="accent4"/>
                </a:solidFill>
              </a:rPr>
              <a:t>Frequency Player Profile</a:t>
            </a:r>
          </a:p>
          <a:p>
            <a:pPr eaLnBrk="1" hangingPunct="1">
              <a:lnSpc>
                <a:spcPct val="70000"/>
              </a:lnSpc>
            </a:pPr>
            <a:r>
              <a:rPr lang="en-US" sz="2800" b="0" i="1" dirty="0" smtClean="0">
                <a:solidFill>
                  <a:schemeClr val="tx1"/>
                </a:solidFill>
              </a:rPr>
              <a:t>URBAN / HIGH INCOME </a:t>
            </a:r>
          </a:p>
        </p:txBody>
      </p:sp>
      <p:graphicFrame>
        <p:nvGraphicFramePr>
          <p:cNvPr id="4" name="Table 3"/>
          <p:cNvGraphicFramePr>
            <a:graphicFrameLocks noGrp="1"/>
          </p:cNvGraphicFramePr>
          <p:nvPr>
            <p:extLst>
              <p:ext uri="{D42A27DB-BD31-4B8C-83A1-F6EECF244321}">
                <p14:modId xmlns:p14="http://schemas.microsoft.com/office/powerpoint/2010/main" val="745674129"/>
              </p:ext>
            </p:extLst>
          </p:nvPr>
        </p:nvGraphicFramePr>
        <p:xfrm>
          <a:off x="4690532" y="1278466"/>
          <a:ext cx="4343400" cy="5516880"/>
        </p:xfrm>
        <a:graphic>
          <a:graphicData uri="http://schemas.openxmlformats.org/drawingml/2006/table">
            <a:tbl>
              <a:tblPr firstRow="1" bandRow="1">
                <a:tableStyleId>{5940675A-B579-460E-94D1-54222C63F5DA}</a:tableStyleId>
              </a:tblPr>
              <a:tblGrid>
                <a:gridCol w="294536">
                  <a:extLst>
                    <a:ext uri="{9D8B030D-6E8A-4147-A177-3AD203B41FA5}">
                      <a16:colId xmlns:a16="http://schemas.microsoft.com/office/drawing/2014/main" val="20000"/>
                    </a:ext>
                  </a:extLst>
                </a:gridCol>
                <a:gridCol w="130566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64862">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chemeClr val="bg1"/>
                          </a:solidFill>
                        </a:rPr>
                        <a:t>Top Response </a:t>
                      </a:r>
                    </a:p>
                    <a:p>
                      <a:pPr algn="ctr"/>
                      <a:r>
                        <a:rPr lang="en-US" sz="900" b="1" dirty="0" smtClean="0">
                          <a:solidFill>
                            <a:schemeClr val="bg1"/>
                          </a:solidFill>
                        </a:rPr>
                        <a:t> (or Average)</a:t>
                      </a:r>
                    </a:p>
                  </a:txBody>
                  <a:tcPr>
                    <a:lnT w="12700" cap="flat" cmpd="sng" algn="ctr">
                      <a:solidFill>
                        <a:schemeClr val="tx1"/>
                      </a:solidFill>
                      <a:prstDash val="solid"/>
                      <a:round/>
                      <a:headEnd type="none" w="med" len="med"/>
                      <a:tailEnd type="none" w="med" len="med"/>
                    </a:lnT>
                    <a:solidFill>
                      <a:schemeClr val="accent4"/>
                    </a:solidFill>
                  </a:tcPr>
                </a:tc>
                <a:tc>
                  <a:txBody>
                    <a:bodyPr/>
                    <a:lstStyle/>
                    <a:p>
                      <a:pPr algn="ctr"/>
                      <a:r>
                        <a:rPr lang="en-US" sz="900" b="1" dirty="0" smtClean="0">
                          <a:solidFill>
                            <a:schemeClr val="tx1"/>
                          </a:solidFill>
                        </a:rPr>
                        <a:t>2</a:t>
                      </a:r>
                      <a:r>
                        <a:rPr lang="en-US" sz="900" b="1" baseline="30000" dirty="0" smtClean="0">
                          <a:solidFill>
                            <a:schemeClr val="tx1"/>
                          </a:solidFill>
                        </a:rPr>
                        <a:t>nd</a:t>
                      </a:r>
                      <a:r>
                        <a:rPr lang="en-US" sz="900" b="1" baseline="0" dirty="0" smtClean="0">
                          <a:solidFill>
                            <a:schemeClr val="tx1"/>
                          </a:solidFill>
                        </a:rPr>
                        <a:t> Top Response</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r h="228039">
                <a:tc rowSpan="13">
                  <a:txBody>
                    <a:bodyPr/>
                    <a:lstStyle/>
                    <a:p>
                      <a:pPr algn="ctr"/>
                      <a:r>
                        <a:rPr lang="en-US" sz="1050" b="1" dirty="0" smtClean="0">
                          <a:solidFill>
                            <a:schemeClr val="accent4">
                              <a:lumMod val="75000"/>
                            </a:schemeClr>
                          </a:solidFill>
                        </a:rPr>
                        <a:t>DEMOGRAPHICS</a:t>
                      </a:r>
                      <a:endParaRPr lang="en-US" sz="1050" b="1" dirty="0">
                        <a:solidFill>
                          <a:schemeClr val="accent4">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49 years</a:t>
                      </a:r>
                      <a:endParaRPr lang="en-US" sz="900" b="1" dirty="0"/>
                    </a:p>
                  </a:txBody>
                  <a:tcPr>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28039">
                <a:tc vMerge="1">
                  <a:txBody>
                    <a:bodyPr/>
                    <a:lstStyle/>
                    <a:p>
                      <a:pPr algn="r"/>
                      <a:endParaRPr lang="en-US" sz="900" b="1" dirty="0"/>
                    </a:p>
                  </a:txBody>
                  <a:tcPr/>
                </a:tc>
                <a:tc>
                  <a:txBody>
                    <a:bodyPr/>
                    <a:lstStyle/>
                    <a:p>
                      <a:pPr algn="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Male – 71%</a:t>
                      </a:r>
                      <a:endParaRPr lang="en-US" sz="900" b="1" dirty="0"/>
                    </a:p>
                  </a:txBody>
                  <a:tcPr>
                    <a:solidFill>
                      <a:schemeClr val="accent4">
                        <a:lumMod val="20000"/>
                        <a:lumOff val="80000"/>
                      </a:schemeClr>
                    </a:solidFill>
                  </a:tcPr>
                </a:tc>
                <a:tc>
                  <a:txBody>
                    <a:bodyPr/>
                    <a:lstStyle/>
                    <a:p>
                      <a:pPr algn="ctr"/>
                      <a:r>
                        <a:rPr lang="en-US" sz="900" b="0" dirty="0" smtClean="0"/>
                        <a:t>Female</a:t>
                      </a:r>
                      <a:r>
                        <a:rPr lang="en-US" sz="900" b="0" baseline="0" dirty="0" smtClean="0"/>
                        <a:t> </a:t>
                      </a:r>
                      <a:r>
                        <a:rPr lang="en-US" sz="900" b="0" dirty="0" smtClean="0"/>
                        <a:t>– 29%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28039">
                <a:tc vMerge="1">
                  <a:txBody>
                    <a:bodyPr/>
                    <a:lstStyle/>
                    <a:p>
                      <a:pPr algn="r"/>
                      <a:endParaRPr lang="en-US" sz="900" b="1" dirty="0"/>
                    </a:p>
                  </a:txBody>
                  <a:tcPr/>
                </a:tc>
                <a:tc>
                  <a:txBody>
                    <a:bodyPr/>
                    <a:lstStyle/>
                    <a:p>
                      <a:pPr algn="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 – 66%</a:t>
                      </a:r>
                      <a:endParaRPr lang="en-US" sz="900" b="1" dirty="0"/>
                    </a:p>
                  </a:txBody>
                  <a:tcPr>
                    <a:solidFill>
                      <a:schemeClr val="accent4">
                        <a:lumMod val="20000"/>
                        <a:lumOff val="80000"/>
                      </a:schemeClr>
                    </a:solidFill>
                  </a:tcPr>
                </a:tc>
                <a:tc>
                  <a:txBody>
                    <a:bodyPr/>
                    <a:lstStyle/>
                    <a:p>
                      <a:pPr algn="ctr"/>
                      <a:r>
                        <a:rPr lang="en-US" sz="900" b="0" dirty="0" smtClean="0"/>
                        <a:t>AA</a:t>
                      </a:r>
                      <a:r>
                        <a:rPr lang="en-US" sz="900" b="0" baseline="0" dirty="0" smtClean="0"/>
                        <a:t> </a:t>
                      </a:r>
                      <a:r>
                        <a:rPr lang="en-US" sz="900" b="0" dirty="0" smtClean="0"/>
                        <a:t>– 16%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28039">
                <a:tc vMerge="1">
                  <a:txBody>
                    <a:bodyPr/>
                    <a:lstStyle/>
                    <a:p>
                      <a:pPr algn="r"/>
                      <a:endParaRPr lang="en-US" sz="900" b="1" dirty="0"/>
                    </a:p>
                  </a:txBody>
                  <a:tcPr/>
                </a:tc>
                <a:tc>
                  <a:txBody>
                    <a:bodyPr/>
                    <a:lstStyle/>
                    <a:p>
                      <a:pPr algn="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58%</a:t>
                      </a:r>
                      <a:endParaRPr lang="en-US" sz="900" b="1" dirty="0"/>
                    </a:p>
                  </a:txBody>
                  <a:tcPr>
                    <a:solidFill>
                      <a:schemeClr val="accent4">
                        <a:lumMod val="20000"/>
                        <a:lumOff val="80000"/>
                      </a:schemeClr>
                    </a:solidFill>
                  </a:tcPr>
                </a:tc>
                <a:tc>
                  <a:txBody>
                    <a:bodyPr/>
                    <a:lstStyle/>
                    <a:p>
                      <a:pPr algn="ctr"/>
                      <a:r>
                        <a:rPr lang="en-US" sz="900" b="0" dirty="0" smtClean="0"/>
                        <a:t>TH</a:t>
                      </a:r>
                      <a:r>
                        <a:rPr lang="en-US" sz="900" b="0" baseline="0" dirty="0" smtClean="0"/>
                        <a:t> </a:t>
                      </a:r>
                      <a:r>
                        <a:rPr lang="en-US" sz="900" b="0" dirty="0" smtClean="0"/>
                        <a:t>– 26%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8039">
                <a:tc vMerge="1">
                  <a:txBody>
                    <a:bodyPr/>
                    <a:lstStyle/>
                    <a:p>
                      <a:pPr algn="r"/>
                      <a:endParaRPr lang="en-US" sz="900" b="1" dirty="0"/>
                    </a:p>
                  </a:txBody>
                  <a:tcPr/>
                </a:tc>
                <a:tc>
                  <a:txBody>
                    <a:bodyPr/>
                    <a:lstStyle/>
                    <a:p>
                      <a:pPr algn="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$449,000</a:t>
                      </a:r>
                      <a:endParaRPr lang="en-US" sz="900" b="1" dirty="0"/>
                    </a:p>
                  </a:txBody>
                  <a:tcPr>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8039">
                <a:tc vMerge="1">
                  <a:txBody>
                    <a:bodyPr/>
                    <a:lstStyle/>
                    <a:p>
                      <a:pPr algn="r"/>
                      <a:endParaRPr lang="en-US" sz="900" b="1" dirty="0"/>
                    </a:p>
                  </a:txBody>
                  <a:tcPr/>
                </a:tc>
                <a:tc>
                  <a:txBody>
                    <a:bodyPr/>
                    <a:lstStyle/>
                    <a:p>
                      <a:pPr algn="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 – 82%</a:t>
                      </a:r>
                      <a:endParaRPr lang="en-US" sz="900" b="1" dirty="0"/>
                    </a:p>
                  </a:txBody>
                  <a:tcPr>
                    <a:solidFill>
                      <a:schemeClr val="accent4">
                        <a:lumMod val="20000"/>
                        <a:lumOff val="80000"/>
                      </a:schemeClr>
                    </a:solidFill>
                  </a:tcPr>
                </a:tc>
                <a:tc>
                  <a:txBody>
                    <a:bodyPr/>
                    <a:lstStyle/>
                    <a:p>
                      <a:pPr algn="ctr"/>
                      <a:r>
                        <a:rPr lang="en-US" sz="900" b="0" dirty="0" smtClean="0"/>
                        <a:t>Rent</a:t>
                      </a:r>
                      <a:r>
                        <a:rPr lang="en-US" sz="900" b="0" baseline="0" dirty="0" smtClean="0"/>
                        <a:t> </a:t>
                      </a:r>
                      <a:r>
                        <a:rPr lang="en-US" sz="900" b="0" dirty="0" smtClean="0"/>
                        <a:t>– 18%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8039">
                <a:tc vMerge="1">
                  <a:txBody>
                    <a:bodyPr/>
                    <a:lstStyle/>
                    <a:p>
                      <a:pPr algn="r"/>
                      <a:endParaRPr lang="en-US" sz="900" b="1" dirty="0"/>
                    </a:p>
                  </a:txBody>
                  <a:tcPr/>
                </a:tc>
                <a:tc>
                  <a:txBody>
                    <a:bodyPr/>
                    <a:lstStyle/>
                    <a:p>
                      <a:pPr algn="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Married – 61%</a:t>
                      </a:r>
                      <a:endParaRPr lang="en-US" sz="900" b="1" dirty="0"/>
                    </a:p>
                  </a:txBody>
                  <a:tcPr>
                    <a:solidFill>
                      <a:schemeClr val="accent4">
                        <a:lumMod val="20000"/>
                        <a:lumOff val="80000"/>
                      </a:schemeClr>
                    </a:solidFill>
                  </a:tcPr>
                </a:tc>
                <a:tc>
                  <a:txBody>
                    <a:bodyPr/>
                    <a:lstStyle/>
                    <a:p>
                      <a:pPr algn="ctr"/>
                      <a:r>
                        <a:rPr lang="en-US" sz="900" b="0" dirty="0" smtClean="0"/>
                        <a:t>Single</a:t>
                      </a:r>
                      <a:r>
                        <a:rPr lang="en-US" sz="900" b="0" baseline="0" dirty="0" smtClean="0"/>
                        <a:t> </a:t>
                      </a:r>
                      <a:r>
                        <a:rPr lang="en-US" sz="900" b="0" dirty="0" smtClean="0"/>
                        <a:t>– 32%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8039">
                <a:tc vMerge="1">
                  <a:txBody>
                    <a:bodyPr/>
                    <a:lstStyle/>
                    <a:p>
                      <a:pPr algn="r"/>
                      <a:endParaRPr lang="en-US" sz="900" b="1" dirty="0"/>
                    </a:p>
                  </a:txBody>
                  <a:tcPr/>
                </a:tc>
                <a:tc>
                  <a:txBody>
                    <a:bodyPr/>
                    <a:lstStyle/>
                    <a:p>
                      <a:pPr algn="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26%</a:t>
                      </a:r>
                      <a:endParaRPr lang="en-US" sz="900" b="1" dirty="0"/>
                    </a:p>
                  </a:txBody>
                  <a:tcPr>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8039">
                <a:tc vMerge="1">
                  <a:txBody>
                    <a:bodyPr/>
                    <a:lstStyle/>
                    <a:p>
                      <a:pPr algn="r"/>
                      <a:endParaRPr lang="en-US" sz="900" b="1" dirty="0"/>
                    </a:p>
                  </a:txBody>
                  <a:tcPr/>
                </a:tc>
                <a:tc>
                  <a:txBody>
                    <a:bodyPr/>
                    <a:lstStyle/>
                    <a:p>
                      <a:pPr algn="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a:t>
                      </a:r>
                      <a:r>
                        <a:rPr lang="en-US" sz="900" b="1" baseline="0" dirty="0" smtClean="0"/>
                        <a:t> Year College </a:t>
                      </a:r>
                      <a:r>
                        <a:rPr lang="en-US" sz="900" b="1" dirty="0" smtClean="0"/>
                        <a:t> – 50%</a:t>
                      </a:r>
                      <a:endParaRPr lang="en-US" sz="900" b="1" dirty="0"/>
                    </a:p>
                  </a:txBody>
                  <a:tcPr>
                    <a:solidFill>
                      <a:schemeClr val="accent4">
                        <a:lumMod val="20000"/>
                        <a:lumOff val="80000"/>
                      </a:schemeClr>
                    </a:solidFill>
                  </a:tcPr>
                </a:tc>
                <a:tc>
                  <a:txBody>
                    <a:bodyPr/>
                    <a:lstStyle/>
                    <a:p>
                      <a:pPr algn="ctr"/>
                      <a:r>
                        <a:rPr lang="en-US" sz="900" b="0" baseline="0" dirty="0" smtClean="0"/>
                        <a:t>Post College </a:t>
                      </a:r>
                      <a:r>
                        <a:rPr lang="en-US" sz="900" b="0" dirty="0" smtClean="0"/>
                        <a:t>– 39%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Full</a:t>
                      </a:r>
                      <a:r>
                        <a:rPr lang="en-US" sz="900" b="1" baseline="0" dirty="0" smtClean="0"/>
                        <a:t> Time</a:t>
                      </a:r>
                      <a:r>
                        <a:rPr lang="en-US" sz="900" b="1" dirty="0" smtClean="0"/>
                        <a:t> – 79%</a:t>
                      </a:r>
                      <a:endParaRPr lang="en-US" sz="900" b="1" dirty="0"/>
                    </a:p>
                  </a:txBody>
                  <a:tcPr>
                    <a:solidFill>
                      <a:schemeClr val="accent4">
                        <a:lumMod val="20000"/>
                        <a:lumOff val="80000"/>
                      </a:schemeClr>
                    </a:solidFill>
                  </a:tcPr>
                </a:tc>
                <a:tc>
                  <a:txBody>
                    <a:bodyPr/>
                    <a:lstStyle/>
                    <a:p>
                      <a:pPr algn="ctr"/>
                      <a:r>
                        <a:rPr lang="en-US" sz="900" b="0" dirty="0" smtClean="0"/>
                        <a:t>Retired</a:t>
                      </a:r>
                      <a:r>
                        <a:rPr lang="en-US" sz="900" b="0" baseline="0" dirty="0" smtClean="0"/>
                        <a:t> </a:t>
                      </a:r>
                      <a:r>
                        <a:rPr lang="en-US" sz="900" b="0" dirty="0" smtClean="0"/>
                        <a:t>– 11%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88%</a:t>
                      </a:r>
                      <a:endParaRPr lang="en-US" sz="900" b="1" dirty="0"/>
                    </a:p>
                  </a:txBody>
                  <a:tcPr>
                    <a:solidFill>
                      <a:schemeClr val="accent4">
                        <a:lumMod val="20000"/>
                        <a:lumOff val="80000"/>
                      </a:schemeClr>
                    </a:solidFill>
                  </a:tcPr>
                </a:tc>
                <a:tc>
                  <a:txBody>
                    <a:bodyPr/>
                    <a:lstStyle/>
                    <a:p>
                      <a:pPr algn="ctr"/>
                      <a:r>
                        <a:rPr lang="en-US" sz="900" b="0" dirty="0" smtClean="0"/>
                        <a:t>Trade/Retail</a:t>
                      </a:r>
                      <a:r>
                        <a:rPr lang="en-US" sz="900" b="0" baseline="0" dirty="0" smtClean="0"/>
                        <a:t> </a:t>
                      </a:r>
                      <a:r>
                        <a:rPr lang="en-US" sz="900" b="0" dirty="0" smtClean="0"/>
                        <a:t>– 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$161,000</a:t>
                      </a:r>
                      <a:endParaRPr lang="en-US" sz="900" b="1" dirty="0"/>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8039">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89%</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21621">
                <a:tc>
                  <a:txBody>
                    <a:bodyPr/>
                    <a:lstStyle/>
                    <a:p>
                      <a:pPr algn="ctr"/>
                      <a:endParaRPr lang="en-US" sz="200" b="1" dirty="0">
                        <a:solidFill>
                          <a:schemeClr val="accent4">
                            <a:lumMod val="75000"/>
                          </a:schemeClr>
                        </a:solidFill>
                      </a:endParaRPr>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8039">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E</a:t>
                      </a:r>
                      <a:endParaRPr lang="en-US" sz="1050" b="1"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baseline="0" dirty="0" smtClean="0"/>
                        <a:t>Restaurants</a:t>
                      </a:r>
                      <a:r>
                        <a:rPr lang="en-US" sz="900" b="1" dirty="0" smtClean="0"/>
                        <a:t> – 84%</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0" dirty="0" smtClean="0"/>
                        <a:t>Watching</a:t>
                      </a:r>
                      <a:r>
                        <a:rPr lang="en-US" sz="900" b="0" baseline="0" dirty="0" smtClean="0"/>
                        <a:t> TV</a:t>
                      </a:r>
                      <a:r>
                        <a:rPr lang="en-US" sz="900" b="0" dirty="0" smtClean="0"/>
                        <a:t> – 82%</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8039">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Broadcast</a:t>
                      </a:r>
                      <a:r>
                        <a:rPr lang="en-US" sz="900" b="1" baseline="0" dirty="0" smtClean="0"/>
                        <a:t> TV</a:t>
                      </a:r>
                      <a:r>
                        <a:rPr lang="en-US" sz="900" b="1" dirty="0" smtClean="0"/>
                        <a:t> – 7</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0" dirty="0" smtClean="0"/>
                        <a:t>Internet– 6</a:t>
                      </a:r>
                      <a:r>
                        <a:rPr lang="en-US" sz="900" b="0" baseline="0" dirty="0" smtClean="0"/>
                        <a:t> hours</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Lap</a:t>
                      </a:r>
                      <a:r>
                        <a:rPr lang="en-US" sz="900" b="1" baseline="0" dirty="0" smtClean="0"/>
                        <a:t>top</a:t>
                      </a:r>
                      <a:r>
                        <a:rPr lang="en-US" sz="900" b="1" dirty="0" smtClean="0"/>
                        <a:t> – 33% of time</a:t>
                      </a:r>
                      <a:endParaRPr lang="en-US" sz="900" b="1" dirty="0"/>
                    </a:p>
                  </a:txBody>
                  <a:tcPr>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a:r>
                        <a:rPr lang="en-US" sz="900" b="0" dirty="0" smtClean="0"/>
                        <a:t>Desktop</a:t>
                      </a:r>
                      <a:r>
                        <a:rPr lang="en-US" sz="900" b="0" baseline="0" dirty="0" smtClean="0"/>
                        <a:t> </a:t>
                      </a:r>
                      <a:r>
                        <a:rPr lang="en-US" sz="900" b="0" dirty="0" smtClean="0"/>
                        <a:t>– 32%</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Smartphone – 92%</a:t>
                      </a:r>
                      <a:endParaRPr lang="en-US" sz="900" b="1" dirty="0"/>
                    </a:p>
                  </a:txBody>
                  <a:tcPr>
                    <a:solidFill>
                      <a:schemeClr val="accent4">
                        <a:lumMod val="20000"/>
                        <a:lumOff val="80000"/>
                      </a:schemeClr>
                    </a:solidFill>
                  </a:tcPr>
                </a:tc>
                <a:tc>
                  <a:txBody>
                    <a:bodyPr/>
                    <a:lstStyle/>
                    <a:p>
                      <a:pPr algn="ctr"/>
                      <a:r>
                        <a:rPr lang="en-US" sz="900" b="0" baseline="0" dirty="0" smtClean="0"/>
                        <a:t>Laptop </a:t>
                      </a:r>
                      <a:r>
                        <a:rPr lang="en-US" sz="900" b="0" dirty="0" smtClean="0"/>
                        <a:t>– 79%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8"/>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Comedy – 84%</a:t>
                      </a:r>
                      <a:endParaRPr lang="en-US" sz="900" b="1" dirty="0"/>
                    </a:p>
                  </a:txBody>
                  <a:tcPr>
                    <a:solidFill>
                      <a:schemeClr val="accent4">
                        <a:lumMod val="20000"/>
                        <a:lumOff val="80000"/>
                      </a:schemeClr>
                    </a:solidFill>
                  </a:tcPr>
                </a:tc>
                <a:tc>
                  <a:txBody>
                    <a:bodyPr/>
                    <a:lstStyle/>
                    <a:p>
                      <a:pPr algn="ctr"/>
                      <a:r>
                        <a:rPr lang="en-US" sz="900" b="0" dirty="0" smtClean="0"/>
                        <a:t>Drama</a:t>
                      </a:r>
                      <a:r>
                        <a:rPr lang="en-US" sz="900" b="0" baseline="0" dirty="0" smtClean="0"/>
                        <a:t> </a:t>
                      </a:r>
                      <a:r>
                        <a:rPr lang="en-US" sz="900" b="0" dirty="0" smtClean="0"/>
                        <a:t>– 79%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63%</a:t>
                      </a:r>
                      <a:endParaRPr lang="en-US" sz="900" b="1" dirty="0"/>
                    </a:p>
                  </a:txBody>
                  <a:tcPr>
                    <a:solidFill>
                      <a:schemeClr val="accent4">
                        <a:lumMod val="20000"/>
                        <a:lumOff val="80000"/>
                      </a:schemeClr>
                    </a:solidFill>
                  </a:tcPr>
                </a:tc>
                <a:tc>
                  <a:txBody>
                    <a:bodyPr/>
                    <a:lstStyle/>
                    <a:p>
                      <a:pPr algn="ctr"/>
                      <a:r>
                        <a:rPr lang="en-US" sz="900" b="0" dirty="0" smtClean="0"/>
                        <a:t>LinkedIn</a:t>
                      </a:r>
                      <a:r>
                        <a:rPr lang="en-US" sz="900" b="0" baseline="0" dirty="0" smtClean="0"/>
                        <a:t> </a:t>
                      </a:r>
                      <a:r>
                        <a:rPr lang="en-US" sz="900" b="0" dirty="0" smtClean="0"/>
                        <a:t>– 37%</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 – 92%</a:t>
                      </a:r>
                      <a:endParaRPr lang="en-US" sz="900" b="1" dirty="0"/>
                    </a:p>
                  </a:txBody>
                  <a:tcPr>
                    <a:solidFill>
                      <a:schemeClr val="accent4">
                        <a:lumMod val="20000"/>
                        <a:lumOff val="80000"/>
                      </a:schemeClr>
                    </a:solidFill>
                  </a:tcPr>
                </a:tc>
                <a:tc>
                  <a:txBody>
                    <a:bodyPr/>
                    <a:lstStyle/>
                    <a:p>
                      <a:pPr algn="ctr"/>
                      <a:r>
                        <a:rPr lang="en-US" sz="900" b="0" baseline="0" dirty="0" smtClean="0"/>
                        <a:t>Major Drugstore </a:t>
                      </a:r>
                      <a:r>
                        <a:rPr lang="en-US" sz="900" b="0" dirty="0" smtClean="0"/>
                        <a:t>– 68%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45%</a:t>
                      </a:r>
                      <a:endParaRPr lang="en-US" sz="900" b="1" dirty="0"/>
                    </a:p>
                  </a:txBody>
                  <a:tcPr>
                    <a:solidFill>
                      <a:schemeClr val="accent4">
                        <a:lumMod val="20000"/>
                        <a:lumOff val="80000"/>
                      </a:schemeClr>
                    </a:solidFill>
                  </a:tcPr>
                </a:tc>
                <a:tc>
                  <a:txBody>
                    <a:bodyPr/>
                    <a:lstStyle/>
                    <a:p>
                      <a:pPr algn="ctr"/>
                      <a:r>
                        <a:rPr lang="en-US" sz="900" b="0" dirty="0" smtClean="0"/>
                        <a:t>SUV/Crossover– 34%</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2"/>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baseline="0" dirty="0" smtClean="0"/>
                        <a:t>Honda </a:t>
                      </a:r>
                      <a:r>
                        <a:rPr lang="en-US" sz="900" b="1" dirty="0" smtClean="0"/>
                        <a:t>– 16%</a:t>
                      </a:r>
                      <a:endParaRPr lang="en-US" sz="900" b="1" dirty="0"/>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0" dirty="0" smtClean="0"/>
                        <a:t>Toyota</a:t>
                      </a:r>
                      <a:r>
                        <a:rPr lang="en-US" sz="900" b="0" baseline="0" dirty="0" smtClean="0"/>
                        <a:t> </a:t>
                      </a:r>
                      <a:r>
                        <a:rPr lang="en-US" sz="900" b="0" dirty="0" smtClean="0"/>
                        <a:t>– 11%</a:t>
                      </a: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75893615"/>
              </p:ext>
            </p:extLst>
          </p:nvPr>
        </p:nvGraphicFramePr>
        <p:xfrm>
          <a:off x="101601" y="5511801"/>
          <a:ext cx="4343400" cy="128016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4">
                              <a:lumMod val="75000"/>
                            </a:schemeClr>
                          </a:solidFill>
                        </a:rPr>
                        <a:t>G A M B L I N G / G A M I N G   P O T E N T I A L</a:t>
                      </a:r>
                      <a:endParaRPr lang="en-US" sz="1200" b="1" dirty="0">
                        <a:solidFill>
                          <a:schemeClr val="accent4">
                            <a:lumMod val="75000"/>
                          </a:schemeClr>
                        </a:solidFill>
                      </a:endParaRPr>
                    </a:p>
                  </a:txBody>
                  <a:tcPr>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val="10000"/>
                  </a:ext>
                </a:extLst>
              </a:tr>
              <a:tr h="149854">
                <a:tc>
                  <a:txBody>
                    <a:bodyPr/>
                    <a:lstStyle/>
                    <a:p>
                      <a:pPr algn="r"/>
                      <a:r>
                        <a:rPr lang="en-US" sz="1050" b="1" dirty="0" smtClean="0"/>
                        <a:t>Risk Meter</a:t>
                      </a:r>
                      <a:endParaRPr lang="en-US" sz="1050" b="1" dirty="0"/>
                    </a:p>
                  </a:txBody>
                  <a:tcPr/>
                </a:tc>
                <a:tc>
                  <a:txBody>
                    <a:bodyPr/>
                    <a:lstStyle/>
                    <a:p>
                      <a:pPr algn="ctr"/>
                      <a:r>
                        <a:rPr lang="en-US" sz="1050" b="1" dirty="0" smtClean="0"/>
                        <a:t>12</a:t>
                      </a:r>
                      <a:r>
                        <a:rPr lang="en-US" sz="900" b="1" dirty="0" smtClean="0"/>
                        <a:t> </a:t>
                      </a:r>
                      <a:r>
                        <a:rPr lang="en-US" sz="900" i="1" dirty="0" smtClean="0"/>
                        <a:t>out of 25 points</a:t>
                      </a:r>
                      <a:endParaRPr lang="en-US" sz="900" i="1" dirty="0"/>
                    </a:p>
                  </a:txBody>
                  <a:tcPr/>
                </a:tc>
                <a:extLst>
                  <a:ext uri="{0D108BD9-81ED-4DB2-BD59-A6C34878D82A}">
                    <a16:rowId xmlns:a16="http://schemas.microsoft.com/office/drawing/2014/main" val="10001"/>
                  </a:ext>
                </a:extLst>
              </a:tr>
              <a:tr h="149854">
                <a:tc>
                  <a:txBody>
                    <a:bodyPr/>
                    <a:lstStyle/>
                    <a:p>
                      <a:pPr algn="r"/>
                      <a:r>
                        <a:rPr lang="en-US" sz="1050" b="1" dirty="0" smtClean="0"/>
                        <a:t>Gaming/Gambling Tendency</a:t>
                      </a:r>
                      <a:endParaRPr lang="en-US" sz="1050" b="1" dirty="0"/>
                    </a:p>
                  </a:txBody>
                  <a:tcPr/>
                </a:tc>
                <a:tc>
                  <a:txBody>
                    <a:bodyPr/>
                    <a:lstStyle/>
                    <a:p>
                      <a:pPr algn="ctr"/>
                      <a:r>
                        <a:rPr lang="en-US" sz="1050" b="1" dirty="0" smtClean="0"/>
                        <a:t>14 </a:t>
                      </a:r>
                      <a:r>
                        <a:rPr lang="en-US" sz="900" i="1" dirty="0" smtClean="0"/>
                        <a:t>out of 25 points</a:t>
                      </a:r>
                      <a:endParaRPr lang="en-US" sz="900" i="1" dirty="0"/>
                    </a:p>
                  </a:txBody>
                  <a:tcPr/>
                </a:tc>
                <a:extLst>
                  <a:ext uri="{0D108BD9-81ED-4DB2-BD59-A6C34878D82A}">
                    <a16:rowId xmlns:a16="http://schemas.microsoft.com/office/drawing/2014/main" val="10002"/>
                  </a:ext>
                </a:extLst>
              </a:tr>
              <a:tr h="149854">
                <a:tc>
                  <a:txBody>
                    <a:bodyPr/>
                    <a:lstStyle/>
                    <a:p>
                      <a:pPr algn="r"/>
                      <a:r>
                        <a:rPr lang="en-US" sz="1050" b="1" dirty="0" smtClean="0"/>
                        <a:t>Maryland Lottery Perception</a:t>
                      </a:r>
                      <a:endParaRPr lang="en-US" sz="1050" b="1" dirty="0"/>
                    </a:p>
                  </a:txBody>
                  <a:tcPr/>
                </a:tc>
                <a:tc>
                  <a:txBody>
                    <a:bodyPr/>
                    <a:lstStyle/>
                    <a:p>
                      <a:pPr algn="ctr"/>
                      <a:r>
                        <a:rPr lang="en-US" sz="1050" b="1" dirty="0" smtClean="0"/>
                        <a:t>29</a:t>
                      </a:r>
                      <a:r>
                        <a:rPr lang="en-US" sz="900" b="1" dirty="0" smtClean="0"/>
                        <a:t> </a:t>
                      </a:r>
                      <a:r>
                        <a:rPr lang="en-US" sz="900" i="1" dirty="0" smtClean="0"/>
                        <a:t>out of 50 points</a:t>
                      </a:r>
                      <a:endParaRPr lang="en-US" sz="900" i="1" dirty="0"/>
                    </a:p>
                  </a:txBody>
                  <a:tcPr/>
                </a:tc>
                <a:extLst>
                  <a:ext uri="{0D108BD9-81ED-4DB2-BD59-A6C34878D82A}">
                    <a16:rowId xmlns:a16="http://schemas.microsoft.com/office/drawing/2014/main" val="10003"/>
                  </a:ext>
                </a:extLst>
              </a:tr>
              <a:tr h="149854">
                <a:tc>
                  <a:txBody>
                    <a:bodyPr/>
                    <a:lstStyle/>
                    <a:p>
                      <a:pPr algn="r"/>
                      <a:r>
                        <a:rPr lang="en-US" sz="1050" b="1" dirty="0" smtClean="0">
                          <a:solidFill>
                            <a:schemeClr val="bg1"/>
                          </a:solidFill>
                        </a:rPr>
                        <a:t>Total Score</a:t>
                      </a:r>
                      <a:endParaRPr lang="en-US" sz="1050" b="1" dirty="0">
                        <a:solidFill>
                          <a:schemeClr val="bg1"/>
                        </a:solidFill>
                      </a:endParaRPr>
                    </a:p>
                  </a:txBody>
                  <a:tcPr>
                    <a:solidFill>
                      <a:schemeClr val="accent4"/>
                    </a:solidFill>
                  </a:tcPr>
                </a:tc>
                <a:tc>
                  <a:txBody>
                    <a:bodyPr/>
                    <a:lstStyle/>
                    <a:p>
                      <a:pPr algn="ctr"/>
                      <a:r>
                        <a:rPr lang="en-US" sz="1050" b="1" i="0" baseline="0" dirty="0" smtClean="0">
                          <a:solidFill>
                            <a:schemeClr val="bg1"/>
                          </a:solidFill>
                        </a:rPr>
                        <a:t>55 </a:t>
                      </a:r>
                      <a:r>
                        <a:rPr lang="en-US" sz="900" b="1" i="1" dirty="0" smtClean="0">
                          <a:solidFill>
                            <a:schemeClr val="bg1"/>
                          </a:solidFill>
                        </a:rPr>
                        <a:t>out of 100 points</a:t>
                      </a:r>
                      <a:endParaRPr lang="en-US" sz="900" b="1" i="1" dirty="0">
                        <a:solidFill>
                          <a:schemeClr val="bg1"/>
                        </a:solidFill>
                      </a:endParaRPr>
                    </a:p>
                  </a:txBody>
                  <a:tcPr>
                    <a:solidFill>
                      <a:schemeClr val="accent4"/>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543860868"/>
              </p:ext>
            </p:extLst>
          </p:nvPr>
        </p:nvGraphicFramePr>
        <p:xfrm>
          <a:off x="101601" y="1278466"/>
          <a:ext cx="4343400" cy="2226734"/>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tblGrid>
              <a:tr h="349917">
                <a:tc>
                  <a:txBody>
                    <a:bodyPr/>
                    <a:lstStyle/>
                    <a:p>
                      <a:pPr algn="ctr"/>
                      <a:r>
                        <a:rPr lang="en-US" sz="1200" b="1" dirty="0" smtClean="0">
                          <a:solidFill>
                            <a:schemeClr val="accent4">
                              <a:lumMod val="75000"/>
                            </a:schemeClr>
                          </a:solidFill>
                        </a:rPr>
                        <a:t>P R O F I L E  S U M M A R Y</a:t>
                      </a:r>
                      <a:r>
                        <a:rPr lang="en-US" sz="1200" b="1" baseline="0" dirty="0" smtClean="0">
                          <a:solidFill>
                            <a:schemeClr val="accent4">
                              <a:lumMod val="75000"/>
                            </a:schemeClr>
                          </a:solidFill>
                        </a:rPr>
                        <a:t> </a:t>
                      </a:r>
                      <a:endParaRPr lang="en-US" sz="1200" b="1" dirty="0">
                        <a:solidFill>
                          <a:schemeClr val="accent4">
                            <a:lumMod val="75000"/>
                          </a:schemeClr>
                        </a:solidFill>
                      </a:endParaRPr>
                    </a:p>
                  </a:txBody>
                  <a:tcPr anchor="ctr">
                    <a:solidFill>
                      <a:schemeClr val="bg1">
                        <a:lumMod val="95000"/>
                      </a:schemeClr>
                    </a:solidFill>
                  </a:tcPr>
                </a:tc>
                <a:extLst>
                  <a:ext uri="{0D108BD9-81ED-4DB2-BD59-A6C34878D82A}">
                    <a16:rowId xmlns:a16="http://schemas.microsoft.com/office/drawing/2014/main" val="10000"/>
                  </a:ext>
                </a:extLst>
              </a:tr>
              <a:tr h="1876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This</a:t>
                      </a:r>
                      <a:r>
                        <a:rPr lang="en-US" sz="1200" b="1" baseline="0" dirty="0" smtClean="0">
                          <a:solidFill>
                            <a:schemeClr val="tx1"/>
                          </a:solidFill>
                        </a:rPr>
                        <a:t> group lives in expensive homes in the city and makes on average $161,000 in household income per year.  Almost one third have children in the household and most are married.  They are highly educated and have professional jobs.  They spend their leisure  time eating out at restaurants, traveling, exercising, attending shows, and watching broadcast TV mostly comedy, dramas, news and movies. Their gambling/gaming index score is in the middle for the low frequency player range.</a:t>
                      </a:r>
                      <a:endParaRPr lang="en-US" sz="1200" b="1" dirty="0" smtClean="0">
                        <a:solidFill>
                          <a:schemeClr val="tx1"/>
                        </a:solidFill>
                      </a:endParaRPr>
                    </a:p>
                    <a:p>
                      <a:pPr algn="l"/>
                      <a:endParaRPr lang="en-US" sz="1200" b="1"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501155332"/>
              </p:ext>
            </p:extLst>
          </p:nvPr>
        </p:nvGraphicFramePr>
        <p:xfrm>
          <a:off x="99718" y="3649980"/>
          <a:ext cx="4343400" cy="176022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4">
                              <a:lumMod val="75000"/>
                            </a:schemeClr>
                          </a:solidFill>
                        </a:rPr>
                        <a:t>C U R R E N T</a:t>
                      </a:r>
                      <a:r>
                        <a:rPr lang="en-US" sz="1200" b="1" baseline="0" dirty="0" smtClean="0">
                          <a:solidFill>
                            <a:schemeClr val="accent4">
                              <a:lumMod val="75000"/>
                            </a:schemeClr>
                          </a:solidFill>
                        </a:rPr>
                        <a:t>  L O T T E R Y  P L A Y</a:t>
                      </a:r>
                      <a:endParaRPr lang="en-US" sz="1200" b="1" dirty="0">
                        <a:solidFill>
                          <a:schemeClr val="accent4">
                            <a:lumMod val="75000"/>
                          </a:schemeClr>
                        </a:solidFill>
                      </a:endParaRPr>
                    </a:p>
                  </a:txBody>
                  <a:tcPr>
                    <a:solidFill>
                      <a:schemeClr val="bg1">
                        <a:lumMod val="95000"/>
                      </a:schemeClr>
                    </a:solidFill>
                  </a:tcPr>
                </a:tc>
                <a:tc hMerge="1">
                  <a:txBody>
                    <a:bodyPr/>
                    <a:lstStyle/>
                    <a:p>
                      <a:pPr algn="ctr"/>
                      <a:endParaRPr lang="en-US" sz="1200" b="1" dirty="0">
                        <a:solidFill>
                          <a:schemeClr val="accent2">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149854">
                <a:tc>
                  <a:txBody>
                    <a:bodyPr/>
                    <a:lstStyle/>
                    <a:p>
                      <a:pPr algn="r"/>
                      <a:endParaRPr lang="en-US" sz="900" b="1" dirty="0"/>
                    </a:p>
                  </a:txBody>
                  <a:tcPr/>
                </a:tc>
                <a:tc>
                  <a:txBody>
                    <a:bodyPr/>
                    <a:lstStyle/>
                    <a:p>
                      <a:pPr algn="ctr"/>
                      <a:r>
                        <a:rPr lang="en-US" sz="900" b="1" i="1" dirty="0" smtClean="0"/>
                        <a:t>% of Respondents</a:t>
                      </a:r>
                      <a:endParaRPr lang="en-US" sz="900" b="1" i="1" dirty="0"/>
                    </a:p>
                  </a:txBody>
                  <a:tcPr/>
                </a:tc>
                <a:extLst>
                  <a:ext uri="{0D108BD9-81ED-4DB2-BD59-A6C34878D82A}">
                    <a16:rowId xmlns:a16="http://schemas.microsoft.com/office/drawing/2014/main" val="10001"/>
                  </a:ext>
                </a:extLst>
              </a:tr>
              <a:tr h="149854">
                <a:tc>
                  <a:txBody>
                    <a:bodyPr/>
                    <a:lstStyle/>
                    <a:p>
                      <a:pPr algn="r"/>
                      <a:r>
                        <a:rPr lang="en-US" sz="1050" b="1" dirty="0" smtClean="0"/>
                        <a:t>Daily Games</a:t>
                      </a:r>
                      <a:endParaRPr lang="en-US" sz="1050" b="1" dirty="0"/>
                    </a:p>
                  </a:txBody>
                  <a:tcPr/>
                </a:tc>
                <a:tc>
                  <a:txBody>
                    <a:bodyPr/>
                    <a:lstStyle/>
                    <a:p>
                      <a:pPr algn="ctr"/>
                      <a:r>
                        <a:rPr lang="en-US" sz="900" i="0" dirty="0" smtClean="0"/>
                        <a:t>3%</a:t>
                      </a:r>
                      <a:endParaRPr lang="en-US" sz="900" i="0" dirty="0"/>
                    </a:p>
                  </a:txBody>
                  <a:tcPr/>
                </a:tc>
                <a:extLst>
                  <a:ext uri="{0D108BD9-81ED-4DB2-BD59-A6C34878D82A}">
                    <a16:rowId xmlns:a16="http://schemas.microsoft.com/office/drawing/2014/main" val="10002"/>
                  </a:ext>
                </a:extLst>
              </a:tr>
              <a:tr h="149854">
                <a:tc>
                  <a:txBody>
                    <a:bodyPr/>
                    <a:lstStyle/>
                    <a:p>
                      <a:pPr algn="r"/>
                      <a:r>
                        <a:rPr lang="en-US" sz="1050" b="1" dirty="0" smtClean="0"/>
                        <a:t>Jackpot</a:t>
                      </a:r>
                      <a:endParaRPr lang="en-US" sz="1050" b="1" dirty="0"/>
                    </a:p>
                  </a:txBody>
                  <a:tcPr/>
                </a:tc>
                <a:tc>
                  <a:txBody>
                    <a:bodyPr/>
                    <a:lstStyle/>
                    <a:p>
                      <a:pPr algn="ctr"/>
                      <a:r>
                        <a:rPr lang="en-US" sz="900" i="0" dirty="0" smtClean="0"/>
                        <a:t>76%</a:t>
                      </a:r>
                      <a:endParaRPr lang="en-US" sz="900" i="0" dirty="0"/>
                    </a:p>
                  </a:txBody>
                  <a:tcPr/>
                </a:tc>
                <a:extLst>
                  <a:ext uri="{0D108BD9-81ED-4DB2-BD59-A6C34878D82A}">
                    <a16:rowId xmlns:a16="http://schemas.microsoft.com/office/drawing/2014/main" val="10003"/>
                  </a:ext>
                </a:extLst>
              </a:tr>
              <a:tr h="149854">
                <a:tc>
                  <a:txBody>
                    <a:bodyPr/>
                    <a:lstStyle/>
                    <a:p>
                      <a:pPr algn="r"/>
                      <a:r>
                        <a:rPr lang="en-US" sz="1050" b="1" dirty="0" smtClean="0"/>
                        <a:t>Scratch-Offs</a:t>
                      </a:r>
                      <a:endParaRPr lang="en-US" sz="1050" b="1" dirty="0"/>
                    </a:p>
                  </a:txBody>
                  <a:tcPr/>
                </a:tc>
                <a:tc>
                  <a:txBody>
                    <a:bodyPr/>
                    <a:lstStyle/>
                    <a:p>
                      <a:pPr algn="ctr"/>
                      <a:r>
                        <a:rPr lang="en-US" sz="900" i="0" dirty="0" smtClean="0"/>
                        <a:t>58%</a:t>
                      </a:r>
                      <a:endParaRPr lang="en-US" sz="900" i="0" dirty="0"/>
                    </a:p>
                  </a:txBody>
                  <a:tcPr/>
                </a:tc>
                <a:extLst>
                  <a:ext uri="{0D108BD9-81ED-4DB2-BD59-A6C34878D82A}">
                    <a16:rowId xmlns:a16="http://schemas.microsoft.com/office/drawing/2014/main" val="10004"/>
                  </a:ext>
                </a:extLst>
              </a:tr>
              <a:tr h="149854">
                <a:tc>
                  <a:txBody>
                    <a:bodyPr/>
                    <a:lstStyle/>
                    <a:p>
                      <a:pPr algn="r"/>
                      <a:r>
                        <a:rPr lang="en-US" sz="1050" b="1" dirty="0" smtClean="0"/>
                        <a:t>Monitor Games</a:t>
                      </a:r>
                      <a:endParaRPr lang="en-US" sz="1050" b="1" dirty="0"/>
                    </a:p>
                  </a:txBody>
                  <a:tcPr/>
                </a:tc>
                <a:tc>
                  <a:txBody>
                    <a:bodyPr/>
                    <a:lstStyle/>
                    <a:p>
                      <a:pPr algn="ctr"/>
                      <a:r>
                        <a:rPr lang="en-US" sz="900" i="0" dirty="0" smtClean="0"/>
                        <a:t>3%</a:t>
                      </a:r>
                      <a:endParaRPr lang="en-US" sz="900" i="0" dirty="0"/>
                    </a:p>
                  </a:txBody>
                  <a:tcPr/>
                </a:tc>
                <a:extLst>
                  <a:ext uri="{0D108BD9-81ED-4DB2-BD59-A6C34878D82A}">
                    <a16:rowId xmlns:a16="http://schemas.microsoft.com/office/drawing/2014/main" val="10005"/>
                  </a:ext>
                </a:extLst>
              </a:tr>
              <a:tr h="149854">
                <a:tc>
                  <a:txBody>
                    <a:bodyPr/>
                    <a:lstStyle/>
                    <a:p>
                      <a:pPr algn="r"/>
                      <a:r>
                        <a:rPr lang="en-US" sz="1050" b="1" dirty="0" smtClean="0">
                          <a:solidFill>
                            <a:schemeClr val="bg1"/>
                          </a:solidFill>
                        </a:rPr>
                        <a:t>Total  Lottery</a:t>
                      </a:r>
                      <a:r>
                        <a:rPr lang="en-US" sz="1050" b="1" baseline="0" dirty="0" smtClean="0">
                          <a:solidFill>
                            <a:schemeClr val="bg1"/>
                          </a:solidFill>
                        </a:rPr>
                        <a:t> </a:t>
                      </a:r>
                      <a:r>
                        <a:rPr lang="en-US" sz="1050" b="1" dirty="0" smtClean="0">
                          <a:solidFill>
                            <a:schemeClr val="bg1"/>
                          </a:solidFill>
                        </a:rPr>
                        <a:t>Spend</a:t>
                      </a:r>
                      <a:endParaRPr lang="en-US" sz="1050" b="1" dirty="0">
                        <a:solidFill>
                          <a:schemeClr val="bg1"/>
                        </a:solidFill>
                      </a:endParaRPr>
                    </a:p>
                  </a:txBody>
                  <a:tcPr>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bg1"/>
                          </a:solidFill>
                        </a:rPr>
                        <a:t>$74</a:t>
                      </a:r>
                      <a:endParaRPr lang="en-US" sz="1050" b="1" dirty="0">
                        <a:solidFill>
                          <a:schemeClr val="bg1"/>
                        </a:solidFill>
                      </a:endParaRPr>
                    </a:p>
                  </a:txBody>
                  <a:tcPr>
                    <a:solidFill>
                      <a:srgbClr val="8064A2"/>
                    </a:solidFill>
                  </a:tcPr>
                </a:tc>
                <a:extLst>
                  <a:ext uri="{0D108BD9-81ED-4DB2-BD59-A6C34878D82A}">
                    <a16:rowId xmlns:a16="http://schemas.microsoft.com/office/drawing/2014/main" val="10006"/>
                  </a:ext>
                </a:extLst>
              </a:tr>
            </a:tbl>
          </a:graphicData>
        </a:graphic>
      </p:graphicFrame>
      <p:sp>
        <p:nvSpPr>
          <p:cNvPr id="9" name="Rectangle 8"/>
          <p:cNvSpPr/>
          <p:nvPr/>
        </p:nvSpPr>
        <p:spPr>
          <a:xfrm>
            <a:off x="8168195" y="762000"/>
            <a:ext cx="899605" cy="369332"/>
          </a:xfrm>
          <a:prstGeom prst="rect">
            <a:avLst/>
          </a:prstGeom>
        </p:spPr>
        <p:txBody>
          <a:bodyPr wrap="none">
            <a:spAutoFit/>
          </a:bodyPr>
          <a:lstStyle/>
          <a:p>
            <a:pPr>
              <a:defRPr/>
            </a:pPr>
            <a:r>
              <a:rPr lang="en-US" i="1" dirty="0"/>
              <a:t>(n = </a:t>
            </a:r>
            <a:r>
              <a:rPr lang="en-US" i="1" dirty="0" smtClean="0"/>
              <a:t>38)</a:t>
            </a:r>
            <a:endParaRPr lang="en-US" i="1" dirty="0"/>
          </a:p>
        </p:txBody>
      </p:sp>
    </p:spTree>
    <p:extLst>
      <p:ext uri="{BB962C8B-B14F-4D97-AF65-F5344CB8AC3E}">
        <p14:creationId xmlns:p14="http://schemas.microsoft.com/office/powerpoint/2010/main" val="390693071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p:cNvSpPr>
            <a:spLocks noGrp="1"/>
          </p:cNvSpPr>
          <p:nvPr>
            <p:ph type="body" sz="quarter" idx="10"/>
          </p:nvPr>
        </p:nvSpPr>
        <p:spPr>
          <a:xfrm>
            <a:off x="152400" y="152403"/>
            <a:ext cx="8991600" cy="685800"/>
          </a:xfrm>
        </p:spPr>
        <p:txBody>
          <a:bodyPr/>
          <a:lstStyle/>
          <a:p>
            <a:pPr>
              <a:lnSpc>
                <a:spcPct val="70000"/>
              </a:lnSpc>
            </a:pPr>
            <a:r>
              <a:rPr lang="en-US" sz="4000" dirty="0" smtClean="0">
                <a:solidFill>
                  <a:schemeClr val="accent4"/>
                </a:solidFill>
              </a:rPr>
              <a:t>Low </a:t>
            </a:r>
            <a:r>
              <a:rPr lang="en-US" sz="4000" dirty="0">
                <a:solidFill>
                  <a:schemeClr val="accent4"/>
                </a:solidFill>
              </a:rPr>
              <a:t>Frequency Player Profile</a:t>
            </a:r>
          </a:p>
          <a:p>
            <a:pPr eaLnBrk="1" hangingPunct="1">
              <a:lnSpc>
                <a:spcPct val="70000"/>
              </a:lnSpc>
            </a:pPr>
            <a:r>
              <a:rPr lang="en-US" sz="2800" b="0" i="1" dirty="0" smtClean="0">
                <a:solidFill>
                  <a:schemeClr val="tx1"/>
                </a:solidFill>
              </a:rPr>
              <a:t>SMALLER CITY / LOW INCOME </a:t>
            </a:r>
          </a:p>
        </p:txBody>
      </p:sp>
      <p:graphicFrame>
        <p:nvGraphicFramePr>
          <p:cNvPr id="5" name="Table 4"/>
          <p:cNvGraphicFramePr>
            <a:graphicFrameLocks noGrp="1"/>
          </p:cNvGraphicFramePr>
          <p:nvPr>
            <p:extLst>
              <p:ext uri="{D42A27DB-BD31-4B8C-83A1-F6EECF244321}">
                <p14:modId xmlns:p14="http://schemas.microsoft.com/office/powerpoint/2010/main" val="445248418"/>
              </p:ext>
            </p:extLst>
          </p:nvPr>
        </p:nvGraphicFramePr>
        <p:xfrm>
          <a:off x="4690532" y="1278466"/>
          <a:ext cx="4343400" cy="5516880"/>
        </p:xfrm>
        <a:graphic>
          <a:graphicData uri="http://schemas.openxmlformats.org/drawingml/2006/table">
            <a:tbl>
              <a:tblPr firstRow="1" bandRow="1">
                <a:tableStyleId>{5940675A-B579-460E-94D1-54222C63F5DA}</a:tableStyleId>
              </a:tblPr>
              <a:tblGrid>
                <a:gridCol w="294536">
                  <a:extLst>
                    <a:ext uri="{9D8B030D-6E8A-4147-A177-3AD203B41FA5}">
                      <a16:colId xmlns:a16="http://schemas.microsoft.com/office/drawing/2014/main" val="20000"/>
                    </a:ext>
                  </a:extLst>
                </a:gridCol>
                <a:gridCol w="130566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64862">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chemeClr val="bg1"/>
                          </a:solidFill>
                        </a:rPr>
                        <a:t>Top Response </a:t>
                      </a:r>
                    </a:p>
                    <a:p>
                      <a:pPr algn="ctr"/>
                      <a:r>
                        <a:rPr lang="en-US" sz="900" b="1" dirty="0" smtClean="0">
                          <a:solidFill>
                            <a:schemeClr val="bg1"/>
                          </a:solidFill>
                        </a:rPr>
                        <a:t> (or Average)</a:t>
                      </a:r>
                    </a:p>
                  </a:txBody>
                  <a:tcPr>
                    <a:lnT w="12700" cap="flat" cmpd="sng" algn="ctr">
                      <a:solidFill>
                        <a:schemeClr val="tx1"/>
                      </a:solidFill>
                      <a:prstDash val="solid"/>
                      <a:round/>
                      <a:headEnd type="none" w="med" len="med"/>
                      <a:tailEnd type="none" w="med" len="med"/>
                    </a:lnT>
                    <a:solidFill>
                      <a:schemeClr val="accent4"/>
                    </a:solidFill>
                  </a:tcPr>
                </a:tc>
                <a:tc>
                  <a:txBody>
                    <a:bodyPr/>
                    <a:lstStyle/>
                    <a:p>
                      <a:pPr algn="ctr"/>
                      <a:r>
                        <a:rPr lang="en-US" sz="900" b="1" dirty="0" smtClean="0">
                          <a:solidFill>
                            <a:schemeClr val="tx1"/>
                          </a:solidFill>
                        </a:rPr>
                        <a:t>2</a:t>
                      </a:r>
                      <a:r>
                        <a:rPr lang="en-US" sz="900" b="1" baseline="30000" dirty="0" smtClean="0">
                          <a:solidFill>
                            <a:schemeClr val="tx1"/>
                          </a:solidFill>
                        </a:rPr>
                        <a:t>nd</a:t>
                      </a:r>
                      <a:r>
                        <a:rPr lang="en-US" sz="900" b="1" baseline="0" dirty="0" smtClean="0">
                          <a:solidFill>
                            <a:schemeClr val="tx1"/>
                          </a:solidFill>
                        </a:rPr>
                        <a:t> Top Response</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r h="228039">
                <a:tc rowSpan="13">
                  <a:txBody>
                    <a:bodyPr/>
                    <a:lstStyle/>
                    <a:p>
                      <a:pPr algn="ctr"/>
                      <a:r>
                        <a:rPr lang="en-US" sz="1050" b="1" dirty="0" smtClean="0">
                          <a:solidFill>
                            <a:schemeClr val="accent4">
                              <a:lumMod val="75000"/>
                            </a:schemeClr>
                          </a:solidFill>
                        </a:rPr>
                        <a:t>DEMOGRAPHICS</a:t>
                      </a:r>
                      <a:endParaRPr lang="en-US" sz="1050" b="1" dirty="0">
                        <a:solidFill>
                          <a:schemeClr val="accent4">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43 years</a:t>
                      </a:r>
                      <a:endParaRPr lang="en-US" sz="900" b="1" dirty="0"/>
                    </a:p>
                  </a:txBody>
                  <a:tcPr>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28039">
                <a:tc vMerge="1">
                  <a:txBody>
                    <a:bodyPr/>
                    <a:lstStyle/>
                    <a:p>
                      <a:pPr algn="r"/>
                      <a:endParaRPr lang="en-US" sz="900" b="1" dirty="0"/>
                    </a:p>
                  </a:txBody>
                  <a:tcPr/>
                </a:tc>
                <a:tc>
                  <a:txBody>
                    <a:bodyPr/>
                    <a:lstStyle/>
                    <a:p>
                      <a:pPr algn="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Female – 59%</a:t>
                      </a:r>
                      <a:endParaRPr lang="en-US" sz="900" b="1" dirty="0"/>
                    </a:p>
                  </a:txBody>
                  <a:tcPr>
                    <a:solidFill>
                      <a:schemeClr val="accent4">
                        <a:lumMod val="20000"/>
                        <a:lumOff val="80000"/>
                      </a:schemeClr>
                    </a:solidFill>
                  </a:tcPr>
                </a:tc>
                <a:tc>
                  <a:txBody>
                    <a:bodyPr/>
                    <a:lstStyle/>
                    <a:p>
                      <a:pPr algn="ctr"/>
                      <a:r>
                        <a:rPr lang="en-US" sz="900" b="0" dirty="0" smtClean="0"/>
                        <a:t>Male</a:t>
                      </a:r>
                      <a:r>
                        <a:rPr lang="en-US" sz="900" b="0" baseline="0" dirty="0" smtClean="0"/>
                        <a:t> </a:t>
                      </a:r>
                      <a:r>
                        <a:rPr lang="en-US" sz="900" b="0" dirty="0" smtClean="0"/>
                        <a:t>– 41%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28039">
                <a:tc vMerge="1">
                  <a:txBody>
                    <a:bodyPr/>
                    <a:lstStyle/>
                    <a:p>
                      <a:pPr algn="r"/>
                      <a:endParaRPr lang="en-US" sz="900" b="1" dirty="0"/>
                    </a:p>
                  </a:txBody>
                  <a:tcPr/>
                </a:tc>
                <a:tc>
                  <a:txBody>
                    <a:bodyPr/>
                    <a:lstStyle/>
                    <a:p>
                      <a:pPr algn="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 – 71%</a:t>
                      </a:r>
                      <a:endParaRPr lang="en-US" sz="900" b="1" dirty="0"/>
                    </a:p>
                  </a:txBody>
                  <a:tcPr>
                    <a:solidFill>
                      <a:schemeClr val="accent4">
                        <a:lumMod val="20000"/>
                        <a:lumOff val="80000"/>
                      </a:schemeClr>
                    </a:solidFill>
                  </a:tcPr>
                </a:tc>
                <a:tc>
                  <a:txBody>
                    <a:bodyPr/>
                    <a:lstStyle/>
                    <a:p>
                      <a:pPr algn="ctr"/>
                      <a:r>
                        <a:rPr lang="en-US" sz="900" b="0" dirty="0" smtClean="0"/>
                        <a:t>AA</a:t>
                      </a:r>
                      <a:r>
                        <a:rPr lang="en-US" sz="900" b="0" baseline="0" dirty="0" smtClean="0"/>
                        <a:t> </a:t>
                      </a:r>
                      <a:r>
                        <a:rPr lang="en-US" sz="900" b="0" dirty="0" smtClean="0"/>
                        <a:t>– 18%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28039">
                <a:tc vMerge="1">
                  <a:txBody>
                    <a:bodyPr/>
                    <a:lstStyle/>
                    <a:p>
                      <a:pPr algn="r"/>
                      <a:endParaRPr lang="en-US" sz="900" b="1" dirty="0"/>
                    </a:p>
                  </a:txBody>
                  <a:tcPr/>
                </a:tc>
                <a:tc>
                  <a:txBody>
                    <a:bodyPr/>
                    <a:lstStyle/>
                    <a:p>
                      <a:pPr algn="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29%</a:t>
                      </a:r>
                      <a:endParaRPr lang="en-US" sz="900" b="1" dirty="0"/>
                    </a:p>
                  </a:txBody>
                  <a:tcPr>
                    <a:solidFill>
                      <a:schemeClr val="accent4">
                        <a:lumMod val="20000"/>
                        <a:lumOff val="80000"/>
                      </a:schemeClr>
                    </a:solidFill>
                  </a:tcPr>
                </a:tc>
                <a:tc>
                  <a:txBody>
                    <a:bodyPr/>
                    <a:lstStyle/>
                    <a:p>
                      <a:pPr algn="ctr"/>
                      <a:r>
                        <a:rPr lang="en-US" sz="900" b="0" baseline="0" dirty="0" smtClean="0"/>
                        <a:t>Apartment </a:t>
                      </a:r>
                      <a:r>
                        <a:rPr lang="en-US" sz="900" b="0" dirty="0" smtClean="0"/>
                        <a:t>– 24%</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8039">
                <a:tc vMerge="1">
                  <a:txBody>
                    <a:bodyPr/>
                    <a:lstStyle/>
                    <a:p>
                      <a:pPr algn="r"/>
                      <a:endParaRPr lang="en-US" sz="900" b="1" dirty="0"/>
                    </a:p>
                  </a:txBody>
                  <a:tcPr/>
                </a:tc>
                <a:tc>
                  <a:txBody>
                    <a:bodyPr/>
                    <a:lstStyle/>
                    <a:p>
                      <a:pPr algn="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$168,000</a:t>
                      </a:r>
                      <a:endParaRPr lang="en-US" sz="900" b="1" dirty="0"/>
                    </a:p>
                  </a:txBody>
                  <a:tcPr>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8039">
                <a:tc vMerge="1">
                  <a:txBody>
                    <a:bodyPr/>
                    <a:lstStyle/>
                    <a:p>
                      <a:pPr algn="r"/>
                      <a:endParaRPr lang="en-US" sz="900" b="1" dirty="0"/>
                    </a:p>
                  </a:txBody>
                  <a:tcPr/>
                </a:tc>
                <a:tc>
                  <a:txBody>
                    <a:bodyPr/>
                    <a:lstStyle/>
                    <a:p>
                      <a:pPr algn="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Rent – 53%</a:t>
                      </a:r>
                      <a:endParaRPr lang="en-US" sz="900" b="1" dirty="0"/>
                    </a:p>
                  </a:txBody>
                  <a:tcPr>
                    <a:solidFill>
                      <a:schemeClr val="accent4">
                        <a:lumMod val="20000"/>
                        <a:lumOff val="80000"/>
                      </a:schemeClr>
                    </a:solidFill>
                  </a:tcPr>
                </a:tc>
                <a:tc>
                  <a:txBody>
                    <a:bodyPr/>
                    <a:lstStyle/>
                    <a:p>
                      <a:pPr algn="ctr"/>
                      <a:r>
                        <a:rPr lang="en-US" sz="900" b="0" baseline="0" dirty="0" smtClean="0"/>
                        <a:t>Own </a:t>
                      </a:r>
                      <a:r>
                        <a:rPr lang="en-US" sz="900" b="0" dirty="0" smtClean="0"/>
                        <a:t>– 35%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8039">
                <a:tc vMerge="1">
                  <a:txBody>
                    <a:bodyPr/>
                    <a:lstStyle/>
                    <a:p>
                      <a:pPr algn="r"/>
                      <a:endParaRPr lang="en-US" sz="900" b="1" dirty="0"/>
                    </a:p>
                  </a:txBody>
                  <a:tcPr/>
                </a:tc>
                <a:tc>
                  <a:txBody>
                    <a:bodyPr/>
                    <a:lstStyle/>
                    <a:p>
                      <a:pPr algn="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Single – 53%</a:t>
                      </a:r>
                      <a:endParaRPr lang="en-US" sz="900" b="1" dirty="0"/>
                    </a:p>
                  </a:txBody>
                  <a:tcPr>
                    <a:solidFill>
                      <a:schemeClr val="accent4">
                        <a:lumMod val="20000"/>
                        <a:lumOff val="80000"/>
                      </a:schemeClr>
                    </a:solidFill>
                  </a:tcPr>
                </a:tc>
                <a:tc>
                  <a:txBody>
                    <a:bodyPr/>
                    <a:lstStyle/>
                    <a:p>
                      <a:pPr algn="ctr"/>
                      <a:r>
                        <a:rPr lang="en-US" sz="900" b="0" baseline="0" dirty="0" smtClean="0"/>
                        <a:t>Married </a:t>
                      </a:r>
                      <a:r>
                        <a:rPr lang="en-US" sz="900" b="0" dirty="0" smtClean="0"/>
                        <a:t>– 24%</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8039">
                <a:tc vMerge="1">
                  <a:txBody>
                    <a:bodyPr/>
                    <a:lstStyle/>
                    <a:p>
                      <a:pPr algn="r"/>
                      <a:endParaRPr lang="en-US" sz="900" b="1" dirty="0"/>
                    </a:p>
                  </a:txBody>
                  <a:tcPr/>
                </a:tc>
                <a:tc>
                  <a:txBody>
                    <a:bodyPr/>
                    <a:lstStyle/>
                    <a:p>
                      <a:pPr algn="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24%</a:t>
                      </a:r>
                      <a:endParaRPr lang="en-US" sz="900" b="1" dirty="0"/>
                    </a:p>
                  </a:txBody>
                  <a:tcPr>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8039">
                <a:tc vMerge="1">
                  <a:txBody>
                    <a:bodyPr/>
                    <a:lstStyle/>
                    <a:p>
                      <a:pPr algn="r"/>
                      <a:endParaRPr lang="en-US" sz="900" b="1" dirty="0"/>
                    </a:p>
                  </a:txBody>
                  <a:tcPr/>
                </a:tc>
                <a:tc>
                  <a:txBody>
                    <a:bodyPr/>
                    <a:lstStyle/>
                    <a:p>
                      <a:pPr algn="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baseline="0" dirty="0" smtClean="0"/>
                        <a:t>High School </a:t>
                      </a:r>
                      <a:r>
                        <a:rPr lang="en-US" sz="900" b="1" dirty="0" smtClean="0"/>
                        <a:t> – 41%</a:t>
                      </a:r>
                      <a:endParaRPr lang="en-US" sz="900" b="1" dirty="0"/>
                    </a:p>
                  </a:txBody>
                  <a:tcPr>
                    <a:solidFill>
                      <a:schemeClr val="accent4">
                        <a:lumMod val="20000"/>
                        <a:lumOff val="80000"/>
                      </a:schemeClr>
                    </a:solidFill>
                  </a:tcPr>
                </a:tc>
                <a:tc>
                  <a:txBody>
                    <a:bodyPr/>
                    <a:lstStyle/>
                    <a:p>
                      <a:pPr algn="ctr"/>
                      <a:r>
                        <a:rPr lang="en-US" sz="900" b="0" baseline="0" dirty="0" smtClean="0"/>
                        <a:t>Some College </a:t>
                      </a:r>
                      <a:r>
                        <a:rPr lang="en-US" sz="900" b="0" dirty="0" smtClean="0"/>
                        <a:t>– 29%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Full</a:t>
                      </a:r>
                      <a:r>
                        <a:rPr lang="en-US" sz="900" b="1" baseline="0" dirty="0" smtClean="0"/>
                        <a:t> Time</a:t>
                      </a:r>
                      <a:r>
                        <a:rPr lang="en-US" sz="900" b="1" dirty="0" smtClean="0"/>
                        <a:t> – 41%</a:t>
                      </a:r>
                      <a:endParaRPr lang="en-US" sz="900" b="1" dirty="0"/>
                    </a:p>
                  </a:txBody>
                  <a:tcPr>
                    <a:solidFill>
                      <a:schemeClr val="accent4">
                        <a:lumMod val="20000"/>
                        <a:lumOff val="80000"/>
                      </a:schemeClr>
                    </a:solidFill>
                  </a:tcPr>
                </a:tc>
                <a:tc>
                  <a:txBody>
                    <a:bodyPr/>
                    <a:lstStyle/>
                    <a:p>
                      <a:pPr algn="ctr"/>
                      <a:r>
                        <a:rPr lang="en-US" sz="900" b="0" dirty="0" smtClean="0"/>
                        <a:t>Retired</a:t>
                      </a:r>
                      <a:r>
                        <a:rPr lang="en-US" sz="900" b="0" baseline="0" dirty="0" smtClean="0"/>
                        <a:t> </a:t>
                      </a:r>
                      <a:r>
                        <a:rPr lang="en-US" sz="900" b="0" dirty="0" smtClean="0"/>
                        <a:t>– 18%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42%</a:t>
                      </a:r>
                      <a:endParaRPr lang="en-US" sz="900" b="1" dirty="0"/>
                    </a:p>
                  </a:txBody>
                  <a:tcPr>
                    <a:solidFill>
                      <a:schemeClr val="accent4">
                        <a:lumMod val="20000"/>
                        <a:lumOff val="80000"/>
                      </a:schemeClr>
                    </a:solidFill>
                  </a:tcPr>
                </a:tc>
                <a:tc>
                  <a:txBody>
                    <a:bodyPr/>
                    <a:lstStyle/>
                    <a:p>
                      <a:pPr algn="ctr"/>
                      <a:r>
                        <a:rPr lang="en-US" sz="900" b="0" dirty="0" smtClean="0"/>
                        <a:t>Trade/Retail</a:t>
                      </a:r>
                      <a:r>
                        <a:rPr lang="en-US" sz="900" b="0" baseline="0" dirty="0" smtClean="0"/>
                        <a:t> </a:t>
                      </a:r>
                      <a:r>
                        <a:rPr lang="en-US" sz="900" b="0" dirty="0" smtClean="0"/>
                        <a:t>– 42%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$33,000</a:t>
                      </a:r>
                      <a:endParaRPr lang="en-US" sz="900" b="1" dirty="0"/>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8039">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59%</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21621">
                <a:tc>
                  <a:txBody>
                    <a:bodyPr/>
                    <a:lstStyle/>
                    <a:p>
                      <a:pPr algn="ctr"/>
                      <a:endParaRPr lang="en-US" sz="200" b="1" dirty="0">
                        <a:solidFill>
                          <a:schemeClr val="accent4">
                            <a:lumMod val="75000"/>
                          </a:schemeClr>
                        </a:solidFill>
                      </a:endParaRPr>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8039">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E</a:t>
                      </a:r>
                      <a:endParaRPr lang="en-US" sz="1050" b="1"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baseline="0" dirty="0" smtClean="0"/>
                        <a:t>Watching TV</a:t>
                      </a:r>
                      <a:r>
                        <a:rPr lang="en-US" sz="900" b="1" dirty="0" smtClean="0"/>
                        <a:t> – 88%</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0" dirty="0" smtClean="0"/>
                        <a:t>Family &amp; Friends – 82%</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8039">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Broadcast</a:t>
                      </a:r>
                      <a:r>
                        <a:rPr lang="en-US" sz="900" b="1" baseline="0" dirty="0" smtClean="0"/>
                        <a:t> TV</a:t>
                      </a:r>
                      <a:r>
                        <a:rPr lang="en-US" sz="900" b="1" dirty="0" smtClean="0"/>
                        <a:t> – 8</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0" dirty="0" smtClean="0"/>
                        <a:t>Internet– 8</a:t>
                      </a:r>
                      <a:r>
                        <a:rPr lang="en-US" sz="900" b="0" baseline="0" dirty="0" smtClean="0"/>
                        <a:t> hours</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Lap</a:t>
                      </a:r>
                      <a:r>
                        <a:rPr lang="en-US" sz="900" b="1" baseline="0" dirty="0" smtClean="0"/>
                        <a:t>top</a:t>
                      </a:r>
                      <a:r>
                        <a:rPr lang="en-US" sz="900" b="1" dirty="0" smtClean="0"/>
                        <a:t> – 47% of time</a:t>
                      </a:r>
                      <a:endParaRPr lang="en-US" sz="900" b="1" dirty="0"/>
                    </a:p>
                  </a:txBody>
                  <a:tcPr>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a:r>
                        <a:rPr lang="en-US" sz="900" b="0" dirty="0" smtClean="0"/>
                        <a:t>Desktop</a:t>
                      </a:r>
                      <a:r>
                        <a:rPr lang="en-US" sz="900" b="0" baseline="0" dirty="0" smtClean="0"/>
                        <a:t> </a:t>
                      </a:r>
                      <a:r>
                        <a:rPr lang="en-US" sz="900" b="0" dirty="0" smtClean="0"/>
                        <a:t>– 26%</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Smartphone – 82%</a:t>
                      </a:r>
                      <a:endParaRPr lang="en-US" sz="900" b="1" dirty="0"/>
                    </a:p>
                  </a:txBody>
                  <a:tcPr>
                    <a:solidFill>
                      <a:schemeClr val="accent4">
                        <a:lumMod val="20000"/>
                        <a:lumOff val="80000"/>
                      </a:schemeClr>
                    </a:solidFill>
                  </a:tcPr>
                </a:tc>
                <a:tc>
                  <a:txBody>
                    <a:bodyPr/>
                    <a:lstStyle/>
                    <a:p>
                      <a:pPr algn="ctr"/>
                      <a:r>
                        <a:rPr lang="en-US" sz="900" b="0" baseline="0" dirty="0" smtClean="0"/>
                        <a:t>Laptop </a:t>
                      </a:r>
                      <a:r>
                        <a:rPr lang="en-US" sz="900" b="0" dirty="0" smtClean="0"/>
                        <a:t>– 76%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8"/>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Movies – 76%</a:t>
                      </a:r>
                      <a:endParaRPr lang="en-US" sz="900" b="1" dirty="0"/>
                    </a:p>
                  </a:txBody>
                  <a:tcPr>
                    <a:solidFill>
                      <a:schemeClr val="accent4">
                        <a:lumMod val="20000"/>
                        <a:lumOff val="80000"/>
                      </a:schemeClr>
                    </a:solidFill>
                  </a:tcPr>
                </a:tc>
                <a:tc>
                  <a:txBody>
                    <a:bodyPr/>
                    <a:lstStyle/>
                    <a:p>
                      <a:pPr algn="ctr"/>
                      <a:r>
                        <a:rPr lang="en-US" sz="900" b="0" baseline="0" dirty="0" smtClean="0"/>
                        <a:t>Comedy </a:t>
                      </a:r>
                      <a:r>
                        <a:rPr lang="en-US" sz="900" b="0" dirty="0" smtClean="0"/>
                        <a:t>– 76%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82%</a:t>
                      </a:r>
                      <a:endParaRPr lang="en-US" sz="900" b="1" dirty="0"/>
                    </a:p>
                  </a:txBody>
                  <a:tcPr>
                    <a:solidFill>
                      <a:schemeClr val="accent4">
                        <a:lumMod val="20000"/>
                        <a:lumOff val="80000"/>
                      </a:schemeClr>
                    </a:solidFill>
                  </a:tcPr>
                </a:tc>
                <a:tc>
                  <a:txBody>
                    <a:bodyPr/>
                    <a:lstStyle/>
                    <a:p>
                      <a:pPr algn="ctr"/>
                      <a:r>
                        <a:rPr lang="en-US" sz="900" b="0" dirty="0" smtClean="0"/>
                        <a:t>YouTube – 41%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 – 88%</a:t>
                      </a:r>
                      <a:endParaRPr lang="en-US" sz="900" b="1" dirty="0"/>
                    </a:p>
                  </a:txBody>
                  <a:tcPr>
                    <a:solidFill>
                      <a:schemeClr val="accent4">
                        <a:lumMod val="20000"/>
                        <a:lumOff val="80000"/>
                      </a:schemeClr>
                    </a:solidFill>
                  </a:tcPr>
                </a:tc>
                <a:tc>
                  <a:txBody>
                    <a:bodyPr/>
                    <a:lstStyle/>
                    <a:p>
                      <a:pPr algn="ctr"/>
                      <a:r>
                        <a:rPr lang="en-US" sz="900" b="0" dirty="0" smtClean="0"/>
                        <a:t>Superstore</a:t>
                      </a:r>
                      <a:r>
                        <a:rPr lang="en-US" sz="900" b="0" baseline="0" dirty="0" smtClean="0"/>
                        <a:t> </a:t>
                      </a:r>
                      <a:r>
                        <a:rPr lang="en-US" sz="900" b="0" dirty="0" smtClean="0"/>
                        <a:t>– 71%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59%</a:t>
                      </a:r>
                      <a:endParaRPr lang="en-US" sz="900" b="1" dirty="0"/>
                    </a:p>
                  </a:txBody>
                  <a:tcPr>
                    <a:solidFill>
                      <a:schemeClr val="accent4">
                        <a:lumMod val="20000"/>
                        <a:lumOff val="80000"/>
                      </a:schemeClr>
                    </a:solidFill>
                  </a:tcPr>
                </a:tc>
                <a:tc>
                  <a:txBody>
                    <a:bodyPr/>
                    <a:lstStyle/>
                    <a:p>
                      <a:pPr algn="ctr"/>
                      <a:r>
                        <a:rPr lang="en-US" sz="900" b="0" dirty="0" smtClean="0"/>
                        <a:t>SUV/Crossover– 18%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2"/>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baseline="0" dirty="0" smtClean="0"/>
                        <a:t>Chevrolet </a:t>
                      </a:r>
                      <a:r>
                        <a:rPr lang="en-US" sz="900" b="1" dirty="0" smtClean="0"/>
                        <a:t>– 29%</a:t>
                      </a:r>
                      <a:endParaRPr lang="en-US" sz="900" b="1" dirty="0"/>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0" dirty="0" smtClean="0"/>
                        <a:t>Honda</a:t>
                      </a:r>
                      <a:r>
                        <a:rPr lang="en-US" sz="900" b="0" baseline="0" dirty="0" smtClean="0"/>
                        <a:t> </a:t>
                      </a:r>
                      <a:r>
                        <a:rPr lang="en-US" sz="900" b="0" dirty="0" smtClean="0"/>
                        <a:t>– 14%</a:t>
                      </a: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50948064"/>
              </p:ext>
            </p:extLst>
          </p:nvPr>
        </p:nvGraphicFramePr>
        <p:xfrm>
          <a:off x="101601" y="5511801"/>
          <a:ext cx="4343400" cy="128016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4">
                              <a:lumMod val="75000"/>
                            </a:schemeClr>
                          </a:solidFill>
                        </a:rPr>
                        <a:t>G A M B L I N G / G A M I N G   P O T E N T I A L</a:t>
                      </a:r>
                      <a:endParaRPr lang="en-US" sz="1200" b="1" dirty="0">
                        <a:solidFill>
                          <a:schemeClr val="accent4">
                            <a:lumMod val="75000"/>
                          </a:schemeClr>
                        </a:solidFill>
                      </a:endParaRPr>
                    </a:p>
                  </a:txBody>
                  <a:tcPr>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val="10000"/>
                  </a:ext>
                </a:extLst>
              </a:tr>
              <a:tr h="149854">
                <a:tc>
                  <a:txBody>
                    <a:bodyPr/>
                    <a:lstStyle/>
                    <a:p>
                      <a:pPr algn="r"/>
                      <a:r>
                        <a:rPr lang="en-US" sz="1050" b="1" dirty="0" smtClean="0"/>
                        <a:t>Risk Meter</a:t>
                      </a:r>
                      <a:endParaRPr lang="en-US" sz="1050" b="1" dirty="0"/>
                    </a:p>
                  </a:txBody>
                  <a:tcPr/>
                </a:tc>
                <a:tc>
                  <a:txBody>
                    <a:bodyPr/>
                    <a:lstStyle/>
                    <a:p>
                      <a:pPr algn="ctr"/>
                      <a:r>
                        <a:rPr lang="en-US" sz="1050" b="1" dirty="0" smtClean="0"/>
                        <a:t>11</a:t>
                      </a:r>
                      <a:r>
                        <a:rPr lang="en-US" sz="900" b="1" dirty="0" smtClean="0"/>
                        <a:t> </a:t>
                      </a:r>
                      <a:r>
                        <a:rPr lang="en-US" sz="900" i="1" dirty="0" smtClean="0"/>
                        <a:t>out of 25 points</a:t>
                      </a:r>
                      <a:endParaRPr lang="en-US" sz="900" i="1" dirty="0"/>
                    </a:p>
                  </a:txBody>
                  <a:tcPr/>
                </a:tc>
                <a:extLst>
                  <a:ext uri="{0D108BD9-81ED-4DB2-BD59-A6C34878D82A}">
                    <a16:rowId xmlns:a16="http://schemas.microsoft.com/office/drawing/2014/main" val="10001"/>
                  </a:ext>
                </a:extLst>
              </a:tr>
              <a:tr h="149854">
                <a:tc>
                  <a:txBody>
                    <a:bodyPr/>
                    <a:lstStyle/>
                    <a:p>
                      <a:pPr algn="r"/>
                      <a:r>
                        <a:rPr lang="en-US" sz="1050" b="1" dirty="0" smtClean="0"/>
                        <a:t>Gaming/Gambling Tendency</a:t>
                      </a:r>
                      <a:endParaRPr lang="en-US" sz="1050" b="1" dirty="0"/>
                    </a:p>
                  </a:txBody>
                  <a:tcPr/>
                </a:tc>
                <a:tc>
                  <a:txBody>
                    <a:bodyPr/>
                    <a:lstStyle/>
                    <a:p>
                      <a:pPr algn="ctr"/>
                      <a:r>
                        <a:rPr lang="en-US" sz="1050" b="1" dirty="0" smtClean="0"/>
                        <a:t>13 </a:t>
                      </a:r>
                      <a:r>
                        <a:rPr lang="en-US" sz="900" i="1" dirty="0" smtClean="0"/>
                        <a:t>out of 25 points</a:t>
                      </a:r>
                      <a:endParaRPr lang="en-US" sz="900" i="1" dirty="0"/>
                    </a:p>
                  </a:txBody>
                  <a:tcPr/>
                </a:tc>
                <a:extLst>
                  <a:ext uri="{0D108BD9-81ED-4DB2-BD59-A6C34878D82A}">
                    <a16:rowId xmlns:a16="http://schemas.microsoft.com/office/drawing/2014/main" val="10002"/>
                  </a:ext>
                </a:extLst>
              </a:tr>
              <a:tr h="149854">
                <a:tc>
                  <a:txBody>
                    <a:bodyPr/>
                    <a:lstStyle/>
                    <a:p>
                      <a:pPr algn="r"/>
                      <a:r>
                        <a:rPr lang="en-US" sz="1050" b="1" dirty="0" smtClean="0"/>
                        <a:t>Maryland Lottery Perception</a:t>
                      </a:r>
                      <a:endParaRPr lang="en-US" sz="1050" b="1" dirty="0"/>
                    </a:p>
                  </a:txBody>
                  <a:tcPr/>
                </a:tc>
                <a:tc>
                  <a:txBody>
                    <a:bodyPr/>
                    <a:lstStyle/>
                    <a:p>
                      <a:pPr algn="ctr"/>
                      <a:r>
                        <a:rPr lang="en-US" sz="1050" b="1" dirty="0" smtClean="0"/>
                        <a:t>29</a:t>
                      </a:r>
                      <a:r>
                        <a:rPr lang="en-US" sz="900" b="1" dirty="0" smtClean="0"/>
                        <a:t> </a:t>
                      </a:r>
                      <a:r>
                        <a:rPr lang="en-US" sz="900" i="1" dirty="0" smtClean="0"/>
                        <a:t>out of 50 points</a:t>
                      </a:r>
                      <a:endParaRPr lang="en-US" sz="900" i="1" dirty="0"/>
                    </a:p>
                  </a:txBody>
                  <a:tcPr/>
                </a:tc>
                <a:extLst>
                  <a:ext uri="{0D108BD9-81ED-4DB2-BD59-A6C34878D82A}">
                    <a16:rowId xmlns:a16="http://schemas.microsoft.com/office/drawing/2014/main" val="10003"/>
                  </a:ext>
                </a:extLst>
              </a:tr>
              <a:tr h="149854">
                <a:tc>
                  <a:txBody>
                    <a:bodyPr/>
                    <a:lstStyle/>
                    <a:p>
                      <a:pPr algn="r"/>
                      <a:r>
                        <a:rPr lang="en-US" sz="1050" b="1" dirty="0" smtClean="0">
                          <a:solidFill>
                            <a:schemeClr val="bg1"/>
                          </a:solidFill>
                        </a:rPr>
                        <a:t>Total Score</a:t>
                      </a:r>
                      <a:endParaRPr lang="en-US" sz="1050" b="1" dirty="0">
                        <a:solidFill>
                          <a:schemeClr val="bg1"/>
                        </a:solidFill>
                      </a:endParaRPr>
                    </a:p>
                  </a:txBody>
                  <a:tcPr>
                    <a:solidFill>
                      <a:schemeClr val="accent4"/>
                    </a:solidFill>
                  </a:tcPr>
                </a:tc>
                <a:tc>
                  <a:txBody>
                    <a:bodyPr/>
                    <a:lstStyle/>
                    <a:p>
                      <a:pPr algn="ctr"/>
                      <a:r>
                        <a:rPr lang="en-US" sz="1050" b="1" i="0" baseline="0" dirty="0" smtClean="0">
                          <a:solidFill>
                            <a:schemeClr val="bg1"/>
                          </a:solidFill>
                        </a:rPr>
                        <a:t>53 </a:t>
                      </a:r>
                      <a:r>
                        <a:rPr lang="en-US" sz="900" b="1" i="1" dirty="0" smtClean="0">
                          <a:solidFill>
                            <a:schemeClr val="bg1"/>
                          </a:solidFill>
                        </a:rPr>
                        <a:t>out of 100 points</a:t>
                      </a:r>
                      <a:endParaRPr lang="en-US" sz="900" b="1" i="1" dirty="0">
                        <a:solidFill>
                          <a:schemeClr val="bg1"/>
                        </a:solidFill>
                      </a:endParaRPr>
                    </a:p>
                  </a:txBody>
                  <a:tcPr>
                    <a:solidFill>
                      <a:schemeClr val="accent4"/>
                    </a:solidFill>
                  </a:tcPr>
                </a:tc>
                <a:extLst>
                  <a:ext uri="{0D108BD9-81ED-4DB2-BD59-A6C34878D82A}">
                    <a16:rowId xmlns:a16="http://schemas.microsoft.com/office/drawing/2014/main" val="1000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993836906"/>
              </p:ext>
            </p:extLst>
          </p:nvPr>
        </p:nvGraphicFramePr>
        <p:xfrm>
          <a:off x="101601" y="1278466"/>
          <a:ext cx="4343400" cy="2270157"/>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tblGrid>
              <a:tr h="349917">
                <a:tc>
                  <a:txBody>
                    <a:bodyPr/>
                    <a:lstStyle/>
                    <a:p>
                      <a:pPr algn="ctr"/>
                      <a:r>
                        <a:rPr lang="en-US" sz="1200" b="1" dirty="0" smtClean="0">
                          <a:solidFill>
                            <a:schemeClr val="accent4">
                              <a:lumMod val="75000"/>
                            </a:schemeClr>
                          </a:solidFill>
                        </a:rPr>
                        <a:t>P R O F I L E  S U M M A R Y</a:t>
                      </a:r>
                      <a:r>
                        <a:rPr lang="en-US" sz="1200" b="1" baseline="0" dirty="0" smtClean="0">
                          <a:solidFill>
                            <a:schemeClr val="accent4">
                              <a:lumMod val="75000"/>
                            </a:schemeClr>
                          </a:solidFill>
                        </a:rPr>
                        <a:t> </a:t>
                      </a:r>
                      <a:endParaRPr lang="en-US" sz="1200" b="1" dirty="0">
                        <a:solidFill>
                          <a:schemeClr val="accent4">
                            <a:lumMod val="75000"/>
                          </a:schemeClr>
                        </a:solidFill>
                      </a:endParaRPr>
                    </a:p>
                  </a:txBody>
                  <a:tcPr anchor="ctr">
                    <a:solidFill>
                      <a:schemeClr val="bg1">
                        <a:lumMod val="95000"/>
                      </a:schemeClr>
                    </a:solidFill>
                  </a:tcPr>
                </a:tc>
                <a:extLst>
                  <a:ext uri="{0D108BD9-81ED-4DB2-BD59-A6C34878D82A}">
                    <a16:rowId xmlns:a16="http://schemas.microsoft.com/office/drawing/2014/main" val="10000"/>
                  </a:ext>
                </a:extLst>
              </a:tr>
              <a:tr h="1876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The average age of this</a:t>
                      </a:r>
                      <a:r>
                        <a:rPr lang="en-US" sz="1200" b="1" baseline="0" dirty="0" smtClean="0">
                          <a:solidFill>
                            <a:schemeClr val="tx1"/>
                          </a:solidFill>
                        </a:rPr>
                        <a:t> segment is forty-three, they live in moderate dwellings in small cities and mostly rent their home.  They are generally single and one out of four have children in the household.  They have some college education but most only completed a high school education.  Employment is evenly split between retail and professional jobs. Besides watching TV, they spend their leisure time with family and friends, reading, cooking and using social media.   Their gambling/gaming index score is at the Low end of the low frequency player range. </a:t>
                      </a:r>
                      <a:endParaRPr lang="en-US" sz="1200" b="1" dirty="0" smtClean="0">
                        <a:solidFill>
                          <a:schemeClr val="tx1"/>
                        </a:solidFill>
                      </a:endParaRPr>
                    </a:p>
                    <a:p>
                      <a:pPr algn="l"/>
                      <a:endParaRPr lang="en-US" sz="1200" b="1"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255124142"/>
              </p:ext>
            </p:extLst>
          </p:nvPr>
        </p:nvGraphicFramePr>
        <p:xfrm>
          <a:off x="99718" y="3649980"/>
          <a:ext cx="4343400" cy="176022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4">
                              <a:lumMod val="75000"/>
                            </a:schemeClr>
                          </a:solidFill>
                        </a:rPr>
                        <a:t>C U R R E N T</a:t>
                      </a:r>
                      <a:r>
                        <a:rPr lang="en-US" sz="1200" b="1" baseline="0" dirty="0" smtClean="0">
                          <a:solidFill>
                            <a:schemeClr val="accent4">
                              <a:lumMod val="75000"/>
                            </a:schemeClr>
                          </a:solidFill>
                        </a:rPr>
                        <a:t>  L O T T E R Y  P L A Y</a:t>
                      </a:r>
                      <a:endParaRPr lang="en-US" sz="1200" b="1" dirty="0">
                        <a:solidFill>
                          <a:schemeClr val="accent4">
                            <a:lumMod val="75000"/>
                          </a:schemeClr>
                        </a:solidFill>
                      </a:endParaRPr>
                    </a:p>
                  </a:txBody>
                  <a:tcPr>
                    <a:solidFill>
                      <a:schemeClr val="bg1">
                        <a:lumMod val="95000"/>
                      </a:schemeClr>
                    </a:solidFill>
                  </a:tcPr>
                </a:tc>
                <a:tc hMerge="1">
                  <a:txBody>
                    <a:bodyPr/>
                    <a:lstStyle/>
                    <a:p>
                      <a:pPr algn="ctr"/>
                      <a:endParaRPr lang="en-US" sz="1200" b="1" dirty="0">
                        <a:solidFill>
                          <a:schemeClr val="accent2">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149854">
                <a:tc>
                  <a:txBody>
                    <a:bodyPr/>
                    <a:lstStyle/>
                    <a:p>
                      <a:pPr algn="r"/>
                      <a:endParaRPr lang="en-US" sz="900" b="1" dirty="0"/>
                    </a:p>
                  </a:txBody>
                  <a:tcPr/>
                </a:tc>
                <a:tc>
                  <a:txBody>
                    <a:bodyPr/>
                    <a:lstStyle/>
                    <a:p>
                      <a:pPr algn="ctr"/>
                      <a:r>
                        <a:rPr lang="en-US" sz="900" b="1" i="1" dirty="0" smtClean="0"/>
                        <a:t>% of Respondents</a:t>
                      </a:r>
                      <a:endParaRPr lang="en-US" sz="900" b="1" i="1" dirty="0"/>
                    </a:p>
                  </a:txBody>
                  <a:tcPr/>
                </a:tc>
                <a:extLst>
                  <a:ext uri="{0D108BD9-81ED-4DB2-BD59-A6C34878D82A}">
                    <a16:rowId xmlns:a16="http://schemas.microsoft.com/office/drawing/2014/main" val="10001"/>
                  </a:ext>
                </a:extLst>
              </a:tr>
              <a:tr h="149854">
                <a:tc>
                  <a:txBody>
                    <a:bodyPr/>
                    <a:lstStyle/>
                    <a:p>
                      <a:pPr algn="r"/>
                      <a:r>
                        <a:rPr lang="en-US" sz="1050" b="1" dirty="0" smtClean="0"/>
                        <a:t>Daily Games</a:t>
                      </a:r>
                      <a:endParaRPr lang="en-US" sz="1050" b="1" dirty="0"/>
                    </a:p>
                  </a:txBody>
                  <a:tcPr/>
                </a:tc>
                <a:tc>
                  <a:txBody>
                    <a:bodyPr/>
                    <a:lstStyle/>
                    <a:p>
                      <a:pPr algn="ctr"/>
                      <a:r>
                        <a:rPr lang="en-US" sz="900" i="0" dirty="0" smtClean="0"/>
                        <a:t>18%</a:t>
                      </a:r>
                      <a:endParaRPr lang="en-US" sz="900" i="0" dirty="0"/>
                    </a:p>
                  </a:txBody>
                  <a:tcPr/>
                </a:tc>
                <a:extLst>
                  <a:ext uri="{0D108BD9-81ED-4DB2-BD59-A6C34878D82A}">
                    <a16:rowId xmlns:a16="http://schemas.microsoft.com/office/drawing/2014/main" val="10002"/>
                  </a:ext>
                </a:extLst>
              </a:tr>
              <a:tr h="149854">
                <a:tc>
                  <a:txBody>
                    <a:bodyPr/>
                    <a:lstStyle/>
                    <a:p>
                      <a:pPr algn="r"/>
                      <a:r>
                        <a:rPr lang="en-US" sz="1050" b="1" dirty="0" smtClean="0"/>
                        <a:t>Jackpot</a:t>
                      </a:r>
                      <a:endParaRPr lang="en-US" sz="1050" b="1" dirty="0"/>
                    </a:p>
                  </a:txBody>
                  <a:tcPr/>
                </a:tc>
                <a:tc>
                  <a:txBody>
                    <a:bodyPr/>
                    <a:lstStyle/>
                    <a:p>
                      <a:pPr algn="ctr"/>
                      <a:r>
                        <a:rPr lang="en-US" sz="900" i="0" dirty="0" smtClean="0"/>
                        <a:t>76%</a:t>
                      </a:r>
                      <a:endParaRPr lang="en-US" sz="900" i="0" dirty="0"/>
                    </a:p>
                  </a:txBody>
                  <a:tcPr/>
                </a:tc>
                <a:extLst>
                  <a:ext uri="{0D108BD9-81ED-4DB2-BD59-A6C34878D82A}">
                    <a16:rowId xmlns:a16="http://schemas.microsoft.com/office/drawing/2014/main" val="10003"/>
                  </a:ext>
                </a:extLst>
              </a:tr>
              <a:tr h="149854">
                <a:tc>
                  <a:txBody>
                    <a:bodyPr/>
                    <a:lstStyle/>
                    <a:p>
                      <a:pPr algn="r"/>
                      <a:r>
                        <a:rPr lang="en-US" sz="1050" b="1" dirty="0" smtClean="0"/>
                        <a:t>Scratch-Offs</a:t>
                      </a:r>
                      <a:endParaRPr lang="en-US" sz="1050" b="1" dirty="0"/>
                    </a:p>
                  </a:txBody>
                  <a:tcPr/>
                </a:tc>
                <a:tc>
                  <a:txBody>
                    <a:bodyPr/>
                    <a:lstStyle/>
                    <a:p>
                      <a:pPr algn="ctr"/>
                      <a:r>
                        <a:rPr lang="en-US" sz="900" i="0" dirty="0" smtClean="0"/>
                        <a:t>47%</a:t>
                      </a:r>
                      <a:endParaRPr lang="en-US" sz="900" i="0" dirty="0"/>
                    </a:p>
                  </a:txBody>
                  <a:tcPr/>
                </a:tc>
                <a:extLst>
                  <a:ext uri="{0D108BD9-81ED-4DB2-BD59-A6C34878D82A}">
                    <a16:rowId xmlns:a16="http://schemas.microsoft.com/office/drawing/2014/main" val="10004"/>
                  </a:ext>
                </a:extLst>
              </a:tr>
              <a:tr h="149854">
                <a:tc>
                  <a:txBody>
                    <a:bodyPr/>
                    <a:lstStyle/>
                    <a:p>
                      <a:pPr algn="r"/>
                      <a:r>
                        <a:rPr lang="en-US" sz="1050" b="1" dirty="0" smtClean="0"/>
                        <a:t>Monitor Games</a:t>
                      </a:r>
                      <a:endParaRPr lang="en-US" sz="1050" b="1" dirty="0"/>
                    </a:p>
                  </a:txBody>
                  <a:tcPr/>
                </a:tc>
                <a:tc>
                  <a:txBody>
                    <a:bodyPr/>
                    <a:lstStyle/>
                    <a:p>
                      <a:pPr algn="ctr"/>
                      <a:r>
                        <a:rPr lang="en-US" sz="900" i="0" dirty="0" smtClean="0"/>
                        <a:t>0%</a:t>
                      </a:r>
                      <a:endParaRPr lang="en-US" sz="900" i="0" dirty="0"/>
                    </a:p>
                  </a:txBody>
                  <a:tcPr/>
                </a:tc>
                <a:extLst>
                  <a:ext uri="{0D108BD9-81ED-4DB2-BD59-A6C34878D82A}">
                    <a16:rowId xmlns:a16="http://schemas.microsoft.com/office/drawing/2014/main" val="10005"/>
                  </a:ext>
                </a:extLst>
              </a:tr>
              <a:tr h="149854">
                <a:tc>
                  <a:txBody>
                    <a:bodyPr/>
                    <a:lstStyle/>
                    <a:p>
                      <a:pPr algn="r"/>
                      <a:r>
                        <a:rPr lang="en-US" sz="1050" b="1" dirty="0" smtClean="0">
                          <a:solidFill>
                            <a:schemeClr val="bg1"/>
                          </a:solidFill>
                        </a:rPr>
                        <a:t>Total  Lottery</a:t>
                      </a:r>
                      <a:r>
                        <a:rPr lang="en-US" sz="1050" b="1" baseline="0" dirty="0" smtClean="0">
                          <a:solidFill>
                            <a:schemeClr val="bg1"/>
                          </a:solidFill>
                        </a:rPr>
                        <a:t> </a:t>
                      </a:r>
                      <a:r>
                        <a:rPr lang="en-US" sz="1050" b="1" dirty="0" smtClean="0">
                          <a:solidFill>
                            <a:schemeClr val="bg1"/>
                          </a:solidFill>
                        </a:rPr>
                        <a:t>Spend</a:t>
                      </a:r>
                      <a:endParaRPr lang="en-US" sz="1050" b="1" dirty="0">
                        <a:solidFill>
                          <a:schemeClr val="bg1"/>
                        </a:solidFill>
                      </a:endParaRPr>
                    </a:p>
                  </a:txBody>
                  <a:tcPr>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bg1"/>
                          </a:solidFill>
                        </a:rPr>
                        <a:t>$61</a:t>
                      </a:r>
                      <a:endParaRPr lang="en-US" sz="1050" b="1" dirty="0">
                        <a:solidFill>
                          <a:schemeClr val="bg1"/>
                        </a:solidFill>
                      </a:endParaRPr>
                    </a:p>
                  </a:txBody>
                  <a:tcPr>
                    <a:solidFill>
                      <a:srgbClr val="8064A2"/>
                    </a:solidFill>
                  </a:tcPr>
                </a:tc>
                <a:extLst>
                  <a:ext uri="{0D108BD9-81ED-4DB2-BD59-A6C34878D82A}">
                    <a16:rowId xmlns:a16="http://schemas.microsoft.com/office/drawing/2014/main" val="10006"/>
                  </a:ext>
                </a:extLst>
              </a:tr>
            </a:tbl>
          </a:graphicData>
        </a:graphic>
      </p:graphicFrame>
      <p:sp>
        <p:nvSpPr>
          <p:cNvPr id="7" name="Rectangle 6"/>
          <p:cNvSpPr/>
          <p:nvPr/>
        </p:nvSpPr>
        <p:spPr>
          <a:xfrm>
            <a:off x="8168195" y="762000"/>
            <a:ext cx="899605" cy="369332"/>
          </a:xfrm>
          <a:prstGeom prst="rect">
            <a:avLst/>
          </a:prstGeom>
        </p:spPr>
        <p:txBody>
          <a:bodyPr wrap="none">
            <a:spAutoFit/>
          </a:bodyPr>
          <a:lstStyle/>
          <a:p>
            <a:pPr>
              <a:defRPr/>
            </a:pPr>
            <a:r>
              <a:rPr lang="en-US" i="1" dirty="0"/>
              <a:t>(n = </a:t>
            </a:r>
            <a:r>
              <a:rPr lang="en-US" i="1" dirty="0" smtClean="0"/>
              <a:t>17)</a:t>
            </a:r>
            <a:endParaRPr lang="en-US" i="1" dirty="0"/>
          </a:p>
        </p:txBody>
      </p:sp>
    </p:spTree>
    <p:extLst>
      <p:ext uri="{BB962C8B-B14F-4D97-AF65-F5344CB8AC3E}">
        <p14:creationId xmlns:p14="http://schemas.microsoft.com/office/powerpoint/2010/main" val="94563569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p:cNvSpPr>
            <a:spLocks noGrp="1"/>
          </p:cNvSpPr>
          <p:nvPr>
            <p:ph type="body" sz="quarter" idx="10"/>
          </p:nvPr>
        </p:nvSpPr>
        <p:spPr>
          <a:xfrm>
            <a:off x="152400" y="152403"/>
            <a:ext cx="8991600" cy="685800"/>
          </a:xfrm>
        </p:spPr>
        <p:txBody>
          <a:bodyPr/>
          <a:lstStyle/>
          <a:p>
            <a:pPr>
              <a:lnSpc>
                <a:spcPct val="70000"/>
              </a:lnSpc>
            </a:pPr>
            <a:r>
              <a:rPr lang="en-US" sz="4000" dirty="0" smtClean="0">
                <a:solidFill>
                  <a:schemeClr val="accent4"/>
                </a:solidFill>
              </a:rPr>
              <a:t>Low </a:t>
            </a:r>
            <a:r>
              <a:rPr lang="en-US" sz="4000" dirty="0">
                <a:solidFill>
                  <a:schemeClr val="accent4"/>
                </a:solidFill>
              </a:rPr>
              <a:t>Frequency Player Profile</a:t>
            </a:r>
          </a:p>
          <a:p>
            <a:pPr eaLnBrk="1" hangingPunct="1">
              <a:lnSpc>
                <a:spcPct val="70000"/>
              </a:lnSpc>
            </a:pPr>
            <a:r>
              <a:rPr lang="en-US" sz="2800" b="0" i="1" dirty="0" smtClean="0">
                <a:solidFill>
                  <a:schemeClr val="tx1"/>
                </a:solidFill>
              </a:rPr>
              <a:t>SMALLER CITY / MIDDLE INCOME </a:t>
            </a:r>
          </a:p>
        </p:txBody>
      </p:sp>
      <p:graphicFrame>
        <p:nvGraphicFramePr>
          <p:cNvPr id="4" name="Table 3"/>
          <p:cNvGraphicFramePr>
            <a:graphicFrameLocks noGrp="1"/>
          </p:cNvGraphicFramePr>
          <p:nvPr>
            <p:extLst>
              <p:ext uri="{D42A27DB-BD31-4B8C-83A1-F6EECF244321}">
                <p14:modId xmlns:p14="http://schemas.microsoft.com/office/powerpoint/2010/main" val="3284112173"/>
              </p:ext>
            </p:extLst>
          </p:nvPr>
        </p:nvGraphicFramePr>
        <p:xfrm>
          <a:off x="4690532" y="1278466"/>
          <a:ext cx="4343400" cy="5516880"/>
        </p:xfrm>
        <a:graphic>
          <a:graphicData uri="http://schemas.openxmlformats.org/drawingml/2006/table">
            <a:tbl>
              <a:tblPr firstRow="1" bandRow="1">
                <a:tableStyleId>{5940675A-B579-460E-94D1-54222C63F5DA}</a:tableStyleId>
              </a:tblPr>
              <a:tblGrid>
                <a:gridCol w="294536">
                  <a:extLst>
                    <a:ext uri="{9D8B030D-6E8A-4147-A177-3AD203B41FA5}">
                      <a16:colId xmlns:a16="http://schemas.microsoft.com/office/drawing/2014/main" val="20000"/>
                    </a:ext>
                  </a:extLst>
                </a:gridCol>
                <a:gridCol w="130566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64862">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chemeClr val="bg1"/>
                          </a:solidFill>
                        </a:rPr>
                        <a:t>Top Response </a:t>
                      </a:r>
                    </a:p>
                    <a:p>
                      <a:pPr algn="ctr"/>
                      <a:r>
                        <a:rPr lang="en-US" sz="900" b="1" dirty="0" smtClean="0">
                          <a:solidFill>
                            <a:schemeClr val="bg1"/>
                          </a:solidFill>
                        </a:rPr>
                        <a:t> (or Average)</a:t>
                      </a:r>
                    </a:p>
                  </a:txBody>
                  <a:tcPr>
                    <a:lnT w="12700" cap="flat" cmpd="sng" algn="ctr">
                      <a:solidFill>
                        <a:schemeClr val="tx1"/>
                      </a:solidFill>
                      <a:prstDash val="solid"/>
                      <a:round/>
                      <a:headEnd type="none" w="med" len="med"/>
                      <a:tailEnd type="none" w="med" len="med"/>
                    </a:lnT>
                    <a:solidFill>
                      <a:schemeClr val="accent4"/>
                    </a:solidFill>
                  </a:tcPr>
                </a:tc>
                <a:tc>
                  <a:txBody>
                    <a:bodyPr/>
                    <a:lstStyle/>
                    <a:p>
                      <a:pPr algn="ctr"/>
                      <a:r>
                        <a:rPr lang="en-US" sz="900" b="1" dirty="0" smtClean="0">
                          <a:solidFill>
                            <a:schemeClr val="tx1"/>
                          </a:solidFill>
                        </a:rPr>
                        <a:t>2</a:t>
                      </a:r>
                      <a:r>
                        <a:rPr lang="en-US" sz="900" b="1" baseline="30000" dirty="0" smtClean="0">
                          <a:solidFill>
                            <a:schemeClr val="tx1"/>
                          </a:solidFill>
                        </a:rPr>
                        <a:t>nd</a:t>
                      </a:r>
                      <a:r>
                        <a:rPr lang="en-US" sz="900" b="1" baseline="0" dirty="0" smtClean="0">
                          <a:solidFill>
                            <a:schemeClr val="tx1"/>
                          </a:solidFill>
                        </a:rPr>
                        <a:t> Top Response</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r h="228039">
                <a:tc rowSpan="13">
                  <a:txBody>
                    <a:bodyPr/>
                    <a:lstStyle/>
                    <a:p>
                      <a:pPr algn="ctr"/>
                      <a:r>
                        <a:rPr lang="en-US" sz="1050" b="1" dirty="0" smtClean="0">
                          <a:solidFill>
                            <a:schemeClr val="accent4">
                              <a:lumMod val="75000"/>
                            </a:schemeClr>
                          </a:solidFill>
                        </a:rPr>
                        <a:t>DEMOGRAPHICS</a:t>
                      </a:r>
                      <a:endParaRPr lang="en-US" sz="1050" b="1" dirty="0">
                        <a:solidFill>
                          <a:schemeClr val="accent4">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47</a:t>
                      </a:r>
                      <a:r>
                        <a:rPr lang="en-US" sz="900" b="1" baseline="0" dirty="0" smtClean="0"/>
                        <a:t> </a:t>
                      </a:r>
                      <a:r>
                        <a:rPr lang="en-US" sz="900" b="1" dirty="0" smtClean="0"/>
                        <a:t>years</a:t>
                      </a:r>
                      <a:endParaRPr lang="en-US" sz="900" b="1" dirty="0"/>
                    </a:p>
                  </a:txBody>
                  <a:tcPr>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28039">
                <a:tc vMerge="1">
                  <a:txBody>
                    <a:bodyPr/>
                    <a:lstStyle/>
                    <a:p>
                      <a:pPr algn="r"/>
                      <a:endParaRPr lang="en-US" sz="900" b="1" dirty="0"/>
                    </a:p>
                  </a:txBody>
                  <a:tcPr/>
                </a:tc>
                <a:tc>
                  <a:txBody>
                    <a:bodyPr/>
                    <a:lstStyle/>
                    <a:p>
                      <a:pPr algn="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Female – 59%</a:t>
                      </a:r>
                      <a:endParaRPr lang="en-US" sz="900" b="1" dirty="0"/>
                    </a:p>
                  </a:txBody>
                  <a:tcPr>
                    <a:solidFill>
                      <a:schemeClr val="accent4">
                        <a:lumMod val="20000"/>
                        <a:lumOff val="80000"/>
                      </a:schemeClr>
                    </a:solidFill>
                  </a:tcPr>
                </a:tc>
                <a:tc>
                  <a:txBody>
                    <a:bodyPr/>
                    <a:lstStyle/>
                    <a:p>
                      <a:pPr algn="ctr"/>
                      <a:r>
                        <a:rPr lang="en-US" sz="900" b="0" dirty="0" smtClean="0"/>
                        <a:t>Male</a:t>
                      </a:r>
                      <a:r>
                        <a:rPr lang="en-US" sz="900" b="0" baseline="0" dirty="0" smtClean="0"/>
                        <a:t> </a:t>
                      </a:r>
                      <a:r>
                        <a:rPr lang="en-US" sz="900" b="0" dirty="0" smtClean="0"/>
                        <a:t>– 41%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28039">
                <a:tc vMerge="1">
                  <a:txBody>
                    <a:bodyPr/>
                    <a:lstStyle/>
                    <a:p>
                      <a:pPr algn="r"/>
                      <a:endParaRPr lang="en-US" sz="900" b="1" dirty="0"/>
                    </a:p>
                  </a:txBody>
                  <a:tcPr/>
                </a:tc>
                <a:tc>
                  <a:txBody>
                    <a:bodyPr/>
                    <a:lstStyle/>
                    <a:p>
                      <a:pPr algn="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 – 80%</a:t>
                      </a:r>
                      <a:endParaRPr lang="en-US" sz="900" b="1" dirty="0"/>
                    </a:p>
                  </a:txBody>
                  <a:tcPr>
                    <a:solidFill>
                      <a:schemeClr val="accent4">
                        <a:lumMod val="20000"/>
                        <a:lumOff val="80000"/>
                      </a:schemeClr>
                    </a:solidFill>
                  </a:tcPr>
                </a:tc>
                <a:tc>
                  <a:txBody>
                    <a:bodyPr/>
                    <a:lstStyle/>
                    <a:p>
                      <a:pPr algn="ctr"/>
                      <a:r>
                        <a:rPr lang="en-US" sz="900" b="0" baseline="0" dirty="0" smtClean="0"/>
                        <a:t>Asian </a:t>
                      </a:r>
                      <a:r>
                        <a:rPr lang="en-US" sz="900" b="0" dirty="0" smtClean="0"/>
                        <a:t>– 7%</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28039">
                <a:tc vMerge="1">
                  <a:txBody>
                    <a:bodyPr/>
                    <a:lstStyle/>
                    <a:p>
                      <a:pPr algn="r"/>
                      <a:endParaRPr lang="en-US" sz="900" b="1" dirty="0"/>
                    </a:p>
                  </a:txBody>
                  <a:tcPr/>
                </a:tc>
                <a:tc>
                  <a:txBody>
                    <a:bodyPr/>
                    <a:lstStyle/>
                    <a:p>
                      <a:pPr algn="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48%</a:t>
                      </a:r>
                      <a:endParaRPr lang="en-US" sz="900" b="1" dirty="0"/>
                    </a:p>
                  </a:txBody>
                  <a:tcPr>
                    <a:solidFill>
                      <a:schemeClr val="accent4">
                        <a:lumMod val="20000"/>
                        <a:lumOff val="80000"/>
                      </a:schemeClr>
                    </a:solidFill>
                  </a:tcPr>
                </a:tc>
                <a:tc>
                  <a:txBody>
                    <a:bodyPr/>
                    <a:lstStyle/>
                    <a:p>
                      <a:pPr algn="ctr"/>
                      <a:r>
                        <a:rPr lang="en-US" sz="900" b="0" dirty="0" smtClean="0"/>
                        <a:t>TH</a:t>
                      </a:r>
                      <a:r>
                        <a:rPr lang="en-US" sz="900" b="0" baseline="0" dirty="0" smtClean="0"/>
                        <a:t> </a:t>
                      </a:r>
                      <a:r>
                        <a:rPr lang="en-US" sz="900" b="0" dirty="0" smtClean="0"/>
                        <a:t>– 18%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8039">
                <a:tc vMerge="1">
                  <a:txBody>
                    <a:bodyPr/>
                    <a:lstStyle/>
                    <a:p>
                      <a:pPr algn="r"/>
                      <a:endParaRPr lang="en-US" sz="900" b="1" dirty="0"/>
                    </a:p>
                  </a:txBody>
                  <a:tcPr/>
                </a:tc>
                <a:tc>
                  <a:txBody>
                    <a:bodyPr/>
                    <a:lstStyle/>
                    <a:p>
                      <a:pPr algn="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$258,000</a:t>
                      </a:r>
                      <a:endParaRPr lang="en-US" sz="900" b="1" dirty="0"/>
                    </a:p>
                  </a:txBody>
                  <a:tcPr>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8039">
                <a:tc vMerge="1">
                  <a:txBody>
                    <a:bodyPr/>
                    <a:lstStyle/>
                    <a:p>
                      <a:pPr algn="r"/>
                      <a:endParaRPr lang="en-US" sz="900" b="1" dirty="0"/>
                    </a:p>
                  </a:txBody>
                  <a:tcPr/>
                </a:tc>
                <a:tc>
                  <a:txBody>
                    <a:bodyPr/>
                    <a:lstStyle/>
                    <a:p>
                      <a:pPr algn="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 – 66%</a:t>
                      </a:r>
                      <a:endParaRPr lang="en-US" sz="900" b="1" dirty="0"/>
                    </a:p>
                  </a:txBody>
                  <a:tcPr>
                    <a:solidFill>
                      <a:schemeClr val="accent4">
                        <a:lumMod val="20000"/>
                        <a:lumOff val="80000"/>
                      </a:schemeClr>
                    </a:solidFill>
                  </a:tcPr>
                </a:tc>
                <a:tc>
                  <a:txBody>
                    <a:bodyPr/>
                    <a:lstStyle/>
                    <a:p>
                      <a:pPr algn="ctr"/>
                      <a:r>
                        <a:rPr lang="en-US" sz="900" b="0" dirty="0" smtClean="0"/>
                        <a:t>Rent</a:t>
                      </a:r>
                      <a:r>
                        <a:rPr lang="en-US" sz="900" b="0" baseline="0" dirty="0" smtClean="0"/>
                        <a:t> </a:t>
                      </a:r>
                      <a:r>
                        <a:rPr lang="en-US" sz="900" b="0" dirty="0" smtClean="0"/>
                        <a:t>– 32%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8039">
                <a:tc vMerge="1">
                  <a:txBody>
                    <a:bodyPr/>
                    <a:lstStyle/>
                    <a:p>
                      <a:pPr algn="r"/>
                      <a:endParaRPr lang="en-US" sz="900" b="1" dirty="0"/>
                    </a:p>
                  </a:txBody>
                  <a:tcPr/>
                </a:tc>
                <a:tc>
                  <a:txBody>
                    <a:bodyPr/>
                    <a:lstStyle/>
                    <a:p>
                      <a:pPr algn="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Married – 52%</a:t>
                      </a:r>
                      <a:endParaRPr lang="en-US" sz="900" b="1" dirty="0"/>
                    </a:p>
                  </a:txBody>
                  <a:tcPr>
                    <a:solidFill>
                      <a:schemeClr val="accent4">
                        <a:lumMod val="20000"/>
                        <a:lumOff val="80000"/>
                      </a:schemeClr>
                    </a:solidFill>
                  </a:tcPr>
                </a:tc>
                <a:tc>
                  <a:txBody>
                    <a:bodyPr/>
                    <a:lstStyle/>
                    <a:p>
                      <a:pPr algn="ctr"/>
                      <a:r>
                        <a:rPr lang="en-US" sz="900" b="0" dirty="0" smtClean="0"/>
                        <a:t>Single</a:t>
                      </a:r>
                      <a:r>
                        <a:rPr lang="en-US" sz="900" b="0" baseline="0" dirty="0" smtClean="0"/>
                        <a:t> </a:t>
                      </a:r>
                      <a:r>
                        <a:rPr lang="en-US" sz="900" b="0" dirty="0" smtClean="0"/>
                        <a:t>– 30%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8039">
                <a:tc vMerge="1">
                  <a:txBody>
                    <a:bodyPr/>
                    <a:lstStyle/>
                    <a:p>
                      <a:pPr algn="r"/>
                      <a:endParaRPr lang="en-US" sz="900" b="1" dirty="0"/>
                    </a:p>
                  </a:txBody>
                  <a:tcPr/>
                </a:tc>
                <a:tc>
                  <a:txBody>
                    <a:bodyPr/>
                    <a:lstStyle/>
                    <a:p>
                      <a:pPr algn="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25%</a:t>
                      </a:r>
                      <a:endParaRPr lang="en-US" sz="900" b="1" dirty="0"/>
                    </a:p>
                  </a:txBody>
                  <a:tcPr>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8039">
                <a:tc vMerge="1">
                  <a:txBody>
                    <a:bodyPr/>
                    <a:lstStyle/>
                    <a:p>
                      <a:pPr algn="r"/>
                      <a:endParaRPr lang="en-US" sz="900" b="1" dirty="0"/>
                    </a:p>
                  </a:txBody>
                  <a:tcPr/>
                </a:tc>
                <a:tc>
                  <a:txBody>
                    <a:bodyPr/>
                    <a:lstStyle/>
                    <a:p>
                      <a:pPr algn="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a:t>
                      </a:r>
                      <a:r>
                        <a:rPr lang="en-US" sz="900" b="1" baseline="0" dirty="0" smtClean="0"/>
                        <a:t> Year College </a:t>
                      </a:r>
                      <a:r>
                        <a:rPr lang="en-US" sz="900" b="1" dirty="0" smtClean="0"/>
                        <a:t> – 43%</a:t>
                      </a:r>
                      <a:endParaRPr lang="en-US" sz="900" b="1" dirty="0"/>
                    </a:p>
                  </a:txBody>
                  <a:tcPr>
                    <a:solidFill>
                      <a:schemeClr val="accent4">
                        <a:lumMod val="20000"/>
                        <a:lumOff val="80000"/>
                      </a:schemeClr>
                    </a:solidFill>
                  </a:tcPr>
                </a:tc>
                <a:tc>
                  <a:txBody>
                    <a:bodyPr/>
                    <a:lstStyle/>
                    <a:p>
                      <a:pPr algn="ctr"/>
                      <a:r>
                        <a:rPr lang="en-US" sz="900" b="0" dirty="0" smtClean="0"/>
                        <a:t>Some</a:t>
                      </a:r>
                      <a:r>
                        <a:rPr lang="en-US" sz="900" b="0" baseline="0" dirty="0" smtClean="0"/>
                        <a:t> College </a:t>
                      </a:r>
                      <a:r>
                        <a:rPr lang="en-US" sz="900" b="0" dirty="0" smtClean="0"/>
                        <a:t>– 34%</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Full</a:t>
                      </a:r>
                      <a:r>
                        <a:rPr lang="en-US" sz="900" b="1" baseline="0" dirty="0" smtClean="0"/>
                        <a:t> Time</a:t>
                      </a:r>
                      <a:r>
                        <a:rPr lang="en-US" sz="900" b="1" dirty="0" smtClean="0"/>
                        <a:t> – 57%</a:t>
                      </a:r>
                      <a:endParaRPr lang="en-US" sz="900" b="1" dirty="0"/>
                    </a:p>
                  </a:txBody>
                  <a:tcPr>
                    <a:solidFill>
                      <a:schemeClr val="accent4">
                        <a:lumMod val="20000"/>
                        <a:lumOff val="80000"/>
                      </a:schemeClr>
                    </a:solidFill>
                  </a:tcPr>
                </a:tc>
                <a:tc>
                  <a:txBody>
                    <a:bodyPr/>
                    <a:lstStyle/>
                    <a:p>
                      <a:pPr algn="ctr"/>
                      <a:r>
                        <a:rPr lang="en-US" sz="900" b="0" dirty="0" smtClean="0"/>
                        <a:t>Retired</a:t>
                      </a:r>
                      <a:r>
                        <a:rPr lang="en-US" sz="900" b="0" baseline="0" dirty="0" smtClean="0"/>
                        <a:t> </a:t>
                      </a:r>
                      <a:r>
                        <a:rPr lang="en-US" sz="900" b="0" dirty="0" smtClean="0"/>
                        <a:t>– 14%</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72%</a:t>
                      </a:r>
                      <a:endParaRPr lang="en-US" sz="900" b="1" dirty="0"/>
                    </a:p>
                  </a:txBody>
                  <a:tcPr>
                    <a:solidFill>
                      <a:schemeClr val="accent4">
                        <a:lumMod val="20000"/>
                        <a:lumOff val="80000"/>
                      </a:schemeClr>
                    </a:solidFill>
                  </a:tcPr>
                </a:tc>
                <a:tc>
                  <a:txBody>
                    <a:bodyPr/>
                    <a:lstStyle/>
                    <a:p>
                      <a:pPr algn="ctr"/>
                      <a:r>
                        <a:rPr lang="en-US" sz="900" b="0" dirty="0" smtClean="0"/>
                        <a:t>Trade/Retail</a:t>
                      </a:r>
                      <a:r>
                        <a:rPr lang="en-US" sz="900" b="0" baseline="0" dirty="0" smtClean="0"/>
                        <a:t> </a:t>
                      </a:r>
                      <a:r>
                        <a:rPr lang="en-US" sz="900" b="0" dirty="0" smtClean="0"/>
                        <a:t>– 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$77,000</a:t>
                      </a:r>
                      <a:endParaRPr lang="en-US" sz="900" b="1" dirty="0"/>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8039">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91%</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21621">
                <a:tc>
                  <a:txBody>
                    <a:bodyPr/>
                    <a:lstStyle/>
                    <a:p>
                      <a:pPr algn="ctr"/>
                      <a:endParaRPr lang="en-US" sz="200" b="1" dirty="0">
                        <a:solidFill>
                          <a:schemeClr val="accent4">
                            <a:lumMod val="75000"/>
                          </a:schemeClr>
                        </a:solidFill>
                      </a:endParaRPr>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8039">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E</a:t>
                      </a:r>
                      <a:endParaRPr lang="en-US" sz="1050" b="1"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baseline="0" dirty="0" smtClean="0"/>
                        <a:t>Watching TV</a:t>
                      </a:r>
                      <a:r>
                        <a:rPr lang="en-US" sz="900" b="1" dirty="0" smtClean="0"/>
                        <a:t> – 80%</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0" dirty="0" smtClean="0"/>
                        <a:t>Restaurants – 75%</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8039">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Broadcast</a:t>
                      </a:r>
                      <a:r>
                        <a:rPr lang="en-US" sz="900" b="1" baseline="0" dirty="0" smtClean="0"/>
                        <a:t> TV</a:t>
                      </a:r>
                      <a:r>
                        <a:rPr lang="en-US" sz="900" b="1" dirty="0" smtClean="0"/>
                        <a:t> – 9</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0" dirty="0" smtClean="0"/>
                        <a:t>Internet– 8</a:t>
                      </a:r>
                      <a:r>
                        <a:rPr lang="en-US" sz="900" b="0" baseline="0" dirty="0" smtClean="0"/>
                        <a:t> hours</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baseline="0" dirty="0" smtClean="0"/>
                        <a:t>Desktop</a:t>
                      </a:r>
                      <a:r>
                        <a:rPr lang="en-US" sz="900" b="1" dirty="0" smtClean="0"/>
                        <a:t> – 41% of time</a:t>
                      </a:r>
                      <a:endParaRPr lang="en-US" sz="900" b="1" dirty="0"/>
                    </a:p>
                  </a:txBody>
                  <a:tcPr>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a:r>
                        <a:rPr lang="en-US" sz="900" b="0" dirty="0" smtClean="0"/>
                        <a:t>Laptop</a:t>
                      </a:r>
                      <a:r>
                        <a:rPr lang="en-US" sz="900" b="0" baseline="0" dirty="0" smtClean="0"/>
                        <a:t> </a:t>
                      </a:r>
                      <a:r>
                        <a:rPr lang="en-US" sz="900" b="0" dirty="0" smtClean="0"/>
                        <a:t>– 35%</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Laptop – 75%</a:t>
                      </a:r>
                      <a:endParaRPr lang="en-US" sz="900" b="1" dirty="0"/>
                    </a:p>
                  </a:txBody>
                  <a:tcPr>
                    <a:solidFill>
                      <a:schemeClr val="accent4">
                        <a:lumMod val="20000"/>
                        <a:lumOff val="80000"/>
                      </a:schemeClr>
                    </a:solidFill>
                  </a:tcPr>
                </a:tc>
                <a:tc>
                  <a:txBody>
                    <a:bodyPr/>
                    <a:lstStyle/>
                    <a:p>
                      <a:pPr algn="ctr"/>
                      <a:r>
                        <a:rPr lang="en-US" sz="900" b="0" dirty="0" smtClean="0"/>
                        <a:t>Smartphone</a:t>
                      </a:r>
                      <a:r>
                        <a:rPr lang="en-US" sz="900" b="0" baseline="0" dirty="0" smtClean="0"/>
                        <a:t> </a:t>
                      </a:r>
                      <a:r>
                        <a:rPr lang="en-US" sz="900" b="0" dirty="0" smtClean="0"/>
                        <a:t>– 70%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8"/>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Drama</a:t>
                      </a:r>
                      <a:r>
                        <a:rPr lang="en-US" sz="900" b="1" baseline="0" dirty="0" smtClean="0"/>
                        <a:t> </a:t>
                      </a:r>
                      <a:r>
                        <a:rPr lang="en-US" sz="900" b="1" dirty="0" smtClean="0"/>
                        <a:t>– 77%</a:t>
                      </a:r>
                      <a:endParaRPr lang="en-US" sz="900" b="1" dirty="0"/>
                    </a:p>
                  </a:txBody>
                  <a:tcPr>
                    <a:solidFill>
                      <a:schemeClr val="accent4">
                        <a:lumMod val="20000"/>
                        <a:lumOff val="80000"/>
                      </a:schemeClr>
                    </a:solidFill>
                  </a:tcPr>
                </a:tc>
                <a:tc>
                  <a:txBody>
                    <a:bodyPr/>
                    <a:lstStyle/>
                    <a:p>
                      <a:pPr algn="ctr"/>
                      <a:r>
                        <a:rPr lang="en-US" sz="900" b="0" baseline="0" dirty="0" smtClean="0"/>
                        <a:t>Movies </a:t>
                      </a:r>
                      <a:r>
                        <a:rPr lang="en-US" sz="900" b="0" dirty="0" smtClean="0"/>
                        <a:t>– 66%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80%</a:t>
                      </a:r>
                      <a:endParaRPr lang="en-US" sz="900" b="1" dirty="0"/>
                    </a:p>
                  </a:txBody>
                  <a:tcPr>
                    <a:solidFill>
                      <a:schemeClr val="accent4">
                        <a:lumMod val="20000"/>
                        <a:lumOff val="80000"/>
                      </a:schemeClr>
                    </a:solidFill>
                  </a:tcPr>
                </a:tc>
                <a:tc>
                  <a:txBody>
                    <a:bodyPr/>
                    <a:lstStyle/>
                    <a:p>
                      <a:pPr algn="ctr"/>
                      <a:r>
                        <a:rPr lang="en-US" sz="900" b="0" dirty="0" smtClean="0"/>
                        <a:t>LinkedIn – 30%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 – 86%</a:t>
                      </a:r>
                      <a:endParaRPr lang="en-US" sz="900" b="1" dirty="0"/>
                    </a:p>
                  </a:txBody>
                  <a:tcPr>
                    <a:solidFill>
                      <a:schemeClr val="accent4">
                        <a:lumMod val="20000"/>
                        <a:lumOff val="80000"/>
                      </a:schemeClr>
                    </a:solidFill>
                  </a:tcPr>
                </a:tc>
                <a:tc>
                  <a:txBody>
                    <a:bodyPr/>
                    <a:lstStyle/>
                    <a:p>
                      <a:pPr algn="ctr"/>
                      <a:r>
                        <a:rPr lang="en-US" sz="900" b="0" dirty="0" smtClean="0"/>
                        <a:t>Superstore</a:t>
                      </a:r>
                      <a:r>
                        <a:rPr lang="en-US" sz="900" b="0" baseline="0" dirty="0" smtClean="0"/>
                        <a:t> </a:t>
                      </a:r>
                      <a:r>
                        <a:rPr lang="en-US" sz="900" b="0" dirty="0" smtClean="0"/>
                        <a:t>– 86%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SUV/Crossover – 39%</a:t>
                      </a:r>
                      <a:endParaRPr lang="en-US" sz="900" b="1" dirty="0"/>
                    </a:p>
                  </a:txBody>
                  <a:tcPr>
                    <a:solidFill>
                      <a:schemeClr val="accent4">
                        <a:lumMod val="20000"/>
                        <a:lumOff val="80000"/>
                      </a:schemeClr>
                    </a:solidFill>
                  </a:tcPr>
                </a:tc>
                <a:tc>
                  <a:txBody>
                    <a:bodyPr/>
                    <a:lstStyle/>
                    <a:p>
                      <a:pPr algn="ctr"/>
                      <a:r>
                        <a:rPr lang="en-US" sz="900" b="0" dirty="0" smtClean="0"/>
                        <a:t>Sedan</a:t>
                      </a:r>
                      <a:r>
                        <a:rPr lang="en-US" sz="900" b="0" baseline="0" dirty="0" smtClean="0"/>
                        <a:t> </a:t>
                      </a:r>
                      <a:r>
                        <a:rPr lang="en-US" sz="900" b="0" dirty="0" smtClean="0"/>
                        <a:t>– 36%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2"/>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baseline="0" dirty="0" smtClean="0"/>
                        <a:t>Honda </a:t>
                      </a:r>
                      <a:r>
                        <a:rPr lang="en-US" sz="900" b="1" dirty="0" smtClean="0"/>
                        <a:t>– 14%</a:t>
                      </a:r>
                      <a:endParaRPr lang="en-US" sz="900" b="1" dirty="0"/>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0" dirty="0" smtClean="0"/>
                        <a:t>Toyota</a:t>
                      </a:r>
                      <a:r>
                        <a:rPr lang="en-US" sz="900" b="0" baseline="0" dirty="0" smtClean="0"/>
                        <a:t> </a:t>
                      </a:r>
                      <a:r>
                        <a:rPr lang="en-US" sz="900" b="0" dirty="0" smtClean="0"/>
                        <a:t>– 10%</a:t>
                      </a: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778979797"/>
              </p:ext>
            </p:extLst>
          </p:nvPr>
        </p:nvGraphicFramePr>
        <p:xfrm>
          <a:off x="101601" y="5511801"/>
          <a:ext cx="4343400" cy="128016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4">
                              <a:lumMod val="75000"/>
                            </a:schemeClr>
                          </a:solidFill>
                        </a:rPr>
                        <a:t>G A M B L I N G / G A M I N G   P O T E N T I A L</a:t>
                      </a:r>
                      <a:endParaRPr lang="en-US" sz="1200" b="1" dirty="0">
                        <a:solidFill>
                          <a:schemeClr val="accent4">
                            <a:lumMod val="75000"/>
                          </a:schemeClr>
                        </a:solidFill>
                      </a:endParaRPr>
                    </a:p>
                  </a:txBody>
                  <a:tcPr>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val="10000"/>
                  </a:ext>
                </a:extLst>
              </a:tr>
              <a:tr h="149854">
                <a:tc>
                  <a:txBody>
                    <a:bodyPr/>
                    <a:lstStyle/>
                    <a:p>
                      <a:pPr algn="r"/>
                      <a:r>
                        <a:rPr lang="en-US" sz="1050" b="1" dirty="0" smtClean="0"/>
                        <a:t>Risk Meter</a:t>
                      </a:r>
                      <a:endParaRPr lang="en-US" sz="1050" b="1" dirty="0"/>
                    </a:p>
                  </a:txBody>
                  <a:tcPr/>
                </a:tc>
                <a:tc>
                  <a:txBody>
                    <a:bodyPr/>
                    <a:lstStyle/>
                    <a:p>
                      <a:pPr algn="ctr"/>
                      <a:r>
                        <a:rPr lang="en-US" sz="1050" b="1" dirty="0" smtClean="0"/>
                        <a:t>12</a:t>
                      </a:r>
                      <a:r>
                        <a:rPr lang="en-US" sz="900" b="1" dirty="0" smtClean="0"/>
                        <a:t> </a:t>
                      </a:r>
                      <a:r>
                        <a:rPr lang="en-US" sz="900" i="1" dirty="0" smtClean="0"/>
                        <a:t>out of 25 points</a:t>
                      </a:r>
                      <a:endParaRPr lang="en-US" sz="900" i="1" dirty="0"/>
                    </a:p>
                  </a:txBody>
                  <a:tcPr/>
                </a:tc>
                <a:extLst>
                  <a:ext uri="{0D108BD9-81ED-4DB2-BD59-A6C34878D82A}">
                    <a16:rowId xmlns:a16="http://schemas.microsoft.com/office/drawing/2014/main" val="10001"/>
                  </a:ext>
                </a:extLst>
              </a:tr>
              <a:tr h="149854">
                <a:tc>
                  <a:txBody>
                    <a:bodyPr/>
                    <a:lstStyle/>
                    <a:p>
                      <a:pPr algn="r"/>
                      <a:r>
                        <a:rPr lang="en-US" sz="1050" b="1" dirty="0" smtClean="0"/>
                        <a:t>Gaming/Gambling Tendency</a:t>
                      </a:r>
                      <a:endParaRPr lang="en-US" sz="1050" b="1" dirty="0"/>
                    </a:p>
                  </a:txBody>
                  <a:tcPr/>
                </a:tc>
                <a:tc>
                  <a:txBody>
                    <a:bodyPr/>
                    <a:lstStyle/>
                    <a:p>
                      <a:pPr algn="ctr"/>
                      <a:r>
                        <a:rPr lang="en-US" sz="1050" b="1" dirty="0" smtClean="0"/>
                        <a:t>13 </a:t>
                      </a:r>
                      <a:r>
                        <a:rPr lang="en-US" sz="900" i="1" dirty="0" smtClean="0"/>
                        <a:t>out of 25 points</a:t>
                      </a:r>
                      <a:endParaRPr lang="en-US" sz="900" i="1" dirty="0"/>
                    </a:p>
                  </a:txBody>
                  <a:tcPr/>
                </a:tc>
                <a:extLst>
                  <a:ext uri="{0D108BD9-81ED-4DB2-BD59-A6C34878D82A}">
                    <a16:rowId xmlns:a16="http://schemas.microsoft.com/office/drawing/2014/main" val="10002"/>
                  </a:ext>
                </a:extLst>
              </a:tr>
              <a:tr h="149854">
                <a:tc>
                  <a:txBody>
                    <a:bodyPr/>
                    <a:lstStyle/>
                    <a:p>
                      <a:pPr algn="r"/>
                      <a:r>
                        <a:rPr lang="en-US" sz="1050" b="1" dirty="0" smtClean="0"/>
                        <a:t>Maryland Lottery Perception</a:t>
                      </a:r>
                      <a:endParaRPr lang="en-US" sz="1050" b="1" dirty="0"/>
                    </a:p>
                  </a:txBody>
                  <a:tcPr/>
                </a:tc>
                <a:tc>
                  <a:txBody>
                    <a:bodyPr/>
                    <a:lstStyle/>
                    <a:p>
                      <a:pPr algn="ctr"/>
                      <a:r>
                        <a:rPr lang="en-US" sz="1050" b="1" dirty="0" smtClean="0"/>
                        <a:t>28</a:t>
                      </a:r>
                      <a:r>
                        <a:rPr lang="en-US" sz="900" b="1" dirty="0" smtClean="0"/>
                        <a:t> </a:t>
                      </a:r>
                      <a:r>
                        <a:rPr lang="en-US" sz="900" i="1" dirty="0" smtClean="0"/>
                        <a:t>out of 50 points</a:t>
                      </a:r>
                      <a:endParaRPr lang="en-US" sz="900" i="1" dirty="0"/>
                    </a:p>
                  </a:txBody>
                  <a:tcPr/>
                </a:tc>
                <a:extLst>
                  <a:ext uri="{0D108BD9-81ED-4DB2-BD59-A6C34878D82A}">
                    <a16:rowId xmlns:a16="http://schemas.microsoft.com/office/drawing/2014/main" val="10003"/>
                  </a:ext>
                </a:extLst>
              </a:tr>
              <a:tr h="149854">
                <a:tc>
                  <a:txBody>
                    <a:bodyPr/>
                    <a:lstStyle/>
                    <a:p>
                      <a:pPr algn="r"/>
                      <a:r>
                        <a:rPr lang="en-US" sz="1050" b="1" dirty="0" smtClean="0">
                          <a:solidFill>
                            <a:schemeClr val="bg1"/>
                          </a:solidFill>
                        </a:rPr>
                        <a:t>Total Score</a:t>
                      </a:r>
                      <a:endParaRPr lang="en-US" sz="1050" b="1" dirty="0">
                        <a:solidFill>
                          <a:schemeClr val="bg1"/>
                        </a:solidFill>
                      </a:endParaRPr>
                    </a:p>
                  </a:txBody>
                  <a:tcPr>
                    <a:solidFill>
                      <a:schemeClr val="accent4"/>
                    </a:solidFill>
                  </a:tcPr>
                </a:tc>
                <a:tc>
                  <a:txBody>
                    <a:bodyPr/>
                    <a:lstStyle/>
                    <a:p>
                      <a:pPr algn="ctr"/>
                      <a:r>
                        <a:rPr lang="en-US" sz="1050" b="1" i="0" baseline="0" dirty="0" smtClean="0">
                          <a:solidFill>
                            <a:schemeClr val="bg1"/>
                          </a:solidFill>
                        </a:rPr>
                        <a:t>53 </a:t>
                      </a:r>
                      <a:r>
                        <a:rPr lang="en-US" sz="900" b="1" i="1" dirty="0" smtClean="0">
                          <a:solidFill>
                            <a:schemeClr val="bg1"/>
                          </a:solidFill>
                        </a:rPr>
                        <a:t>out of 100 points</a:t>
                      </a:r>
                      <a:endParaRPr lang="en-US" sz="900" b="1" i="1" dirty="0">
                        <a:solidFill>
                          <a:schemeClr val="bg1"/>
                        </a:solidFill>
                      </a:endParaRPr>
                    </a:p>
                  </a:txBody>
                  <a:tcPr>
                    <a:solidFill>
                      <a:schemeClr val="accent4"/>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278877310"/>
              </p:ext>
            </p:extLst>
          </p:nvPr>
        </p:nvGraphicFramePr>
        <p:xfrm>
          <a:off x="101601" y="1278466"/>
          <a:ext cx="4343400" cy="2270157"/>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tblGrid>
              <a:tr h="349917">
                <a:tc>
                  <a:txBody>
                    <a:bodyPr/>
                    <a:lstStyle/>
                    <a:p>
                      <a:pPr algn="ctr"/>
                      <a:r>
                        <a:rPr lang="en-US" sz="1200" b="1" dirty="0" smtClean="0">
                          <a:solidFill>
                            <a:schemeClr val="accent4">
                              <a:lumMod val="75000"/>
                            </a:schemeClr>
                          </a:solidFill>
                        </a:rPr>
                        <a:t>P R O F I L E  S U M M A R Y</a:t>
                      </a:r>
                      <a:r>
                        <a:rPr lang="en-US" sz="1200" b="1" baseline="0" dirty="0" smtClean="0">
                          <a:solidFill>
                            <a:schemeClr val="accent4">
                              <a:lumMod val="75000"/>
                            </a:schemeClr>
                          </a:solidFill>
                        </a:rPr>
                        <a:t> </a:t>
                      </a:r>
                      <a:endParaRPr lang="en-US" sz="1200" b="1" dirty="0">
                        <a:solidFill>
                          <a:schemeClr val="accent4">
                            <a:lumMod val="75000"/>
                          </a:schemeClr>
                        </a:solidFill>
                      </a:endParaRPr>
                    </a:p>
                  </a:txBody>
                  <a:tcPr anchor="ctr">
                    <a:solidFill>
                      <a:schemeClr val="bg1">
                        <a:lumMod val="95000"/>
                      </a:schemeClr>
                    </a:solidFill>
                  </a:tcPr>
                </a:tc>
                <a:extLst>
                  <a:ext uri="{0D108BD9-81ED-4DB2-BD59-A6C34878D82A}">
                    <a16:rowId xmlns:a16="http://schemas.microsoft.com/office/drawing/2014/main" val="10000"/>
                  </a:ext>
                </a:extLst>
              </a:tr>
              <a:tr h="1876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This group’s average age is the oldest</a:t>
                      </a:r>
                      <a:r>
                        <a:rPr lang="en-US" sz="1200" b="1" baseline="0" dirty="0" smtClean="0">
                          <a:solidFill>
                            <a:schemeClr val="tx1"/>
                          </a:solidFill>
                        </a:rPr>
                        <a:t> compared to the other small city segments.  The high majority are white and own a single family home valued around $258,000.  </a:t>
                      </a:r>
                      <a:r>
                        <a:rPr lang="en-US" sz="1200" b="1" dirty="0" smtClean="0">
                          <a:solidFill>
                            <a:schemeClr val="tx1"/>
                          </a:solidFill>
                        </a:rPr>
                        <a:t>They are moderately</a:t>
                      </a:r>
                      <a:r>
                        <a:rPr lang="en-US" sz="1200" b="1" baseline="0" dirty="0" smtClean="0">
                          <a:solidFill>
                            <a:schemeClr val="tx1"/>
                          </a:solidFill>
                        </a:rPr>
                        <a:t> educated and most are professionals working full time </a:t>
                      </a:r>
                      <a:r>
                        <a:rPr lang="en-US" sz="1200" b="1" dirty="0" smtClean="0">
                          <a:solidFill>
                            <a:schemeClr val="tx1"/>
                          </a:solidFill>
                        </a:rPr>
                        <a:t>with</a:t>
                      </a:r>
                      <a:r>
                        <a:rPr lang="en-US" sz="1200" b="1" baseline="0" dirty="0" smtClean="0">
                          <a:solidFill>
                            <a:schemeClr val="tx1"/>
                          </a:solidFill>
                        </a:rPr>
                        <a:t> an average HHI of $77,000.  </a:t>
                      </a:r>
                      <a:r>
                        <a:rPr lang="en-US" sz="1200" b="1" dirty="0" smtClean="0">
                          <a:solidFill>
                            <a:schemeClr val="tx1"/>
                          </a:solidFill>
                        </a:rPr>
                        <a:t>Besides watching</a:t>
                      </a:r>
                      <a:r>
                        <a:rPr lang="en-US" sz="1200" b="1" baseline="0" dirty="0" smtClean="0">
                          <a:solidFill>
                            <a:schemeClr val="tx1"/>
                          </a:solidFill>
                        </a:rPr>
                        <a:t> </a:t>
                      </a:r>
                      <a:r>
                        <a:rPr lang="en-US" sz="1200" b="1" dirty="0" smtClean="0">
                          <a:solidFill>
                            <a:schemeClr val="tx1"/>
                          </a:solidFill>
                        </a:rPr>
                        <a:t>TV</a:t>
                      </a:r>
                      <a:r>
                        <a:rPr lang="en-US" sz="1200" b="1" baseline="0" dirty="0" smtClean="0">
                          <a:solidFill>
                            <a:schemeClr val="tx1"/>
                          </a:solidFill>
                        </a:rPr>
                        <a:t>, they spend their leisure time going to restaurants, spending time with family, cooking, traveling and on social media. </a:t>
                      </a:r>
                      <a:r>
                        <a:rPr lang="en-US" sz="1200" b="1" dirty="0" smtClean="0">
                          <a:solidFill>
                            <a:schemeClr val="tx1"/>
                          </a:solidFill>
                        </a:rPr>
                        <a:t>Their gambling/gaming index score is below average for the low</a:t>
                      </a:r>
                      <a:r>
                        <a:rPr lang="en-US" sz="1200" b="1" baseline="0" dirty="0" smtClean="0">
                          <a:solidFill>
                            <a:schemeClr val="tx1"/>
                          </a:solidFill>
                        </a:rPr>
                        <a:t> frequency </a:t>
                      </a:r>
                      <a:r>
                        <a:rPr lang="en-US" sz="1200" b="1" dirty="0" smtClean="0">
                          <a:solidFill>
                            <a:schemeClr val="tx1"/>
                          </a:solidFill>
                        </a:rPr>
                        <a:t>players.</a:t>
                      </a:r>
                    </a:p>
                    <a:p>
                      <a:pPr algn="l"/>
                      <a:endParaRPr lang="en-US" sz="1200" b="1"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58105844"/>
              </p:ext>
            </p:extLst>
          </p:nvPr>
        </p:nvGraphicFramePr>
        <p:xfrm>
          <a:off x="99718" y="3649980"/>
          <a:ext cx="4343400" cy="176022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4">
                              <a:lumMod val="75000"/>
                            </a:schemeClr>
                          </a:solidFill>
                        </a:rPr>
                        <a:t>C U R R E N T</a:t>
                      </a:r>
                      <a:r>
                        <a:rPr lang="en-US" sz="1200" b="1" baseline="0" dirty="0" smtClean="0">
                          <a:solidFill>
                            <a:schemeClr val="accent4">
                              <a:lumMod val="75000"/>
                            </a:schemeClr>
                          </a:solidFill>
                        </a:rPr>
                        <a:t>  L O T T E R Y  P L A Y</a:t>
                      </a:r>
                      <a:endParaRPr lang="en-US" sz="1200" b="1" dirty="0">
                        <a:solidFill>
                          <a:schemeClr val="accent4">
                            <a:lumMod val="75000"/>
                          </a:schemeClr>
                        </a:solidFill>
                      </a:endParaRPr>
                    </a:p>
                  </a:txBody>
                  <a:tcPr>
                    <a:solidFill>
                      <a:schemeClr val="bg1">
                        <a:lumMod val="95000"/>
                      </a:schemeClr>
                    </a:solidFill>
                  </a:tcPr>
                </a:tc>
                <a:tc hMerge="1">
                  <a:txBody>
                    <a:bodyPr/>
                    <a:lstStyle/>
                    <a:p>
                      <a:pPr algn="ctr"/>
                      <a:endParaRPr lang="en-US" sz="1200" b="1" dirty="0">
                        <a:solidFill>
                          <a:schemeClr val="accent2">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149854">
                <a:tc>
                  <a:txBody>
                    <a:bodyPr/>
                    <a:lstStyle/>
                    <a:p>
                      <a:pPr algn="r"/>
                      <a:endParaRPr lang="en-US" sz="900" b="1" dirty="0"/>
                    </a:p>
                  </a:txBody>
                  <a:tcPr/>
                </a:tc>
                <a:tc>
                  <a:txBody>
                    <a:bodyPr/>
                    <a:lstStyle/>
                    <a:p>
                      <a:pPr algn="ctr"/>
                      <a:r>
                        <a:rPr lang="en-US" sz="900" b="1" i="1" dirty="0" smtClean="0"/>
                        <a:t>% of Respondents</a:t>
                      </a:r>
                      <a:endParaRPr lang="en-US" sz="900" b="1" i="1" dirty="0"/>
                    </a:p>
                  </a:txBody>
                  <a:tcPr/>
                </a:tc>
                <a:extLst>
                  <a:ext uri="{0D108BD9-81ED-4DB2-BD59-A6C34878D82A}">
                    <a16:rowId xmlns:a16="http://schemas.microsoft.com/office/drawing/2014/main" val="10001"/>
                  </a:ext>
                </a:extLst>
              </a:tr>
              <a:tr h="149854">
                <a:tc>
                  <a:txBody>
                    <a:bodyPr/>
                    <a:lstStyle/>
                    <a:p>
                      <a:pPr algn="r"/>
                      <a:r>
                        <a:rPr lang="en-US" sz="1050" b="1" dirty="0" smtClean="0"/>
                        <a:t>Daily Games</a:t>
                      </a:r>
                      <a:endParaRPr lang="en-US" sz="1050" b="1" dirty="0"/>
                    </a:p>
                  </a:txBody>
                  <a:tcPr/>
                </a:tc>
                <a:tc>
                  <a:txBody>
                    <a:bodyPr/>
                    <a:lstStyle/>
                    <a:p>
                      <a:pPr algn="ctr"/>
                      <a:r>
                        <a:rPr lang="en-US" sz="900" i="0" dirty="0" smtClean="0"/>
                        <a:t>9%</a:t>
                      </a:r>
                      <a:endParaRPr lang="en-US" sz="900" i="0" dirty="0"/>
                    </a:p>
                  </a:txBody>
                  <a:tcPr/>
                </a:tc>
                <a:extLst>
                  <a:ext uri="{0D108BD9-81ED-4DB2-BD59-A6C34878D82A}">
                    <a16:rowId xmlns:a16="http://schemas.microsoft.com/office/drawing/2014/main" val="10002"/>
                  </a:ext>
                </a:extLst>
              </a:tr>
              <a:tr h="149854">
                <a:tc>
                  <a:txBody>
                    <a:bodyPr/>
                    <a:lstStyle/>
                    <a:p>
                      <a:pPr algn="r"/>
                      <a:r>
                        <a:rPr lang="en-US" sz="1050" b="1" dirty="0" smtClean="0"/>
                        <a:t>Jackpot</a:t>
                      </a:r>
                      <a:endParaRPr lang="en-US" sz="1050" b="1" dirty="0"/>
                    </a:p>
                  </a:txBody>
                  <a:tcPr/>
                </a:tc>
                <a:tc>
                  <a:txBody>
                    <a:bodyPr/>
                    <a:lstStyle/>
                    <a:p>
                      <a:pPr algn="ctr"/>
                      <a:r>
                        <a:rPr lang="en-US" sz="900" i="0" dirty="0" smtClean="0"/>
                        <a:t>84%</a:t>
                      </a:r>
                      <a:endParaRPr lang="en-US" sz="900" i="0" dirty="0"/>
                    </a:p>
                  </a:txBody>
                  <a:tcPr/>
                </a:tc>
                <a:extLst>
                  <a:ext uri="{0D108BD9-81ED-4DB2-BD59-A6C34878D82A}">
                    <a16:rowId xmlns:a16="http://schemas.microsoft.com/office/drawing/2014/main" val="10003"/>
                  </a:ext>
                </a:extLst>
              </a:tr>
              <a:tr h="149854">
                <a:tc>
                  <a:txBody>
                    <a:bodyPr/>
                    <a:lstStyle/>
                    <a:p>
                      <a:pPr algn="r"/>
                      <a:r>
                        <a:rPr lang="en-US" sz="1050" b="1" dirty="0" smtClean="0"/>
                        <a:t>Scratch-Offs</a:t>
                      </a:r>
                      <a:endParaRPr lang="en-US" sz="1050" b="1" dirty="0"/>
                    </a:p>
                  </a:txBody>
                  <a:tcPr/>
                </a:tc>
                <a:tc>
                  <a:txBody>
                    <a:bodyPr/>
                    <a:lstStyle/>
                    <a:p>
                      <a:pPr algn="ctr"/>
                      <a:r>
                        <a:rPr lang="en-US" sz="900" i="0" dirty="0" smtClean="0"/>
                        <a:t>52%</a:t>
                      </a:r>
                      <a:endParaRPr lang="en-US" sz="900" i="0" dirty="0"/>
                    </a:p>
                  </a:txBody>
                  <a:tcPr/>
                </a:tc>
                <a:extLst>
                  <a:ext uri="{0D108BD9-81ED-4DB2-BD59-A6C34878D82A}">
                    <a16:rowId xmlns:a16="http://schemas.microsoft.com/office/drawing/2014/main" val="10004"/>
                  </a:ext>
                </a:extLst>
              </a:tr>
              <a:tr h="149854">
                <a:tc>
                  <a:txBody>
                    <a:bodyPr/>
                    <a:lstStyle/>
                    <a:p>
                      <a:pPr algn="r"/>
                      <a:r>
                        <a:rPr lang="en-US" sz="1050" b="1" dirty="0" smtClean="0"/>
                        <a:t>Monitor Games</a:t>
                      </a:r>
                      <a:endParaRPr lang="en-US" sz="1050" b="1" dirty="0"/>
                    </a:p>
                  </a:txBody>
                  <a:tcPr/>
                </a:tc>
                <a:tc>
                  <a:txBody>
                    <a:bodyPr/>
                    <a:lstStyle/>
                    <a:p>
                      <a:pPr algn="ctr"/>
                      <a:r>
                        <a:rPr lang="en-US" sz="900" i="0" dirty="0" smtClean="0"/>
                        <a:t>5%</a:t>
                      </a:r>
                      <a:endParaRPr lang="en-US" sz="900" i="0" dirty="0"/>
                    </a:p>
                  </a:txBody>
                  <a:tcPr/>
                </a:tc>
                <a:extLst>
                  <a:ext uri="{0D108BD9-81ED-4DB2-BD59-A6C34878D82A}">
                    <a16:rowId xmlns:a16="http://schemas.microsoft.com/office/drawing/2014/main" val="10005"/>
                  </a:ext>
                </a:extLst>
              </a:tr>
              <a:tr h="149854">
                <a:tc>
                  <a:txBody>
                    <a:bodyPr/>
                    <a:lstStyle/>
                    <a:p>
                      <a:pPr algn="r"/>
                      <a:r>
                        <a:rPr lang="en-US" sz="1050" b="1" dirty="0" smtClean="0">
                          <a:solidFill>
                            <a:schemeClr val="bg1"/>
                          </a:solidFill>
                        </a:rPr>
                        <a:t>Total  Lottery</a:t>
                      </a:r>
                      <a:r>
                        <a:rPr lang="en-US" sz="1050" b="1" baseline="0" dirty="0" smtClean="0">
                          <a:solidFill>
                            <a:schemeClr val="bg1"/>
                          </a:solidFill>
                        </a:rPr>
                        <a:t> </a:t>
                      </a:r>
                      <a:r>
                        <a:rPr lang="en-US" sz="1050" b="1" dirty="0" smtClean="0">
                          <a:solidFill>
                            <a:schemeClr val="bg1"/>
                          </a:solidFill>
                        </a:rPr>
                        <a:t>Spend</a:t>
                      </a:r>
                      <a:endParaRPr lang="en-US" sz="1050" b="1" dirty="0">
                        <a:solidFill>
                          <a:schemeClr val="bg1"/>
                        </a:solidFill>
                      </a:endParaRPr>
                    </a:p>
                  </a:txBody>
                  <a:tcPr>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bg1"/>
                          </a:solidFill>
                        </a:rPr>
                        <a:t>$59</a:t>
                      </a:r>
                      <a:endParaRPr lang="en-US" sz="1050" b="1" dirty="0">
                        <a:solidFill>
                          <a:schemeClr val="bg1"/>
                        </a:solidFill>
                      </a:endParaRPr>
                    </a:p>
                  </a:txBody>
                  <a:tcPr>
                    <a:solidFill>
                      <a:srgbClr val="8064A2"/>
                    </a:solidFill>
                  </a:tcPr>
                </a:tc>
                <a:extLst>
                  <a:ext uri="{0D108BD9-81ED-4DB2-BD59-A6C34878D82A}">
                    <a16:rowId xmlns:a16="http://schemas.microsoft.com/office/drawing/2014/main" val="10006"/>
                  </a:ext>
                </a:extLst>
              </a:tr>
            </a:tbl>
          </a:graphicData>
        </a:graphic>
      </p:graphicFrame>
      <p:sp>
        <p:nvSpPr>
          <p:cNvPr id="9" name="Rectangle 8"/>
          <p:cNvSpPr/>
          <p:nvPr/>
        </p:nvSpPr>
        <p:spPr>
          <a:xfrm>
            <a:off x="8168195" y="762000"/>
            <a:ext cx="899605" cy="369332"/>
          </a:xfrm>
          <a:prstGeom prst="rect">
            <a:avLst/>
          </a:prstGeom>
        </p:spPr>
        <p:txBody>
          <a:bodyPr wrap="none">
            <a:spAutoFit/>
          </a:bodyPr>
          <a:lstStyle/>
          <a:p>
            <a:pPr>
              <a:defRPr/>
            </a:pPr>
            <a:r>
              <a:rPr lang="en-US" i="1" dirty="0"/>
              <a:t>(n = </a:t>
            </a:r>
            <a:r>
              <a:rPr lang="en-US" i="1" dirty="0" smtClean="0"/>
              <a:t>44)</a:t>
            </a:r>
            <a:endParaRPr lang="en-US" i="1" dirty="0"/>
          </a:p>
        </p:txBody>
      </p:sp>
    </p:spTree>
    <p:extLst>
      <p:ext uri="{BB962C8B-B14F-4D97-AF65-F5344CB8AC3E}">
        <p14:creationId xmlns:p14="http://schemas.microsoft.com/office/powerpoint/2010/main" val="359316675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p:cNvSpPr>
            <a:spLocks noGrp="1"/>
          </p:cNvSpPr>
          <p:nvPr>
            <p:ph type="body" sz="quarter" idx="10"/>
          </p:nvPr>
        </p:nvSpPr>
        <p:spPr>
          <a:xfrm>
            <a:off x="152400" y="152403"/>
            <a:ext cx="8991600" cy="685800"/>
          </a:xfrm>
        </p:spPr>
        <p:txBody>
          <a:bodyPr/>
          <a:lstStyle/>
          <a:p>
            <a:pPr>
              <a:lnSpc>
                <a:spcPct val="70000"/>
              </a:lnSpc>
            </a:pPr>
            <a:r>
              <a:rPr lang="en-US" sz="4000" dirty="0" smtClean="0">
                <a:solidFill>
                  <a:schemeClr val="accent4"/>
                </a:solidFill>
              </a:rPr>
              <a:t>Low </a:t>
            </a:r>
            <a:r>
              <a:rPr lang="en-US" sz="4000" dirty="0">
                <a:solidFill>
                  <a:schemeClr val="accent4"/>
                </a:solidFill>
              </a:rPr>
              <a:t>Frequency Player Profile</a:t>
            </a:r>
          </a:p>
          <a:p>
            <a:pPr eaLnBrk="1" hangingPunct="1">
              <a:lnSpc>
                <a:spcPct val="70000"/>
              </a:lnSpc>
            </a:pPr>
            <a:r>
              <a:rPr lang="en-US" sz="2800" b="0" i="1" dirty="0" smtClean="0">
                <a:solidFill>
                  <a:schemeClr val="tx1"/>
                </a:solidFill>
              </a:rPr>
              <a:t>SMALLER CITY / HIGH INCOME </a:t>
            </a:r>
          </a:p>
        </p:txBody>
      </p:sp>
      <p:graphicFrame>
        <p:nvGraphicFramePr>
          <p:cNvPr id="4" name="Table 3"/>
          <p:cNvGraphicFramePr>
            <a:graphicFrameLocks noGrp="1"/>
          </p:cNvGraphicFramePr>
          <p:nvPr>
            <p:extLst>
              <p:ext uri="{D42A27DB-BD31-4B8C-83A1-F6EECF244321}">
                <p14:modId xmlns:p14="http://schemas.microsoft.com/office/powerpoint/2010/main" val="1003973614"/>
              </p:ext>
            </p:extLst>
          </p:nvPr>
        </p:nvGraphicFramePr>
        <p:xfrm>
          <a:off x="4690532" y="1278466"/>
          <a:ext cx="4343400" cy="5516880"/>
        </p:xfrm>
        <a:graphic>
          <a:graphicData uri="http://schemas.openxmlformats.org/drawingml/2006/table">
            <a:tbl>
              <a:tblPr firstRow="1" bandRow="1">
                <a:tableStyleId>{5940675A-B579-460E-94D1-54222C63F5DA}</a:tableStyleId>
              </a:tblPr>
              <a:tblGrid>
                <a:gridCol w="294536">
                  <a:extLst>
                    <a:ext uri="{9D8B030D-6E8A-4147-A177-3AD203B41FA5}">
                      <a16:colId xmlns:a16="http://schemas.microsoft.com/office/drawing/2014/main" val="20000"/>
                    </a:ext>
                  </a:extLst>
                </a:gridCol>
                <a:gridCol w="130566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64862">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chemeClr val="bg1"/>
                          </a:solidFill>
                        </a:rPr>
                        <a:t>Top Response </a:t>
                      </a:r>
                    </a:p>
                    <a:p>
                      <a:pPr algn="ctr"/>
                      <a:r>
                        <a:rPr lang="en-US" sz="900" b="1" dirty="0" smtClean="0">
                          <a:solidFill>
                            <a:schemeClr val="bg1"/>
                          </a:solidFill>
                        </a:rPr>
                        <a:t> (or Average)</a:t>
                      </a:r>
                    </a:p>
                  </a:txBody>
                  <a:tcPr>
                    <a:lnT w="12700" cap="flat" cmpd="sng" algn="ctr">
                      <a:solidFill>
                        <a:schemeClr val="tx1"/>
                      </a:solidFill>
                      <a:prstDash val="solid"/>
                      <a:round/>
                      <a:headEnd type="none" w="med" len="med"/>
                      <a:tailEnd type="none" w="med" len="med"/>
                    </a:lnT>
                    <a:solidFill>
                      <a:schemeClr val="accent4"/>
                    </a:solidFill>
                  </a:tcPr>
                </a:tc>
                <a:tc>
                  <a:txBody>
                    <a:bodyPr/>
                    <a:lstStyle/>
                    <a:p>
                      <a:pPr algn="ctr"/>
                      <a:r>
                        <a:rPr lang="en-US" sz="900" b="1" dirty="0" smtClean="0">
                          <a:solidFill>
                            <a:schemeClr val="tx1"/>
                          </a:solidFill>
                        </a:rPr>
                        <a:t>2</a:t>
                      </a:r>
                      <a:r>
                        <a:rPr lang="en-US" sz="900" b="1" baseline="30000" dirty="0" smtClean="0">
                          <a:solidFill>
                            <a:schemeClr val="tx1"/>
                          </a:solidFill>
                        </a:rPr>
                        <a:t>nd</a:t>
                      </a:r>
                      <a:r>
                        <a:rPr lang="en-US" sz="900" b="1" baseline="0" dirty="0" smtClean="0">
                          <a:solidFill>
                            <a:schemeClr val="tx1"/>
                          </a:solidFill>
                        </a:rPr>
                        <a:t> Top Response</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r h="228039">
                <a:tc rowSpan="13">
                  <a:txBody>
                    <a:bodyPr/>
                    <a:lstStyle/>
                    <a:p>
                      <a:pPr algn="ctr"/>
                      <a:r>
                        <a:rPr lang="en-US" sz="1050" b="1" dirty="0" smtClean="0">
                          <a:solidFill>
                            <a:schemeClr val="accent4">
                              <a:lumMod val="75000"/>
                            </a:schemeClr>
                          </a:solidFill>
                        </a:rPr>
                        <a:t>DEMOGRAPHICS</a:t>
                      </a:r>
                      <a:endParaRPr lang="en-US" sz="1050" b="1" dirty="0">
                        <a:solidFill>
                          <a:schemeClr val="accent4">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45 years</a:t>
                      </a:r>
                      <a:endParaRPr lang="en-US" sz="900" b="1" dirty="0"/>
                    </a:p>
                  </a:txBody>
                  <a:tcPr>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28039">
                <a:tc vMerge="1">
                  <a:txBody>
                    <a:bodyPr/>
                    <a:lstStyle/>
                    <a:p>
                      <a:pPr algn="r"/>
                      <a:endParaRPr lang="en-US" sz="900" b="1" dirty="0"/>
                    </a:p>
                  </a:txBody>
                  <a:tcPr/>
                </a:tc>
                <a:tc>
                  <a:txBody>
                    <a:bodyPr/>
                    <a:lstStyle/>
                    <a:p>
                      <a:pPr algn="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Male – 50%</a:t>
                      </a:r>
                      <a:endParaRPr lang="en-US" sz="900" b="1" dirty="0"/>
                    </a:p>
                  </a:txBody>
                  <a:tcPr>
                    <a:solidFill>
                      <a:schemeClr val="accent4">
                        <a:lumMod val="20000"/>
                        <a:lumOff val="80000"/>
                      </a:schemeClr>
                    </a:solidFill>
                  </a:tcPr>
                </a:tc>
                <a:tc>
                  <a:txBody>
                    <a:bodyPr/>
                    <a:lstStyle/>
                    <a:p>
                      <a:pPr algn="ctr"/>
                      <a:r>
                        <a:rPr lang="en-US" sz="900" b="0" dirty="0" smtClean="0"/>
                        <a:t>Female</a:t>
                      </a:r>
                      <a:r>
                        <a:rPr lang="en-US" sz="900" b="0" baseline="0" dirty="0" smtClean="0"/>
                        <a:t> </a:t>
                      </a:r>
                      <a:r>
                        <a:rPr lang="en-US" sz="900" b="0" dirty="0" smtClean="0"/>
                        <a:t>– 50%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28039">
                <a:tc vMerge="1">
                  <a:txBody>
                    <a:bodyPr/>
                    <a:lstStyle/>
                    <a:p>
                      <a:pPr algn="r"/>
                      <a:endParaRPr lang="en-US" sz="900" b="1" dirty="0"/>
                    </a:p>
                  </a:txBody>
                  <a:tcPr/>
                </a:tc>
                <a:tc>
                  <a:txBody>
                    <a:bodyPr/>
                    <a:lstStyle/>
                    <a:p>
                      <a:pPr algn="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 – 75%</a:t>
                      </a:r>
                      <a:endParaRPr lang="en-US" sz="900" b="1" dirty="0"/>
                    </a:p>
                  </a:txBody>
                  <a:tcPr>
                    <a:solidFill>
                      <a:schemeClr val="accent4">
                        <a:lumMod val="20000"/>
                        <a:lumOff val="80000"/>
                      </a:schemeClr>
                    </a:solidFill>
                  </a:tcPr>
                </a:tc>
                <a:tc>
                  <a:txBody>
                    <a:bodyPr/>
                    <a:lstStyle/>
                    <a:p>
                      <a:pPr algn="ctr"/>
                      <a:r>
                        <a:rPr lang="en-US" sz="900" b="0" dirty="0" smtClean="0"/>
                        <a:t>Asian</a:t>
                      </a:r>
                      <a:r>
                        <a:rPr lang="en-US" sz="900" b="0" baseline="0" dirty="0" smtClean="0"/>
                        <a:t> </a:t>
                      </a:r>
                      <a:r>
                        <a:rPr lang="en-US" sz="900" b="0" dirty="0" smtClean="0"/>
                        <a:t>– 15%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28039">
                <a:tc vMerge="1">
                  <a:txBody>
                    <a:bodyPr/>
                    <a:lstStyle/>
                    <a:p>
                      <a:pPr algn="r"/>
                      <a:endParaRPr lang="en-US" sz="900" b="1" dirty="0"/>
                    </a:p>
                  </a:txBody>
                  <a:tcPr/>
                </a:tc>
                <a:tc>
                  <a:txBody>
                    <a:bodyPr/>
                    <a:lstStyle/>
                    <a:p>
                      <a:pPr algn="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45%</a:t>
                      </a:r>
                      <a:endParaRPr lang="en-US" sz="900" b="1" dirty="0"/>
                    </a:p>
                  </a:txBody>
                  <a:tcPr>
                    <a:solidFill>
                      <a:schemeClr val="accent4">
                        <a:lumMod val="20000"/>
                        <a:lumOff val="80000"/>
                      </a:schemeClr>
                    </a:solidFill>
                  </a:tcPr>
                </a:tc>
                <a:tc>
                  <a:txBody>
                    <a:bodyPr/>
                    <a:lstStyle/>
                    <a:p>
                      <a:pPr algn="ctr"/>
                      <a:r>
                        <a:rPr lang="en-US" sz="900" b="0" dirty="0" smtClean="0"/>
                        <a:t>TH</a:t>
                      </a:r>
                      <a:r>
                        <a:rPr lang="en-US" sz="900" b="0" baseline="0" dirty="0" smtClean="0"/>
                        <a:t> </a:t>
                      </a:r>
                      <a:r>
                        <a:rPr lang="en-US" sz="900" b="0" dirty="0" smtClean="0"/>
                        <a:t>– 35%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8039">
                <a:tc vMerge="1">
                  <a:txBody>
                    <a:bodyPr/>
                    <a:lstStyle/>
                    <a:p>
                      <a:pPr algn="r"/>
                      <a:endParaRPr lang="en-US" sz="900" b="1" dirty="0"/>
                    </a:p>
                  </a:txBody>
                  <a:tcPr/>
                </a:tc>
                <a:tc>
                  <a:txBody>
                    <a:bodyPr/>
                    <a:lstStyle/>
                    <a:p>
                      <a:pPr algn="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$321,000</a:t>
                      </a:r>
                      <a:endParaRPr lang="en-US" sz="900" b="1" dirty="0"/>
                    </a:p>
                  </a:txBody>
                  <a:tcPr>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8039">
                <a:tc vMerge="1">
                  <a:txBody>
                    <a:bodyPr/>
                    <a:lstStyle/>
                    <a:p>
                      <a:pPr algn="r"/>
                      <a:endParaRPr lang="en-US" sz="900" b="1" dirty="0"/>
                    </a:p>
                  </a:txBody>
                  <a:tcPr/>
                </a:tc>
                <a:tc>
                  <a:txBody>
                    <a:bodyPr/>
                    <a:lstStyle/>
                    <a:p>
                      <a:pPr algn="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 – 70%</a:t>
                      </a:r>
                      <a:endParaRPr lang="en-US" sz="900" b="1" dirty="0"/>
                    </a:p>
                  </a:txBody>
                  <a:tcPr>
                    <a:solidFill>
                      <a:schemeClr val="accent4">
                        <a:lumMod val="20000"/>
                        <a:lumOff val="80000"/>
                      </a:schemeClr>
                    </a:solidFill>
                  </a:tcPr>
                </a:tc>
                <a:tc>
                  <a:txBody>
                    <a:bodyPr/>
                    <a:lstStyle/>
                    <a:p>
                      <a:pPr algn="ctr"/>
                      <a:r>
                        <a:rPr lang="en-US" sz="900" b="0" dirty="0" smtClean="0"/>
                        <a:t>Rent</a:t>
                      </a:r>
                      <a:r>
                        <a:rPr lang="en-US" sz="900" b="0" baseline="0" dirty="0" smtClean="0"/>
                        <a:t> </a:t>
                      </a:r>
                      <a:r>
                        <a:rPr lang="en-US" sz="900" b="0" dirty="0" smtClean="0"/>
                        <a:t>– 25%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8039">
                <a:tc vMerge="1">
                  <a:txBody>
                    <a:bodyPr/>
                    <a:lstStyle/>
                    <a:p>
                      <a:pPr algn="r"/>
                      <a:endParaRPr lang="en-US" sz="900" b="1" dirty="0"/>
                    </a:p>
                  </a:txBody>
                  <a:tcPr/>
                </a:tc>
                <a:tc>
                  <a:txBody>
                    <a:bodyPr/>
                    <a:lstStyle/>
                    <a:p>
                      <a:pPr algn="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Married – 75%</a:t>
                      </a:r>
                      <a:endParaRPr lang="en-US" sz="900" b="1" dirty="0"/>
                    </a:p>
                  </a:txBody>
                  <a:tcPr>
                    <a:solidFill>
                      <a:schemeClr val="accent4">
                        <a:lumMod val="20000"/>
                        <a:lumOff val="80000"/>
                      </a:schemeClr>
                    </a:solidFill>
                  </a:tcPr>
                </a:tc>
                <a:tc>
                  <a:txBody>
                    <a:bodyPr/>
                    <a:lstStyle/>
                    <a:p>
                      <a:pPr algn="ctr"/>
                      <a:r>
                        <a:rPr lang="en-US" sz="900" b="0" dirty="0" smtClean="0"/>
                        <a:t>Single</a:t>
                      </a:r>
                      <a:r>
                        <a:rPr lang="en-US" sz="900" b="0" baseline="0" dirty="0" smtClean="0"/>
                        <a:t> </a:t>
                      </a:r>
                      <a:r>
                        <a:rPr lang="en-US" sz="900" b="0" dirty="0" smtClean="0"/>
                        <a:t>– 20%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8039">
                <a:tc vMerge="1">
                  <a:txBody>
                    <a:bodyPr/>
                    <a:lstStyle/>
                    <a:p>
                      <a:pPr algn="r"/>
                      <a:endParaRPr lang="en-US" sz="900" b="1" dirty="0"/>
                    </a:p>
                  </a:txBody>
                  <a:tcPr/>
                </a:tc>
                <a:tc>
                  <a:txBody>
                    <a:bodyPr/>
                    <a:lstStyle/>
                    <a:p>
                      <a:pPr algn="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25%</a:t>
                      </a:r>
                      <a:endParaRPr lang="en-US" sz="900" b="1" dirty="0"/>
                    </a:p>
                  </a:txBody>
                  <a:tcPr>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8039">
                <a:tc vMerge="1">
                  <a:txBody>
                    <a:bodyPr/>
                    <a:lstStyle/>
                    <a:p>
                      <a:pPr algn="r"/>
                      <a:endParaRPr lang="en-US" sz="900" b="1" dirty="0"/>
                    </a:p>
                  </a:txBody>
                  <a:tcPr/>
                </a:tc>
                <a:tc>
                  <a:txBody>
                    <a:bodyPr/>
                    <a:lstStyle/>
                    <a:p>
                      <a:pPr algn="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a:t>
                      </a:r>
                      <a:r>
                        <a:rPr lang="en-US" sz="900" b="1" baseline="0" dirty="0" smtClean="0"/>
                        <a:t> Year College </a:t>
                      </a:r>
                      <a:r>
                        <a:rPr lang="en-US" sz="900" b="1" dirty="0" smtClean="0"/>
                        <a:t> – 45%</a:t>
                      </a:r>
                      <a:endParaRPr lang="en-US" sz="900" b="1" dirty="0"/>
                    </a:p>
                  </a:txBody>
                  <a:tcPr>
                    <a:solidFill>
                      <a:schemeClr val="accent4">
                        <a:lumMod val="20000"/>
                        <a:lumOff val="80000"/>
                      </a:schemeClr>
                    </a:solidFill>
                  </a:tcPr>
                </a:tc>
                <a:tc>
                  <a:txBody>
                    <a:bodyPr/>
                    <a:lstStyle/>
                    <a:p>
                      <a:pPr algn="ctr"/>
                      <a:r>
                        <a:rPr lang="en-US" sz="900" b="0" baseline="0" dirty="0" smtClean="0"/>
                        <a:t>Post College </a:t>
                      </a:r>
                      <a:r>
                        <a:rPr lang="en-US" sz="900" b="0" dirty="0" smtClean="0"/>
                        <a:t>– 30%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Full</a:t>
                      </a:r>
                      <a:r>
                        <a:rPr lang="en-US" sz="900" b="1" baseline="0" dirty="0" smtClean="0"/>
                        <a:t> Time</a:t>
                      </a:r>
                      <a:r>
                        <a:rPr lang="en-US" sz="900" b="1" dirty="0" smtClean="0"/>
                        <a:t> – 75%</a:t>
                      </a:r>
                      <a:endParaRPr lang="en-US" sz="900" b="1" dirty="0"/>
                    </a:p>
                  </a:txBody>
                  <a:tcPr>
                    <a:solidFill>
                      <a:schemeClr val="accent4">
                        <a:lumMod val="20000"/>
                        <a:lumOff val="80000"/>
                      </a:schemeClr>
                    </a:solidFill>
                  </a:tcPr>
                </a:tc>
                <a:tc>
                  <a:txBody>
                    <a:bodyPr/>
                    <a:lstStyle/>
                    <a:p>
                      <a:pPr algn="ctr"/>
                      <a:r>
                        <a:rPr lang="en-US" sz="900" b="0" baseline="0" dirty="0" smtClean="0"/>
                        <a:t>Self-employed </a:t>
                      </a:r>
                      <a:r>
                        <a:rPr lang="en-US" sz="900" b="0" dirty="0" smtClean="0"/>
                        <a:t>– 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76%</a:t>
                      </a:r>
                      <a:endParaRPr lang="en-US" sz="900" b="1" dirty="0"/>
                    </a:p>
                  </a:txBody>
                  <a:tcPr>
                    <a:solidFill>
                      <a:schemeClr val="accent4">
                        <a:lumMod val="20000"/>
                        <a:lumOff val="80000"/>
                      </a:schemeClr>
                    </a:solidFill>
                  </a:tcPr>
                </a:tc>
                <a:tc>
                  <a:txBody>
                    <a:bodyPr/>
                    <a:lstStyle/>
                    <a:p>
                      <a:pPr algn="ctr"/>
                      <a:r>
                        <a:rPr lang="en-US" sz="900" b="0" dirty="0" smtClean="0"/>
                        <a:t>Trade/Retail</a:t>
                      </a:r>
                      <a:r>
                        <a:rPr lang="en-US" sz="900" b="0" baseline="0" dirty="0" smtClean="0"/>
                        <a:t> </a:t>
                      </a:r>
                      <a:r>
                        <a:rPr lang="en-US" sz="900" b="0" dirty="0" smtClean="0"/>
                        <a:t>– 18%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$143,000</a:t>
                      </a:r>
                      <a:endParaRPr lang="en-US" sz="900" b="1" dirty="0"/>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8039">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85%</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21621">
                <a:tc>
                  <a:txBody>
                    <a:bodyPr/>
                    <a:lstStyle/>
                    <a:p>
                      <a:pPr algn="ctr"/>
                      <a:endParaRPr lang="en-US" sz="200" b="1" dirty="0">
                        <a:solidFill>
                          <a:schemeClr val="accent4">
                            <a:lumMod val="75000"/>
                          </a:schemeClr>
                        </a:solidFill>
                      </a:endParaRPr>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8039">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E</a:t>
                      </a:r>
                      <a:endParaRPr lang="en-US" sz="1050" b="1"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baseline="0" dirty="0" smtClean="0"/>
                        <a:t>Restaurants</a:t>
                      </a:r>
                      <a:r>
                        <a:rPr lang="en-US" sz="900" b="1" dirty="0" smtClean="0"/>
                        <a:t> – 80%</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0" dirty="0" smtClean="0"/>
                        <a:t>Traveling – 75%</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8039">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Internet – 9</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0" dirty="0" smtClean="0"/>
                        <a:t>Broadcast</a:t>
                      </a:r>
                      <a:r>
                        <a:rPr lang="en-US" sz="900" b="0" baseline="0" dirty="0" smtClean="0"/>
                        <a:t> TV</a:t>
                      </a:r>
                      <a:r>
                        <a:rPr lang="en-US" sz="900" b="0" dirty="0" smtClean="0"/>
                        <a:t>– 5</a:t>
                      </a:r>
                      <a:r>
                        <a:rPr lang="en-US" sz="900" b="0" baseline="0" dirty="0" smtClean="0"/>
                        <a:t> hours</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Lap</a:t>
                      </a:r>
                      <a:r>
                        <a:rPr lang="en-US" sz="900" b="1" baseline="0" dirty="0" smtClean="0"/>
                        <a:t>top</a:t>
                      </a:r>
                      <a:r>
                        <a:rPr lang="en-US" sz="900" b="1" dirty="0" smtClean="0"/>
                        <a:t> – 45% of time</a:t>
                      </a:r>
                      <a:endParaRPr lang="en-US" sz="900" b="1" dirty="0"/>
                    </a:p>
                  </a:txBody>
                  <a:tcPr>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a:r>
                        <a:rPr lang="en-US" sz="900" b="0" baseline="0" dirty="0" smtClean="0"/>
                        <a:t>Smartphone </a:t>
                      </a:r>
                      <a:r>
                        <a:rPr lang="en-US" sz="900" b="0" dirty="0" smtClean="0"/>
                        <a:t>– 20%</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Smartphone – 95%</a:t>
                      </a:r>
                      <a:endParaRPr lang="en-US" sz="900" b="1" dirty="0"/>
                    </a:p>
                  </a:txBody>
                  <a:tcPr>
                    <a:solidFill>
                      <a:schemeClr val="accent4">
                        <a:lumMod val="20000"/>
                        <a:lumOff val="80000"/>
                      </a:schemeClr>
                    </a:solidFill>
                  </a:tcPr>
                </a:tc>
                <a:tc>
                  <a:txBody>
                    <a:bodyPr/>
                    <a:lstStyle/>
                    <a:p>
                      <a:pPr algn="ctr"/>
                      <a:r>
                        <a:rPr lang="en-US" sz="900" b="0" baseline="0" dirty="0" smtClean="0"/>
                        <a:t>Laptop </a:t>
                      </a:r>
                      <a:r>
                        <a:rPr lang="en-US" sz="900" b="0" dirty="0" smtClean="0"/>
                        <a:t>– 90%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8"/>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Comedy – 80%</a:t>
                      </a:r>
                      <a:endParaRPr lang="en-US" sz="900" b="1" dirty="0"/>
                    </a:p>
                  </a:txBody>
                  <a:tcPr>
                    <a:solidFill>
                      <a:schemeClr val="accent4">
                        <a:lumMod val="20000"/>
                        <a:lumOff val="80000"/>
                      </a:schemeClr>
                    </a:solidFill>
                  </a:tcPr>
                </a:tc>
                <a:tc>
                  <a:txBody>
                    <a:bodyPr/>
                    <a:lstStyle/>
                    <a:p>
                      <a:pPr algn="ctr"/>
                      <a:r>
                        <a:rPr lang="en-US" sz="900" b="0" baseline="0" dirty="0" smtClean="0"/>
                        <a:t>News </a:t>
                      </a:r>
                      <a:r>
                        <a:rPr lang="en-US" sz="900" b="0" dirty="0" smtClean="0"/>
                        <a:t>– 75%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65%</a:t>
                      </a:r>
                      <a:endParaRPr lang="en-US" sz="900" b="1" dirty="0"/>
                    </a:p>
                  </a:txBody>
                  <a:tcPr>
                    <a:solidFill>
                      <a:schemeClr val="accent4">
                        <a:lumMod val="20000"/>
                        <a:lumOff val="80000"/>
                      </a:schemeClr>
                    </a:solidFill>
                  </a:tcPr>
                </a:tc>
                <a:tc>
                  <a:txBody>
                    <a:bodyPr/>
                    <a:lstStyle/>
                    <a:p>
                      <a:pPr algn="ctr"/>
                      <a:r>
                        <a:rPr lang="en-US" sz="900" b="0" dirty="0" smtClean="0"/>
                        <a:t>YouTube – 30%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Superstore – 85%</a:t>
                      </a:r>
                      <a:endParaRPr lang="en-US" sz="900" b="1" dirty="0"/>
                    </a:p>
                  </a:txBody>
                  <a:tcPr>
                    <a:solidFill>
                      <a:schemeClr val="accent4">
                        <a:lumMod val="20000"/>
                        <a:lumOff val="80000"/>
                      </a:schemeClr>
                    </a:solidFill>
                  </a:tcPr>
                </a:tc>
                <a:tc>
                  <a:txBody>
                    <a:bodyPr/>
                    <a:lstStyle/>
                    <a:p>
                      <a:pPr algn="ctr"/>
                      <a:r>
                        <a:rPr lang="en-US" sz="900" b="0" dirty="0" smtClean="0"/>
                        <a:t>Supermarket</a:t>
                      </a:r>
                      <a:r>
                        <a:rPr lang="en-US" sz="900" b="0" baseline="0" dirty="0" smtClean="0"/>
                        <a:t> </a:t>
                      </a:r>
                      <a:r>
                        <a:rPr lang="en-US" sz="900" b="0" dirty="0" smtClean="0"/>
                        <a:t>– 80%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45%</a:t>
                      </a:r>
                      <a:endParaRPr lang="en-US" sz="900" b="1" dirty="0"/>
                    </a:p>
                  </a:txBody>
                  <a:tcPr>
                    <a:solidFill>
                      <a:schemeClr val="accent4">
                        <a:lumMod val="20000"/>
                        <a:lumOff val="80000"/>
                      </a:schemeClr>
                    </a:solidFill>
                  </a:tcPr>
                </a:tc>
                <a:tc>
                  <a:txBody>
                    <a:bodyPr/>
                    <a:lstStyle/>
                    <a:p>
                      <a:pPr algn="ctr"/>
                      <a:r>
                        <a:rPr lang="en-US" sz="900" b="0" dirty="0" smtClean="0"/>
                        <a:t>SUV/Crossover– 35%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2"/>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baseline="0" dirty="0" smtClean="0"/>
                        <a:t>Honda </a:t>
                      </a:r>
                      <a:r>
                        <a:rPr lang="en-US" sz="900" b="1" dirty="0" smtClean="0"/>
                        <a:t>– 20%</a:t>
                      </a:r>
                      <a:endParaRPr lang="en-US" sz="900" b="1" dirty="0"/>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0" dirty="0" smtClean="0"/>
                        <a:t>Toyota</a:t>
                      </a:r>
                      <a:r>
                        <a:rPr lang="en-US" sz="900" b="0" baseline="0" dirty="0" smtClean="0"/>
                        <a:t> </a:t>
                      </a:r>
                      <a:r>
                        <a:rPr lang="en-US" sz="900" b="0" dirty="0" smtClean="0"/>
                        <a:t>– 15%</a:t>
                      </a: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36438717"/>
              </p:ext>
            </p:extLst>
          </p:nvPr>
        </p:nvGraphicFramePr>
        <p:xfrm>
          <a:off x="101601" y="5511801"/>
          <a:ext cx="4343400" cy="128016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4">
                              <a:lumMod val="75000"/>
                            </a:schemeClr>
                          </a:solidFill>
                        </a:rPr>
                        <a:t>G A M B L I N G / G A M I N G   P O T E N T I A L</a:t>
                      </a:r>
                      <a:endParaRPr lang="en-US" sz="1200" b="1" dirty="0">
                        <a:solidFill>
                          <a:schemeClr val="accent4">
                            <a:lumMod val="75000"/>
                          </a:schemeClr>
                        </a:solidFill>
                      </a:endParaRPr>
                    </a:p>
                  </a:txBody>
                  <a:tcPr>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val="10000"/>
                  </a:ext>
                </a:extLst>
              </a:tr>
              <a:tr h="149854">
                <a:tc>
                  <a:txBody>
                    <a:bodyPr/>
                    <a:lstStyle/>
                    <a:p>
                      <a:pPr algn="r"/>
                      <a:r>
                        <a:rPr lang="en-US" sz="1050" b="1" dirty="0" smtClean="0"/>
                        <a:t>Risk Meter</a:t>
                      </a:r>
                      <a:endParaRPr lang="en-US" sz="1050" b="1" dirty="0"/>
                    </a:p>
                  </a:txBody>
                  <a:tcPr/>
                </a:tc>
                <a:tc>
                  <a:txBody>
                    <a:bodyPr/>
                    <a:lstStyle/>
                    <a:p>
                      <a:pPr algn="ctr"/>
                      <a:r>
                        <a:rPr lang="en-US" sz="1050" b="1" dirty="0" smtClean="0"/>
                        <a:t>14</a:t>
                      </a:r>
                      <a:r>
                        <a:rPr lang="en-US" sz="900" b="1" dirty="0" smtClean="0"/>
                        <a:t> </a:t>
                      </a:r>
                      <a:r>
                        <a:rPr lang="en-US" sz="900" i="1" dirty="0" smtClean="0"/>
                        <a:t>out of 25 points</a:t>
                      </a:r>
                      <a:endParaRPr lang="en-US" sz="900" i="1" dirty="0"/>
                    </a:p>
                  </a:txBody>
                  <a:tcPr/>
                </a:tc>
                <a:extLst>
                  <a:ext uri="{0D108BD9-81ED-4DB2-BD59-A6C34878D82A}">
                    <a16:rowId xmlns:a16="http://schemas.microsoft.com/office/drawing/2014/main" val="10001"/>
                  </a:ext>
                </a:extLst>
              </a:tr>
              <a:tr h="149854">
                <a:tc>
                  <a:txBody>
                    <a:bodyPr/>
                    <a:lstStyle/>
                    <a:p>
                      <a:pPr algn="r"/>
                      <a:r>
                        <a:rPr lang="en-US" sz="1050" b="1" dirty="0" smtClean="0"/>
                        <a:t>Gaming/Gambling Tendency</a:t>
                      </a:r>
                      <a:endParaRPr lang="en-US" sz="1050" b="1" dirty="0"/>
                    </a:p>
                  </a:txBody>
                  <a:tcPr/>
                </a:tc>
                <a:tc>
                  <a:txBody>
                    <a:bodyPr/>
                    <a:lstStyle/>
                    <a:p>
                      <a:pPr algn="ctr"/>
                      <a:r>
                        <a:rPr lang="en-US" sz="1050" b="1" dirty="0" smtClean="0"/>
                        <a:t>13 </a:t>
                      </a:r>
                      <a:r>
                        <a:rPr lang="en-US" sz="900" i="1" dirty="0" smtClean="0"/>
                        <a:t>out of 25 points</a:t>
                      </a:r>
                      <a:endParaRPr lang="en-US" sz="900" i="1" dirty="0"/>
                    </a:p>
                  </a:txBody>
                  <a:tcPr/>
                </a:tc>
                <a:extLst>
                  <a:ext uri="{0D108BD9-81ED-4DB2-BD59-A6C34878D82A}">
                    <a16:rowId xmlns:a16="http://schemas.microsoft.com/office/drawing/2014/main" val="10002"/>
                  </a:ext>
                </a:extLst>
              </a:tr>
              <a:tr h="149854">
                <a:tc>
                  <a:txBody>
                    <a:bodyPr/>
                    <a:lstStyle/>
                    <a:p>
                      <a:pPr algn="r"/>
                      <a:r>
                        <a:rPr lang="en-US" sz="1050" b="1" dirty="0" smtClean="0"/>
                        <a:t>Maryland Lottery Perception</a:t>
                      </a:r>
                      <a:endParaRPr lang="en-US" sz="1050" b="1" dirty="0"/>
                    </a:p>
                  </a:txBody>
                  <a:tcPr/>
                </a:tc>
                <a:tc>
                  <a:txBody>
                    <a:bodyPr/>
                    <a:lstStyle/>
                    <a:p>
                      <a:pPr algn="ctr"/>
                      <a:r>
                        <a:rPr lang="en-US" sz="1050" b="1" dirty="0" smtClean="0"/>
                        <a:t>28</a:t>
                      </a:r>
                      <a:r>
                        <a:rPr lang="en-US" sz="900" b="1" dirty="0" smtClean="0"/>
                        <a:t> </a:t>
                      </a:r>
                      <a:r>
                        <a:rPr lang="en-US" sz="900" i="1" dirty="0" smtClean="0"/>
                        <a:t>out of 50 points</a:t>
                      </a:r>
                      <a:endParaRPr lang="en-US" sz="900" i="1" dirty="0"/>
                    </a:p>
                  </a:txBody>
                  <a:tcPr/>
                </a:tc>
                <a:extLst>
                  <a:ext uri="{0D108BD9-81ED-4DB2-BD59-A6C34878D82A}">
                    <a16:rowId xmlns:a16="http://schemas.microsoft.com/office/drawing/2014/main" val="10003"/>
                  </a:ext>
                </a:extLst>
              </a:tr>
              <a:tr h="149854">
                <a:tc>
                  <a:txBody>
                    <a:bodyPr/>
                    <a:lstStyle/>
                    <a:p>
                      <a:pPr algn="r"/>
                      <a:r>
                        <a:rPr lang="en-US" sz="1050" b="1" dirty="0" smtClean="0">
                          <a:solidFill>
                            <a:schemeClr val="bg1"/>
                          </a:solidFill>
                        </a:rPr>
                        <a:t>Total Score</a:t>
                      </a:r>
                      <a:endParaRPr lang="en-US" sz="1050" b="1" dirty="0">
                        <a:solidFill>
                          <a:schemeClr val="bg1"/>
                        </a:solidFill>
                      </a:endParaRPr>
                    </a:p>
                  </a:txBody>
                  <a:tcPr>
                    <a:solidFill>
                      <a:schemeClr val="accent4"/>
                    </a:solidFill>
                  </a:tcPr>
                </a:tc>
                <a:tc>
                  <a:txBody>
                    <a:bodyPr/>
                    <a:lstStyle/>
                    <a:p>
                      <a:pPr algn="ctr"/>
                      <a:r>
                        <a:rPr lang="en-US" sz="1050" b="1" i="0" baseline="0" dirty="0" smtClean="0">
                          <a:solidFill>
                            <a:schemeClr val="bg1"/>
                          </a:solidFill>
                        </a:rPr>
                        <a:t>55 </a:t>
                      </a:r>
                      <a:r>
                        <a:rPr lang="en-US" sz="900" b="1" i="1" dirty="0" smtClean="0">
                          <a:solidFill>
                            <a:schemeClr val="bg1"/>
                          </a:solidFill>
                        </a:rPr>
                        <a:t>out of 100 points</a:t>
                      </a:r>
                      <a:endParaRPr lang="en-US" sz="900" b="1" i="1" dirty="0">
                        <a:solidFill>
                          <a:schemeClr val="bg1"/>
                        </a:solidFill>
                      </a:endParaRPr>
                    </a:p>
                  </a:txBody>
                  <a:tcPr>
                    <a:solidFill>
                      <a:schemeClr val="accent4"/>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821523301"/>
              </p:ext>
            </p:extLst>
          </p:nvPr>
        </p:nvGraphicFramePr>
        <p:xfrm>
          <a:off x="101601" y="1278466"/>
          <a:ext cx="4343400" cy="2270157"/>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tblGrid>
              <a:tr h="349917">
                <a:tc>
                  <a:txBody>
                    <a:bodyPr/>
                    <a:lstStyle/>
                    <a:p>
                      <a:pPr algn="ctr"/>
                      <a:r>
                        <a:rPr lang="en-US" sz="1200" b="1" dirty="0" smtClean="0">
                          <a:solidFill>
                            <a:schemeClr val="accent4">
                              <a:lumMod val="75000"/>
                            </a:schemeClr>
                          </a:solidFill>
                        </a:rPr>
                        <a:t>P R O F I L E  S U M M A R Y</a:t>
                      </a:r>
                      <a:r>
                        <a:rPr lang="en-US" sz="1200" b="1" baseline="0" dirty="0" smtClean="0">
                          <a:solidFill>
                            <a:schemeClr val="accent4">
                              <a:lumMod val="75000"/>
                            </a:schemeClr>
                          </a:solidFill>
                        </a:rPr>
                        <a:t> </a:t>
                      </a:r>
                      <a:endParaRPr lang="en-US" sz="1200" b="1" dirty="0">
                        <a:solidFill>
                          <a:schemeClr val="accent4">
                            <a:lumMod val="75000"/>
                          </a:schemeClr>
                        </a:solidFill>
                      </a:endParaRPr>
                    </a:p>
                  </a:txBody>
                  <a:tcPr anchor="ctr">
                    <a:solidFill>
                      <a:schemeClr val="bg1">
                        <a:lumMod val="95000"/>
                      </a:schemeClr>
                    </a:solidFill>
                  </a:tcPr>
                </a:tc>
                <a:extLst>
                  <a:ext uri="{0D108BD9-81ED-4DB2-BD59-A6C34878D82A}">
                    <a16:rowId xmlns:a16="http://schemas.microsoft.com/office/drawing/2014/main" val="10000"/>
                  </a:ext>
                </a:extLst>
              </a:tr>
              <a:tr h="1876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This</a:t>
                      </a:r>
                      <a:r>
                        <a:rPr lang="en-US" sz="1200" b="1" baseline="0" dirty="0" smtClean="0">
                          <a:solidFill>
                            <a:schemeClr val="tx1"/>
                          </a:solidFill>
                        </a:rPr>
                        <a:t> group lives in single homes or townhomes and makes on average $143,000 in household income per year.  One out of four have children in the household and most are married. Almost all have smartphones and spend approximately nine hours surfing the internet. They are highly educated and have professional jobs.  In their leisure time they enjoy going to restaurants, traveling, exercising, cooking and playing cards or board games.  Their gambling/gaming index score is in the middle range for a low frequency player. </a:t>
                      </a:r>
                      <a:endParaRPr lang="en-US" sz="1200" b="1" dirty="0" smtClean="0">
                        <a:solidFill>
                          <a:schemeClr val="tx1"/>
                        </a:solidFill>
                      </a:endParaRPr>
                    </a:p>
                    <a:p>
                      <a:pPr algn="l"/>
                      <a:endParaRPr lang="en-US" sz="1200" b="1"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738493475"/>
              </p:ext>
            </p:extLst>
          </p:nvPr>
        </p:nvGraphicFramePr>
        <p:xfrm>
          <a:off x="99718" y="3649980"/>
          <a:ext cx="4343400" cy="176022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4">
                              <a:lumMod val="75000"/>
                            </a:schemeClr>
                          </a:solidFill>
                        </a:rPr>
                        <a:t>C U R R E N T</a:t>
                      </a:r>
                      <a:r>
                        <a:rPr lang="en-US" sz="1200" b="1" baseline="0" dirty="0" smtClean="0">
                          <a:solidFill>
                            <a:schemeClr val="accent4">
                              <a:lumMod val="75000"/>
                            </a:schemeClr>
                          </a:solidFill>
                        </a:rPr>
                        <a:t>  L O T T E R Y  P L A Y</a:t>
                      </a:r>
                      <a:endParaRPr lang="en-US" sz="1200" b="1" dirty="0">
                        <a:solidFill>
                          <a:schemeClr val="accent4">
                            <a:lumMod val="75000"/>
                          </a:schemeClr>
                        </a:solidFill>
                      </a:endParaRPr>
                    </a:p>
                  </a:txBody>
                  <a:tcPr>
                    <a:solidFill>
                      <a:schemeClr val="bg1">
                        <a:lumMod val="95000"/>
                      </a:schemeClr>
                    </a:solidFill>
                  </a:tcPr>
                </a:tc>
                <a:tc hMerge="1">
                  <a:txBody>
                    <a:bodyPr/>
                    <a:lstStyle/>
                    <a:p>
                      <a:pPr algn="ctr"/>
                      <a:endParaRPr lang="en-US" sz="1200" b="1" dirty="0">
                        <a:solidFill>
                          <a:schemeClr val="accent2">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149854">
                <a:tc>
                  <a:txBody>
                    <a:bodyPr/>
                    <a:lstStyle/>
                    <a:p>
                      <a:pPr algn="r"/>
                      <a:endParaRPr lang="en-US" sz="900" b="1" dirty="0"/>
                    </a:p>
                  </a:txBody>
                  <a:tcPr/>
                </a:tc>
                <a:tc>
                  <a:txBody>
                    <a:bodyPr/>
                    <a:lstStyle/>
                    <a:p>
                      <a:pPr algn="ctr"/>
                      <a:r>
                        <a:rPr lang="en-US" sz="900" b="1" i="1" dirty="0" smtClean="0"/>
                        <a:t>% of Respondents</a:t>
                      </a:r>
                      <a:endParaRPr lang="en-US" sz="900" b="1" i="1" dirty="0"/>
                    </a:p>
                  </a:txBody>
                  <a:tcPr/>
                </a:tc>
                <a:extLst>
                  <a:ext uri="{0D108BD9-81ED-4DB2-BD59-A6C34878D82A}">
                    <a16:rowId xmlns:a16="http://schemas.microsoft.com/office/drawing/2014/main" val="10001"/>
                  </a:ext>
                </a:extLst>
              </a:tr>
              <a:tr h="149854">
                <a:tc>
                  <a:txBody>
                    <a:bodyPr/>
                    <a:lstStyle/>
                    <a:p>
                      <a:pPr algn="r"/>
                      <a:r>
                        <a:rPr lang="en-US" sz="1050" b="1" dirty="0" smtClean="0"/>
                        <a:t>Daily Games</a:t>
                      </a:r>
                      <a:endParaRPr lang="en-US" sz="1050" b="1" dirty="0"/>
                    </a:p>
                  </a:txBody>
                  <a:tcPr/>
                </a:tc>
                <a:tc>
                  <a:txBody>
                    <a:bodyPr/>
                    <a:lstStyle/>
                    <a:p>
                      <a:pPr algn="ctr"/>
                      <a:r>
                        <a:rPr lang="en-US" sz="900" i="0" dirty="0" smtClean="0"/>
                        <a:t>15%</a:t>
                      </a:r>
                      <a:endParaRPr lang="en-US" sz="900" i="0" dirty="0"/>
                    </a:p>
                  </a:txBody>
                  <a:tcPr/>
                </a:tc>
                <a:extLst>
                  <a:ext uri="{0D108BD9-81ED-4DB2-BD59-A6C34878D82A}">
                    <a16:rowId xmlns:a16="http://schemas.microsoft.com/office/drawing/2014/main" val="10002"/>
                  </a:ext>
                </a:extLst>
              </a:tr>
              <a:tr h="149854">
                <a:tc>
                  <a:txBody>
                    <a:bodyPr/>
                    <a:lstStyle/>
                    <a:p>
                      <a:pPr algn="r"/>
                      <a:r>
                        <a:rPr lang="en-US" sz="1050" b="1" dirty="0" smtClean="0"/>
                        <a:t>Jackpot</a:t>
                      </a:r>
                      <a:endParaRPr lang="en-US" sz="1050" b="1" dirty="0"/>
                    </a:p>
                  </a:txBody>
                  <a:tcPr/>
                </a:tc>
                <a:tc>
                  <a:txBody>
                    <a:bodyPr/>
                    <a:lstStyle/>
                    <a:p>
                      <a:pPr algn="ctr"/>
                      <a:r>
                        <a:rPr lang="en-US" sz="900" i="0" dirty="0" smtClean="0"/>
                        <a:t>85%</a:t>
                      </a:r>
                      <a:endParaRPr lang="en-US" sz="900" i="0" dirty="0"/>
                    </a:p>
                  </a:txBody>
                  <a:tcPr/>
                </a:tc>
                <a:extLst>
                  <a:ext uri="{0D108BD9-81ED-4DB2-BD59-A6C34878D82A}">
                    <a16:rowId xmlns:a16="http://schemas.microsoft.com/office/drawing/2014/main" val="10003"/>
                  </a:ext>
                </a:extLst>
              </a:tr>
              <a:tr h="149854">
                <a:tc>
                  <a:txBody>
                    <a:bodyPr/>
                    <a:lstStyle/>
                    <a:p>
                      <a:pPr algn="r"/>
                      <a:r>
                        <a:rPr lang="en-US" sz="1050" b="1" dirty="0" smtClean="0"/>
                        <a:t>Scratch-Offs</a:t>
                      </a:r>
                      <a:endParaRPr lang="en-US" sz="1050" b="1" dirty="0"/>
                    </a:p>
                  </a:txBody>
                  <a:tcPr/>
                </a:tc>
                <a:tc>
                  <a:txBody>
                    <a:bodyPr/>
                    <a:lstStyle/>
                    <a:p>
                      <a:pPr algn="ctr"/>
                      <a:r>
                        <a:rPr lang="en-US" sz="900" i="0" dirty="0" smtClean="0"/>
                        <a:t>55%</a:t>
                      </a:r>
                      <a:endParaRPr lang="en-US" sz="900" i="0" dirty="0"/>
                    </a:p>
                  </a:txBody>
                  <a:tcPr/>
                </a:tc>
                <a:extLst>
                  <a:ext uri="{0D108BD9-81ED-4DB2-BD59-A6C34878D82A}">
                    <a16:rowId xmlns:a16="http://schemas.microsoft.com/office/drawing/2014/main" val="10004"/>
                  </a:ext>
                </a:extLst>
              </a:tr>
              <a:tr h="149854">
                <a:tc>
                  <a:txBody>
                    <a:bodyPr/>
                    <a:lstStyle/>
                    <a:p>
                      <a:pPr algn="r"/>
                      <a:r>
                        <a:rPr lang="en-US" sz="1050" b="1" dirty="0" smtClean="0"/>
                        <a:t>Monitor Games</a:t>
                      </a:r>
                      <a:endParaRPr lang="en-US" sz="1050" b="1" dirty="0"/>
                    </a:p>
                  </a:txBody>
                  <a:tcPr/>
                </a:tc>
                <a:tc>
                  <a:txBody>
                    <a:bodyPr/>
                    <a:lstStyle/>
                    <a:p>
                      <a:pPr algn="ctr"/>
                      <a:r>
                        <a:rPr lang="en-US" sz="900" i="0" dirty="0" smtClean="0"/>
                        <a:t>0%</a:t>
                      </a:r>
                      <a:endParaRPr lang="en-US" sz="900" i="0" dirty="0"/>
                    </a:p>
                  </a:txBody>
                  <a:tcPr/>
                </a:tc>
                <a:extLst>
                  <a:ext uri="{0D108BD9-81ED-4DB2-BD59-A6C34878D82A}">
                    <a16:rowId xmlns:a16="http://schemas.microsoft.com/office/drawing/2014/main" val="10005"/>
                  </a:ext>
                </a:extLst>
              </a:tr>
              <a:tr h="149854">
                <a:tc>
                  <a:txBody>
                    <a:bodyPr/>
                    <a:lstStyle/>
                    <a:p>
                      <a:pPr algn="r"/>
                      <a:r>
                        <a:rPr lang="en-US" sz="1050" b="1" dirty="0" smtClean="0">
                          <a:solidFill>
                            <a:schemeClr val="bg1"/>
                          </a:solidFill>
                        </a:rPr>
                        <a:t>Total  Lottery</a:t>
                      </a:r>
                      <a:r>
                        <a:rPr lang="en-US" sz="1050" b="1" baseline="0" dirty="0" smtClean="0">
                          <a:solidFill>
                            <a:schemeClr val="bg1"/>
                          </a:solidFill>
                        </a:rPr>
                        <a:t> </a:t>
                      </a:r>
                      <a:r>
                        <a:rPr lang="en-US" sz="1050" b="1" dirty="0" smtClean="0">
                          <a:solidFill>
                            <a:schemeClr val="bg1"/>
                          </a:solidFill>
                        </a:rPr>
                        <a:t>Spend</a:t>
                      </a:r>
                      <a:endParaRPr lang="en-US" sz="1050" b="1" dirty="0">
                        <a:solidFill>
                          <a:schemeClr val="bg1"/>
                        </a:solidFill>
                      </a:endParaRPr>
                    </a:p>
                  </a:txBody>
                  <a:tcPr>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bg1"/>
                          </a:solidFill>
                        </a:rPr>
                        <a:t>$39</a:t>
                      </a:r>
                      <a:endParaRPr lang="en-US" sz="1050" b="1" dirty="0">
                        <a:solidFill>
                          <a:schemeClr val="bg1"/>
                        </a:solidFill>
                      </a:endParaRPr>
                    </a:p>
                  </a:txBody>
                  <a:tcPr>
                    <a:solidFill>
                      <a:srgbClr val="8064A2"/>
                    </a:solidFill>
                  </a:tcPr>
                </a:tc>
                <a:extLst>
                  <a:ext uri="{0D108BD9-81ED-4DB2-BD59-A6C34878D82A}">
                    <a16:rowId xmlns:a16="http://schemas.microsoft.com/office/drawing/2014/main" val="10006"/>
                  </a:ext>
                </a:extLst>
              </a:tr>
            </a:tbl>
          </a:graphicData>
        </a:graphic>
      </p:graphicFrame>
      <p:sp>
        <p:nvSpPr>
          <p:cNvPr id="9" name="Rectangle 8"/>
          <p:cNvSpPr/>
          <p:nvPr/>
        </p:nvSpPr>
        <p:spPr>
          <a:xfrm>
            <a:off x="8168195" y="762000"/>
            <a:ext cx="899605" cy="369332"/>
          </a:xfrm>
          <a:prstGeom prst="rect">
            <a:avLst/>
          </a:prstGeom>
        </p:spPr>
        <p:txBody>
          <a:bodyPr wrap="none">
            <a:spAutoFit/>
          </a:bodyPr>
          <a:lstStyle/>
          <a:p>
            <a:pPr>
              <a:defRPr/>
            </a:pPr>
            <a:r>
              <a:rPr lang="en-US" i="1" dirty="0"/>
              <a:t>(n = 2</a:t>
            </a:r>
            <a:r>
              <a:rPr lang="en-US" i="1" dirty="0" smtClean="0"/>
              <a:t>0)</a:t>
            </a:r>
            <a:endParaRPr lang="en-US" i="1" dirty="0"/>
          </a:p>
        </p:txBody>
      </p:sp>
    </p:spTree>
    <p:extLst>
      <p:ext uri="{BB962C8B-B14F-4D97-AF65-F5344CB8AC3E}">
        <p14:creationId xmlns:p14="http://schemas.microsoft.com/office/powerpoint/2010/main" val="254637900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p:cNvSpPr>
            <a:spLocks noGrp="1"/>
          </p:cNvSpPr>
          <p:nvPr>
            <p:ph type="body" sz="quarter" idx="10"/>
          </p:nvPr>
        </p:nvSpPr>
        <p:spPr>
          <a:xfrm>
            <a:off x="152400" y="152403"/>
            <a:ext cx="8991600" cy="685800"/>
          </a:xfrm>
        </p:spPr>
        <p:txBody>
          <a:bodyPr/>
          <a:lstStyle/>
          <a:p>
            <a:pPr>
              <a:lnSpc>
                <a:spcPct val="70000"/>
              </a:lnSpc>
            </a:pPr>
            <a:r>
              <a:rPr lang="en-US" sz="4000" dirty="0" smtClean="0">
                <a:solidFill>
                  <a:schemeClr val="accent4"/>
                </a:solidFill>
              </a:rPr>
              <a:t>Low </a:t>
            </a:r>
            <a:r>
              <a:rPr lang="en-US" sz="4000" dirty="0">
                <a:solidFill>
                  <a:schemeClr val="accent4"/>
                </a:solidFill>
              </a:rPr>
              <a:t>Frequency Player Profile</a:t>
            </a:r>
          </a:p>
          <a:p>
            <a:pPr eaLnBrk="1" hangingPunct="1">
              <a:lnSpc>
                <a:spcPct val="70000"/>
              </a:lnSpc>
            </a:pPr>
            <a:r>
              <a:rPr lang="en-US" sz="2800" b="0" i="1" dirty="0" smtClean="0">
                <a:solidFill>
                  <a:schemeClr val="tx1"/>
                </a:solidFill>
              </a:rPr>
              <a:t>SUBURBAN / LOW INCOME </a:t>
            </a:r>
          </a:p>
        </p:txBody>
      </p:sp>
      <p:graphicFrame>
        <p:nvGraphicFramePr>
          <p:cNvPr id="4" name="Table 3"/>
          <p:cNvGraphicFramePr>
            <a:graphicFrameLocks noGrp="1"/>
          </p:cNvGraphicFramePr>
          <p:nvPr>
            <p:extLst>
              <p:ext uri="{D42A27DB-BD31-4B8C-83A1-F6EECF244321}">
                <p14:modId xmlns:p14="http://schemas.microsoft.com/office/powerpoint/2010/main" val="2322230013"/>
              </p:ext>
            </p:extLst>
          </p:nvPr>
        </p:nvGraphicFramePr>
        <p:xfrm>
          <a:off x="4690532" y="1278466"/>
          <a:ext cx="4343400" cy="5516880"/>
        </p:xfrm>
        <a:graphic>
          <a:graphicData uri="http://schemas.openxmlformats.org/drawingml/2006/table">
            <a:tbl>
              <a:tblPr firstRow="1" bandRow="1">
                <a:tableStyleId>{5940675A-B579-460E-94D1-54222C63F5DA}</a:tableStyleId>
              </a:tblPr>
              <a:tblGrid>
                <a:gridCol w="294536">
                  <a:extLst>
                    <a:ext uri="{9D8B030D-6E8A-4147-A177-3AD203B41FA5}">
                      <a16:colId xmlns:a16="http://schemas.microsoft.com/office/drawing/2014/main" val="20000"/>
                    </a:ext>
                  </a:extLst>
                </a:gridCol>
                <a:gridCol w="130566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64862">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chemeClr val="bg1"/>
                          </a:solidFill>
                        </a:rPr>
                        <a:t>Top Response </a:t>
                      </a:r>
                    </a:p>
                    <a:p>
                      <a:pPr algn="ctr"/>
                      <a:r>
                        <a:rPr lang="en-US" sz="900" b="1" dirty="0" smtClean="0">
                          <a:solidFill>
                            <a:schemeClr val="bg1"/>
                          </a:solidFill>
                        </a:rPr>
                        <a:t> (or Average)</a:t>
                      </a:r>
                    </a:p>
                  </a:txBody>
                  <a:tcPr>
                    <a:lnT w="12700" cap="flat" cmpd="sng" algn="ctr">
                      <a:solidFill>
                        <a:schemeClr val="tx1"/>
                      </a:solidFill>
                      <a:prstDash val="solid"/>
                      <a:round/>
                      <a:headEnd type="none" w="med" len="med"/>
                      <a:tailEnd type="none" w="med" len="med"/>
                    </a:lnT>
                    <a:solidFill>
                      <a:schemeClr val="accent4"/>
                    </a:solidFill>
                  </a:tcPr>
                </a:tc>
                <a:tc>
                  <a:txBody>
                    <a:bodyPr/>
                    <a:lstStyle/>
                    <a:p>
                      <a:pPr algn="ctr"/>
                      <a:r>
                        <a:rPr lang="en-US" sz="900" b="1" dirty="0" smtClean="0">
                          <a:solidFill>
                            <a:schemeClr val="tx1"/>
                          </a:solidFill>
                        </a:rPr>
                        <a:t>2</a:t>
                      </a:r>
                      <a:r>
                        <a:rPr lang="en-US" sz="900" b="1" baseline="30000" dirty="0" smtClean="0">
                          <a:solidFill>
                            <a:schemeClr val="tx1"/>
                          </a:solidFill>
                        </a:rPr>
                        <a:t>nd</a:t>
                      </a:r>
                      <a:r>
                        <a:rPr lang="en-US" sz="900" b="1" baseline="0" dirty="0" smtClean="0">
                          <a:solidFill>
                            <a:schemeClr val="tx1"/>
                          </a:solidFill>
                        </a:rPr>
                        <a:t> Top Response</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r h="228039">
                <a:tc rowSpan="13">
                  <a:txBody>
                    <a:bodyPr/>
                    <a:lstStyle/>
                    <a:p>
                      <a:pPr algn="ctr"/>
                      <a:r>
                        <a:rPr lang="en-US" sz="1050" b="1" dirty="0" smtClean="0">
                          <a:solidFill>
                            <a:schemeClr val="accent4">
                              <a:lumMod val="75000"/>
                            </a:schemeClr>
                          </a:solidFill>
                        </a:rPr>
                        <a:t>DEMOGRAPHICS</a:t>
                      </a:r>
                      <a:endParaRPr lang="en-US" sz="1050" b="1" dirty="0">
                        <a:solidFill>
                          <a:schemeClr val="accent4">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48 years</a:t>
                      </a:r>
                      <a:endParaRPr lang="en-US" sz="900" b="1" dirty="0"/>
                    </a:p>
                  </a:txBody>
                  <a:tcPr>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28039">
                <a:tc vMerge="1">
                  <a:txBody>
                    <a:bodyPr/>
                    <a:lstStyle/>
                    <a:p>
                      <a:pPr algn="r"/>
                      <a:endParaRPr lang="en-US" sz="900" b="1" dirty="0"/>
                    </a:p>
                  </a:txBody>
                  <a:tcPr/>
                </a:tc>
                <a:tc>
                  <a:txBody>
                    <a:bodyPr/>
                    <a:lstStyle/>
                    <a:p>
                      <a:pPr algn="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Female – 56%</a:t>
                      </a:r>
                      <a:endParaRPr lang="en-US" sz="900" b="1" dirty="0"/>
                    </a:p>
                  </a:txBody>
                  <a:tcPr>
                    <a:solidFill>
                      <a:schemeClr val="accent4">
                        <a:lumMod val="20000"/>
                        <a:lumOff val="80000"/>
                      </a:schemeClr>
                    </a:solidFill>
                  </a:tcPr>
                </a:tc>
                <a:tc>
                  <a:txBody>
                    <a:bodyPr/>
                    <a:lstStyle/>
                    <a:p>
                      <a:pPr algn="ctr"/>
                      <a:r>
                        <a:rPr lang="en-US" sz="900" b="0" dirty="0" smtClean="0"/>
                        <a:t>Male</a:t>
                      </a:r>
                      <a:r>
                        <a:rPr lang="en-US" sz="900" b="0" baseline="0" dirty="0" smtClean="0"/>
                        <a:t> </a:t>
                      </a:r>
                      <a:r>
                        <a:rPr lang="en-US" sz="900" b="0" dirty="0" smtClean="0"/>
                        <a:t>– 44%</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28039">
                <a:tc vMerge="1">
                  <a:txBody>
                    <a:bodyPr/>
                    <a:lstStyle/>
                    <a:p>
                      <a:pPr algn="r"/>
                      <a:endParaRPr lang="en-US" sz="900" b="1" dirty="0"/>
                    </a:p>
                  </a:txBody>
                  <a:tcPr/>
                </a:tc>
                <a:tc>
                  <a:txBody>
                    <a:bodyPr/>
                    <a:lstStyle/>
                    <a:p>
                      <a:pPr algn="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 – 70%</a:t>
                      </a:r>
                      <a:endParaRPr lang="en-US" sz="900" b="1" dirty="0"/>
                    </a:p>
                  </a:txBody>
                  <a:tcPr>
                    <a:solidFill>
                      <a:schemeClr val="accent4">
                        <a:lumMod val="20000"/>
                        <a:lumOff val="80000"/>
                      </a:schemeClr>
                    </a:solidFill>
                  </a:tcPr>
                </a:tc>
                <a:tc>
                  <a:txBody>
                    <a:bodyPr/>
                    <a:lstStyle/>
                    <a:p>
                      <a:pPr algn="ctr"/>
                      <a:r>
                        <a:rPr lang="en-US" sz="900" b="0" dirty="0" smtClean="0"/>
                        <a:t>AA</a:t>
                      </a:r>
                      <a:r>
                        <a:rPr lang="en-US" sz="900" b="0" baseline="0" dirty="0" smtClean="0"/>
                        <a:t> </a:t>
                      </a:r>
                      <a:r>
                        <a:rPr lang="en-US" sz="900" b="0" dirty="0" smtClean="0"/>
                        <a:t>– 16%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28039">
                <a:tc vMerge="1">
                  <a:txBody>
                    <a:bodyPr/>
                    <a:lstStyle/>
                    <a:p>
                      <a:pPr algn="r"/>
                      <a:endParaRPr lang="en-US" sz="900" b="1" dirty="0"/>
                    </a:p>
                  </a:txBody>
                  <a:tcPr/>
                </a:tc>
                <a:tc>
                  <a:txBody>
                    <a:bodyPr/>
                    <a:lstStyle/>
                    <a:p>
                      <a:pPr algn="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34%</a:t>
                      </a:r>
                      <a:endParaRPr lang="en-US" sz="900" b="1" dirty="0"/>
                    </a:p>
                  </a:txBody>
                  <a:tcPr>
                    <a:solidFill>
                      <a:schemeClr val="accent4">
                        <a:lumMod val="20000"/>
                        <a:lumOff val="80000"/>
                      </a:schemeClr>
                    </a:solidFill>
                  </a:tcPr>
                </a:tc>
                <a:tc>
                  <a:txBody>
                    <a:bodyPr/>
                    <a:lstStyle/>
                    <a:p>
                      <a:pPr algn="ctr"/>
                      <a:r>
                        <a:rPr lang="en-US" sz="900" b="0" dirty="0" smtClean="0"/>
                        <a:t>TH</a:t>
                      </a:r>
                      <a:r>
                        <a:rPr lang="en-US" sz="900" b="0" baseline="0" dirty="0" smtClean="0"/>
                        <a:t> </a:t>
                      </a:r>
                      <a:r>
                        <a:rPr lang="en-US" sz="900" b="0" dirty="0" smtClean="0"/>
                        <a:t>– 30%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8039">
                <a:tc vMerge="1">
                  <a:txBody>
                    <a:bodyPr/>
                    <a:lstStyle/>
                    <a:p>
                      <a:pPr algn="r"/>
                      <a:endParaRPr lang="en-US" sz="900" b="1" dirty="0"/>
                    </a:p>
                  </a:txBody>
                  <a:tcPr/>
                </a:tc>
                <a:tc>
                  <a:txBody>
                    <a:bodyPr/>
                    <a:lstStyle/>
                    <a:p>
                      <a:pPr algn="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$189,000</a:t>
                      </a:r>
                      <a:endParaRPr lang="en-US" sz="900" b="1" dirty="0"/>
                    </a:p>
                  </a:txBody>
                  <a:tcPr>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8039">
                <a:tc vMerge="1">
                  <a:txBody>
                    <a:bodyPr/>
                    <a:lstStyle/>
                    <a:p>
                      <a:pPr algn="r"/>
                      <a:endParaRPr lang="en-US" sz="900" b="1" dirty="0"/>
                    </a:p>
                  </a:txBody>
                  <a:tcPr/>
                </a:tc>
                <a:tc>
                  <a:txBody>
                    <a:bodyPr/>
                    <a:lstStyle/>
                    <a:p>
                      <a:pPr algn="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 – 51%</a:t>
                      </a:r>
                      <a:endParaRPr lang="en-US" sz="900" b="1" dirty="0"/>
                    </a:p>
                  </a:txBody>
                  <a:tcPr>
                    <a:solidFill>
                      <a:schemeClr val="accent4">
                        <a:lumMod val="20000"/>
                        <a:lumOff val="80000"/>
                      </a:schemeClr>
                    </a:solidFill>
                  </a:tcPr>
                </a:tc>
                <a:tc>
                  <a:txBody>
                    <a:bodyPr/>
                    <a:lstStyle/>
                    <a:p>
                      <a:pPr algn="ctr"/>
                      <a:r>
                        <a:rPr lang="en-US" sz="900" b="0" dirty="0" smtClean="0"/>
                        <a:t>Rent</a:t>
                      </a:r>
                      <a:r>
                        <a:rPr lang="en-US" sz="900" b="0" baseline="0" dirty="0" smtClean="0"/>
                        <a:t> </a:t>
                      </a:r>
                      <a:r>
                        <a:rPr lang="en-US" sz="900" b="0" dirty="0" smtClean="0"/>
                        <a:t>– 39%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8039">
                <a:tc vMerge="1">
                  <a:txBody>
                    <a:bodyPr/>
                    <a:lstStyle/>
                    <a:p>
                      <a:pPr algn="r"/>
                      <a:endParaRPr lang="en-US" sz="900" b="1" dirty="0"/>
                    </a:p>
                  </a:txBody>
                  <a:tcPr/>
                </a:tc>
                <a:tc>
                  <a:txBody>
                    <a:bodyPr/>
                    <a:lstStyle/>
                    <a:p>
                      <a:pPr algn="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Single – 44%</a:t>
                      </a:r>
                      <a:endParaRPr lang="en-US" sz="900" b="1" dirty="0"/>
                    </a:p>
                  </a:txBody>
                  <a:tcPr>
                    <a:solidFill>
                      <a:schemeClr val="accent4">
                        <a:lumMod val="20000"/>
                        <a:lumOff val="80000"/>
                      </a:schemeClr>
                    </a:solidFill>
                  </a:tcPr>
                </a:tc>
                <a:tc>
                  <a:txBody>
                    <a:bodyPr/>
                    <a:lstStyle/>
                    <a:p>
                      <a:pPr algn="ctr"/>
                      <a:r>
                        <a:rPr lang="en-US" sz="800" b="0" baseline="0" dirty="0" smtClean="0"/>
                        <a:t>Divorced/Separated </a:t>
                      </a:r>
                      <a:r>
                        <a:rPr lang="en-US" sz="800" b="0" dirty="0" smtClean="0"/>
                        <a:t>– </a:t>
                      </a:r>
                      <a:r>
                        <a:rPr lang="en-US" sz="900" b="0" dirty="0" smtClean="0"/>
                        <a:t>34%</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8039">
                <a:tc vMerge="1">
                  <a:txBody>
                    <a:bodyPr/>
                    <a:lstStyle/>
                    <a:p>
                      <a:pPr algn="r"/>
                      <a:endParaRPr lang="en-US" sz="900" b="1" dirty="0"/>
                    </a:p>
                  </a:txBody>
                  <a:tcPr/>
                </a:tc>
                <a:tc>
                  <a:txBody>
                    <a:bodyPr/>
                    <a:lstStyle/>
                    <a:p>
                      <a:pPr algn="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18%</a:t>
                      </a:r>
                      <a:endParaRPr lang="en-US" sz="900" b="1" dirty="0"/>
                    </a:p>
                  </a:txBody>
                  <a:tcPr>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8039">
                <a:tc vMerge="1">
                  <a:txBody>
                    <a:bodyPr/>
                    <a:lstStyle/>
                    <a:p>
                      <a:pPr algn="r"/>
                      <a:endParaRPr lang="en-US" sz="900" b="1" dirty="0"/>
                    </a:p>
                  </a:txBody>
                  <a:tcPr/>
                </a:tc>
                <a:tc>
                  <a:txBody>
                    <a:bodyPr/>
                    <a:lstStyle/>
                    <a:p>
                      <a:pPr algn="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a:t>
                      </a:r>
                      <a:r>
                        <a:rPr lang="en-US" sz="900" b="1" baseline="0" dirty="0" smtClean="0"/>
                        <a:t> Year College </a:t>
                      </a:r>
                      <a:r>
                        <a:rPr lang="en-US" sz="900" b="1" dirty="0" smtClean="0"/>
                        <a:t> – 33%</a:t>
                      </a:r>
                      <a:endParaRPr lang="en-US" sz="900" b="1" dirty="0"/>
                    </a:p>
                  </a:txBody>
                  <a:tcPr>
                    <a:solidFill>
                      <a:schemeClr val="accent4">
                        <a:lumMod val="20000"/>
                        <a:lumOff val="80000"/>
                      </a:schemeClr>
                    </a:solidFill>
                  </a:tcPr>
                </a:tc>
                <a:tc>
                  <a:txBody>
                    <a:bodyPr/>
                    <a:lstStyle/>
                    <a:p>
                      <a:pPr algn="ctr"/>
                      <a:r>
                        <a:rPr lang="en-US" sz="900" b="0" dirty="0" smtClean="0"/>
                        <a:t>Some</a:t>
                      </a:r>
                      <a:r>
                        <a:rPr lang="en-US" sz="900" b="0" baseline="0" dirty="0" smtClean="0"/>
                        <a:t> College </a:t>
                      </a:r>
                      <a:r>
                        <a:rPr lang="en-US" sz="900" b="0" dirty="0" smtClean="0"/>
                        <a:t>– 31%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Full</a:t>
                      </a:r>
                      <a:r>
                        <a:rPr lang="en-US" sz="900" b="1" baseline="0" dirty="0" smtClean="0"/>
                        <a:t> Time</a:t>
                      </a:r>
                      <a:r>
                        <a:rPr lang="en-US" sz="900" b="1" dirty="0" smtClean="0"/>
                        <a:t> – 48%</a:t>
                      </a:r>
                      <a:endParaRPr lang="en-US" sz="900" b="1" dirty="0"/>
                    </a:p>
                  </a:txBody>
                  <a:tcPr>
                    <a:solidFill>
                      <a:schemeClr val="accent4">
                        <a:lumMod val="20000"/>
                        <a:lumOff val="80000"/>
                      </a:schemeClr>
                    </a:solidFill>
                  </a:tcPr>
                </a:tc>
                <a:tc>
                  <a:txBody>
                    <a:bodyPr/>
                    <a:lstStyle/>
                    <a:p>
                      <a:pPr algn="ctr"/>
                      <a:r>
                        <a:rPr lang="en-US" sz="900" b="0" dirty="0" smtClean="0"/>
                        <a:t>Retired</a:t>
                      </a:r>
                      <a:r>
                        <a:rPr lang="en-US" sz="900" b="0" baseline="0" dirty="0" smtClean="0"/>
                        <a:t> </a:t>
                      </a:r>
                      <a:r>
                        <a:rPr lang="en-US" sz="900" b="0" dirty="0" smtClean="0"/>
                        <a:t>– 21%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Trade/Retail</a:t>
                      </a:r>
                      <a:r>
                        <a:rPr lang="en-US" sz="900" b="1" baseline="0" dirty="0" smtClean="0"/>
                        <a:t> </a:t>
                      </a:r>
                      <a:r>
                        <a:rPr lang="en-US" sz="900" b="1" dirty="0" smtClean="0"/>
                        <a:t>– 35%</a:t>
                      </a:r>
                      <a:endParaRPr lang="en-US" sz="900" b="1" dirty="0"/>
                    </a:p>
                  </a:txBody>
                  <a:tcPr>
                    <a:solidFill>
                      <a:schemeClr val="accent4">
                        <a:lumMod val="20000"/>
                        <a:lumOff val="80000"/>
                      </a:schemeClr>
                    </a:solidFill>
                  </a:tcPr>
                </a:tc>
                <a:tc>
                  <a:txBody>
                    <a:bodyPr/>
                    <a:lstStyle/>
                    <a:p>
                      <a:pPr algn="ctr"/>
                      <a:r>
                        <a:rPr lang="en-US" sz="900" b="0" dirty="0" smtClean="0"/>
                        <a:t>Professional – 33%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$35,000</a:t>
                      </a:r>
                      <a:endParaRPr lang="en-US" sz="900" b="1" dirty="0"/>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8039">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69%</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21621">
                <a:tc>
                  <a:txBody>
                    <a:bodyPr/>
                    <a:lstStyle/>
                    <a:p>
                      <a:pPr algn="ctr"/>
                      <a:endParaRPr lang="en-US" sz="200" b="1" dirty="0">
                        <a:solidFill>
                          <a:schemeClr val="accent4">
                            <a:lumMod val="75000"/>
                          </a:schemeClr>
                        </a:solidFill>
                      </a:endParaRPr>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8039">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E</a:t>
                      </a:r>
                      <a:endParaRPr lang="en-US" sz="1050" b="1"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baseline="0" dirty="0" smtClean="0"/>
                        <a:t>Watching TV</a:t>
                      </a:r>
                      <a:r>
                        <a:rPr lang="en-US" sz="900" b="1" dirty="0" smtClean="0"/>
                        <a:t> – 79%</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0" dirty="0" smtClean="0"/>
                        <a:t>Restaurants – 66%</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8039">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Broadcast</a:t>
                      </a:r>
                      <a:r>
                        <a:rPr lang="en-US" sz="900" b="1" baseline="0" dirty="0" smtClean="0"/>
                        <a:t> TV</a:t>
                      </a:r>
                      <a:r>
                        <a:rPr lang="en-US" sz="900" b="1" dirty="0" smtClean="0"/>
                        <a:t> – 9</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0" dirty="0" smtClean="0"/>
                        <a:t>Internet– 9</a:t>
                      </a:r>
                      <a:r>
                        <a:rPr lang="en-US" sz="900" b="0" baseline="0" dirty="0" smtClean="0"/>
                        <a:t> hours</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baseline="0" dirty="0" smtClean="0"/>
                        <a:t>Desktop</a:t>
                      </a:r>
                      <a:r>
                        <a:rPr lang="en-US" sz="900" b="1" dirty="0" smtClean="0"/>
                        <a:t> – 38% of time</a:t>
                      </a:r>
                      <a:endParaRPr lang="en-US" sz="900" b="1" dirty="0"/>
                    </a:p>
                  </a:txBody>
                  <a:tcPr>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a:r>
                        <a:rPr lang="en-US" sz="900" b="0" dirty="0" smtClean="0"/>
                        <a:t>Laptop</a:t>
                      </a:r>
                      <a:r>
                        <a:rPr lang="en-US" sz="900" b="0" baseline="0" dirty="0" smtClean="0"/>
                        <a:t> </a:t>
                      </a:r>
                      <a:r>
                        <a:rPr lang="en-US" sz="900" b="0" dirty="0" smtClean="0"/>
                        <a:t>– 36%</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Smartphone – 72%</a:t>
                      </a:r>
                      <a:endParaRPr lang="en-US" sz="900" b="1" dirty="0"/>
                    </a:p>
                  </a:txBody>
                  <a:tcPr>
                    <a:solidFill>
                      <a:schemeClr val="accent4">
                        <a:lumMod val="20000"/>
                        <a:lumOff val="80000"/>
                      </a:schemeClr>
                    </a:solidFill>
                  </a:tcPr>
                </a:tc>
                <a:tc>
                  <a:txBody>
                    <a:bodyPr/>
                    <a:lstStyle/>
                    <a:p>
                      <a:pPr algn="ctr"/>
                      <a:r>
                        <a:rPr lang="en-US" sz="900" b="0" baseline="0" dirty="0" smtClean="0"/>
                        <a:t>Laptop </a:t>
                      </a:r>
                      <a:r>
                        <a:rPr lang="en-US" sz="900" b="0" dirty="0" smtClean="0"/>
                        <a:t>– 70%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8"/>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Comedy – 74%</a:t>
                      </a:r>
                      <a:endParaRPr lang="en-US" sz="900" b="1" dirty="0"/>
                    </a:p>
                  </a:txBody>
                  <a:tcPr>
                    <a:solidFill>
                      <a:schemeClr val="accent4">
                        <a:lumMod val="20000"/>
                        <a:lumOff val="80000"/>
                      </a:schemeClr>
                    </a:solidFill>
                  </a:tcPr>
                </a:tc>
                <a:tc>
                  <a:txBody>
                    <a:bodyPr/>
                    <a:lstStyle/>
                    <a:p>
                      <a:pPr algn="ctr"/>
                      <a:r>
                        <a:rPr lang="en-US" sz="900" b="0" baseline="0" dirty="0" smtClean="0"/>
                        <a:t>Movies </a:t>
                      </a:r>
                      <a:r>
                        <a:rPr lang="en-US" sz="900" b="0" dirty="0" smtClean="0"/>
                        <a:t>– 69%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61%</a:t>
                      </a:r>
                      <a:endParaRPr lang="en-US" sz="900" b="1" dirty="0"/>
                    </a:p>
                  </a:txBody>
                  <a:tcPr>
                    <a:solidFill>
                      <a:schemeClr val="accent4">
                        <a:lumMod val="20000"/>
                        <a:lumOff val="80000"/>
                      </a:schemeClr>
                    </a:solidFill>
                  </a:tcPr>
                </a:tc>
                <a:tc>
                  <a:txBody>
                    <a:bodyPr/>
                    <a:lstStyle/>
                    <a:p>
                      <a:pPr algn="ctr"/>
                      <a:r>
                        <a:rPr lang="en-US" sz="900" b="0" dirty="0" smtClean="0"/>
                        <a:t>YouTube – 34%</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 – 79%</a:t>
                      </a:r>
                      <a:endParaRPr lang="en-US" sz="900" b="1" dirty="0"/>
                    </a:p>
                  </a:txBody>
                  <a:tcPr>
                    <a:solidFill>
                      <a:schemeClr val="accent4">
                        <a:lumMod val="20000"/>
                        <a:lumOff val="80000"/>
                      </a:schemeClr>
                    </a:solidFill>
                  </a:tcPr>
                </a:tc>
                <a:tc>
                  <a:txBody>
                    <a:bodyPr/>
                    <a:lstStyle/>
                    <a:p>
                      <a:pPr algn="ctr"/>
                      <a:r>
                        <a:rPr lang="en-US" sz="900" b="0" dirty="0" smtClean="0"/>
                        <a:t>Superstore</a:t>
                      </a:r>
                      <a:r>
                        <a:rPr lang="en-US" sz="900" b="0" baseline="0" dirty="0" smtClean="0"/>
                        <a:t> </a:t>
                      </a:r>
                      <a:r>
                        <a:rPr lang="en-US" sz="900" b="0" dirty="0" smtClean="0"/>
                        <a:t>– 72%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44%</a:t>
                      </a:r>
                      <a:endParaRPr lang="en-US" sz="900" b="1" dirty="0"/>
                    </a:p>
                  </a:txBody>
                  <a:tcPr>
                    <a:solidFill>
                      <a:schemeClr val="accent4">
                        <a:lumMod val="20000"/>
                        <a:lumOff val="80000"/>
                      </a:schemeClr>
                    </a:solidFill>
                  </a:tcPr>
                </a:tc>
                <a:tc>
                  <a:txBody>
                    <a:bodyPr/>
                    <a:lstStyle/>
                    <a:p>
                      <a:pPr algn="ctr"/>
                      <a:r>
                        <a:rPr lang="en-US" sz="900" b="0" dirty="0" smtClean="0"/>
                        <a:t>SUV/Crossover– 21%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2"/>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Honda</a:t>
                      </a:r>
                      <a:r>
                        <a:rPr lang="en-US" sz="900" b="1" baseline="0" dirty="0" smtClean="0"/>
                        <a:t> </a:t>
                      </a:r>
                      <a:r>
                        <a:rPr lang="en-US" sz="900" b="1" dirty="0" smtClean="0"/>
                        <a:t>– 11%</a:t>
                      </a:r>
                      <a:endParaRPr lang="en-US" sz="900" b="1" dirty="0"/>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0" dirty="0" smtClean="0"/>
                        <a:t>Chevrolet</a:t>
                      </a:r>
                      <a:r>
                        <a:rPr lang="en-US" sz="900" b="0" baseline="0" dirty="0" smtClean="0"/>
                        <a:t> </a:t>
                      </a:r>
                      <a:r>
                        <a:rPr lang="en-US" sz="900" b="0" dirty="0" smtClean="0"/>
                        <a:t>– 11%</a:t>
                      </a: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51973145"/>
              </p:ext>
            </p:extLst>
          </p:nvPr>
        </p:nvGraphicFramePr>
        <p:xfrm>
          <a:off x="101601" y="5511801"/>
          <a:ext cx="4343400" cy="128016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4">
                              <a:lumMod val="75000"/>
                            </a:schemeClr>
                          </a:solidFill>
                        </a:rPr>
                        <a:t>G A M B L I N G / G A M I N G   P O T E N T I A L</a:t>
                      </a:r>
                      <a:endParaRPr lang="en-US" sz="1200" b="1" dirty="0">
                        <a:solidFill>
                          <a:schemeClr val="accent4">
                            <a:lumMod val="75000"/>
                          </a:schemeClr>
                        </a:solidFill>
                      </a:endParaRPr>
                    </a:p>
                  </a:txBody>
                  <a:tcPr>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val="10000"/>
                  </a:ext>
                </a:extLst>
              </a:tr>
              <a:tr h="149854">
                <a:tc>
                  <a:txBody>
                    <a:bodyPr/>
                    <a:lstStyle/>
                    <a:p>
                      <a:pPr algn="r"/>
                      <a:r>
                        <a:rPr lang="en-US" sz="1050" b="1" dirty="0" smtClean="0"/>
                        <a:t>Risk Meter</a:t>
                      </a:r>
                      <a:endParaRPr lang="en-US" sz="1050" b="1" dirty="0"/>
                    </a:p>
                  </a:txBody>
                  <a:tcPr/>
                </a:tc>
                <a:tc>
                  <a:txBody>
                    <a:bodyPr/>
                    <a:lstStyle/>
                    <a:p>
                      <a:pPr algn="ctr"/>
                      <a:r>
                        <a:rPr lang="en-US" sz="1050" b="1" dirty="0" smtClean="0"/>
                        <a:t>12</a:t>
                      </a:r>
                      <a:r>
                        <a:rPr lang="en-US" sz="900" b="1" dirty="0" smtClean="0"/>
                        <a:t> </a:t>
                      </a:r>
                      <a:r>
                        <a:rPr lang="en-US" sz="900" i="1" dirty="0" smtClean="0"/>
                        <a:t>out of 25 points</a:t>
                      </a:r>
                      <a:endParaRPr lang="en-US" sz="900" i="1" dirty="0"/>
                    </a:p>
                  </a:txBody>
                  <a:tcPr/>
                </a:tc>
                <a:extLst>
                  <a:ext uri="{0D108BD9-81ED-4DB2-BD59-A6C34878D82A}">
                    <a16:rowId xmlns:a16="http://schemas.microsoft.com/office/drawing/2014/main" val="10001"/>
                  </a:ext>
                </a:extLst>
              </a:tr>
              <a:tr h="149854">
                <a:tc>
                  <a:txBody>
                    <a:bodyPr/>
                    <a:lstStyle/>
                    <a:p>
                      <a:pPr algn="r"/>
                      <a:r>
                        <a:rPr lang="en-US" sz="1050" b="1" dirty="0" smtClean="0"/>
                        <a:t>Gaming/Gambling Tendency</a:t>
                      </a:r>
                      <a:endParaRPr lang="en-US" sz="1050" b="1" dirty="0"/>
                    </a:p>
                  </a:txBody>
                  <a:tcPr/>
                </a:tc>
                <a:tc>
                  <a:txBody>
                    <a:bodyPr/>
                    <a:lstStyle/>
                    <a:p>
                      <a:pPr algn="ctr"/>
                      <a:r>
                        <a:rPr lang="en-US" sz="1050" b="1" dirty="0" smtClean="0"/>
                        <a:t>13 </a:t>
                      </a:r>
                      <a:r>
                        <a:rPr lang="en-US" sz="900" i="1" dirty="0" smtClean="0"/>
                        <a:t>out of 25 points</a:t>
                      </a:r>
                      <a:endParaRPr lang="en-US" sz="900" i="1" dirty="0"/>
                    </a:p>
                  </a:txBody>
                  <a:tcPr/>
                </a:tc>
                <a:extLst>
                  <a:ext uri="{0D108BD9-81ED-4DB2-BD59-A6C34878D82A}">
                    <a16:rowId xmlns:a16="http://schemas.microsoft.com/office/drawing/2014/main" val="10002"/>
                  </a:ext>
                </a:extLst>
              </a:tr>
              <a:tr h="149854">
                <a:tc>
                  <a:txBody>
                    <a:bodyPr/>
                    <a:lstStyle/>
                    <a:p>
                      <a:pPr algn="r"/>
                      <a:r>
                        <a:rPr lang="en-US" sz="1050" b="1" dirty="0" smtClean="0"/>
                        <a:t>Maryland Lottery Perception</a:t>
                      </a:r>
                      <a:endParaRPr lang="en-US" sz="1050" b="1" dirty="0"/>
                    </a:p>
                  </a:txBody>
                  <a:tcPr/>
                </a:tc>
                <a:tc>
                  <a:txBody>
                    <a:bodyPr/>
                    <a:lstStyle/>
                    <a:p>
                      <a:pPr algn="ctr"/>
                      <a:r>
                        <a:rPr lang="en-US" sz="1050" b="1" dirty="0" smtClean="0"/>
                        <a:t>29</a:t>
                      </a:r>
                      <a:r>
                        <a:rPr lang="en-US" sz="900" b="1" dirty="0" smtClean="0"/>
                        <a:t> </a:t>
                      </a:r>
                      <a:r>
                        <a:rPr lang="en-US" sz="900" i="1" dirty="0" smtClean="0"/>
                        <a:t>out of 50 points</a:t>
                      </a:r>
                      <a:endParaRPr lang="en-US" sz="900" i="1" dirty="0"/>
                    </a:p>
                  </a:txBody>
                  <a:tcPr/>
                </a:tc>
                <a:extLst>
                  <a:ext uri="{0D108BD9-81ED-4DB2-BD59-A6C34878D82A}">
                    <a16:rowId xmlns:a16="http://schemas.microsoft.com/office/drawing/2014/main" val="10003"/>
                  </a:ext>
                </a:extLst>
              </a:tr>
              <a:tr h="149854">
                <a:tc>
                  <a:txBody>
                    <a:bodyPr/>
                    <a:lstStyle/>
                    <a:p>
                      <a:pPr algn="r"/>
                      <a:r>
                        <a:rPr lang="en-US" sz="1050" b="1" dirty="0" smtClean="0">
                          <a:solidFill>
                            <a:schemeClr val="bg1"/>
                          </a:solidFill>
                        </a:rPr>
                        <a:t>Total Score</a:t>
                      </a:r>
                      <a:endParaRPr lang="en-US" sz="1050" b="1" dirty="0">
                        <a:solidFill>
                          <a:schemeClr val="bg1"/>
                        </a:solidFill>
                      </a:endParaRPr>
                    </a:p>
                  </a:txBody>
                  <a:tcPr>
                    <a:solidFill>
                      <a:schemeClr val="accent4"/>
                    </a:solidFill>
                  </a:tcPr>
                </a:tc>
                <a:tc>
                  <a:txBody>
                    <a:bodyPr/>
                    <a:lstStyle/>
                    <a:p>
                      <a:pPr algn="ctr"/>
                      <a:r>
                        <a:rPr lang="en-US" sz="1050" b="1" i="0" baseline="0" dirty="0" smtClean="0">
                          <a:solidFill>
                            <a:schemeClr val="bg1"/>
                          </a:solidFill>
                        </a:rPr>
                        <a:t>54 </a:t>
                      </a:r>
                      <a:r>
                        <a:rPr lang="en-US" sz="900" b="1" i="1" dirty="0" smtClean="0">
                          <a:solidFill>
                            <a:schemeClr val="bg1"/>
                          </a:solidFill>
                        </a:rPr>
                        <a:t>out of 100 points</a:t>
                      </a:r>
                      <a:endParaRPr lang="en-US" sz="900" b="1" i="1" dirty="0">
                        <a:solidFill>
                          <a:schemeClr val="bg1"/>
                        </a:solidFill>
                      </a:endParaRPr>
                    </a:p>
                  </a:txBody>
                  <a:tcPr>
                    <a:solidFill>
                      <a:schemeClr val="accent4"/>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993376255"/>
              </p:ext>
            </p:extLst>
          </p:nvPr>
        </p:nvGraphicFramePr>
        <p:xfrm>
          <a:off x="101601" y="1278466"/>
          <a:ext cx="4343400" cy="2270157"/>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tblGrid>
              <a:tr h="349917">
                <a:tc>
                  <a:txBody>
                    <a:bodyPr/>
                    <a:lstStyle/>
                    <a:p>
                      <a:pPr algn="ctr"/>
                      <a:r>
                        <a:rPr lang="en-US" sz="1200" b="1" dirty="0" smtClean="0">
                          <a:solidFill>
                            <a:schemeClr val="accent4">
                              <a:lumMod val="75000"/>
                            </a:schemeClr>
                          </a:solidFill>
                        </a:rPr>
                        <a:t>P R O F I L E  S U M M A R Y</a:t>
                      </a:r>
                      <a:r>
                        <a:rPr lang="en-US" sz="1200" b="1" baseline="0" dirty="0" smtClean="0">
                          <a:solidFill>
                            <a:schemeClr val="accent4">
                              <a:lumMod val="75000"/>
                            </a:schemeClr>
                          </a:solidFill>
                        </a:rPr>
                        <a:t> </a:t>
                      </a:r>
                      <a:endParaRPr lang="en-US" sz="1200" b="1" dirty="0">
                        <a:solidFill>
                          <a:schemeClr val="accent4">
                            <a:lumMod val="75000"/>
                          </a:schemeClr>
                        </a:solidFill>
                      </a:endParaRPr>
                    </a:p>
                  </a:txBody>
                  <a:tcPr anchor="ctr">
                    <a:solidFill>
                      <a:schemeClr val="bg1">
                        <a:lumMod val="95000"/>
                      </a:schemeClr>
                    </a:solidFill>
                  </a:tcPr>
                </a:tc>
                <a:extLst>
                  <a:ext uri="{0D108BD9-81ED-4DB2-BD59-A6C34878D82A}">
                    <a16:rowId xmlns:a16="http://schemas.microsoft.com/office/drawing/2014/main" val="10000"/>
                  </a:ext>
                </a:extLst>
              </a:tr>
              <a:tr h="1876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The average age of this</a:t>
                      </a:r>
                      <a:r>
                        <a:rPr lang="en-US" sz="1200" b="1" baseline="0" dirty="0" smtClean="0">
                          <a:solidFill>
                            <a:schemeClr val="tx1"/>
                          </a:solidFill>
                        </a:rPr>
                        <a:t> suburban segment is forty-eight and nearly forty percent are renting their homes.  Almost half are single with a third being divorced or separated. They are moderately educated and most are  working full time or retired.  Of those working they are evenly split between retail and professional jobs. They spend leisure time watching TV, eating at restaurants, shopping, cooking, using social media and enjoying time with their friends and family.  Their gambling/gaming index score is in the mid range for the low frequency player segment.  </a:t>
                      </a:r>
                      <a:endParaRPr lang="en-US" sz="1200" b="1" dirty="0" smtClean="0">
                        <a:solidFill>
                          <a:schemeClr val="tx1"/>
                        </a:solidFill>
                      </a:endParaRPr>
                    </a:p>
                    <a:p>
                      <a:pPr algn="l"/>
                      <a:endParaRPr lang="en-US" sz="1200" b="1"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607284264"/>
              </p:ext>
            </p:extLst>
          </p:nvPr>
        </p:nvGraphicFramePr>
        <p:xfrm>
          <a:off x="99718" y="3649980"/>
          <a:ext cx="4343400" cy="176022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4">
                              <a:lumMod val="75000"/>
                            </a:schemeClr>
                          </a:solidFill>
                        </a:rPr>
                        <a:t>C U R R E N T</a:t>
                      </a:r>
                      <a:r>
                        <a:rPr lang="en-US" sz="1200" b="1" baseline="0" dirty="0" smtClean="0">
                          <a:solidFill>
                            <a:schemeClr val="accent4">
                              <a:lumMod val="75000"/>
                            </a:schemeClr>
                          </a:solidFill>
                        </a:rPr>
                        <a:t>  L O T T E R Y  P L A Y</a:t>
                      </a:r>
                      <a:endParaRPr lang="en-US" sz="1200" b="1" dirty="0">
                        <a:solidFill>
                          <a:schemeClr val="accent4">
                            <a:lumMod val="75000"/>
                          </a:schemeClr>
                        </a:solidFill>
                      </a:endParaRPr>
                    </a:p>
                  </a:txBody>
                  <a:tcPr>
                    <a:solidFill>
                      <a:schemeClr val="bg1">
                        <a:lumMod val="95000"/>
                      </a:schemeClr>
                    </a:solidFill>
                  </a:tcPr>
                </a:tc>
                <a:tc hMerge="1">
                  <a:txBody>
                    <a:bodyPr/>
                    <a:lstStyle/>
                    <a:p>
                      <a:pPr algn="ctr"/>
                      <a:endParaRPr lang="en-US" sz="1200" b="1" dirty="0">
                        <a:solidFill>
                          <a:schemeClr val="accent2">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149854">
                <a:tc>
                  <a:txBody>
                    <a:bodyPr/>
                    <a:lstStyle/>
                    <a:p>
                      <a:pPr algn="r"/>
                      <a:endParaRPr lang="en-US" sz="900" b="1" dirty="0"/>
                    </a:p>
                  </a:txBody>
                  <a:tcPr/>
                </a:tc>
                <a:tc>
                  <a:txBody>
                    <a:bodyPr/>
                    <a:lstStyle/>
                    <a:p>
                      <a:pPr algn="ctr"/>
                      <a:r>
                        <a:rPr lang="en-US" sz="900" b="1" i="1" dirty="0" smtClean="0"/>
                        <a:t>% of Respondents</a:t>
                      </a:r>
                      <a:endParaRPr lang="en-US" sz="900" b="1" i="1" dirty="0"/>
                    </a:p>
                  </a:txBody>
                  <a:tcPr/>
                </a:tc>
                <a:extLst>
                  <a:ext uri="{0D108BD9-81ED-4DB2-BD59-A6C34878D82A}">
                    <a16:rowId xmlns:a16="http://schemas.microsoft.com/office/drawing/2014/main" val="10001"/>
                  </a:ext>
                </a:extLst>
              </a:tr>
              <a:tr h="149854">
                <a:tc>
                  <a:txBody>
                    <a:bodyPr/>
                    <a:lstStyle/>
                    <a:p>
                      <a:pPr algn="r"/>
                      <a:r>
                        <a:rPr lang="en-US" sz="1050" b="1" dirty="0" smtClean="0"/>
                        <a:t>Daily Games</a:t>
                      </a:r>
                      <a:endParaRPr lang="en-US" sz="1050" b="1" dirty="0"/>
                    </a:p>
                  </a:txBody>
                  <a:tcPr/>
                </a:tc>
                <a:tc>
                  <a:txBody>
                    <a:bodyPr/>
                    <a:lstStyle/>
                    <a:p>
                      <a:pPr algn="ctr"/>
                      <a:r>
                        <a:rPr lang="en-US" sz="900" i="0" dirty="0" smtClean="0"/>
                        <a:t>13%</a:t>
                      </a:r>
                      <a:endParaRPr lang="en-US" sz="900" i="0" dirty="0"/>
                    </a:p>
                  </a:txBody>
                  <a:tcPr/>
                </a:tc>
                <a:extLst>
                  <a:ext uri="{0D108BD9-81ED-4DB2-BD59-A6C34878D82A}">
                    <a16:rowId xmlns:a16="http://schemas.microsoft.com/office/drawing/2014/main" val="10002"/>
                  </a:ext>
                </a:extLst>
              </a:tr>
              <a:tr h="149854">
                <a:tc>
                  <a:txBody>
                    <a:bodyPr/>
                    <a:lstStyle/>
                    <a:p>
                      <a:pPr algn="r"/>
                      <a:r>
                        <a:rPr lang="en-US" sz="1050" b="1" dirty="0" smtClean="0"/>
                        <a:t>Jackpot</a:t>
                      </a:r>
                      <a:endParaRPr lang="en-US" sz="1050" b="1" dirty="0"/>
                    </a:p>
                  </a:txBody>
                  <a:tcPr/>
                </a:tc>
                <a:tc>
                  <a:txBody>
                    <a:bodyPr/>
                    <a:lstStyle/>
                    <a:p>
                      <a:pPr algn="ctr"/>
                      <a:r>
                        <a:rPr lang="en-US" sz="900" i="0" dirty="0" smtClean="0"/>
                        <a:t>84%</a:t>
                      </a:r>
                      <a:endParaRPr lang="en-US" sz="900" i="0" dirty="0"/>
                    </a:p>
                  </a:txBody>
                  <a:tcPr/>
                </a:tc>
                <a:extLst>
                  <a:ext uri="{0D108BD9-81ED-4DB2-BD59-A6C34878D82A}">
                    <a16:rowId xmlns:a16="http://schemas.microsoft.com/office/drawing/2014/main" val="10003"/>
                  </a:ext>
                </a:extLst>
              </a:tr>
              <a:tr h="149854">
                <a:tc>
                  <a:txBody>
                    <a:bodyPr/>
                    <a:lstStyle/>
                    <a:p>
                      <a:pPr algn="r"/>
                      <a:r>
                        <a:rPr lang="en-US" sz="1050" b="1" dirty="0" smtClean="0"/>
                        <a:t>Scratch-Offs</a:t>
                      </a:r>
                      <a:endParaRPr lang="en-US" sz="1050" b="1" dirty="0"/>
                    </a:p>
                  </a:txBody>
                  <a:tcPr/>
                </a:tc>
                <a:tc>
                  <a:txBody>
                    <a:bodyPr/>
                    <a:lstStyle/>
                    <a:p>
                      <a:pPr algn="ctr"/>
                      <a:r>
                        <a:rPr lang="en-US" sz="900" i="0" dirty="0" smtClean="0"/>
                        <a:t>48%</a:t>
                      </a:r>
                      <a:endParaRPr lang="en-US" sz="900" i="0" dirty="0"/>
                    </a:p>
                  </a:txBody>
                  <a:tcPr/>
                </a:tc>
                <a:extLst>
                  <a:ext uri="{0D108BD9-81ED-4DB2-BD59-A6C34878D82A}">
                    <a16:rowId xmlns:a16="http://schemas.microsoft.com/office/drawing/2014/main" val="10004"/>
                  </a:ext>
                </a:extLst>
              </a:tr>
              <a:tr h="149854">
                <a:tc>
                  <a:txBody>
                    <a:bodyPr/>
                    <a:lstStyle/>
                    <a:p>
                      <a:pPr algn="r"/>
                      <a:r>
                        <a:rPr lang="en-US" sz="1050" b="1" dirty="0" smtClean="0"/>
                        <a:t>Monitor Games</a:t>
                      </a:r>
                      <a:endParaRPr lang="en-US" sz="1050" b="1" dirty="0"/>
                    </a:p>
                  </a:txBody>
                  <a:tcPr/>
                </a:tc>
                <a:tc>
                  <a:txBody>
                    <a:bodyPr/>
                    <a:lstStyle/>
                    <a:p>
                      <a:pPr algn="ctr"/>
                      <a:r>
                        <a:rPr lang="en-US" sz="900" i="0" dirty="0" smtClean="0"/>
                        <a:t>5%</a:t>
                      </a:r>
                      <a:endParaRPr lang="en-US" sz="900" i="0" dirty="0"/>
                    </a:p>
                  </a:txBody>
                  <a:tcPr/>
                </a:tc>
                <a:extLst>
                  <a:ext uri="{0D108BD9-81ED-4DB2-BD59-A6C34878D82A}">
                    <a16:rowId xmlns:a16="http://schemas.microsoft.com/office/drawing/2014/main" val="10005"/>
                  </a:ext>
                </a:extLst>
              </a:tr>
              <a:tr h="149854">
                <a:tc>
                  <a:txBody>
                    <a:bodyPr/>
                    <a:lstStyle/>
                    <a:p>
                      <a:pPr algn="r"/>
                      <a:r>
                        <a:rPr lang="en-US" sz="1050" b="1" dirty="0" smtClean="0">
                          <a:solidFill>
                            <a:schemeClr val="bg1"/>
                          </a:solidFill>
                        </a:rPr>
                        <a:t>Total  Lottery</a:t>
                      </a:r>
                      <a:r>
                        <a:rPr lang="en-US" sz="1050" b="1" baseline="0" dirty="0" smtClean="0">
                          <a:solidFill>
                            <a:schemeClr val="bg1"/>
                          </a:solidFill>
                        </a:rPr>
                        <a:t> </a:t>
                      </a:r>
                      <a:r>
                        <a:rPr lang="en-US" sz="1050" b="1" dirty="0" smtClean="0">
                          <a:solidFill>
                            <a:schemeClr val="bg1"/>
                          </a:solidFill>
                        </a:rPr>
                        <a:t>Spend</a:t>
                      </a:r>
                      <a:endParaRPr lang="en-US" sz="1050" b="1" dirty="0">
                        <a:solidFill>
                          <a:schemeClr val="bg1"/>
                        </a:solidFill>
                      </a:endParaRPr>
                    </a:p>
                  </a:txBody>
                  <a:tcPr>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bg1"/>
                          </a:solidFill>
                        </a:rPr>
                        <a:t>$59</a:t>
                      </a:r>
                      <a:endParaRPr lang="en-US" sz="1050" b="1" dirty="0">
                        <a:solidFill>
                          <a:schemeClr val="bg1"/>
                        </a:solidFill>
                      </a:endParaRPr>
                    </a:p>
                  </a:txBody>
                  <a:tcPr>
                    <a:solidFill>
                      <a:srgbClr val="8064A2"/>
                    </a:solidFill>
                  </a:tcPr>
                </a:tc>
                <a:extLst>
                  <a:ext uri="{0D108BD9-81ED-4DB2-BD59-A6C34878D82A}">
                    <a16:rowId xmlns:a16="http://schemas.microsoft.com/office/drawing/2014/main" val="10006"/>
                  </a:ext>
                </a:extLst>
              </a:tr>
            </a:tbl>
          </a:graphicData>
        </a:graphic>
      </p:graphicFrame>
      <p:sp>
        <p:nvSpPr>
          <p:cNvPr id="9" name="Rectangle 8"/>
          <p:cNvSpPr/>
          <p:nvPr/>
        </p:nvSpPr>
        <p:spPr>
          <a:xfrm>
            <a:off x="8168195" y="762000"/>
            <a:ext cx="899605" cy="369332"/>
          </a:xfrm>
          <a:prstGeom prst="rect">
            <a:avLst/>
          </a:prstGeom>
        </p:spPr>
        <p:txBody>
          <a:bodyPr wrap="none">
            <a:spAutoFit/>
          </a:bodyPr>
          <a:lstStyle/>
          <a:p>
            <a:pPr>
              <a:defRPr/>
            </a:pPr>
            <a:r>
              <a:rPr lang="en-US" i="1" dirty="0"/>
              <a:t>(n = </a:t>
            </a:r>
            <a:r>
              <a:rPr lang="en-US" i="1" dirty="0" smtClean="0"/>
              <a:t>61)</a:t>
            </a:r>
            <a:endParaRPr lang="en-US" i="1" dirty="0"/>
          </a:p>
        </p:txBody>
      </p:sp>
    </p:spTree>
    <p:extLst>
      <p:ext uri="{BB962C8B-B14F-4D97-AF65-F5344CB8AC3E}">
        <p14:creationId xmlns:p14="http://schemas.microsoft.com/office/powerpoint/2010/main" val="105439576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p:cNvSpPr>
            <a:spLocks noGrp="1"/>
          </p:cNvSpPr>
          <p:nvPr>
            <p:ph type="body" sz="quarter" idx="10"/>
          </p:nvPr>
        </p:nvSpPr>
        <p:spPr>
          <a:xfrm>
            <a:off x="152400" y="152403"/>
            <a:ext cx="8991600" cy="685800"/>
          </a:xfrm>
        </p:spPr>
        <p:txBody>
          <a:bodyPr/>
          <a:lstStyle/>
          <a:p>
            <a:pPr>
              <a:lnSpc>
                <a:spcPct val="70000"/>
              </a:lnSpc>
            </a:pPr>
            <a:r>
              <a:rPr lang="en-US" sz="4000" dirty="0" smtClean="0">
                <a:solidFill>
                  <a:schemeClr val="accent4"/>
                </a:solidFill>
              </a:rPr>
              <a:t>Low </a:t>
            </a:r>
            <a:r>
              <a:rPr lang="en-US" sz="4000" dirty="0">
                <a:solidFill>
                  <a:schemeClr val="accent4"/>
                </a:solidFill>
              </a:rPr>
              <a:t>Frequency Player Profile</a:t>
            </a:r>
          </a:p>
          <a:p>
            <a:pPr eaLnBrk="1" hangingPunct="1">
              <a:lnSpc>
                <a:spcPct val="70000"/>
              </a:lnSpc>
            </a:pPr>
            <a:r>
              <a:rPr lang="en-US" sz="2800" b="0" i="1" dirty="0" smtClean="0">
                <a:solidFill>
                  <a:schemeClr val="tx1"/>
                </a:solidFill>
              </a:rPr>
              <a:t>SUBURBAN / MIDDLE INCOME </a:t>
            </a:r>
          </a:p>
        </p:txBody>
      </p:sp>
      <p:graphicFrame>
        <p:nvGraphicFramePr>
          <p:cNvPr id="4" name="Table 3"/>
          <p:cNvGraphicFramePr>
            <a:graphicFrameLocks noGrp="1"/>
          </p:cNvGraphicFramePr>
          <p:nvPr>
            <p:extLst>
              <p:ext uri="{D42A27DB-BD31-4B8C-83A1-F6EECF244321}">
                <p14:modId xmlns:p14="http://schemas.microsoft.com/office/powerpoint/2010/main" val="49197367"/>
              </p:ext>
            </p:extLst>
          </p:nvPr>
        </p:nvGraphicFramePr>
        <p:xfrm>
          <a:off x="4690532" y="1278466"/>
          <a:ext cx="4343400" cy="5516880"/>
        </p:xfrm>
        <a:graphic>
          <a:graphicData uri="http://schemas.openxmlformats.org/drawingml/2006/table">
            <a:tbl>
              <a:tblPr firstRow="1" bandRow="1">
                <a:tableStyleId>{5940675A-B579-460E-94D1-54222C63F5DA}</a:tableStyleId>
              </a:tblPr>
              <a:tblGrid>
                <a:gridCol w="294536">
                  <a:extLst>
                    <a:ext uri="{9D8B030D-6E8A-4147-A177-3AD203B41FA5}">
                      <a16:colId xmlns:a16="http://schemas.microsoft.com/office/drawing/2014/main" val="20000"/>
                    </a:ext>
                  </a:extLst>
                </a:gridCol>
                <a:gridCol w="130566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64862">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chemeClr val="bg1"/>
                          </a:solidFill>
                        </a:rPr>
                        <a:t>Top Response </a:t>
                      </a:r>
                    </a:p>
                    <a:p>
                      <a:pPr algn="ctr"/>
                      <a:r>
                        <a:rPr lang="en-US" sz="900" b="1" dirty="0" smtClean="0">
                          <a:solidFill>
                            <a:schemeClr val="bg1"/>
                          </a:solidFill>
                        </a:rPr>
                        <a:t> (or Average)</a:t>
                      </a:r>
                    </a:p>
                  </a:txBody>
                  <a:tcPr>
                    <a:lnT w="12700" cap="flat" cmpd="sng" algn="ctr">
                      <a:solidFill>
                        <a:schemeClr val="tx1"/>
                      </a:solidFill>
                      <a:prstDash val="solid"/>
                      <a:round/>
                      <a:headEnd type="none" w="med" len="med"/>
                      <a:tailEnd type="none" w="med" len="med"/>
                    </a:lnT>
                    <a:solidFill>
                      <a:schemeClr val="accent4"/>
                    </a:solidFill>
                  </a:tcPr>
                </a:tc>
                <a:tc>
                  <a:txBody>
                    <a:bodyPr/>
                    <a:lstStyle/>
                    <a:p>
                      <a:pPr algn="ctr"/>
                      <a:r>
                        <a:rPr lang="en-US" sz="900" b="1" dirty="0" smtClean="0">
                          <a:solidFill>
                            <a:schemeClr val="tx1"/>
                          </a:solidFill>
                        </a:rPr>
                        <a:t>2</a:t>
                      </a:r>
                      <a:r>
                        <a:rPr lang="en-US" sz="900" b="1" baseline="30000" dirty="0" smtClean="0">
                          <a:solidFill>
                            <a:schemeClr val="tx1"/>
                          </a:solidFill>
                        </a:rPr>
                        <a:t>nd</a:t>
                      </a:r>
                      <a:r>
                        <a:rPr lang="en-US" sz="900" b="1" baseline="0" dirty="0" smtClean="0">
                          <a:solidFill>
                            <a:schemeClr val="tx1"/>
                          </a:solidFill>
                        </a:rPr>
                        <a:t> Top Response</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r h="228039">
                <a:tc rowSpan="13">
                  <a:txBody>
                    <a:bodyPr/>
                    <a:lstStyle/>
                    <a:p>
                      <a:pPr algn="ctr"/>
                      <a:r>
                        <a:rPr lang="en-US" sz="1050" b="1" dirty="0" smtClean="0">
                          <a:solidFill>
                            <a:schemeClr val="accent4">
                              <a:lumMod val="75000"/>
                            </a:schemeClr>
                          </a:solidFill>
                        </a:rPr>
                        <a:t>DEMOGRAPHICS</a:t>
                      </a:r>
                      <a:endParaRPr lang="en-US" sz="1050" b="1" dirty="0">
                        <a:solidFill>
                          <a:schemeClr val="accent4">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49 years</a:t>
                      </a:r>
                      <a:endParaRPr lang="en-US" sz="900" b="1" dirty="0"/>
                    </a:p>
                  </a:txBody>
                  <a:tcPr>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28039">
                <a:tc vMerge="1">
                  <a:txBody>
                    <a:bodyPr/>
                    <a:lstStyle/>
                    <a:p>
                      <a:pPr algn="r"/>
                      <a:endParaRPr lang="en-US" sz="900" b="1" dirty="0"/>
                    </a:p>
                  </a:txBody>
                  <a:tcPr/>
                </a:tc>
                <a:tc>
                  <a:txBody>
                    <a:bodyPr/>
                    <a:lstStyle/>
                    <a:p>
                      <a:pPr algn="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Female – 61%</a:t>
                      </a:r>
                      <a:endParaRPr lang="en-US" sz="900" b="1" dirty="0"/>
                    </a:p>
                  </a:txBody>
                  <a:tcPr>
                    <a:solidFill>
                      <a:schemeClr val="accent4">
                        <a:lumMod val="20000"/>
                        <a:lumOff val="80000"/>
                      </a:schemeClr>
                    </a:solidFill>
                  </a:tcPr>
                </a:tc>
                <a:tc>
                  <a:txBody>
                    <a:bodyPr/>
                    <a:lstStyle/>
                    <a:p>
                      <a:pPr algn="ctr"/>
                      <a:r>
                        <a:rPr lang="en-US" sz="900" b="0" dirty="0" smtClean="0"/>
                        <a:t>Male</a:t>
                      </a:r>
                      <a:r>
                        <a:rPr lang="en-US" sz="900" b="0" baseline="0" dirty="0" smtClean="0"/>
                        <a:t> </a:t>
                      </a:r>
                      <a:r>
                        <a:rPr lang="en-US" sz="900" b="0" dirty="0" smtClean="0"/>
                        <a:t>– 39%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28039">
                <a:tc vMerge="1">
                  <a:txBody>
                    <a:bodyPr/>
                    <a:lstStyle/>
                    <a:p>
                      <a:pPr algn="r"/>
                      <a:endParaRPr lang="en-US" sz="900" b="1" dirty="0"/>
                    </a:p>
                  </a:txBody>
                  <a:tcPr/>
                </a:tc>
                <a:tc>
                  <a:txBody>
                    <a:bodyPr/>
                    <a:lstStyle/>
                    <a:p>
                      <a:pPr algn="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 – 77%</a:t>
                      </a:r>
                      <a:endParaRPr lang="en-US" sz="900" b="1" dirty="0"/>
                    </a:p>
                  </a:txBody>
                  <a:tcPr>
                    <a:solidFill>
                      <a:schemeClr val="accent4">
                        <a:lumMod val="20000"/>
                        <a:lumOff val="80000"/>
                      </a:schemeClr>
                    </a:solidFill>
                  </a:tcPr>
                </a:tc>
                <a:tc>
                  <a:txBody>
                    <a:bodyPr/>
                    <a:lstStyle/>
                    <a:p>
                      <a:pPr algn="ctr"/>
                      <a:r>
                        <a:rPr lang="en-US" sz="900" b="0" dirty="0" smtClean="0"/>
                        <a:t>AA</a:t>
                      </a:r>
                      <a:r>
                        <a:rPr lang="en-US" sz="900" b="0" baseline="0" dirty="0" smtClean="0"/>
                        <a:t> </a:t>
                      </a:r>
                      <a:r>
                        <a:rPr lang="en-US" sz="900" b="0" dirty="0" smtClean="0"/>
                        <a:t>– 10%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28039">
                <a:tc vMerge="1">
                  <a:txBody>
                    <a:bodyPr/>
                    <a:lstStyle/>
                    <a:p>
                      <a:pPr algn="r"/>
                      <a:endParaRPr lang="en-US" sz="900" b="1" dirty="0"/>
                    </a:p>
                  </a:txBody>
                  <a:tcPr/>
                </a:tc>
                <a:tc>
                  <a:txBody>
                    <a:bodyPr/>
                    <a:lstStyle/>
                    <a:p>
                      <a:pPr algn="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56%</a:t>
                      </a:r>
                      <a:endParaRPr lang="en-US" sz="900" b="1" dirty="0"/>
                    </a:p>
                  </a:txBody>
                  <a:tcPr>
                    <a:solidFill>
                      <a:schemeClr val="accent4">
                        <a:lumMod val="20000"/>
                        <a:lumOff val="80000"/>
                      </a:schemeClr>
                    </a:solidFill>
                  </a:tcPr>
                </a:tc>
                <a:tc>
                  <a:txBody>
                    <a:bodyPr/>
                    <a:lstStyle/>
                    <a:p>
                      <a:pPr algn="ctr"/>
                      <a:r>
                        <a:rPr lang="en-US" sz="900" b="0" dirty="0" smtClean="0"/>
                        <a:t>TH</a:t>
                      </a:r>
                      <a:r>
                        <a:rPr lang="en-US" sz="900" b="0" baseline="0" dirty="0" smtClean="0"/>
                        <a:t> </a:t>
                      </a:r>
                      <a:r>
                        <a:rPr lang="en-US" sz="900" b="0" dirty="0" smtClean="0"/>
                        <a:t>– 24%</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8039">
                <a:tc vMerge="1">
                  <a:txBody>
                    <a:bodyPr/>
                    <a:lstStyle/>
                    <a:p>
                      <a:pPr algn="r"/>
                      <a:endParaRPr lang="en-US" sz="900" b="1" dirty="0"/>
                    </a:p>
                  </a:txBody>
                  <a:tcPr/>
                </a:tc>
                <a:tc>
                  <a:txBody>
                    <a:bodyPr/>
                    <a:lstStyle/>
                    <a:p>
                      <a:pPr algn="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$276,000</a:t>
                      </a:r>
                      <a:endParaRPr lang="en-US" sz="900" b="1" dirty="0"/>
                    </a:p>
                  </a:txBody>
                  <a:tcPr>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8039">
                <a:tc vMerge="1">
                  <a:txBody>
                    <a:bodyPr/>
                    <a:lstStyle/>
                    <a:p>
                      <a:pPr algn="r"/>
                      <a:endParaRPr lang="en-US" sz="900" b="1" dirty="0"/>
                    </a:p>
                  </a:txBody>
                  <a:tcPr/>
                </a:tc>
                <a:tc>
                  <a:txBody>
                    <a:bodyPr/>
                    <a:lstStyle/>
                    <a:p>
                      <a:pPr algn="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 – 78%</a:t>
                      </a:r>
                      <a:endParaRPr lang="en-US" sz="900" b="1" dirty="0"/>
                    </a:p>
                  </a:txBody>
                  <a:tcPr>
                    <a:solidFill>
                      <a:schemeClr val="accent4">
                        <a:lumMod val="20000"/>
                        <a:lumOff val="80000"/>
                      </a:schemeClr>
                    </a:solidFill>
                  </a:tcPr>
                </a:tc>
                <a:tc>
                  <a:txBody>
                    <a:bodyPr/>
                    <a:lstStyle/>
                    <a:p>
                      <a:pPr algn="ctr"/>
                      <a:r>
                        <a:rPr lang="en-US" sz="900" b="0" dirty="0" smtClean="0"/>
                        <a:t>Rent</a:t>
                      </a:r>
                      <a:r>
                        <a:rPr lang="en-US" sz="900" b="0" baseline="0" dirty="0" smtClean="0"/>
                        <a:t> </a:t>
                      </a:r>
                      <a:r>
                        <a:rPr lang="en-US" sz="900" b="0" dirty="0" smtClean="0"/>
                        <a:t>– 19%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8039">
                <a:tc vMerge="1">
                  <a:txBody>
                    <a:bodyPr/>
                    <a:lstStyle/>
                    <a:p>
                      <a:pPr algn="r"/>
                      <a:endParaRPr lang="en-US" sz="900" b="1" dirty="0"/>
                    </a:p>
                  </a:txBody>
                  <a:tcPr/>
                </a:tc>
                <a:tc>
                  <a:txBody>
                    <a:bodyPr/>
                    <a:lstStyle/>
                    <a:p>
                      <a:pPr algn="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Married – 52%</a:t>
                      </a:r>
                      <a:endParaRPr lang="en-US" sz="900" b="1" dirty="0"/>
                    </a:p>
                  </a:txBody>
                  <a:tcPr>
                    <a:solidFill>
                      <a:schemeClr val="accent4">
                        <a:lumMod val="20000"/>
                        <a:lumOff val="80000"/>
                      </a:schemeClr>
                    </a:solidFill>
                  </a:tcPr>
                </a:tc>
                <a:tc>
                  <a:txBody>
                    <a:bodyPr/>
                    <a:lstStyle/>
                    <a:p>
                      <a:pPr algn="ctr"/>
                      <a:r>
                        <a:rPr lang="en-US" sz="900" b="0" dirty="0" smtClean="0"/>
                        <a:t>Single</a:t>
                      </a:r>
                      <a:r>
                        <a:rPr lang="en-US" sz="900" b="0" baseline="0" dirty="0" smtClean="0"/>
                        <a:t> </a:t>
                      </a:r>
                      <a:r>
                        <a:rPr lang="en-US" sz="900" b="0" dirty="0" smtClean="0"/>
                        <a:t>– 28%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8039">
                <a:tc vMerge="1">
                  <a:txBody>
                    <a:bodyPr/>
                    <a:lstStyle/>
                    <a:p>
                      <a:pPr algn="r"/>
                      <a:endParaRPr lang="en-US" sz="900" b="1" dirty="0"/>
                    </a:p>
                  </a:txBody>
                  <a:tcPr/>
                </a:tc>
                <a:tc>
                  <a:txBody>
                    <a:bodyPr/>
                    <a:lstStyle/>
                    <a:p>
                      <a:pPr algn="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27%</a:t>
                      </a:r>
                      <a:endParaRPr lang="en-US" sz="900" b="1" dirty="0"/>
                    </a:p>
                  </a:txBody>
                  <a:tcPr>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8039">
                <a:tc vMerge="1">
                  <a:txBody>
                    <a:bodyPr/>
                    <a:lstStyle/>
                    <a:p>
                      <a:pPr algn="r"/>
                      <a:endParaRPr lang="en-US" sz="900" b="1" dirty="0"/>
                    </a:p>
                  </a:txBody>
                  <a:tcPr/>
                </a:tc>
                <a:tc>
                  <a:txBody>
                    <a:bodyPr/>
                    <a:lstStyle/>
                    <a:p>
                      <a:pPr algn="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a:t>
                      </a:r>
                      <a:r>
                        <a:rPr lang="en-US" sz="900" b="1" baseline="0" dirty="0" smtClean="0"/>
                        <a:t> Year College </a:t>
                      </a:r>
                      <a:r>
                        <a:rPr lang="en-US" sz="900" b="1" dirty="0" smtClean="0"/>
                        <a:t> – 42%</a:t>
                      </a:r>
                      <a:endParaRPr lang="en-US" sz="900" b="1" dirty="0"/>
                    </a:p>
                  </a:txBody>
                  <a:tcPr>
                    <a:solidFill>
                      <a:schemeClr val="accent4">
                        <a:lumMod val="20000"/>
                        <a:lumOff val="80000"/>
                      </a:schemeClr>
                    </a:solidFill>
                  </a:tcPr>
                </a:tc>
                <a:tc>
                  <a:txBody>
                    <a:bodyPr/>
                    <a:lstStyle/>
                    <a:p>
                      <a:pPr algn="ctr"/>
                      <a:r>
                        <a:rPr lang="en-US" sz="900" b="0" dirty="0" smtClean="0"/>
                        <a:t>Some</a:t>
                      </a:r>
                      <a:r>
                        <a:rPr lang="en-US" sz="900" b="0" baseline="0" dirty="0" smtClean="0"/>
                        <a:t> College </a:t>
                      </a:r>
                      <a:r>
                        <a:rPr lang="en-US" sz="900" b="0" dirty="0" smtClean="0"/>
                        <a:t>– 29%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Full</a:t>
                      </a:r>
                      <a:r>
                        <a:rPr lang="en-US" sz="900" b="1" baseline="0" dirty="0" smtClean="0"/>
                        <a:t> Time</a:t>
                      </a:r>
                      <a:r>
                        <a:rPr lang="en-US" sz="900" b="1" dirty="0" smtClean="0"/>
                        <a:t> – 63%</a:t>
                      </a:r>
                      <a:endParaRPr lang="en-US" sz="900" b="1" dirty="0"/>
                    </a:p>
                  </a:txBody>
                  <a:tcPr>
                    <a:solidFill>
                      <a:schemeClr val="accent4">
                        <a:lumMod val="20000"/>
                        <a:lumOff val="80000"/>
                      </a:schemeClr>
                    </a:solidFill>
                  </a:tcPr>
                </a:tc>
                <a:tc>
                  <a:txBody>
                    <a:bodyPr/>
                    <a:lstStyle/>
                    <a:p>
                      <a:pPr algn="ctr"/>
                      <a:r>
                        <a:rPr lang="en-US" sz="900" b="0" dirty="0" smtClean="0"/>
                        <a:t>Retired</a:t>
                      </a:r>
                      <a:r>
                        <a:rPr lang="en-US" sz="900" b="0" baseline="0" dirty="0" smtClean="0"/>
                        <a:t> </a:t>
                      </a:r>
                      <a:r>
                        <a:rPr lang="en-US" sz="900" b="0" dirty="0" smtClean="0"/>
                        <a:t>– 17%</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73%</a:t>
                      </a:r>
                      <a:endParaRPr lang="en-US" sz="900" b="1" dirty="0"/>
                    </a:p>
                  </a:txBody>
                  <a:tcPr>
                    <a:solidFill>
                      <a:schemeClr val="accent4">
                        <a:lumMod val="20000"/>
                        <a:lumOff val="80000"/>
                      </a:schemeClr>
                    </a:solidFill>
                  </a:tcPr>
                </a:tc>
                <a:tc>
                  <a:txBody>
                    <a:bodyPr/>
                    <a:lstStyle/>
                    <a:p>
                      <a:pPr algn="ctr"/>
                      <a:r>
                        <a:rPr lang="en-US" sz="900" b="0" dirty="0" smtClean="0"/>
                        <a:t>Trade/Retail</a:t>
                      </a:r>
                      <a:r>
                        <a:rPr lang="en-US" sz="900" b="0" baseline="0" dirty="0" smtClean="0"/>
                        <a:t> </a:t>
                      </a:r>
                      <a:r>
                        <a:rPr lang="en-US" sz="900" b="0" dirty="0" smtClean="0"/>
                        <a:t>– 13%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$76,000</a:t>
                      </a:r>
                      <a:endParaRPr lang="en-US" sz="900" b="1" dirty="0"/>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8039">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89%</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21621">
                <a:tc>
                  <a:txBody>
                    <a:bodyPr/>
                    <a:lstStyle/>
                    <a:p>
                      <a:pPr algn="ctr"/>
                      <a:endParaRPr lang="en-US" sz="200" b="1" dirty="0">
                        <a:solidFill>
                          <a:schemeClr val="accent4">
                            <a:lumMod val="75000"/>
                          </a:schemeClr>
                        </a:solidFill>
                      </a:endParaRPr>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8039">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E</a:t>
                      </a:r>
                      <a:endParaRPr lang="en-US" sz="1050" b="1"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baseline="0" dirty="0" smtClean="0"/>
                        <a:t>Watching TV</a:t>
                      </a:r>
                      <a:r>
                        <a:rPr lang="en-US" sz="900" b="1" dirty="0" smtClean="0"/>
                        <a:t> – 79%</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0" dirty="0" smtClean="0"/>
                        <a:t>Restaurants – 73%</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8039">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Broadcast</a:t>
                      </a:r>
                      <a:r>
                        <a:rPr lang="en-US" sz="900" b="1" baseline="0" dirty="0" smtClean="0"/>
                        <a:t> TV</a:t>
                      </a:r>
                      <a:r>
                        <a:rPr lang="en-US" sz="900" b="1" dirty="0" smtClean="0"/>
                        <a:t> – 8</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0" dirty="0" smtClean="0"/>
                        <a:t>Internet– 8</a:t>
                      </a:r>
                      <a:r>
                        <a:rPr lang="en-US" sz="900" b="0" baseline="0" dirty="0" smtClean="0"/>
                        <a:t> hours</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baseline="0" dirty="0" smtClean="0"/>
                        <a:t>Desktop</a:t>
                      </a:r>
                      <a:r>
                        <a:rPr lang="en-US" sz="900" b="1" dirty="0" smtClean="0"/>
                        <a:t> – 37% of time</a:t>
                      </a:r>
                      <a:endParaRPr lang="en-US" sz="900" b="1" dirty="0"/>
                    </a:p>
                  </a:txBody>
                  <a:tcPr>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a:r>
                        <a:rPr lang="en-US" sz="900" b="0" dirty="0" smtClean="0"/>
                        <a:t>Laptop</a:t>
                      </a:r>
                      <a:r>
                        <a:rPr lang="en-US" sz="900" b="0" baseline="0" dirty="0" smtClean="0"/>
                        <a:t> </a:t>
                      </a:r>
                      <a:r>
                        <a:rPr lang="en-US" sz="900" b="0" dirty="0" smtClean="0"/>
                        <a:t>– 34%</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Laptop – 81%</a:t>
                      </a:r>
                      <a:endParaRPr lang="en-US" sz="900" b="1" dirty="0"/>
                    </a:p>
                  </a:txBody>
                  <a:tcPr>
                    <a:solidFill>
                      <a:schemeClr val="accent4">
                        <a:lumMod val="20000"/>
                        <a:lumOff val="80000"/>
                      </a:schemeClr>
                    </a:solidFill>
                  </a:tcPr>
                </a:tc>
                <a:tc>
                  <a:txBody>
                    <a:bodyPr/>
                    <a:lstStyle/>
                    <a:p>
                      <a:pPr algn="ctr"/>
                      <a:r>
                        <a:rPr lang="en-US" sz="900" b="0" dirty="0" smtClean="0"/>
                        <a:t>Smartphone</a:t>
                      </a:r>
                      <a:r>
                        <a:rPr lang="en-US" sz="900" b="0" baseline="0" dirty="0" smtClean="0"/>
                        <a:t> </a:t>
                      </a:r>
                      <a:r>
                        <a:rPr lang="en-US" sz="900" b="0" dirty="0" smtClean="0"/>
                        <a:t>– 71%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8"/>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Comedy – 81%</a:t>
                      </a:r>
                      <a:endParaRPr lang="en-US" sz="900" b="1" dirty="0"/>
                    </a:p>
                  </a:txBody>
                  <a:tcPr>
                    <a:solidFill>
                      <a:schemeClr val="accent4">
                        <a:lumMod val="20000"/>
                        <a:lumOff val="80000"/>
                      </a:schemeClr>
                    </a:solidFill>
                  </a:tcPr>
                </a:tc>
                <a:tc>
                  <a:txBody>
                    <a:bodyPr/>
                    <a:lstStyle/>
                    <a:p>
                      <a:pPr algn="ctr"/>
                      <a:r>
                        <a:rPr lang="en-US" sz="900" b="0" dirty="0" smtClean="0"/>
                        <a:t>Drama</a:t>
                      </a:r>
                      <a:r>
                        <a:rPr lang="en-US" sz="900" b="0" baseline="0" dirty="0" smtClean="0"/>
                        <a:t> </a:t>
                      </a:r>
                      <a:r>
                        <a:rPr lang="en-US" sz="900" b="0" dirty="0" smtClean="0"/>
                        <a:t>– 77%</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69%</a:t>
                      </a:r>
                      <a:endParaRPr lang="en-US" sz="900" b="1" dirty="0"/>
                    </a:p>
                  </a:txBody>
                  <a:tcPr>
                    <a:solidFill>
                      <a:schemeClr val="accent4">
                        <a:lumMod val="20000"/>
                        <a:lumOff val="80000"/>
                      </a:schemeClr>
                    </a:solidFill>
                  </a:tcPr>
                </a:tc>
                <a:tc>
                  <a:txBody>
                    <a:bodyPr/>
                    <a:lstStyle/>
                    <a:p>
                      <a:pPr algn="ctr"/>
                      <a:r>
                        <a:rPr lang="en-US" sz="900" b="0" dirty="0" smtClean="0"/>
                        <a:t>YouTube – 33%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 – 85%</a:t>
                      </a:r>
                      <a:endParaRPr lang="en-US" sz="900" b="1" dirty="0"/>
                    </a:p>
                  </a:txBody>
                  <a:tcPr>
                    <a:solidFill>
                      <a:schemeClr val="accent4">
                        <a:lumMod val="20000"/>
                        <a:lumOff val="80000"/>
                      </a:schemeClr>
                    </a:solidFill>
                  </a:tcPr>
                </a:tc>
                <a:tc>
                  <a:txBody>
                    <a:bodyPr/>
                    <a:lstStyle/>
                    <a:p>
                      <a:pPr algn="ctr"/>
                      <a:r>
                        <a:rPr lang="en-US" sz="900" b="0" dirty="0" smtClean="0"/>
                        <a:t>Superstore</a:t>
                      </a:r>
                      <a:r>
                        <a:rPr lang="en-US" sz="900" b="0" baseline="0" dirty="0" smtClean="0"/>
                        <a:t> </a:t>
                      </a:r>
                      <a:r>
                        <a:rPr lang="en-US" sz="900" b="0" dirty="0" smtClean="0"/>
                        <a:t>– 79%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49%</a:t>
                      </a:r>
                      <a:endParaRPr lang="en-US" sz="900" b="1" dirty="0"/>
                    </a:p>
                  </a:txBody>
                  <a:tcPr>
                    <a:solidFill>
                      <a:schemeClr val="accent4">
                        <a:lumMod val="20000"/>
                        <a:lumOff val="80000"/>
                      </a:schemeClr>
                    </a:solidFill>
                  </a:tcPr>
                </a:tc>
                <a:tc>
                  <a:txBody>
                    <a:bodyPr/>
                    <a:lstStyle/>
                    <a:p>
                      <a:pPr algn="ctr"/>
                      <a:r>
                        <a:rPr lang="en-US" sz="900" b="0" dirty="0" smtClean="0"/>
                        <a:t>SUV/Crossover– 27%</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2"/>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baseline="0" dirty="0" smtClean="0"/>
                        <a:t>Honda </a:t>
                      </a:r>
                      <a:r>
                        <a:rPr lang="en-US" sz="900" b="1" dirty="0" smtClean="0"/>
                        <a:t>– 19%</a:t>
                      </a:r>
                      <a:endParaRPr lang="en-US" sz="900" b="1" dirty="0"/>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0" dirty="0" smtClean="0"/>
                        <a:t>Toyota</a:t>
                      </a:r>
                      <a:r>
                        <a:rPr lang="en-US" sz="900" b="0" baseline="0" dirty="0" smtClean="0"/>
                        <a:t> </a:t>
                      </a:r>
                      <a:r>
                        <a:rPr lang="en-US" sz="900" b="0" dirty="0" smtClean="0"/>
                        <a:t>– 17%</a:t>
                      </a: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593278404"/>
              </p:ext>
            </p:extLst>
          </p:nvPr>
        </p:nvGraphicFramePr>
        <p:xfrm>
          <a:off x="101601" y="5511801"/>
          <a:ext cx="4343400" cy="128016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4">
                              <a:lumMod val="75000"/>
                            </a:schemeClr>
                          </a:solidFill>
                        </a:rPr>
                        <a:t>G A M B L I N G / G A M I N G   P O T E N T I A L</a:t>
                      </a:r>
                      <a:endParaRPr lang="en-US" sz="1200" b="1" dirty="0">
                        <a:solidFill>
                          <a:schemeClr val="accent4">
                            <a:lumMod val="75000"/>
                          </a:schemeClr>
                        </a:solidFill>
                      </a:endParaRPr>
                    </a:p>
                  </a:txBody>
                  <a:tcPr>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val="10000"/>
                  </a:ext>
                </a:extLst>
              </a:tr>
              <a:tr h="149854">
                <a:tc>
                  <a:txBody>
                    <a:bodyPr/>
                    <a:lstStyle/>
                    <a:p>
                      <a:pPr algn="r"/>
                      <a:r>
                        <a:rPr lang="en-US" sz="1050" b="1" dirty="0" smtClean="0"/>
                        <a:t>Risk Meter</a:t>
                      </a:r>
                      <a:endParaRPr lang="en-US" sz="1050" b="1" dirty="0"/>
                    </a:p>
                  </a:txBody>
                  <a:tcPr/>
                </a:tc>
                <a:tc>
                  <a:txBody>
                    <a:bodyPr/>
                    <a:lstStyle/>
                    <a:p>
                      <a:pPr algn="ctr"/>
                      <a:r>
                        <a:rPr lang="en-US" sz="1050" b="1" dirty="0" smtClean="0"/>
                        <a:t>12</a:t>
                      </a:r>
                      <a:r>
                        <a:rPr lang="en-US" sz="900" b="1" dirty="0" smtClean="0"/>
                        <a:t> </a:t>
                      </a:r>
                      <a:r>
                        <a:rPr lang="en-US" sz="900" i="1" dirty="0" smtClean="0"/>
                        <a:t>out of 25 points</a:t>
                      </a:r>
                      <a:endParaRPr lang="en-US" sz="900" i="1" dirty="0"/>
                    </a:p>
                  </a:txBody>
                  <a:tcPr/>
                </a:tc>
                <a:extLst>
                  <a:ext uri="{0D108BD9-81ED-4DB2-BD59-A6C34878D82A}">
                    <a16:rowId xmlns:a16="http://schemas.microsoft.com/office/drawing/2014/main" val="10001"/>
                  </a:ext>
                </a:extLst>
              </a:tr>
              <a:tr h="149854">
                <a:tc>
                  <a:txBody>
                    <a:bodyPr/>
                    <a:lstStyle/>
                    <a:p>
                      <a:pPr algn="r"/>
                      <a:r>
                        <a:rPr lang="en-US" sz="1050" b="1" dirty="0" smtClean="0"/>
                        <a:t>Gaming/Gambling Tendency</a:t>
                      </a:r>
                      <a:endParaRPr lang="en-US" sz="1050" b="1" dirty="0"/>
                    </a:p>
                  </a:txBody>
                  <a:tcPr/>
                </a:tc>
                <a:tc>
                  <a:txBody>
                    <a:bodyPr/>
                    <a:lstStyle/>
                    <a:p>
                      <a:pPr algn="ctr"/>
                      <a:r>
                        <a:rPr lang="en-US" sz="1050" b="1" dirty="0" smtClean="0"/>
                        <a:t>13 </a:t>
                      </a:r>
                      <a:r>
                        <a:rPr lang="en-US" sz="900" i="1" dirty="0" smtClean="0"/>
                        <a:t>out of 25 points</a:t>
                      </a:r>
                      <a:endParaRPr lang="en-US" sz="900" i="1" dirty="0"/>
                    </a:p>
                  </a:txBody>
                  <a:tcPr/>
                </a:tc>
                <a:extLst>
                  <a:ext uri="{0D108BD9-81ED-4DB2-BD59-A6C34878D82A}">
                    <a16:rowId xmlns:a16="http://schemas.microsoft.com/office/drawing/2014/main" val="10002"/>
                  </a:ext>
                </a:extLst>
              </a:tr>
              <a:tr h="149854">
                <a:tc>
                  <a:txBody>
                    <a:bodyPr/>
                    <a:lstStyle/>
                    <a:p>
                      <a:pPr algn="r"/>
                      <a:r>
                        <a:rPr lang="en-US" sz="1050" b="1" dirty="0" smtClean="0"/>
                        <a:t>Maryland Lottery Perception</a:t>
                      </a:r>
                      <a:endParaRPr lang="en-US" sz="1050" b="1" dirty="0"/>
                    </a:p>
                  </a:txBody>
                  <a:tcPr/>
                </a:tc>
                <a:tc>
                  <a:txBody>
                    <a:bodyPr/>
                    <a:lstStyle/>
                    <a:p>
                      <a:pPr algn="ctr"/>
                      <a:r>
                        <a:rPr lang="en-US" sz="1050" b="1" dirty="0" smtClean="0"/>
                        <a:t>28</a:t>
                      </a:r>
                      <a:r>
                        <a:rPr lang="en-US" sz="900" b="1" dirty="0" smtClean="0"/>
                        <a:t> </a:t>
                      </a:r>
                      <a:r>
                        <a:rPr lang="en-US" sz="900" i="1" dirty="0" smtClean="0"/>
                        <a:t>out of 50 points</a:t>
                      </a:r>
                      <a:endParaRPr lang="en-US" sz="900" i="1" dirty="0"/>
                    </a:p>
                  </a:txBody>
                  <a:tcPr/>
                </a:tc>
                <a:extLst>
                  <a:ext uri="{0D108BD9-81ED-4DB2-BD59-A6C34878D82A}">
                    <a16:rowId xmlns:a16="http://schemas.microsoft.com/office/drawing/2014/main" val="10003"/>
                  </a:ext>
                </a:extLst>
              </a:tr>
              <a:tr h="149854">
                <a:tc>
                  <a:txBody>
                    <a:bodyPr/>
                    <a:lstStyle/>
                    <a:p>
                      <a:pPr algn="r"/>
                      <a:r>
                        <a:rPr lang="en-US" sz="1050" b="1" dirty="0" smtClean="0">
                          <a:solidFill>
                            <a:schemeClr val="bg1"/>
                          </a:solidFill>
                        </a:rPr>
                        <a:t>Total Score</a:t>
                      </a:r>
                      <a:endParaRPr lang="en-US" sz="1050" b="1" dirty="0">
                        <a:solidFill>
                          <a:schemeClr val="bg1"/>
                        </a:solidFill>
                      </a:endParaRPr>
                    </a:p>
                  </a:txBody>
                  <a:tcPr>
                    <a:solidFill>
                      <a:schemeClr val="accent4"/>
                    </a:solidFill>
                  </a:tcPr>
                </a:tc>
                <a:tc>
                  <a:txBody>
                    <a:bodyPr/>
                    <a:lstStyle/>
                    <a:p>
                      <a:pPr algn="ctr"/>
                      <a:r>
                        <a:rPr lang="en-US" sz="1050" b="1" i="0" baseline="0" dirty="0" smtClean="0">
                          <a:solidFill>
                            <a:schemeClr val="bg1"/>
                          </a:solidFill>
                        </a:rPr>
                        <a:t>53 </a:t>
                      </a:r>
                      <a:r>
                        <a:rPr lang="en-US" sz="900" b="1" i="1" dirty="0" smtClean="0">
                          <a:solidFill>
                            <a:schemeClr val="bg1"/>
                          </a:solidFill>
                        </a:rPr>
                        <a:t>out of 100 points</a:t>
                      </a:r>
                      <a:endParaRPr lang="en-US" sz="900" b="1" i="1" dirty="0">
                        <a:solidFill>
                          <a:schemeClr val="bg1"/>
                        </a:solidFill>
                      </a:endParaRPr>
                    </a:p>
                  </a:txBody>
                  <a:tcPr>
                    <a:solidFill>
                      <a:schemeClr val="accent4"/>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29115207"/>
              </p:ext>
            </p:extLst>
          </p:nvPr>
        </p:nvGraphicFramePr>
        <p:xfrm>
          <a:off x="101601" y="1278466"/>
          <a:ext cx="4343400" cy="2226734"/>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tblGrid>
              <a:tr h="349917">
                <a:tc>
                  <a:txBody>
                    <a:bodyPr/>
                    <a:lstStyle/>
                    <a:p>
                      <a:pPr algn="ctr"/>
                      <a:r>
                        <a:rPr lang="en-US" sz="1200" b="1" dirty="0" smtClean="0">
                          <a:solidFill>
                            <a:schemeClr val="accent4">
                              <a:lumMod val="75000"/>
                            </a:schemeClr>
                          </a:solidFill>
                        </a:rPr>
                        <a:t>P R O F I L E  S U M M A R Y</a:t>
                      </a:r>
                      <a:r>
                        <a:rPr lang="en-US" sz="1200" b="1" baseline="0" dirty="0" smtClean="0">
                          <a:solidFill>
                            <a:schemeClr val="accent4">
                              <a:lumMod val="75000"/>
                            </a:schemeClr>
                          </a:solidFill>
                        </a:rPr>
                        <a:t> </a:t>
                      </a:r>
                      <a:endParaRPr lang="en-US" sz="1200" b="1" dirty="0">
                        <a:solidFill>
                          <a:schemeClr val="accent4">
                            <a:lumMod val="75000"/>
                          </a:schemeClr>
                        </a:solidFill>
                      </a:endParaRPr>
                    </a:p>
                  </a:txBody>
                  <a:tcPr anchor="ctr">
                    <a:solidFill>
                      <a:schemeClr val="bg1">
                        <a:lumMod val="95000"/>
                      </a:schemeClr>
                    </a:solidFill>
                  </a:tcPr>
                </a:tc>
                <a:extLst>
                  <a:ext uri="{0D108BD9-81ED-4DB2-BD59-A6C34878D82A}">
                    <a16:rowId xmlns:a16="http://schemas.microsoft.com/office/drawing/2014/main" val="10000"/>
                  </a:ext>
                </a:extLst>
              </a:tr>
              <a:tr h="1876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This group</a:t>
                      </a:r>
                      <a:r>
                        <a:rPr lang="en-US" sz="1200" b="1" baseline="0" dirty="0" smtClean="0">
                          <a:solidFill>
                            <a:schemeClr val="tx1"/>
                          </a:solidFill>
                        </a:rPr>
                        <a:t> has a High white population</a:t>
                      </a:r>
                      <a:r>
                        <a:rPr lang="en-US" sz="1200" b="1" dirty="0" smtClean="0">
                          <a:solidFill>
                            <a:schemeClr val="tx1"/>
                          </a:solidFill>
                        </a:rPr>
                        <a:t> than other segments with most living in single family homes.</a:t>
                      </a:r>
                      <a:r>
                        <a:rPr lang="en-US" sz="1200" b="1" baseline="0" dirty="0" smtClean="0">
                          <a:solidFill>
                            <a:schemeClr val="tx1"/>
                          </a:solidFill>
                        </a:rPr>
                        <a:t> A high percentage own their house or townhouse and one quarter have children living in the household.  Nearly half have a </a:t>
                      </a:r>
                      <a:r>
                        <a:rPr lang="en-US" sz="1200" b="1" dirty="0" smtClean="0">
                          <a:solidFill>
                            <a:schemeClr val="tx1"/>
                          </a:solidFill>
                        </a:rPr>
                        <a:t>college degree</a:t>
                      </a:r>
                      <a:r>
                        <a:rPr lang="en-US" sz="1200" b="1" baseline="0" dirty="0" smtClean="0">
                          <a:solidFill>
                            <a:schemeClr val="tx1"/>
                          </a:solidFill>
                        </a:rPr>
                        <a:t> </a:t>
                      </a:r>
                      <a:r>
                        <a:rPr lang="en-US" sz="1200" b="1" dirty="0" smtClean="0">
                          <a:solidFill>
                            <a:schemeClr val="tx1"/>
                          </a:solidFill>
                        </a:rPr>
                        <a:t>and the majority are working full time in a</a:t>
                      </a:r>
                      <a:r>
                        <a:rPr lang="en-US" sz="1200" b="1" baseline="0" dirty="0" smtClean="0">
                          <a:solidFill>
                            <a:schemeClr val="tx1"/>
                          </a:solidFill>
                        </a:rPr>
                        <a:t> </a:t>
                      </a:r>
                      <a:r>
                        <a:rPr lang="en-US" sz="1200" b="1" dirty="0" smtClean="0">
                          <a:solidFill>
                            <a:schemeClr val="tx1"/>
                          </a:solidFill>
                        </a:rPr>
                        <a:t>professional job with</a:t>
                      </a:r>
                      <a:r>
                        <a:rPr lang="en-US" sz="1200" b="1" baseline="0" dirty="0" smtClean="0">
                          <a:solidFill>
                            <a:schemeClr val="tx1"/>
                          </a:solidFill>
                        </a:rPr>
                        <a:t> an average HHI of $76,000</a:t>
                      </a:r>
                      <a:r>
                        <a:rPr lang="en-US" sz="1200" b="1" dirty="0" smtClean="0">
                          <a:solidFill>
                            <a:schemeClr val="tx1"/>
                          </a:solidFill>
                        </a:rPr>
                        <a:t>.  Besides watching</a:t>
                      </a:r>
                      <a:r>
                        <a:rPr lang="en-US" sz="1200" b="1" baseline="0" dirty="0" smtClean="0">
                          <a:solidFill>
                            <a:schemeClr val="tx1"/>
                          </a:solidFill>
                        </a:rPr>
                        <a:t> </a:t>
                      </a:r>
                      <a:r>
                        <a:rPr lang="en-US" sz="1200" b="1" dirty="0" smtClean="0">
                          <a:solidFill>
                            <a:schemeClr val="tx1"/>
                          </a:solidFill>
                        </a:rPr>
                        <a:t>TV</a:t>
                      </a:r>
                      <a:r>
                        <a:rPr lang="en-US" sz="1200" b="1" baseline="0" dirty="0" smtClean="0">
                          <a:solidFill>
                            <a:schemeClr val="tx1"/>
                          </a:solidFill>
                        </a:rPr>
                        <a:t> and dining out in their leisure time they like to read, cook, go to movies and travel. </a:t>
                      </a:r>
                      <a:r>
                        <a:rPr lang="en-US" sz="1200" b="1" dirty="0" smtClean="0">
                          <a:solidFill>
                            <a:schemeClr val="tx1"/>
                          </a:solidFill>
                        </a:rPr>
                        <a:t>Their gambling/gaming index score is in the low range for light players.</a:t>
                      </a:r>
                      <a:endParaRPr lang="en-US" sz="1200" b="1"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276066200"/>
              </p:ext>
            </p:extLst>
          </p:nvPr>
        </p:nvGraphicFramePr>
        <p:xfrm>
          <a:off x="99718" y="3649980"/>
          <a:ext cx="4343400" cy="176022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4">
                              <a:lumMod val="75000"/>
                            </a:schemeClr>
                          </a:solidFill>
                        </a:rPr>
                        <a:t>C U R R E N T</a:t>
                      </a:r>
                      <a:r>
                        <a:rPr lang="en-US" sz="1200" b="1" baseline="0" dirty="0" smtClean="0">
                          <a:solidFill>
                            <a:schemeClr val="accent4">
                              <a:lumMod val="75000"/>
                            </a:schemeClr>
                          </a:solidFill>
                        </a:rPr>
                        <a:t>  L O T T E R Y  P L A Y</a:t>
                      </a:r>
                      <a:endParaRPr lang="en-US" sz="1200" b="1" dirty="0">
                        <a:solidFill>
                          <a:schemeClr val="accent4">
                            <a:lumMod val="75000"/>
                          </a:schemeClr>
                        </a:solidFill>
                      </a:endParaRPr>
                    </a:p>
                  </a:txBody>
                  <a:tcPr>
                    <a:solidFill>
                      <a:schemeClr val="bg1">
                        <a:lumMod val="95000"/>
                      </a:schemeClr>
                    </a:solidFill>
                  </a:tcPr>
                </a:tc>
                <a:tc hMerge="1">
                  <a:txBody>
                    <a:bodyPr/>
                    <a:lstStyle/>
                    <a:p>
                      <a:pPr algn="ctr"/>
                      <a:endParaRPr lang="en-US" sz="1200" b="1" dirty="0">
                        <a:solidFill>
                          <a:schemeClr val="accent2">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149854">
                <a:tc>
                  <a:txBody>
                    <a:bodyPr/>
                    <a:lstStyle/>
                    <a:p>
                      <a:pPr algn="r"/>
                      <a:endParaRPr lang="en-US" sz="900" b="1" dirty="0"/>
                    </a:p>
                  </a:txBody>
                  <a:tcPr/>
                </a:tc>
                <a:tc>
                  <a:txBody>
                    <a:bodyPr/>
                    <a:lstStyle/>
                    <a:p>
                      <a:pPr algn="ctr"/>
                      <a:r>
                        <a:rPr lang="en-US" sz="900" b="1" i="1" dirty="0" smtClean="0"/>
                        <a:t>% of Respondents</a:t>
                      </a:r>
                      <a:endParaRPr lang="en-US" sz="900" b="1" i="1" dirty="0"/>
                    </a:p>
                  </a:txBody>
                  <a:tcPr/>
                </a:tc>
                <a:extLst>
                  <a:ext uri="{0D108BD9-81ED-4DB2-BD59-A6C34878D82A}">
                    <a16:rowId xmlns:a16="http://schemas.microsoft.com/office/drawing/2014/main" val="10001"/>
                  </a:ext>
                </a:extLst>
              </a:tr>
              <a:tr h="149854">
                <a:tc>
                  <a:txBody>
                    <a:bodyPr/>
                    <a:lstStyle/>
                    <a:p>
                      <a:pPr algn="r"/>
                      <a:r>
                        <a:rPr lang="en-US" sz="1050" b="1" dirty="0" smtClean="0"/>
                        <a:t>Daily Games</a:t>
                      </a:r>
                      <a:endParaRPr lang="en-US" sz="1050" b="1" dirty="0"/>
                    </a:p>
                  </a:txBody>
                  <a:tcPr/>
                </a:tc>
                <a:tc>
                  <a:txBody>
                    <a:bodyPr/>
                    <a:lstStyle/>
                    <a:p>
                      <a:pPr algn="ctr"/>
                      <a:r>
                        <a:rPr lang="en-US" sz="900" i="0" dirty="0" smtClean="0"/>
                        <a:t>11%</a:t>
                      </a:r>
                      <a:endParaRPr lang="en-US" sz="900" i="0" dirty="0"/>
                    </a:p>
                  </a:txBody>
                  <a:tcPr/>
                </a:tc>
                <a:extLst>
                  <a:ext uri="{0D108BD9-81ED-4DB2-BD59-A6C34878D82A}">
                    <a16:rowId xmlns:a16="http://schemas.microsoft.com/office/drawing/2014/main" val="10002"/>
                  </a:ext>
                </a:extLst>
              </a:tr>
              <a:tr h="149854">
                <a:tc>
                  <a:txBody>
                    <a:bodyPr/>
                    <a:lstStyle/>
                    <a:p>
                      <a:pPr algn="r"/>
                      <a:r>
                        <a:rPr lang="en-US" sz="1050" b="1" dirty="0" smtClean="0"/>
                        <a:t>Jackpot</a:t>
                      </a:r>
                      <a:endParaRPr lang="en-US" sz="1050" b="1" dirty="0"/>
                    </a:p>
                  </a:txBody>
                  <a:tcPr/>
                </a:tc>
                <a:tc>
                  <a:txBody>
                    <a:bodyPr/>
                    <a:lstStyle/>
                    <a:p>
                      <a:pPr algn="ctr"/>
                      <a:r>
                        <a:rPr lang="en-US" sz="900" i="0" dirty="0" smtClean="0"/>
                        <a:t>86%</a:t>
                      </a:r>
                      <a:endParaRPr lang="en-US" sz="900" i="0" dirty="0"/>
                    </a:p>
                  </a:txBody>
                  <a:tcPr/>
                </a:tc>
                <a:extLst>
                  <a:ext uri="{0D108BD9-81ED-4DB2-BD59-A6C34878D82A}">
                    <a16:rowId xmlns:a16="http://schemas.microsoft.com/office/drawing/2014/main" val="10003"/>
                  </a:ext>
                </a:extLst>
              </a:tr>
              <a:tr h="149854">
                <a:tc>
                  <a:txBody>
                    <a:bodyPr/>
                    <a:lstStyle/>
                    <a:p>
                      <a:pPr algn="r"/>
                      <a:r>
                        <a:rPr lang="en-US" sz="1050" b="1" dirty="0" smtClean="0"/>
                        <a:t>Scratch-Offs</a:t>
                      </a:r>
                      <a:endParaRPr lang="en-US" sz="1050" b="1" dirty="0"/>
                    </a:p>
                  </a:txBody>
                  <a:tcPr/>
                </a:tc>
                <a:tc>
                  <a:txBody>
                    <a:bodyPr/>
                    <a:lstStyle/>
                    <a:p>
                      <a:pPr algn="ctr"/>
                      <a:r>
                        <a:rPr lang="en-US" sz="900" i="0" dirty="0" smtClean="0"/>
                        <a:t>43%</a:t>
                      </a:r>
                      <a:endParaRPr lang="en-US" sz="900" i="0" dirty="0"/>
                    </a:p>
                  </a:txBody>
                  <a:tcPr/>
                </a:tc>
                <a:extLst>
                  <a:ext uri="{0D108BD9-81ED-4DB2-BD59-A6C34878D82A}">
                    <a16:rowId xmlns:a16="http://schemas.microsoft.com/office/drawing/2014/main" val="10004"/>
                  </a:ext>
                </a:extLst>
              </a:tr>
              <a:tr h="149854">
                <a:tc>
                  <a:txBody>
                    <a:bodyPr/>
                    <a:lstStyle/>
                    <a:p>
                      <a:pPr algn="r"/>
                      <a:r>
                        <a:rPr lang="en-US" sz="1050" b="1" dirty="0" smtClean="0"/>
                        <a:t>Monitor Games</a:t>
                      </a:r>
                      <a:endParaRPr lang="en-US" sz="1050" b="1" dirty="0"/>
                    </a:p>
                  </a:txBody>
                  <a:tcPr/>
                </a:tc>
                <a:tc>
                  <a:txBody>
                    <a:bodyPr/>
                    <a:lstStyle/>
                    <a:p>
                      <a:pPr algn="ctr"/>
                      <a:r>
                        <a:rPr lang="en-US" sz="900" i="0" dirty="0" smtClean="0"/>
                        <a:t>4%</a:t>
                      </a:r>
                      <a:endParaRPr lang="en-US" sz="900" i="0" dirty="0"/>
                    </a:p>
                  </a:txBody>
                  <a:tcPr/>
                </a:tc>
                <a:extLst>
                  <a:ext uri="{0D108BD9-81ED-4DB2-BD59-A6C34878D82A}">
                    <a16:rowId xmlns:a16="http://schemas.microsoft.com/office/drawing/2014/main" val="10005"/>
                  </a:ext>
                </a:extLst>
              </a:tr>
              <a:tr h="149854">
                <a:tc>
                  <a:txBody>
                    <a:bodyPr/>
                    <a:lstStyle/>
                    <a:p>
                      <a:pPr algn="r"/>
                      <a:r>
                        <a:rPr lang="en-US" sz="1050" b="1" dirty="0" smtClean="0">
                          <a:solidFill>
                            <a:schemeClr val="bg1"/>
                          </a:solidFill>
                        </a:rPr>
                        <a:t>Total  Lottery</a:t>
                      </a:r>
                      <a:r>
                        <a:rPr lang="en-US" sz="1050" b="1" baseline="0" dirty="0" smtClean="0">
                          <a:solidFill>
                            <a:schemeClr val="bg1"/>
                          </a:solidFill>
                        </a:rPr>
                        <a:t> </a:t>
                      </a:r>
                      <a:r>
                        <a:rPr lang="en-US" sz="1050" b="1" dirty="0" smtClean="0">
                          <a:solidFill>
                            <a:schemeClr val="bg1"/>
                          </a:solidFill>
                        </a:rPr>
                        <a:t>Spend</a:t>
                      </a:r>
                      <a:endParaRPr lang="en-US" sz="1050" b="1" dirty="0">
                        <a:solidFill>
                          <a:schemeClr val="bg1"/>
                        </a:solidFill>
                      </a:endParaRPr>
                    </a:p>
                  </a:txBody>
                  <a:tcPr>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bg1"/>
                          </a:solidFill>
                        </a:rPr>
                        <a:t>$48</a:t>
                      </a:r>
                      <a:endParaRPr lang="en-US" sz="1050" b="1" dirty="0">
                        <a:solidFill>
                          <a:schemeClr val="bg1"/>
                        </a:solidFill>
                      </a:endParaRPr>
                    </a:p>
                  </a:txBody>
                  <a:tcPr>
                    <a:solidFill>
                      <a:srgbClr val="8064A2"/>
                    </a:solidFill>
                  </a:tcPr>
                </a:tc>
                <a:extLst>
                  <a:ext uri="{0D108BD9-81ED-4DB2-BD59-A6C34878D82A}">
                    <a16:rowId xmlns:a16="http://schemas.microsoft.com/office/drawing/2014/main" val="10006"/>
                  </a:ext>
                </a:extLst>
              </a:tr>
            </a:tbl>
          </a:graphicData>
        </a:graphic>
      </p:graphicFrame>
      <p:sp>
        <p:nvSpPr>
          <p:cNvPr id="9" name="Rectangle 8"/>
          <p:cNvSpPr/>
          <p:nvPr/>
        </p:nvSpPr>
        <p:spPr>
          <a:xfrm>
            <a:off x="8168195" y="762000"/>
            <a:ext cx="1016625" cy="369332"/>
          </a:xfrm>
          <a:prstGeom prst="rect">
            <a:avLst/>
          </a:prstGeom>
        </p:spPr>
        <p:txBody>
          <a:bodyPr wrap="none">
            <a:spAutoFit/>
          </a:bodyPr>
          <a:lstStyle/>
          <a:p>
            <a:pPr>
              <a:defRPr/>
            </a:pPr>
            <a:r>
              <a:rPr lang="en-US" i="1" dirty="0"/>
              <a:t>(n = </a:t>
            </a:r>
            <a:r>
              <a:rPr lang="en-US" i="1" dirty="0" smtClean="0"/>
              <a:t>196)</a:t>
            </a:r>
            <a:endParaRPr lang="en-US" i="1" dirty="0"/>
          </a:p>
        </p:txBody>
      </p:sp>
    </p:spTree>
    <p:extLst>
      <p:ext uri="{BB962C8B-B14F-4D97-AF65-F5344CB8AC3E}">
        <p14:creationId xmlns:p14="http://schemas.microsoft.com/office/powerpoint/2010/main" val="3257245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18"/>
          <p:cNvSpPr txBox="1">
            <a:spLocks/>
          </p:cNvSpPr>
          <p:nvPr/>
        </p:nvSpPr>
        <p:spPr bwMode="auto">
          <a:xfrm>
            <a:off x="201613" y="1314450"/>
            <a:ext cx="8534400" cy="4419600"/>
          </a:xfrm>
          <a:prstGeom prst="rect">
            <a:avLst/>
          </a:prstGeom>
          <a:noFill/>
          <a:ln w="9525">
            <a:noFill/>
            <a:miter lim="800000"/>
            <a:headEnd/>
            <a:tailEnd/>
          </a:ln>
        </p:spPr>
        <p:txBody>
          <a:bodyPr/>
          <a:lstStyle/>
          <a:p>
            <a:pPr marL="514350" indent="-514350">
              <a:lnSpc>
                <a:spcPct val="125000"/>
              </a:lnSpc>
              <a:spcBef>
                <a:spcPct val="20000"/>
              </a:spcBef>
              <a:buFont typeface="Calibri" pitchFamily="34" charset="0"/>
              <a:buAutoNum type="arabicPeriod"/>
            </a:pPr>
            <a:r>
              <a:rPr lang="en-US" sz="3200" dirty="0" smtClean="0">
                <a:latin typeface="Calibri" pitchFamily="34" charset="0"/>
              </a:rPr>
              <a:t>Demographics</a:t>
            </a:r>
          </a:p>
          <a:p>
            <a:pPr marL="514350" indent="-514350">
              <a:lnSpc>
                <a:spcPct val="125000"/>
              </a:lnSpc>
              <a:spcBef>
                <a:spcPct val="20000"/>
              </a:spcBef>
              <a:buFont typeface="Calibri" pitchFamily="34" charset="0"/>
              <a:buAutoNum type="arabicPeriod"/>
            </a:pPr>
            <a:r>
              <a:rPr lang="en-US" sz="3200" dirty="0" smtClean="0">
                <a:latin typeface="Calibri" pitchFamily="34" charset="0"/>
              </a:rPr>
              <a:t>Lifestyle</a:t>
            </a:r>
          </a:p>
          <a:p>
            <a:pPr marL="514350" indent="-514350">
              <a:lnSpc>
                <a:spcPct val="125000"/>
              </a:lnSpc>
              <a:spcBef>
                <a:spcPct val="20000"/>
              </a:spcBef>
              <a:buFont typeface="Calibri" pitchFamily="34" charset="0"/>
              <a:buAutoNum type="arabicPeriod"/>
            </a:pPr>
            <a:r>
              <a:rPr lang="en-US" sz="3200" dirty="0" smtClean="0">
                <a:latin typeface="Calibri" pitchFamily="34" charset="0"/>
              </a:rPr>
              <a:t>Gaming/Gambling Potential Assessment</a:t>
            </a:r>
          </a:p>
          <a:p>
            <a:pPr marL="514350" indent="-514350">
              <a:lnSpc>
                <a:spcPct val="125000"/>
              </a:lnSpc>
              <a:spcBef>
                <a:spcPct val="20000"/>
              </a:spcBef>
              <a:buFont typeface="Calibri" pitchFamily="34" charset="0"/>
              <a:buAutoNum type="arabicPeriod"/>
            </a:pPr>
            <a:r>
              <a:rPr lang="en-US" sz="3200" dirty="0" smtClean="0">
                <a:latin typeface="Calibri" pitchFamily="34" charset="0"/>
              </a:rPr>
              <a:t>Lottery Behaviors</a:t>
            </a:r>
          </a:p>
          <a:p>
            <a:pPr marL="971550" lvl="1" indent="-514350">
              <a:lnSpc>
                <a:spcPct val="125000"/>
              </a:lnSpc>
              <a:spcBef>
                <a:spcPct val="20000"/>
              </a:spcBef>
              <a:buFont typeface="Calibri" pitchFamily="34" charset="0"/>
              <a:buAutoNum type="alphaUcPeriod"/>
            </a:pPr>
            <a:r>
              <a:rPr lang="en-US" sz="2400" dirty="0" smtClean="0">
                <a:latin typeface="Calibri" pitchFamily="34" charset="0"/>
              </a:rPr>
              <a:t>Current </a:t>
            </a:r>
            <a:r>
              <a:rPr lang="en-US" sz="2400" dirty="0">
                <a:latin typeface="Calibri" pitchFamily="34" charset="0"/>
              </a:rPr>
              <a:t>Players</a:t>
            </a:r>
          </a:p>
          <a:p>
            <a:pPr marL="971550" lvl="1" indent="-514350">
              <a:lnSpc>
                <a:spcPct val="125000"/>
              </a:lnSpc>
              <a:spcBef>
                <a:spcPct val="20000"/>
              </a:spcBef>
              <a:buFont typeface="+mj-lt"/>
              <a:buAutoNum type="alphaUcPeriod"/>
            </a:pPr>
            <a:r>
              <a:rPr lang="en-US" sz="2400" dirty="0" smtClean="0">
                <a:latin typeface="Calibri" pitchFamily="34" charset="0"/>
              </a:rPr>
              <a:t>Non-Players</a:t>
            </a:r>
            <a:endParaRPr lang="en-US" sz="3200" dirty="0" smtClean="0">
              <a:latin typeface="Calibri" pitchFamily="34" charset="0"/>
            </a:endParaRPr>
          </a:p>
          <a:p>
            <a:pPr marL="514350" indent="-514350">
              <a:lnSpc>
                <a:spcPct val="125000"/>
              </a:lnSpc>
              <a:spcBef>
                <a:spcPct val="20000"/>
              </a:spcBef>
              <a:buFont typeface="Calibri" pitchFamily="34" charset="0"/>
              <a:buAutoNum type="arabicPeriod"/>
            </a:pPr>
            <a:r>
              <a:rPr lang="en-US" sz="3200" dirty="0" smtClean="0">
                <a:latin typeface="Calibri" pitchFamily="34" charset="0"/>
              </a:rPr>
              <a:t>New Games</a:t>
            </a:r>
          </a:p>
          <a:p>
            <a:pPr marL="514350" indent="-514350">
              <a:lnSpc>
                <a:spcPct val="125000"/>
              </a:lnSpc>
              <a:spcBef>
                <a:spcPct val="20000"/>
              </a:spcBef>
              <a:buFont typeface="Calibri" pitchFamily="34" charset="0"/>
              <a:buAutoNum type="arabicPeriod"/>
            </a:pPr>
            <a:endParaRPr lang="en-US" sz="3200" dirty="0">
              <a:latin typeface="Calibri" pitchFamily="34" charset="0"/>
            </a:endParaRPr>
          </a:p>
          <a:p>
            <a:pPr marL="514350" indent="-514350">
              <a:lnSpc>
                <a:spcPct val="125000"/>
              </a:lnSpc>
              <a:spcBef>
                <a:spcPct val="20000"/>
              </a:spcBef>
              <a:buFont typeface="Calibri" pitchFamily="34" charset="0"/>
              <a:buAutoNum type="arabicPeriod"/>
            </a:pPr>
            <a:endParaRPr lang="en-US" sz="3200" dirty="0">
              <a:latin typeface="Calibri" pitchFamily="34" charset="0"/>
            </a:endParaRPr>
          </a:p>
          <a:p>
            <a:pPr marL="514350" indent="-514350">
              <a:lnSpc>
                <a:spcPct val="125000"/>
              </a:lnSpc>
              <a:spcBef>
                <a:spcPct val="20000"/>
              </a:spcBef>
              <a:buFont typeface="Calibri" pitchFamily="34" charset="0"/>
              <a:buAutoNum type="arabicPeriod"/>
            </a:pPr>
            <a:endParaRPr lang="en-US" sz="3200" dirty="0">
              <a:latin typeface="Calibri" pitchFamily="34" charset="0"/>
            </a:endParaRPr>
          </a:p>
        </p:txBody>
      </p:sp>
      <p:sp>
        <p:nvSpPr>
          <p:cNvPr id="16387" name="Text Placeholder 1"/>
          <p:cNvSpPr>
            <a:spLocks noGrp="1"/>
          </p:cNvSpPr>
          <p:nvPr>
            <p:ph type="body" sz="quarter" idx="10"/>
          </p:nvPr>
        </p:nvSpPr>
        <p:spPr>
          <a:xfrm>
            <a:off x="152400" y="169863"/>
            <a:ext cx="6096000" cy="1125537"/>
          </a:xfrm>
        </p:spPr>
        <p:txBody>
          <a:bodyPr/>
          <a:lstStyle/>
          <a:p>
            <a:pPr eaLnBrk="1" hangingPunct="1"/>
            <a:r>
              <a:rPr lang="en-US" dirty="0" smtClean="0"/>
              <a:t>Study Results</a:t>
            </a:r>
            <a:br>
              <a:rPr lang="en-US" dirty="0" smtClean="0"/>
            </a:br>
            <a:endParaRPr lang="en-US" dirty="0" smtClean="0"/>
          </a:p>
        </p:txBody>
      </p:sp>
      <p:sp>
        <p:nvSpPr>
          <p:cNvPr id="4" name="TextBox 3"/>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Tree>
    <p:extLst>
      <p:ext uri="{BB962C8B-B14F-4D97-AF65-F5344CB8AC3E}">
        <p14:creationId xmlns:p14="http://schemas.microsoft.com/office/powerpoint/2010/main" val="180546399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p:cNvSpPr>
            <a:spLocks noGrp="1"/>
          </p:cNvSpPr>
          <p:nvPr>
            <p:ph type="body" sz="quarter" idx="10"/>
          </p:nvPr>
        </p:nvSpPr>
        <p:spPr>
          <a:xfrm>
            <a:off x="152400" y="152403"/>
            <a:ext cx="8991600" cy="685800"/>
          </a:xfrm>
        </p:spPr>
        <p:txBody>
          <a:bodyPr/>
          <a:lstStyle/>
          <a:p>
            <a:pPr>
              <a:lnSpc>
                <a:spcPct val="70000"/>
              </a:lnSpc>
            </a:pPr>
            <a:r>
              <a:rPr lang="en-US" sz="4000" dirty="0" smtClean="0">
                <a:solidFill>
                  <a:schemeClr val="accent4"/>
                </a:solidFill>
              </a:rPr>
              <a:t>Low </a:t>
            </a:r>
            <a:r>
              <a:rPr lang="en-US" sz="4000" dirty="0">
                <a:solidFill>
                  <a:schemeClr val="accent4"/>
                </a:solidFill>
              </a:rPr>
              <a:t>Frequency Player Profile</a:t>
            </a:r>
          </a:p>
          <a:p>
            <a:pPr eaLnBrk="1" hangingPunct="1">
              <a:lnSpc>
                <a:spcPct val="70000"/>
              </a:lnSpc>
            </a:pPr>
            <a:r>
              <a:rPr lang="en-US" sz="2800" b="0" i="1" dirty="0" smtClean="0">
                <a:solidFill>
                  <a:schemeClr val="tx1"/>
                </a:solidFill>
              </a:rPr>
              <a:t>SUBURBAN / HIGH INCOME </a:t>
            </a:r>
          </a:p>
        </p:txBody>
      </p:sp>
      <p:graphicFrame>
        <p:nvGraphicFramePr>
          <p:cNvPr id="4" name="Table 3"/>
          <p:cNvGraphicFramePr>
            <a:graphicFrameLocks noGrp="1"/>
          </p:cNvGraphicFramePr>
          <p:nvPr>
            <p:extLst>
              <p:ext uri="{D42A27DB-BD31-4B8C-83A1-F6EECF244321}">
                <p14:modId xmlns:p14="http://schemas.microsoft.com/office/powerpoint/2010/main" val="89205711"/>
              </p:ext>
            </p:extLst>
          </p:nvPr>
        </p:nvGraphicFramePr>
        <p:xfrm>
          <a:off x="4690532" y="1278466"/>
          <a:ext cx="4343400" cy="5516880"/>
        </p:xfrm>
        <a:graphic>
          <a:graphicData uri="http://schemas.openxmlformats.org/drawingml/2006/table">
            <a:tbl>
              <a:tblPr firstRow="1" bandRow="1">
                <a:tableStyleId>{5940675A-B579-460E-94D1-54222C63F5DA}</a:tableStyleId>
              </a:tblPr>
              <a:tblGrid>
                <a:gridCol w="294536">
                  <a:extLst>
                    <a:ext uri="{9D8B030D-6E8A-4147-A177-3AD203B41FA5}">
                      <a16:colId xmlns:a16="http://schemas.microsoft.com/office/drawing/2014/main" val="20000"/>
                    </a:ext>
                  </a:extLst>
                </a:gridCol>
                <a:gridCol w="130566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64862">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chemeClr val="bg1"/>
                          </a:solidFill>
                        </a:rPr>
                        <a:t>Top Response </a:t>
                      </a:r>
                    </a:p>
                    <a:p>
                      <a:pPr algn="ctr"/>
                      <a:r>
                        <a:rPr lang="en-US" sz="900" b="1" dirty="0" smtClean="0">
                          <a:solidFill>
                            <a:schemeClr val="bg1"/>
                          </a:solidFill>
                        </a:rPr>
                        <a:t> (or Average)</a:t>
                      </a:r>
                    </a:p>
                  </a:txBody>
                  <a:tcPr>
                    <a:lnT w="12700" cap="flat" cmpd="sng" algn="ctr">
                      <a:solidFill>
                        <a:schemeClr val="tx1"/>
                      </a:solidFill>
                      <a:prstDash val="solid"/>
                      <a:round/>
                      <a:headEnd type="none" w="med" len="med"/>
                      <a:tailEnd type="none" w="med" len="med"/>
                    </a:lnT>
                    <a:solidFill>
                      <a:schemeClr val="accent4"/>
                    </a:solidFill>
                  </a:tcPr>
                </a:tc>
                <a:tc>
                  <a:txBody>
                    <a:bodyPr/>
                    <a:lstStyle/>
                    <a:p>
                      <a:pPr algn="ctr"/>
                      <a:r>
                        <a:rPr lang="en-US" sz="900" b="1" dirty="0" smtClean="0">
                          <a:solidFill>
                            <a:schemeClr val="tx1"/>
                          </a:solidFill>
                        </a:rPr>
                        <a:t>2</a:t>
                      </a:r>
                      <a:r>
                        <a:rPr lang="en-US" sz="900" b="1" baseline="30000" dirty="0" smtClean="0">
                          <a:solidFill>
                            <a:schemeClr val="tx1"/>
                          </a:solidFill>
                        </a:rPr>
                        <a:t>nd</a:t>
                      </a:r>
                      <a:r>
                        <a:rPr lang="en-US" sz="900" b="1" baseline="0" dirty="0" smtClean="0">
                          <a:solidFill>
                            <a:schemeClr val="tx1"/>
                          </a:solidFill>
                        </a:rPr>
                        <a:t> Top Response</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r h="228039">
                <a:tc rowSpan="13">
                  <a:txBody>
                    <a:bodyPr/>
                    <a:lstStyle/>
                    <a:p>
                      <a:pPr algn="ctr"/>
                      <a:r>
                        <a:rPr lang="en-US" sz="1050" b="1" dirty="0" smtClean="0">
                          <a:solidFill>
                            <a:schemeClr val="accent4">
                              <a:lumMod val="75000"/>
                            </a:schemeClr>
                          </a:solidFill>
                        </a:rPr>
                        <a:t>DEMOGRAPHICS</a:t>
                      </a:r>
                      <a:endParaRPr lang="en-US" sz="1050" b="1" dirty="0">
                        <a:solidFill>
                          <a:schemeClr val="accent4">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53 years</a:t>
                      </a:r>
                      <a:endParaRPr lang="en-US" sz="900" b="1" dirty="0"/>
                    </a:p>
                  </a:txBody>
                  <a:tcPr>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28039">
                <a:tc vMerge="1">
                  <a:txBody>
                    <a:bodyPr/>
                    <a:lstStyle/>
                    <a:p>
                      <a:pPr algn="r"/>
                      <a:endParaRPr lang="en-US" sz="900" b="1" dirty="0"/>
                    </a:p>
                  </a:txBody>
                  <a:tcPr/>
                </a:tc>
                <a:tc>
                  <a:txBody>
                    <a:bodyPr/>
                    <a:lstStyle/>
                    <a:p>
                      <a:pPr algn="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Male – 62%</a:t>
                      </a:r>
                      <a:endParaRPr lang="en-US" sz="900" b="1" dirty="0"/>
                    </a:p>
                  </a:txBody>
                  <a:tcPr>
                    <a:solidFill>
                      <a:schemeClr val="accent4">
                        <a:lumMod val="20000"/>
                        <a:lumOff val="80000"/>
                      </a:schemeClr>
                    </a:solidFill>
                  </a:tcPr>
                </a:tc>
                <a:tc>
                  <a:txBody>
                    <a:bodyPr/>
                    <a:lstStyle/>
                    <a:p>
                      <a:pPr algn="ctr"/>
                      <a:r>
                        <a:rPr lang="en-US" sz="900" b="0" dirty="0" smtClean="0"/>
                        <a:t>Female</a:t>
                      </a:r>
                      <a:r>
                        <a:rPr lang="en-US" sz="900" b="0" baseline="0" dirty="0" smtClean="0"/>
                        <a:t> </a:t>
                      </a:r>
                      <a:r>
                        <a:rPr lang="en-US" sz="900" b="0" dirty="0" smtClean="0"/>
                        <a:t>– 38%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28039">
                <a:tc vMerge="1">
                  <a:txBody>
                    <a:bodyPr/>
                    <a:lstStyle/>
                    <a:p>
                      <a:pPr algn="r"/>
                      <a:endParaRPr lang="en-US" sz="900" b="1" dirty="0"/>
                    </a:p>
                  </a:txBody>
                  <a:tcPr/>
                </a:tc>
                <a:tc>
                  <a:txBody>
                    <a:bodyPr/>
                    <a:lstStyle/>
                    <a:p>
                      <a:pPr algn="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 – 70%</a:t>
                      </a:r>
                      <a:endParaRPr lang="en-US" sz="900" b="1" dirty="0"/>
                    </a:p>
                  </a:txBody>
                  <a:tcPr>
                    <a:solidFill>
                      <a:schemeClr val="accent4">
                        <a:lumMod val="20000"/>
                        <a:lumOff val="80000"/>
                      </a:schemeClr>
                    </a:solidFill>
                  </a:tcPr>
                </a:tc>
                <a:tc>
                  <a:txBody>
                    <a:bodyPr/>
                    <a:lstStyle/>
                    <a:p>
                      <a:pPr algn="ctr"/>
                      <a:r>
                        <a:rPr lang="en-US" sz="900" b="0" dirty="0" smtClean="0"/>
                        <a:t>AA</a:t>
                      </a:r>
                      <a:r>
                        <a:rPr lang="en-US" sz="900" b="0" baseline="0" dirty="0" smtClean="0"/>
                        <a:t> </a:t>
                      </a:r>
                      <a:r>
                        <a:rPr lang="en-US" sz="900" b="0" dirty="0" smtClean="0"/>
                        <a:t>– 17%</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28039">
                <a:tc vMerge="1">
                  <a:txBody>
                    <a:bodyPr/>
                    <a:lstStyle/>
                    <a:p>
                      <a:pPr algn="r"/>
                      <a:endParaRPr lang="en-US" sz="900" b="1" dirty="0"/>
                    </a:p>
                  </a:txBody>
                  <a:tcPr/>
                </a:tc>
                <a:tc>
                  <a:txBody>
                    <a:bodyPr/>
                    <a:lstStyle/>
                    <a:p>
                      <a:pPr algn="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76%</a:t>
                      </a:r>
                      <a:endParaRPr lang="en-US" sz="900" b="1" dirty="0"/>
                    </a:p>
                  </a:txBody>
                  <a:tcPr>
                    <a:solidFill>
                      <a:schemeClr val="accent4">
                        <a:lumMod val="20000"/>
                        <a:lumOff val="80000"/>
                      </a:schemeClr>
                    </a:solidFill>
                  </a:tcPr>
                </a:tc>
                <a:tc>
                  <a:txBody>
                    <a:bodyPr/>
                    <a:lstStyle/>
                    <a:p>
                      <a:pPr algn="ctr"/>
                      <a:r>
                        <a:rPr lang="en-US" sz="900" b="0" dirty="0" smtClean="0"/>
                        <a:t>TH</a:t>
                      </a:r>
                      <a:r>
                        <a:rPr lang="en-US" sz="900" b="0" baseline="0" dirty="0" smtClean="0"/>
                        <a:t> </a:t>
                      </a:r>
                      <a:r>
                        <a:rPr lang="en-US" sz="900" b="0" dirty="0" smtClean="0"/>
                        <a:t>– 15%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8039">
                <a:tc vMerge="1">
                  <a:txBody>
                    <a:bodyPr/>
                    <a:lstStyle/>
                    <a:p>
                      <a:pPr algn="r"/>
                      <a:endParaRPr lang="en-US" sz="900" b="1" dirty="0"/>
                    </a:p>
                  </a:txBody>
                  <a:tcPr/>
                </a:tc>
                <a:tc>
                  <a:txBody>
                    <a:bodyPr/>
                    <a:lstStyle/>
                    <a:p>
                      <a:pPr algn="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$418,000</a:t>
                      </a:r>
                      <a:endParaRPr lang="en-US" sz="900" b="1" dirty="0"/>
                    </a:p>
                  </a:txBody>
                  <a:tcPr>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8039">
                <a:tc vMerge="1">
                  <a:txBody>
                    <a:bodyPr/>
                    <a:lstStyle/>
                    <a:p>
                      <a:pPr algn="r"/>
                      <a:endParaRPr lang="en-US" sz="900" b="1" dirty="0"/>
                    </a:p>
                  </a:txBody>
                  <a:tcPr/>
                </a:tc>
                <a:tc>
                  <a:txBody>
                    <a:bodyPr/>
                    <a:lstStyle/>
                    <a:p>
                      <a:pPr algn="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 – 95%</a:t>
                      </a:r>
                      <a:endParaRPr lang="en-US" sz="900" b="1" dirty="0"/>
                    </a:p>
                  </a:txBody>
                  <a:tcPr>
                    <a:solidFill>
                      <a:schemeClr val="accent4">
                        <a:lumMod val="20000"/>
                        <a:lumOff val="80000"/>
                      </a:schemeClr>
                    </a:solidFill>
                  </a:tcPr>
                </a:tc>
                <a:tc>
                  <a:txBody>
                    <a:bodyPr/>
                    <a:lstStyle/>
                    <a:p>
                      <a:pPr algn="ctr"/>
                      <a:r>
                        <a:rPr lang="en-US" sz="900" b="0" dirty="0" smtClean="0"/>
                        <a:t>Rent</a:t>
                      </a:r>
                      <a:r>
                        <a:rPr lang="en-US" sz="900" b="0" baseline="0" dirty="0" smtClean="0"/>
                        <a:t> </a:t>
                      </a:r>
                      <a:r>
                        <a:rPr lang="en-US" sz="900" b="0" dirty="0" smtClean="0"/>
                        <a:t>– 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8039">
                <a:tc vMerge="1">
                  <a:txBody>
                    <a:bodyPr/>
                    <a:lstStyle/>
                    <a:p>
                      <a:pPr algn="r"/>
                      <a:endParaRPr lang="en-US" sz="900" b="1" dirty="0"/>
                    </a:p>
                  </a:txBody>
                  <a:tcPr/>
                </a:tc>
                <a:tc>
                  <a:txBody>
                    <a:bodyPr/>
                    <a:lstStyle/>
                    <a:p>
                      <a:pPr algn="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Married – 81%</a:t>
                      </a:r>
                      <a:endParaRPr lang="en-US" sz="900" b="1" dirty="0"/>
                    </a:p>
                  </a:txBody>
                  <a:tcPr>
                    <a:solidFill>
                      <a:schemeClr val="accent4">
                        <a:lumMod val="20000"/>
                        <a:lumOff val="80000"/>
                      </a:schemeClr>
                    </a:solidFill>
                  </a:tcPr>
                </a:tc>
                <a:tc>
                  <a:txBody>
                    <a:bodyPr/>
                    <a:lstStyle/>
                    <a:p>
                      <a:pPr algn="ctr"/>
                      <a:r>
                        <a:rPr lang="en-US" sz="900" b="0" dirty="0" smtClean="0"/>
                        <a:t>Single</a:t>
                      </a:r>
                      <a:r>
                        <a:rPr lang="en-US" sz="900" b="0" baseline="0" dirty="0" smtClean="0"/>
                        <a:t> </a:t>
                      </a:r>
                      <a:r>
                        <a:rPr lang="en-US" sz="900" b="0" dirty="0" smtClean="0"/>
                        <a:t>– 12%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8039">
                <a:tc vMerge="1">
                  <a:txBody>
                    <a:bodyPr/>
                    <a:lstStyle/>
                    <a:p>
                      <a:pPr algn="r"/>
                      <a:endParaRPr lang="en-US" sz="900" b="1" dirty="0"/>
                    </a:p>
                  </a:txBody>
                  <a:tcPr/>
                </a:tc>
                <a:tc>
                  <a:txBody>
                    <a:bodyPr/>
                    <a:lstStyle/>
                    <a:p>
                      <a:pPr algn="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32%</a:t>
                      </a:r>
                      <a:endParaRPr lang="en-US" sz="900" b="1" dirty="0"/>
                    </a:p>
                  </a:txBody>
                  <a:tcPr>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8039">
                <a:tc vMerge="1">
                  <a:txBody>
                    <a:bodyPr/>
                    <a:lstStyle/>
                    <a:p>
                      <a:pPr algn="r"/>
                      <a:endParaRPr lang="en-US" sz="900" b="1" dirty="0"/>
                    </a:p>
                  </a:txBody>
                  <a:tcPr/>
                </a:tc>
                <a:tc>
                  <a:txBody>
                    <a:bodyPr/>
                    <a:lstStyle/>
                    <a:p>
                      <a:pPr algn="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Post College – 40%</a:t>
                      </a:r>
                    </a:p>
                  </a:txBody>
                  <a:tcPr>
                    <a:solidFill>
                      <a:schemeClr val="accent4">
                        <a:lumMod val="20000"/>
                        <a:lumOff val="80000"/>
                      </a:schemeClr>
                    </a:solidFill>
                  </a:tcPr>
                </a:tc>
                <a:tc>
                  <a:txBody>
                    <a:bodyPr/>
                    <a:lstStyle/>
                    <a:p>
                      <a:pPr algn="ctr"/>
                      <a:r>
                        <a:rPr lang="en-US" sz="900" b="0" dirty="0" smtClean="0"/>
                        <a:t>4 Year College  – 34%</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Full</a:t>
                      </a:r>
                      <a:r>
                        <a:rPr lang="en-US" sz="900" b="1" baseline="0" dirty="0" smtClean="0"/>
                        <a:t> Time</a:t>
                      </a:r>
                      <a:r>
                        <a:rPr lang="en-US" sz="900" b="1" dirty="0" smtClean="0"/>
                        <a:t> – 61%</a:t>
                      </a:r>
                      <a:endParaRPr lang="en-US" sz="900" b="1" dirty="0"/>
                    </a:p>
                  </a:txBody>
                  <a:tcPr>
                    <a:solidFill>
                      <a:schemeClr val="accent4">
                        <a:lumMod val="20000"/>
                        <a:lumOff val="80000"/>
                      </a:schemeClr>
                    </a:solidFill>
                  </a:tcPr>
                </a:tc>
                <a:tc>
                  <a:txBody>
                    <a:bodyPr/>
                    <a:lstStyle/>
                    <a:p>
                      <a:pPr algn="ctr"/>
                      <a:r>
                        <a:rPr lang="en-US" sz="900" b="0" dirty="0" smtClean="0"/>
                        <a:t>Retired</a:t>
                      </a:r>
                      <a:r>
                        <a:rPr lang="en-US" sz="900" b="0" baseline="0" dirty="0" smtClean="0"/>
                        <a:t> </a:t>
                      </a:r>
                      <a:r>
                        <a:rPr lang="en-US" sz="900" b="0" dirty="0" smtClean="0"/>
                        <a:t>– 23%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90%</a:t>
                      </a:r>
                      <a:endParaRPr lang="en-US" sz="900" b="1" dirty="0"/>
                    </a:p>
                  </a:txBody>
                  <a:tcPr>
                    <a:solidFill>
                      <a:schemeClr val="accent4">
                        <a:lumMod val="20000"/>
                        <a:lumOff val="80000"/>
                      </a:schemeClr>
                    </a:solidFill>
                  </a:tcPr>
                </a:tc>
                <a:tc>
                  <a:txBody>
                    <a:bodyPr/>
                    <a:lstStyle/>
                    <a:p>
                      <a:pPr algn="ctr"/>
                      <a:r>
                        <a:rPr lang="en-US" sz="900" b="0" dirty="0" smtClean="0"/>
                        <a:t>Trade/Retail</a:t>
                      </a:r>
                      <a:r>
                        <a:rPr lang="en-US" sz="900" b="0" baseline="0" dirty="0" smtClean="0"/>
                        <a:t> </a:t>
                      </a:r>
                      <a:r>
                        <a:rPr lang="en-US" sz="900" b="0" dirty="0" smtClean="0"/>
                        <a:t>– 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$154,000</a:t>
                      </a:r>
                      <a:endParaRPr lang="en-US" sz="900" b="1" dirty="0"/>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8039">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94%</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21621">
                <a:tc>
                  <a:txBody>
                    <a:bodyPr/>
                    <a:lstStyle/>
                    <a:p>
                      <a:pPr algn="ctr"/>
                      <a:endParaRPr lang="en-US" sz="200" b="1" dirty="0">
                        <a:solidFill>
                          <a:schemeClr val="accent4">
                            <a:lumMod val="75000"/>
                          </a:schemeClr>
                        </a:solidFill>
                      </a:endParaRPr>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8039">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E</a:t>
                      </a:r>
                      <a:endParaRPr lang="en-US" sz="1050" b="1"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baseline="0" dirty="0" smtClean="0"/>
                        <a:t>Watching TV</a:t>
                      </a:r>
                      <a:r>
                        <a:rPr lang="en-US" sz="900" b="1" dirty="0" smtClean="0"/>
                        <a:t> – 86%</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0" dirty="0" smtClean="0"/>
                        <a:t>Restaurants – 74%</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8039">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Broadcast</a:t>
                      </a:r>
                      <a:r>
                        <a:rPr lang="en-US" sz="900" b="1" baseline="0" dirty="0" smtClean="0"/>
                        <a:t> TV</a:t>
                      </a:r>
                      <a:r>
                        <a:rPr lang="en-US" sz="900" b="1" dirty="0" smtClean="0"/>
                        <a:t> – 10</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0" dirty="0" smtClean="0"/>
                        <a:t>Internet– 9</a:t>
                      </a:r>
                      <a:r>
                        <a:rPr lang="en-US" sz="900" b="0" baseline="0" dirty="0" smtClean="0"/>
                        <a:t> hours</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baseline="0" dirty="0" smtClean="0"/>
                        <a:t>Desktop</a:t>
                      </a:r>
                      <a:r>
                        <a:rPr lang="en-US" sz="900" b="1" dirty="0" smtClean="0"/>
                        <a:t> – 40% of time</a:t>
                      </a:r>
                      <a:endParaRPr lang="en-US" sz="900" b="1" dirty="0"/>
                    </a:p>
                  </a:txBody>
                  <a:tcPr>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a:r>
                        <a:rPr lang="en-US" sz="900" b="0" dirty="0" smtClean="0"/>
                        <a:t>Laptop</a:t>
                      </a:r>
                      <a:r>
                        <a:rPr lang="en-US" sz="900" b="0" baseline="0" dirty="0" smtClean="0"/>
                        <a:t> </a:t>
                      </a:r>
                      <a:r>
                        <a:rPr lang="en-US" sz="900" b="0" dirty="0" smtClean="0"/>
                        <a:t>– 32%</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Smartphone – 83%</a:t>
                      </a:r>
                      <a:endParaRPr lang="en-US" sz="900" b="1" dirty="0"/>
                    </a:p>
                  </a:txBody>
                  <a:tcPr>
                    <a:solidFill>
                      <a:schemeClr val="accent4">
                        <a:lumMod val="20000"/>
                        <a:lumOff val="80000"/>
                      </a:schemeClr>
                    </a:solidFill>
                  </a:tcPr>
                </a:tc>
                <a:tc>
                  <a:txBody>
                    <a:bodyPr/>
                    <a:lstStyle/>
                    <a:p>
                      <a:pPr algn="ctr"/>
                      <a:r>
                        <a:rPr lang="en-US" sz="900" b="0" baseline="0" dirty="0" smtClean="0"/>
                        <a:t>Laptop </a:t>
                      </a:r>
                      <a:r>
                        <a:rPr lang="en-US" sz="900" b="0" dirty="0" smtClean="0"/>
                        <a:t>– 79%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8"/>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News – 69%</a:t>
                      </a:r>
                      <a:endParaRPr lang="en-US" sz="900" b="1" dirty="0"/>
                    </a:p>
                  </a:txBody>
                  <a:tcPr>
                    <a:solidFill>
                      <a:schemeClr val="accent4">
                        <a:lumMod val="20000"/>
                        <a:lumOff val="80000"/>
                      </a:schemeClr>
                    </a:solidFill>
                  </a:tcPr>
                </a:tc>
                <a:tc>
                  <a:txBody>
                    <a:bodyPr/>
                    <a:lstStyle/>
                    <a:p>
                      <a:pPr algn="ctr"/>
                      <a:r>
                        <a:rPr lang="en-US" sz="900" b="0" dirty="0" smtClean="0"/>
                        <a:t>Drama</a:t>
                      </a:r>
                      <a:r>
                        <a:rPr lang="en-US" sz="900" b="0" baseline="0" dirty="0" smtClean="0"/>
                        <a:t> </a:t>
                      </a:r>
                      <a:r>
                        <a:rPr lang="en-US" sz="900" b="0" dirty="0" smtClean="0"/>
                        <a:t>– 69%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64%</a:t>
                      </a:r>
                      <a:endParaRPr lang="en-US" sz="900" b="1" dirty="0"/>
                    </a:p>
                  </a:txBody>
                  <a:tcPr>
                    <a:solidFill>
                      <a:schemeClr val="accent4">
                        <a:lumMod val="20000"/>
                        <a:lumOff val="80000"/>
                      </a:schemeClr>
                    </a:solidFill>
                  </a:tcPr>
                </a:tc>
                <a:tc>
                  <a:txBody>
                    <a:bodyPr/>
                    <a:lstStyle/>
                    <a:p>
                      <a:pPr algn="ctr"/>
                      <a:r>
                        <a:rPr lang="en-US" sz="900" b="0" dirty="0" smtClean="0"/>
                        <a:t>YouTube – 27%</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 – 90%</a:t>
                      </a:r>
                      <a:endParaRPr lang="en-US" sz="900" b="1" dirty="0"/>
                    </a:p>
                  </a:txBody>
                  <a:tcPr>
                    <a:solidFill>
                      <a:schemeClr val="accent4">
                        <a:lumMod val="20000"/>
                        <a:lumOff val="80000"/>
                      </a:schemeClr>
                    </a:solidFill>
                  </a:tcPr>
                </a:tc>
                <a:tc>
                  <a:txBody>
                    <a:bodyPr/>
                    <a:lstStyle/>
                    <a:p>
                      <a:pPr algn="ctr"/>
                      <a:r>
                        <a:rPr lang="en-US" sz="900" b="0" dirty="0" smtClean="0"/>
                        <a:t>Superstore</a:t>
                      </a:r>
                      <a:r>
                        <a:rPr lang="en-US" sz="900" b="0" baseline="0" dirty="0" smtClean="0"/>
                        <a:t> </a:t>
                      </a:r>
                      <a:r>
                        <a:rPr lang="en-US" sz="900" b="0" dirty="0" smtClean="0"/>
                        <a:t>– 74%</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39%</a:t>
                      </a:r>
                      <a:endParaRPr lang="en-US" sz="900" b="1" dirty="0"/>
                    </a:p>
                  </a:txBody>
                  <a:tcPr>
                    <a:solidFill>
                      <a:schemeClr val="accent4">
                        <a:lumMod val="20000"/>
                        <a:lumOff val="80000"/>
                      </a:schemeClr>
                    </a:solidFill>
                  </a:tcPr>
                </a:tc>
                <a:tc>
                  <a:txBody>
                    <a:bodyPr/>
                    <a:lstStyle/>
                    <a:p>
                      <a:pPr algn="ctr"/>
                      <a:r>
                        <a:rPr lang="en-US" sz="900" b="0" dirty="0" smtClean="0"/>
                        <a:t>SUV/Crossover– 31%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2"/>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Toyota</a:t>
                      </a:r>
                      <a:r>
                        <a:rPr lang="en-US" sz="900" b="1" baseline="0" dirty="0" smtClean="0"/>
                        <a:t> </a:t>
                      </a:r>
                      <a:r>
                        <a:rPr lang="en-US" sz="900" b="1" dirty="0" smtClean="0"/>
                        <a:t>– 25%</a:t>
                      </a:r>
                      <a:endParaRPr lang="en-US" sz="900" b="1" dirty="0"/>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0" dirty="0" smtClean="0"/>
                        <a:t>Honda</a:t>
                      </a:r>
                      <a:r>
                        <a:rPr lang="en-US" sz="900" b="0" baseline="0" dirty="0" smtClean="0"/>
                        <a:t> </a:t>
                      </a:r>
                      <a:r>
                        <a:rPr lang="en-US" sz="900" b="0" dirty="0" smtClean="0"/>
                        <a:t>– 12%</a:t>
                      </a: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91571726"/>
              </p:ext>
            </p:extLst>
          </p:nvPr>
        </p:nvGraphicFramePr>
        <p:xfrm>
          <a:off x="101601" y="5511801"/>
          <a:ext cx="4343400" cy="128016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4">
                              <a:lumMod val="75000"/>
                            </a:schemeClr>
                          </a:solidFill>
                        </a:rPr>
                        <a:t>G A M B L I N G / G A M I N G   P O T E N T I A L</a:t>
                      </a:r>
                      <a:endParaRPr lang="en-US" sz="1200" b="1" dirty="0">
                        <a:solidFill>
                          <a:schemeClr val="accent4">
                            <a:lumMod val="75000"/>
                          </a:schemeClr>
                        </a:solidFill>
                      </a:endParaRPr>
                    </a:p>
                  </a:txBody>
                  <a:tcPr>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val="10000"/>
                  </a:ext>
                </a:extLst>
              </a:tr>
              <a:tr h="149854">
                <a:tc>
                  <a:txBody>
                    <a:bodyPr/>
                    <a:lstStyle/>
                    <a:p>
                      <a:pPr algn="r"/>
                      <a:r>
                        <a:rPr lang="en-US" sz="1050" b="1" dirty="0" smtClean="0"/>
                        <a:t>Risk Meter</a:t>
                      </a:r>
                      <a:endParaRPr lang="en-US" sz="1050" b="1" dirty="0"/>
                    </a:p>
                  </a:txBody>
                  <a:tcPr/>
                </a:tc>
                <a:tc>
                  <a:txBody>
                    <a:bodyPr/>
                    <a:lstStyle/>
                    <a:p>
                      <a:pPr algn="ctr"/>
                      <a:r>
                        <a:rPr lang="en-US" sz="1050" b="1" dirty="0" smtClean="0"/>
                        <a:t>12</a:t>
                      </a:r>
                      <a:r>
                        <a:rPr lang="en-US" sz="900" b="1" dirty="0" smtClean="0"/>
                        <a:t> </a:t>
                      </a:r>
                      <a:r>
                        <a:rPr lang="en-US" sz="900" i="1" dirty="0" smtClean="0"/>
                        <a:t>out of 25 points</a:t>
                      </a:r>
                      <a:endParaRPr lang="en-US" sz="900" i="1" dirty="0"/>
                    </a:p>
                  </a:txBody>
                  <a:tcPr/>
                </a:tc>
                <a:extLst>
                  <a:ext uri="{0D108BD9-81ED-4DB2-BD59-A6C34878D82A}">
                    <a16:rowId xmlns:a16="http://schemas.microsoft.com/office/drawing/2014/main" val="10001"/>
                  </a:ext>
                </a:extLst>
              </a:tr>
              <a:tr h="149854">
                <a:tc>
                  <a:txBody>
                    <a:bodyPr/>
                    <a:lstStyle/>
                    <a:p>
                      <a:pPr algn="r"/>
                      <a:r>
                        <a:rPr lang="en-US" sz="1050" b="1" dirty="0" smtClean="0"/>
                        <a:t>Gaming/Gambling Tendency</a:t>
                      </a:r>
                      <a:endParaRPr lang="en-US" sz="1050" b="1" dirty="0"/>
                    </a:p>
                  </a:txBody>
                  <a:tcPr/>
                </a:tc>
                <a:tc>
                  <a:txBody>
                    <a:bodyPr/>
                    <a:lstStyle/>
                    <a:p>
                      <a:pPr algn="ctr"/>
                      <a:r>
                        <a:rPr lang="en-US" sz="1050" b="1" dirty="0" smtClean="0"/>
                        <a:t>14 </a:t>
                      </a:r>
                      <a:r>
                        <a:rPr lang="en-US" sz="900" i="1" dirty="0" smtClean="0"/>
                        <a:t>out of 25 points</a:t>
                      </a:r>
                      <a:endParaRPr lang="en-US" sz="900" i="1" dirty="0"/>
                    </a:p>
                  </a:txBody>
                  <a:tcPr/>
                </a:tc>
                <a:extLst>
                  <a:ext uri="{0D108BD9-81ED-4DB2-BD59-A6C34878D82A}">
                    <a16:rowId xmlns:a16="http://schemas.microsoft.com/office/drawing/2014/main" val="10002"/>
                  </a:ext>
                </a:extLst>
              </a:tr>
              <a:tr h="149854">
                <a:tc>
                  <a:txBody>
                    <a:bodyPr/>
                    <a:lstStyle/>
                    <a:p>
                      <a:pPr algn="r"/>
                      <a:r>
                        <a:rPr lang="en-US" sz="1050" b="1" dirty="0" smtClean="0"/>
                        <a:t>Maryland Lottery Perception</a:t>
                      </a:r>
                      <a:endParaRPr lang="en-US" sz="1050" b="1" dirty="0"/>
                    </a:p>
                  </a:txBody>
                  <a:tcPr/>
                </a:tc>
                <a:tc>
                  <a:txBody>
                    <a:bodyPr/>
                    <a:lstStyle/>
                    <a:p>
                      <a:pPr algn="ctr"/>
                      <a:r>
                        <a:rPr lang="en-US" sz="1050" b="1" dirty="0" smtClean="0"/>
                        <a:t>29</a:t>
                      </a:r>
                      <a:r>
                        <a:rPr lang="en-US" sz="900" b="1" dirty="0" smtClean="0"/>
                        <a:t> </a:t>
                      </a:r>
                      <a:r>
                        <a:rPr lang="en-US" sz="900" i="1" dirty="0" smtClean="0"/>
                        <a:t>out of 50 points</a:t>
                      </a:r>
                      <a:endParaRPr lang="en-US" sz="900" i="1" dirty="0"/>
                    </a:p>
                  </a:txBody>
                  <a:tcPr/>
                </a:tc>
                <a:extLst>
                  <a:ext uri="{0D108BD9-81ED-4DB2-BD59-A6C34878D82A}">
                    <a16:rowId xmlns:a16="http://schemas.microsoft.com/office/drawing/2014/main" val="10003"/>
                  </a:ext>
                </a:extLst>
              </a:tr>
              <a:tr h="149854">
                <a:tc>
                  <a:txBody>
                    <a:bodyPr/>
                    <a:lstStyle/>
                    <a:p>
                      <a:pPr algn="r"/>
                      <a:r>
                        <a:rPr lang="en-US" sz="1050" b="1" dirty="0" smtClean="0">
                          <a:solidFill>
                            <a:schemeClr val="bg1"/>
                          </a:solidFill>
                        </a:rPr>
                        <a:t>Total Score</a:t>
                      </a:r>
                      <a:endParaRPr lang="en-US" sz="1050" b="1" dirty="0">
                        <a:solidFill>
                          <a:schemeClr val="bg1"/>
                        </a:solidFill>
                      </a:endParaRPr>
                    </a:p>
                  </a:txBody>
                  <a:tcPr>
                    <a:solidFill>
                      <a:schemeClr val="accent4"/>
                    </a:solidFill>
                  </a:tcPr>
                </a:tc>
                <a:tc>
                  <a:txBody>
                    <a:bodyPr/>
                    <a:lstStyle/>
                    <a:p>
                      <a:pPr algn="ctr"/>
                      <a:r>
                        <a:rPr lang="en-US" sz="1050" b="1" i="0" dirty="0" smtClean="0">
                          <a:solidFill>
                            <a:schemeClr val="bg1"/>
                          </a:solidFill>
                        </a:rPr>
                        <a:t>55</a:t>
                      </a:r>
                      <a:r>
                        <a:rPr lang="en-US" sz="1050" b="1" i="0" baseline="0" dirty="0" smtClean="0">
                          <a:solidFill>
                            <a:schemeClr val="bg1"/>
                          </a:solidFill>
                        </a:rPr>
                        <a:t> </a:t>
                      </a:r>
                      <a:r>
                        <a:rPr lang="en-US" sz="900" b="1" i="1" dirty="0" smtClean="0">
                          <a:solidFill>
                            <a:schemeClr val="bg1"/>
                          </a:solidFill>
                        </a:rPr>
                        <a:t>out of 100 points</a:t>
                      </a:r>
                      <a:endParaRPr lang="en-US" sz="900" b="1" i="1" dirty="0">
                        <a:solidFill>
                          <a:schemeClr val="bg1"/>
                        </a:solidFill>
                      </a:endParaRPr>
                    </a:p>
                  </a:txBody>
                  <a:tcPr>
                    <a:solidFill>
                      <a:schemeClr val="accent4"/>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543509519"/>
              </p:ext>
            </p:extLst>
          </p:nvPr>
        </p:nvGraphicFramePr>
        <p:xfrm>
          <a:off x="101601" y="1278466"/>
          <a:ext cx="4343400" cy="2226734"/>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tblGrid>
              <a:tr h="349917">
                <a:tc>
                  <a:txBody>
                    <a:bodyPr/>
                    <a:lstStyle/>
                    <a:p>
                      <a:pPr algn="ctr"/>
                      <a:r>
                        <a:rPr lang="en-US" sz="1200" b="1" dirty="0" smtClean="0">
                          <a:solidFill>
                            <a:schemeClr val="accent4">
                              <a:lumMod val="75000"/>
                            </a:schemeClr>
                          </a:solidFill>
                        </a:rPr>
                        <a:t>P R O F I L E  S U M M A R Y</a:t>
                      </a:r>
                      <a:r>
                        <a:rPr lang="en-US" sz="1200" b="1" baseline="0" dirty="0" smtClean="0">
                          <a:solidFill>
                            <a:schemeClr val="accent4">
                              <a:lumMod val="75000"/>
                            </a:schemeClr>
                          </a:solidFill>
                        </a:rPr>
                        <a:t> </a:t>
                      </a:r>
                      <a:endParaRPr lang="en-US" sz="1200" b="1" dirty="0">
                        <a:solidFill>
                          <a:schemeClr val="accent4">
                            <a:lumMod val="75000"/>
                          </a:schemeClr>
                        </a:solidFill>
                      </a:endParaRPr>
                    </a:p>
                  </a:txBody>
                  <a:tcPr anchor="ctr">
                    <a:solidFill>
                      <a:schemeClr val="bg1">
                        <a:lumMod val="95000"/>
                      </a:schemeClr>
                    </a:solidFill>
                  </a:tcPr>
                </a:tc>
                <a:extLst>
                  <a:ext uri="{0D108BD9-81ED-4DB2-BD59-A6C34878D82A}">
                    <a16:rowId xmlns:a16="http://schemas.microsoft.com/office/drawing/2014/main" val="10000"/>
                  </a:ext>
                </a:extLst>
              </a:tr>
              <a:tr h="1876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This</a:t>
                      </a:r>
                      <a:r>
                        <a:rPr lang="en-US" sz="1200" b="1" baseline="0" dirty="0" smtClean="0">
                          <a:solidFill>
                            <a:schemeClr val="tx1"/>
                          </a:solidFill>
                        </a:rPr>
                        <a:t> group lives in expensive homes in the suburbs of Maryland and make on average $154,000 in household income per year.  One third have children in the household and most are married.  They are highly educated and have professional jobs. They spend their leisure time eating out at restaurants, traveling, exercising, reading, and watching broadcast TV mostly news, drama and  comedy and browse the Internet nine hours per week. Their gambling/gaming index score is in the mid range for the low frequency player segment. </a:t>
                      </a:r>
                      <a:endParaRPr lang="en-US" sz="1200" b="1"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438976231"/>
              </p:ext>
            </p:extLst>
          </p:nvPr>
        </p:nvGraphicFramePr>
        <p:xfrm>
          <a:off x="99718" y="3649980"/>
          <a:ext cx="4343400" cy="176022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4">
                              <a:lumMod val="75000"/>
                            </a:schemeClr>
                          </a:solidFill>
                        </a:rPr>
                        <a:t>C U R R E N T</a:t>
                      </a:r>
                      <a:r>
                        <a:rPr lang="en-US" sz="1200" b="1" baseline="0" dirty="0" smtClean="0">
                          <a:solidFill>
                            <a:schemeClr val="accent4">
                              <a:lumMod val="75000"/>
                            </a:schemeClr>
                          </a:solidFill>
                        </a:rPr>
                        <a:t>  L O T T E R Y  P L A Y</a:t>
                      </a:r>
                      <a:endParaRPr lang="en-US" sz="1200" b="1" dirty="0">
                        <a:solidFill>
                          <a:schemeClr val="accent4">
                            <a:lumMod val="75000"/>
                          </a:schemeClr>
                        </a:solidFill>
                      </a:endParaRPr>
                    </a:p>
                  </a:txBody>
                  <a:tcPr>
                    <a:solidFill>
                      <a:schemeClr val="bg1">
                        <a:lumMod val="95000"/>
                      </a:schemeClr>
                    </a:solidFill>
                  </a:tcPr>
                </a:tc>
                <a:tc hMerge="1">
                  <a:txBody>
                    <a:bodyPr/>
                    <a:lstStyle/>
                    <a:p>
                      <a:pPr algn="ctr"/>
                      <a:endParaRPr lang="en-US" sz="1200" b="1" dirty="0">
                        <a:solidFill>
                          <a:schemeClr val="accent2">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149854">
                <a:tc>
                  <a:txBody>
                    <a:bodyPr/>
                    <a:lstStyle/>
                    <a:p>
                      <a:pPr algn="r"/>
                      <a:endParaRPr lang="en-US" sz="900" b="1" dirty="0"/>
                    </a:p>
                  </a:txBody>
                  <a:tcPr/>
                </a:tc>
                <a:tc>
                  <a:txBody>
                    <a:bodyPr/>
                    <a:lstStyle/>
                    <a:p>
                      <a:pPr algn="ctr"/>
                      <a:r>
                        <a:rPr lang="en-US" sz="900" b="1" i="1" dirty="0" smtClean="0"/>
                        <a:t>% of Respondents</a:t>
                      </a:r>
                      <a:endParaRPr lang="en-US" sz="900" b="1" i="1" dirty="0"/>
                    </a:p>
                  </a:txBody>
                  <a:tcPr/>
                </a:tc>
                <a:extLst>
                  <a:ext uri="{0D108BD9-81ED-4DB2-BD59-A6C34878D82A}">
                    <a16:rowId xmlns:a16="http://schemas.microsoft.com/office/drawing/2014/main" val="10001"/>
                  </a:ext>
                </a:extLst>
              </a:tr>
              <a:tr h="149854">
                <a:tc>
                  <a:txBody>
                    <a:bodyPr/>
                    <a:lstStyle/>
                    <a:p>
                      <a:pPr algn="r"/>
                      <a:r>
                        <a:rPr lang="en-US" sz="1050" b="1" dirty="0" smtClean="0"/>
                        <a:t>Daily Games</a:t>
                      </a:r>
                      <a:endParaRPr lang="en-US" sz="1050" b="1" dirty="0"/>
                    </a:p>
                  </a:txBody>
                  <a:tcPr/>
                </a:tc>
                <a:tc>
                  <a:txBody>
                    <a:bodyPr/>
                    <a:lstStyle/>
                    <a:p>
                      <a:pPr algn="ctr"/>
                      <a:r>
                        <a:rPr lang="en-US" sz="900" i="0" dirty="0" smtClean="0"/>
                        <a:t>16%</a:t>
                      </a:r>
                      <a:endParaRPr lang="en-US" sz="900" i="0" dirty="0"/>
                    </a:p>
                  </a:txBody>
                  <a:tcPr/>
                </a:tc>
                <a:extLst>
                  <a:ext uri="{0D108BD9-81ED-4DB2-BD59-A6C34878D82A}">
                    <a16:rowId xmlns:a16="http://schemas.microsoft.com/office/drawing/2014/main" val="10002"/>
                  </a:ext>
                </a:extLst>
              </a:tr>
              <a:tr h="149854">
                <a:tc>
                  <a:txBody>
                    <a:bodyPr/>
                    <a:lstStyle/>
                    <a:p>
                      <a:pPr algn="r"/>
                      <a:r>
                        <a:rPr lang="en-US" sz="1050" b="1" dirty="0" smtClean="0"/>
                        <a:t>Jackpot</a:t>
                      </a:r>
                      <a:endParaRPr lang="en-US" sz="1050" b="1" dirty="0"/>
                    </a:p>
                  </a:txBody>
                  <a:tcPr/>
                </a:tc>
                <a:tc>
                  <a:txBody>
                    <a:bodyPr/>
                    <a:lstStyle/>
                    <a:p>
                      <a:pPr algn="ctr"/>
                      <a:r>
                        <a:rPr lang="en-US" sz="900" i="0" dirty="0" smtClean="0"/>
                        <a:t>87%</a:t>
                      </a:r>
                      <a:endParaRPr lang="en-US" sz="900" i="0" dirty="0"/>
                    </a:p>
                  </a:txBody>
                  <a:tcPr/>
                </a:tc>
                <a:extLst>
                  <a:ext uri="{0D108BD9-81ED-4DB2-BD59-A6C34878D82A}">
                    <a16:rowId xmlns:a16="http://schemas.microsoft.com/office/drawing/2014/main" val="10003"/>
                  </a:ext>
                </a:extLst>
              </a:tr>
              <a:tr h="149854">
                <a:tc>
                  <a:txBody>
                    <a:bodyPr/>
                    <a:lstStyle/>
                    <a:p>
                      <a:pPr algn="r"/>
                      <a:r>
                        <a:rPr lang="en-US" sz="1050" b="1" dirty="0" smtClean="0"/>
                        <a:t>Scratch-Offs</a:t>
                      </a:r>
                      <a:endParaRPr lang="en-US" sz="1050" b="1" dirty="0"/>
                    </a:p>
                  </a:txBody>
                  <a:tcPr/>
                </a:tc>
                <a:tc>
                  <a:txBody>
                    <a:bodyPr/>
                    <a:lstStyle/>
                    <a:p>
                      <a:pPr algn="ctr"/>
                      <a:r>
                        <a:rPr lang="en-US" sz="900" i="0" dirty="0" smtClean="0"/>
                        <a:t>45%</a:t>
                      </a:r>
                      <a:endParaRPr lang="en-US" sz="900" i="0" dirty="0"/>
                    </a:p>
                  </a:txBody>
                  <a:tcPr/>
                </a:tc>
                <a:extLst>
                  <a:ext uri="{0D108BD9-81ED-4DB2-BD59-A6C34878D82A}">
                    <a16:rowId xmlns:a16="http://schemas.microsoft.com/office/drawing/2014/main" val="10004"/>
                  </a:ext>
                </a:extLst>
              </a:tr>
              <a:tr h="149854">
                <a:tc>
                  <a:txBody>
                    <a:bodyPr/>
                    <a:lstStyle/>
                    <a:p>
                      <a:pPr algn="r"/>
                      <a:r>
                        <a:rPr lang="en-US" sz="1050" b="1" dirty="0" smtClean="0"/>
                        <a:t>Monitor Games</a:t>
                      </a:r>
                      <a:endParaRPr lang="en-US" sz="1050" b="1" dirty="0"/>
                    </a:p>
                  </a:txBody>
                  <a:tcPr/>
                </a:tc>
                <a:tc>
                  <a:txBody>
                    <a:bodyPr/>
                    <a:lstStyle/>
                    <a:p>
                      <a:pPr algn="ctr"/>
                      <a:r>
                        <a:rPr lang="en-US" sz="900" i="0" dirty="0" smtClean="0"/>
                        <a:t>2%</a:t>
                      </a:r>
                      <a:endParaRPr lang="en-US" sz="900" i="0" dirty="0"/>
                    </a:p>
                  </a:txBody>
                  <a:tcPr/>
                </a:tc>
                <a:extLst>
                  <a:ext uri="{0D108BD9-81ED-4DB2-BD59-A6C34878D82A}">
                    <a16:rowId xmlns:a16="http://schemas.microsoft.com/office/drawing/2014/main" val="10005"/>
                  </a:ext>
                </a:extLst>
              </a:tr>
              <a:tr h="149854">
                <a:tc>
                  <a:txBody>
                    <a:bodyPr/>
                    <a:lstStyle/>
                    <a:p>
                      <a:pPr algn="r"/>
                      <a:r>
                        <a:rPr lang="en-US" sz="1050" b="1" dirty="0" smtClean="0">
                          <a:solidFill>
                            <a:schemeClr val="bg1"/>
                          </a:solidFill>
                        </a:rPr>
                        <a:t>Total  Lottery</a:t>
                      </a:r>
                      <a:r>
                        <a:rPr lang="en-US" sz="1050" b="1" baseline="0" dirty="0" smtClean="0">
                          <a:solidFill>
                            <a:schemeClr val="bg1"/>
                          </a:solidFill>
                        </a:rPr>
                        <a:t> </a:t>
                      </a:r>
                      <a:r>
                        <a:rPr lang="en-US" sz="1050" b="1" dirty="0" smtClean="0">
                          <a:solidFill>
                            <a:schemeClr val="bg1"/>
                          </a:solidFill>
                        </a:rPr>
                        <a:t>Spend</a:t>
                      </a:r>
                      <a:endParaRPr lang="en-US" sz="1050" b="1" dirty="0">
                        <a:solidFill>
                          <a:schemeClr val="bg1"/>
                        </a:solidFill>
                      </a:endParaRPr>
                    </a:p>
                  </a:txBody>
                  <a:tcPr>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bg1"/>
                          </a:solidFill>
                        </a:rPr>
                        <a:t>$83</a:t>
                      </a:r>
                      <a:endParaRPr lang="en-US" sz="1050" b="1" dirty="0">
                        <a:solidFill>
                          <a:schemeClr val="bg1"/>
                        </a:solidFill>
                      </a:endParaRPr>
                    </a:p>
                  </a:txBody>
                  <a:tcPr>
                    <a:solidFill>
                      <a:srgbClr val="8064A2"/>
                    </a:solidFill>
                  </a:tcPr>
                </a:tc>
                <a:extLst>
                  <a:ext uri="{0D108BD9-81ED-4DB2-BD59-A6C34878D82A}">
                    <a16:rowId xmlns:a16="http://schemas.microsoft.com/office/drawing/2014/main" val="10006"/>
                  </a:ext>
                </a:extLst>
              </a:tr>
            </a:tbl>
          </a:graphicData>
        </a:graphic>
      </p:graphicFrame>
      <p:sp>
        <p:nvSpPr>
          <p:cNvPr id="9" name="Rectangle 8"/>
          <p:cNvSpPr/>
          <p:nvPr/>
        </p:nvSpPr>
        <p:spPr>
          <a:xfrm>
            <a:off x="8168195" y="762000"/>
            <a:ext cx="1016625" cy="369332"/>
          </a:xfrm>
          <a:prstGeom prst="rect">
            <a:avLst/>
          </a:prstGeom>
        </p:spPr>
        <p:txBody>
          <a:bodyPr wrap="none">
            <a:spAutoFit/>
          </a:bodyPr>
          <a:lstStyle/>
          <a:p>
            <a:pPr>
              <a:defRPr/>
            </a:pPr>
            <a:r>
              <a:rPr lang="en-US" i="1" dirty="0"/>
              <a:t>(n = </a:t>
            </a:r>
            <a:r>
              <a:rPr lang="en-US" i="1" dirty="0" smtClean="0"/>
              <a:t>121)</a:t>
            </a:r>
            <a:endParaRPr lang="en-US" i="1" dirty="0"/>
          </a:p>
        </p:txBody>
      </p:sp>
    </p:spTree>
    <p:extLst>
      <p:ext uri="{BB962C8B-B14F-4D97-AF65-F5344CB8AC3E}">
        <p14:creationId xmlns:p14="http://schemas.microsoft.com/office/powerpoint/2010/main" val="43730257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p:cNvSpPr>
            <a:spLocks noGrp="1"/>
          </p:cNvSpPr>
          <p:nvPr>
            <p:ph type="body" sz="quarter" idx="10"/>
          </p:nvPr>
        </p:nvSpPr>
        <p:spPr>
          <a:xfrm>
            <a:off x="152400" y="152403"/>
            <a:ext cx="8991600" cy="685800"/>
          </a:xfrm>
        </p:spPr>
        <p:txBody>
          <a:bodyPr/>
          <a:lstStyle/>
          <a:p>
            <a:pPr>
              <a:lnSpc>
                <a:spcPct val="70000"/>
              </a:lnSpc>
            </a:pPr>
            <a:r>
              <a:rPr lang="en-US" sz="4000" dirty="0" smtClean="0">
                <a:solidFill>
                  <a:schemeClr val="accent4"/>
                </a:solidFill>
              </a:rPr>
              <a:t>Low </a:t>
            </a:r>
            <a:r>
              <a:rPr lang="en-US" sz="4000" dirty="0">
                <a:solidFill>
                  <a:schemeClr val="accent4"/>
                </a:solidFill>
              </a:rPr>
              <a:t>Frequency Player Profile</a:t>
            </a:r>
          </a:p>
          <a:p>
            <a:pPr eaLnBrk="1" hangingPunct="1">
              <a:lnSpc>
                <a:spcPct val="70000"/>
              </a:lnSpc>
            </a:pPr>
            <a:r>
              <a:rPr lang="en-US" sz="2800" b="0" i="1" dirty="0" smtClean="0">
                <a:solidFill>
                  <a:schemeClr val="tx1"/>
                </a:solidFill>
              </a:rPr>
              <a:t>RURAL/ LOW INCOME </a:t>
            </a:r>
          </a:p>
        </p:txBody>
      </p:sp>
      <p:graphicFrame>
        <p:nvGraphicFramePr>
          <p:cNvPr id="4" name="Table 3"/>
          <p:cNvGraphicFramePr>
            <a:graphicFrameLocks noGrp="1"/>
          </p:cNvGraphicFramePr>
          <p:nvPr>
            <p:extLst>
              <p:ext uri="{D42A27DB-BD31-4B8C-83A1-F6EECF244321}">
                <p14:modId xmlns:p14="http://schemas.microsoft.com/office/powerpoint/2010/main" val="1936245998"/>
              </p:ext>
            </p:extLst>
          </p:nvPr>
        </p:nvGraphicFramePr>
        <p:xfrm>
          <a:off x="4690532" y="1278466"/>
          <a:ext cx="4343400" cy="5516880"/>
        </p:xfrm>
        <a:graphic>
          <a:graphicData uri="http://schemas.openxmlformats.org/drawingml/2006/table">
            <a:tbl>
              <a:tblPr firstRow="1" bandRow="1">
                <a:tableStyleId>{5940675A-B579-460E-94D1-54222C63F5DA}</a:tableStyleId>
              </a:tblPr>
              <a:tblGrid>
                <a:gridCol w="294536">
                  <a:extLst>
                    <a:ext uri="{9D8B030D-6E8A-4147-A177-3AD203B41FA5}">
                      <a16:colId xmlns:a16="http://schemas.microsoft.com/office/drawing/2014/main" val="20000"/>
                    </a:ext>
                  </a:extLst>
                </a:gridCol>
                <a:gridCol w="130566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64862">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chemeClr val="bg1"/>
                          </a:solidFill>
                        </a:rPr>
                        <a:t>Top Response </a:t>
                      </a:r>
                    </a:p>
                    <a:p>
                      <a:pPr algn="ctr"/>
                      <a:r>
                        <a:rPr lang="en-US" sz="900" b="1" dirty="0" smtClean="0">
                          <a:solidFill>
                            <a:schemeClr val="bg1"/>
                          </a:solidFill>
                        </a:rPr>
                        <a:t> (or Average)</a:t>
                      </a:r>
                    </a:p>
                  </a:txBody>
                  <a:tcPr>
                    <a:lnT w="12700" cap="flat" cmpd="sng" algn="ctr">
                      <a:solidFill>
                        <a:schemeClr val="tx1"/>
                      </a:solidFill>
                      <a:prstDash val="solid"/>
                      <a:round/>
                      <a:headEnd type="none" w="med" len="med"/>
                      <a:tailEnd type="none" w="med" len="med"/>
                    </a:lnT>
                    <a:solidFill>
                      <a:schemeClr val="accent4"/>
                    </a:solidFill>
                  </a:tcPr>
                </a:tc>
                <a:tc>
                  <a:txBody>
                    <a:bodyPr/>
                    <a:lstStyle/>
                    <a:p>
                      <a:pPr algn="ctr"/>
                      <a:r>
                        <a:rPr lang="en-US" sz="900" b="1" dirty="0" smtClean="0">
                          <a:solidFill>
                            <a:schemeClr val="tx1"/>
                          </a:solidFill>
                        </a:rPr>
                        <a:t>2</a:t>
                      </a:r>
                      <a:r>
                        <a:rPr lang="en-US" sz="900" b="1" baseline="30000" dirty="0" smtClean="0">
                          <a:solidFill>
                            <a:schemeClr val="tx1"/>
                          </a:solidFill>
                        </a:rPr>
                        <a:t>nd</a:t>
                      </a:r>
                      <a:r>
                        <a:rPr lang="en-US" sz="900" b="1" baseline="0" dirty="0" smtClean="0">
                          <a:solidFill>
                            <a:schemeClr val="tx1"/>
                          </a:solidFill>
                        </a:rPr>
                        <a:t> Top Response</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r h="228039">
                <a:tc rowSpan="13">
                  <a:txBody>
                    <a:bodyPr/>
                    <a:lstStyle/>
                    <a:p>
                      <a:pPr algn="ctr"/>
                      <a:r>
                        <a:rPr lang="en-US" sz="1050" b="1" dirty="0" smtClean="0">
                          <a:solidFill>
                            <a:schemeClr val="accent4">
                              <a:lumMod val="75000"/>
                            </a:schemeClr>
                          </a:solidFill>
                        </a:rPr>
                        <a:t>DEMOGRAPHICS</a:t>
                      </a:r>
                      <a:endParaRPr lang="en-US" sz="1050" b="1" dirty="0">
                        <a:solidFill>
                          <a:schemeClr val="accent4">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56 years</a:t>
                      </a:r>
                      <a:endParaRPr lang="en-US" sz="900" b="1" dirty="0"/>
                    </a:p>
                  </a:txBody>
                  <a:tcPr>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28039">
                <a:tc vMerge="1">
                  <a:txBody>
                    <a:bodyPr/>
                    <a:lstStyle/>
                    <a:p>
                      <a:pPr algn="r"/>
                      <a:endParaRPr lang="en-US" sz="900" b="1" dirty="0"/>
                    </a:p>
                  </a:txBody>
                  <a:tcPr/>
                </a:tc>
                <a:tc>
                  <a:txBody>
                    <a:bodyPr/>
                    <a:lstStyle/>
                    <a:p>
                      <a:pPr algn="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Female – 71%</a:t>
                      </a:r>
                      <a:endParaRPr lang="en-US" sz="900" b="1" dirty="0"/>
                    </a:p>
                  </a:txBody>
                  <a:tcPr>
                    <a:solidFill>
                      <a:schemeClr val="accent4">
                        <a:lumMod val="20000"/>
                        <a:lumOff val="80000"/>
                      </a:schemeClr>
                    </a:solidFill>
                  </a:tcPr>
                </a:tc>
                <a:tc>
                  <a:txBody>
                    <a:bodyPr/>
                    <a:lstStyle/>
                    <a:p>
                      <a:pPr algn="ctr"/>
                      <a:r>
                        <a:rPr lang="en-US" sz="900" b="0" dirty="0" smtClean="0"/>
                        <a:t>Male</a:t>
                      </a:r>
                      <a:r>
                        <a:rPr lang="en-US" sz="900" b="0" baseline="0" dirty="0" smtClean="0"/>
                        <a:t> </a:t>
                      </a:r>
                      <a:r>
                        <a:rPr lang="en-US" sz="900" b="0" dirty="0" smtClean="0"/>
                        <a:t>– 29%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28039">
                <a:tc vMerge="1">
                  <a:txBody>
                    <a:bodyPr/>
                    <a:lstStyle/>
                    <a:p>
                      <a:pPr algn="r"/>
                      <a:endParaRPr lang="en-US" sz="900" b="1" dirty="0"/>
                    </a:p>
                  </a:txBody>
                  <a:tcPr/>
                </a:tc>
                <a:tc>
                  <a:txBody>
                    <a:bodyPr/>
                    <a:lstStyle/>
                    <a:p>
                      <a:pPr algn="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 – 94%</a:t>
                      </a:r>
                      <a:endParaRPr lang="en-US" sz="900" b="1" dirty="0"/>
                    </a:p>
                  </a:txBody>
                  <a:tcPr>
                    <a:solidFill>
                      <a:schemeClr val="accent4">
                        <a:lumMod val="20000"/>
                        <a:lumOff val="80000"/>
                      </a:schemeClr>
                    </a:solidFill>
                  </a:tcPr>
                </a:tc>
                <a:tc>
                  <a:txBody>
                    <a:bodyPr/>
                    <a:lstStyle/>
                    <a:p>
                      <a:pPr algn="ctr"/>
                      <a:r>
                        <a:rPr lang="en-US" sz="900" b="0" baseline="0" dirty="0" smtClean="0"/>
                        <a:t>Hispanic </a:t>
                      </a:r>
                      <a:r>
                        <a:rPr lang="en-US" sz="900" b="0" dirty="0" smtClean="0"/>
                        <a:t>– 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28039">
                <a:tc vMerge="1">
                  <a:txBody>
                    <a:bodyPr/>
                    <a:lstStyle/>
                    <a:p>
                      <a:pPr algn="r"/>
                      <a:endParaRPr lang="en-US" sz="900" b="1" dirty="0"/>
                    </a:p>
                  </a:txBody>
                  <a:tcPr/>
                </a:tc>
                <a:tc>
                  <a:txBody>
                    <a:bodyPr/>
                    <a:lstStyle/>
                    <a:p>
                      <a:pPr algn="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83%</a:t>
                      </a:r>
                      <a:endParaRPr lang="en-US" sz="900" b="1" dirty="0"/>
                    </a:p>
                  </a:txBody>
                  <a:tcPr>
                    <a:solidFill>
                      <a:schemeClr val="accent4">
                        <a:lumMod val="20000"/>
                        <a:lumOff val="80000"/>
                      </a:schemeClr>
                    </a:solidFill>
                  </a:tcPr>
                </a:tc>
                <a:tc>
                  <a:txBody>
                    <a:bodyPr/>
                    <a:lstStyle/>
                    <a:p>
                      <a:pPr algn="ctr"/>
                      <a:r>
                        <a:rPr lang="en-US" sz="900" b="0" dirty="0" smtClean="0"/>
                        <a:t>TH</a:t>
                      </a:r>
                      <a:r>
                        <a:rPr lang="en-US" sz="900" b="0" baseline="0" dirty="0" smtClean="0"/>
                        <a:t> </a:t>
                      </a:r>
                      <a:r>
                        <a:rPr lang="en-US" sz="900" b="0" dirty="0" smtClean="0"/>
                        <a:t>– 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8039">
                <a:tc vMerge="1">
                  <a:txBody>
                    <a:bodyPr/>
                    <a:lstStyle/>
                    <a:p>
                      <a:pPr algn="r"/>
                      <a:endParaRPr lang="en-US" sz="900" b="1" dirty="0"/>
                    </a:p>
                  </a:txBody>
                  <a:tcPr/>
                </a:tc>
                <a:tc>
                  <a:txBody>
                    <a:bodyPr/>
                    <a:lstStyle/>
                    <a:p>
                      <a:pPr algn="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$194,000</a:t>
                      </a:r>
                      <a:endParaRPr lang="en-US" sz="900" b="1" dirty="0"/>
                    </a:p>
                  </a:txBody>
                  <a:tcPr>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8039">
                <a:tc vMerge="1">
                  <a:txBody>
                    <a:bodyPr/>
                    <a:lstStyle/>
                    <a:p>
                      <a:pPr algn="r"/>
                      <a:endParaRPr lang="en-US" sz="900" b="1" dirty="0"/>
                    </a:p>
                  </a:txBody>
                  <a:tcPr/>
                </a:tc>
                <a:tc>
                  <a:txBody>
                    <a:bodyPr/>
                    <a:lstStyle/>
                    <a:p>
                      <a:pPr algn="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 – 69%</a:t>
                      </a:r>
                      <a:endParaRPr lang="en-US" sz="900" b="1" dirty="0"/>
                    </a:p>
                  </a:txBody>
                  <a:tcPr>
                    <a:solidFill>
                      <a:schemeClr val="accent4">
                        <a:lumMod val="20000"/>
                        <a:lumOff val="80000"/>
                      </a:schemeClr>
                    </a:solidFill>
                  </a:tcPr>
                </a:tc>
                <a:tc>
                  <a:txBody>
                    <a:bodyPr/>
                    <a:lstStyle/>
                    <a:p>
                      <a:pPr algn="ctr"/>
                      <a:r>
                        <a:rPr lang="en-US" sz="900" b="0" dirty="0" smtClean="0"/>
                        <a:t>Rent</a:t>
                      </a:r>
                      <a:r>
                        <a:rPr lang="en-US" sz="900" b="0" baseline="0" dirty="0" smtClean="0"/>
                        <a:t> </a:t>
                      </a:r>
                      <a:r>
                        <a:rPr lang="en-US" sz="900" b="0" dirty="0" smtClean="0"/>
                        <a:t>– 29%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8039">
                <a:tc vMerge="1">
                  <a:txBody>
                    <a:bodyPr/>
                    <a:lstStyle/>
                    <a:p>
                      <a:pPr algn="r"/>
                      <a:endParaRPr lang="en-US" sz="900" b="1" dirty="0"/>
                    </a:p>
                  </a:txBody>
                  <a:tcPr/>
                </a:tc>
                <a:tc>
                  <a:txBody>
                    <a:bodyPr/>
                    <a:lstStyle/>
                    <a:p>
                      <a:pPr algn="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Married – 37%</a:t>
                      </a:r>
                      <a:endParaRPr lang="en-US" sz="900" b="1" dirty="0"/>
                    </a:p>
                  </a:txBody>
                  <a:tcPr>
                    <a:solidFill>
                      <a:schemeClr val="accent4">
                        <a:lumMod val="20000"/>
                        <a:lumOff val="80000"/>
                      </a:schemeClr>
                    </a:solidFill>
                  </a:tcPr>
                </a:tc>
                <a:tc>
                  <a:txBody>
                    <a:bodyPr/>
                    <a:lstStyle/>
                    <a:p>
                      <a:pPr algn="ctr"/>
                      <a:r>
                        <a:rPr lang="en-US" sz="900" b="0" dirty="0" smtClean="0"/>
                        <a:t>Single</a:t>
                      </a:r>
                      <a:r>
                        <a:rPr lang="en-US" sz="900" b="0" baseline="0" dirty="0" smtClean="0"/>
                        <a:t> </a:t>
                      </a:r>
                      <a:r>
                        <a:rPr lang="en-US" sz="900" b="0" dirty="0" smtClean="0"/>
                        <a:t>– 26%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8039">
                <a:tc vMerge="1">
                  <a:txBody>
                    <a:bodyPr/>
                    <a:lstStyle/>
                    <a:p>
                      <a:pPr algn="r"/>
                      <a:endParaRPr lang="en-US" sz="900" b="1" dirty="0"/>
                    </a:p>
                  </a:txBody>
                  <a:tcPr/>
                </a:tc>
                <a:tc>
                  <a:txBody>
                    <a:bodyPr/>
                    <a:lstStyle/>
                    <a:p>
                      <a:pPr algn="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31%</a:t>
                      </a:r>
                      <a:endParaRPr lang="en-US" sz="900" b="1" dirty="0"/>
                    </a:p>
                  </a:txBody>
                  <a:tcPr>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8039">
                <a:tc vMerge="1">
                  <a:txBody>
                    <a:bodyPr/>
                    <a:lstStyle/>
                    <a:p>
                      <a:pPr algn="r"/>
                      <a:endParaRPr lang="en-US" sz="900" b="1" dirty="0"/>
                    </a:p>
                  </a:txBody>
                  <a:tcPr/>
                </a:tc>
                <a:tc>
                  <a:txBody>
                    <a:bodyPr/>
                    <a:lstStyle/>
                    <a:p>
                      <a:pPr algn="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baseline="0" dirty="0" smtClean="0"/>
                        <a:t>Some College </a:t>
                      </a:r>
                      <a:r>
                        <a:rPr lang="en-US" sz="900" b="1" dirty="0" smtClean="0"/>
                        <a:t> – 54%</a:t>
                      </a:r>
                      <a:endParaRPr lang="en-US" sz="900" b="1" dirty="0"/>
                    </a:p>
                  </a:txBody>
                  <a:tcPr>
                    <a:solidFill>
                      <a:schemeClr val="accent4">
                        <a:lumMod val="20000"/>
                        <a:lumOff val="80000"/>
                      </a:schemeClr>
                    </a:solidFill>
                  </a:tcPr>
                </a:tc>
                <a:tc>
                  <a:txBody>
                    <a:bodyPr/>
                    <a:lstStyle/>
                    <a:p>
                      <a:pPr algn="ctr"/>
                      <a:r>
                        <a:rPr lang="en-US" sz="900" b="0" baseline="0" dirty="0" smtClean="0"/>
                        <a:t>High School </a:t>
                      </a:r>
                      <a:r>
                        <a:rPr lang="en-US" sz="900" b="0" dirty="0" smtClean="0"/>
                        <a:t>– 20%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Retired – 23%</a:t>
                      </a:r>
                      <a:endParaRPr lang="en-US" sz="900" b="1" dirty="0"/>
                    </a:p>
                  </a:txBody>
                  <a:tcPr>
                    <a:solidFill>
                      <a:schemeClr val="accent4">
                        <a:lumMod val="20000"/>
                        <a:lumOff val="80000"/>
                      </a:schemeClr>
                    </a:solidFill>
                  </a:tcPr>
                </a:tc>
                <a:tc>
                  <a:txBody>
                    <a:bodyPr/>
                    <a:lstStyle/>
                    <a:p>
                      <a:pPr algn="ctr"/>
                      <a:r>
                        <a:rPr lang="en-US" sz="900" b="0" baseline="0" dirty="0" smtClean="0"/>
                        <a:t>Full Time </a:t>
                      </a:r>
                      <a:r>
                        <a:rPr lang="en-US" sz="900" b="0" dirty="0" smtClean="0"/>
                        <a:t>– 17%</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26%</a:t>
                      </a:r>
                      <a:endParaRPr lang="en-US" sz="900" b="1" dirty="0"/>
                    </a:p>
                  </a:txBody>
                  <a:tcPr>
                    <a:solidFill>
                      <a:schemeClr val="accent4">
                        <a:lumMod val="20000"/>
                        <a:lumOff val="80000"/>
                      </a:schemeClr>
                    </a:solidFill>
                  </a:tcPr>
                </a:tc>
                <a:tc>
                  <a:txBody>
                    <a:bodyPr/>
                    <a:lstStyle/>
                    <a:p>
                      <a:pPr algn="ctr"/>
                      <a:r>
                        <a:rPr lang="en-US" sz="900" b="0" dirty="0" smtClean="0"/>
                        <a:t>Trade/Retail</a:t>
                      </a:r>
                      <a:r>
                        <a:rPr lang="en-US" sz="900" b="0" baseline="0" dirty="0" smtClean="0"/>
                        <a:t> </a:t>
                      </a:r>
                      <a:r>
                        <a:rPr lang="en-US" sz="900" b="0" dirty="0" smtClean="0"/>
                        <a:t>– 21%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$34,000</a:t>
                      </a:r>
                      <a:endParaRPr lang="en-US" sz="900" b="1" dirty="0"/>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8039">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83%</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21621">
                <a:tc>
                  <a:txBody>
                    <a:bodyPr/>
                    <a:lstStyle/>
                    <a:p>
                      <a:pPr algn="ctr"/>
                      <a:endParaRPr lang="en-US" sz="200" b="1" dirty="0">
                        <a:solidFill>
                          <a:schemeClr val="accent4">
                            <a:lumMod val="75000"/>
                          </a:schemeClr>
                        </a:solidFill>
                      </a:endParaRPr>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8039">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E</a:t>
                      </a:r>
                      <a:endParaRPr lang="en-US" sz="1050" b="1"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baseline="0" dirty="0" smtClean="0"/>
                        <a:t>Watching TV</a:t>
                      </a:r>
                      <a:r>
                        <a:rPr lang="en-US" sz="900" b="1" dirty="0" smtClean="0"/>
                        <a:t> – 86%</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0" dirty="0" smtClean="0"/>
                        <a:t>Reading – 71%</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8039">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Broadcast</a:t>
                      </a:r>
                      <a:r>
                        <a:rPr lang="en-US" sz="900" b="1" baseline="0" dirty="0" smtClean="0"/>
                        <a:t> TV</a:t>
                      </a:r>
                      <a:r>
                        <a:rPr lang="en-US" sz="900" b="1" dirty="0" smtClean="0"/>
                        <a:t> – 10</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0" dirty="0" smtClean="0"/>
                        <a:t>Internet– 9</a:t>
                      </a:r>
                      <a:r>
                        <a:rPr lang="en-US" sz="900" b="0" baseline="0" dirty="0" smtClean="0"/>
                        <a:t> hours</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baseline="0" dirty="0" smtClean="0"/>
                        <a:t>Desktop</a:t>
                      </a:r>
                      <a:r>
                        <a:rPr lang="en-US" sz="900" b="1" dirty="0" smtClean="0"/>
                        <a:t> – 42% of time</a:t>
                      </a:r>
                      <a:endParaRPr lang="en-US" sz="900" b="1" dirty="0"/>
                    </a:p>
                  </a:txBody>
                  <a:tcPr>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a:r>
                        <a:rPr lang="en-US" sz="900" b="0" dirty="0" smtClean="0"/>
                        <a:t>Laptop</a:t>
                      </a:r>
                      <a:r>
                        <a:rPr lang="en-US" sz="900" b="0" baseline="0" dirty="0" smtClean="0"/>
                        <a:t> </a:t>
                      </a:r>
                      <a:r>
                        <a:rPr lang="en-US" sz="900" b="0" dirty="0" smtClean="0"/>
                        <a:t>– 37%</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Laptop – 69%</a:t>
                      </a:r>
                      <a:endParaRPr lang="en-US" sz="900" b="1" dirty="0"/>
                    </a:p>
                  </a:txBody>
                  <a:tcPr>
                    <a:solidFill>
                      <a:schemeClr val="accent4">
                        <a:lumMod val="20000"/>
                        <a:lumOff val="80000"/>
                      </a:schemeClr>
                    </a:solidFill>
                  </a:tcPr>
                </a:tc>
                <a:tc>
                  <a:txBody>
                    <a:bodyPr/>
                    <a:lstStyle/>
                    <a:p>
                      <a:pPr algn="ctr"/>
                      <a:r>
                        <a:rPr lang="en-US" sz="900" b="0" dirty="0" smtClean="0"/>
                        <a:t>Smartphone</a:t>
                      </a:r>
                      <a:r>
                        <a:rPr lang="en-US" sz="900" b="0" baseline="0" dirty="0" smtClean="0"/>
                        <a:t> </a:t>
                      </a:r>
                      <a:r>
                        <a:rPr lang="en-US" sz="900" b="0" dirty="0" smtClean="0"/>
                        <a:t>– 49%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8"/>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Comedy – 63%</a:t>
                      </a:r>
                      <a:endParaRPr lang="en-US" sz="900" b="1" dirty="0"/>
                    </a:p>
                  </a:txBody>
                  <a:tcPr>
                    <a:solidFill>
                      <a:schemeClr val="accent4">
                        <a:lumMod val="20000"/>
                        <a:lumOff val="80000"/>
                      </a:schemeClr>
                    </a:solidFill>
                  </a:tcPr>
                </a:tc>
                <a:tc>
                  <a:txBody>
                    <a:bodyPr/>
                    <a:lstStyle/>
                    <a:p>
                      <a:pPr algn="ctr"/>
                      <a:r>
                        <a:rPr lang="en-US" sz="900" b="0" dirty="0" smtClean="0"/>
                        <a:t>Drama</a:t>
                      </a:r>
                      <a:r>
                        <a:rPr lang="en-US" sz="900" b="0" baseline="0" dirty="0" smtClean="0"/>
                        <a:t> </a:t>
                      </a:r>
                      <a:r>
                        <a:rPr lang="en-US" sz="900" b="0" dirty="0" smtClean="0"/>
                        <a:t>– 63%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71%</a:t>
                      </a:r>
                      <a:endParaRPr lang="en-US" sz="900" b="1" dirty="0"/>
                    </a:p>
                  </a:txBody>
                  <a:tcPr>
                    <a:solidFill>
                      <a:schemeClr val="accent4">
                        <a:lumMod val="20000"/>
                        <a:lumOff val="80000"/>
                      </a:schemeClr>
                    </a:solidFill>
                  </a:tcPr>
                </a:tc>
                <a:tc>
                  <a:txBody>
                    <a:bodyPr/>
                    <a:lstStyle/>
                    <a:p>
                      <a:pPr algn="ctr"/>
                      <a:r>
                        <a:rPr lang="en-US" sz="900" b="0" dirty="0" smtClean="0"/>
                        <a:t>YouTube – 23%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Superstore – 89%</a:t>
                      </a:r>
                      <a:endParaRPr lang="en-US" sz="900" b="1" dirty="0"/>
                    </a:p>
                  </a:txBody>
                  <a:tcPr>
                    <a:solidFill>
                      <a:schemeClr val="accent4">
                        <a:lumMod val="20000"/>
                        <a:lumOff val="80000"/>
                      </a:schemeClr>
                    </a:solidFill>
                  </a:tcPr>
                </a:tc>
                <a:tc>
                  <a:txBody>
                    <a:bodyPr/>
                    <a:lstStyle/>
                    <a:p>
                      <a:pPr algn="ctr"/>
                      <a:r>
                        <a:rPr lang="en-US" sz="900" b="0" dirty="0" smtClean="0"/>
                        <a:t>Supermarket</a:t>
                      </a:r>
                      <a:r>
                        <a:rPr lang="en-US" sz="900" b="0" baseline="0" dirty="0" smtClean="0"/>
                        <a:t> </a:t>
                      </a:r>
                      <a:r>
                        <a:rPr lang="en-US" sz="900" b="0" dirty="0" smtClean="0"/>
                        <a:t>– 86%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43%</a:t>
                      </a:r>
                      <a:endParaRPr lang="en-US" sz="900" b="1" dirty="0"/>
                    </a:p>
                  </a:txBody>
                  <a:tcPr>
                    <a:solidFill>
                      <a:schemeClr val="accent4">
                        <a:lumMod val="20000"/>
                        <a:lumOff val="80000"/>
                      </a:schemeClr>
                    </a:solidFill>
                  </a:tcPr>
                </a:tc>
                <a:tc>
                  <a:txBody>
                    <a:bodyPr/>
                    <a:lstStyle/>
                    <a:p>
                      <a:pPr algn="ctr"/>
                      <a:r>
                        <a:rPr lang="en-US" sz="900" b="0" dirty="0" smtClean="0"/>
                        <a:t>SUV/Crossover– 23%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2"/>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Toyota</a:t>
                      </a:r>
                      <a:r>
                        <a:rPr lang="en-US" sz="900" b="1" baseline="0" dirty="0" smtClean="0"/>
                        <a:t> </a:t>
                      </a:r>
                      <a:r>
                        <a:rPr lang="en-US" sz="900" b="1" dirty="0" smtClean="0"/>
                        <a:t>– 13%</a:t>
                      </a:r>
                      <a:endParaRPr lang="en-US" sz="900" b="1" dirty="0"/>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0" dirty="0" smtClean="0"/>
                        <a:t>Ford</a:t>
                      </a:r>
                      <a:r>
                        <a:rPr lang="en-US" sz="900" b="0" baseline="0" dirty="0" smtClean="0"/>
                        <a:t> </a:t>
                      </a:r>
                      <a:r>
                        <a:rPr lang="en-US" sz="900" b="0" dirty="0" smtClean="0"/>
                        <a:t>– 13%</a:t>
                      </a: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19936182"/>
              </p:ext>
            </p:extLst>
          </p:nvPr>
        </p:nvGraphicFramePr>
        <p:xfrm>
          <a:off x="101601" y="5511801"/>
          <a:ext cx="4343400" cy="128016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4">
                              <a:lumMod val="75000"/>
                            </a:schemeClr>
                          </a:solidFill>
                        </a:rPr>
                        <a:t>G A M B L I N G / G A M I N G   P O T E N T I A L</a:t>
                      </a:r>
                      <a:endParaRPr lang="en-US" sz="1200" b="1" dirty="0">
                        <a:solidFill>
                          <a:schemeClr val="accent4">
                            <a:lumMod val="75000"/>
                          </a:schemeClr>
                        </a:solidFill>
                      </a:endParaRPr>
                    </a:p>
                  </a:txBody>
                  <a:tcPr>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val="10000"/>
                  </a:ext>
                </a:extLst>
              </a:tr>
              <a:tr h="149854">
                <a:tc>
                  <a:txBody>
                    <a:bodyPr/>
                    <a:lstStyle/>
                    <a:p>
                      <a:pPr algn="r"/>
                      <a:r>
                        <a:rPr lang="en-US" sz="1050" b="1" dirty="0" smtClean="0"/>
                        <a:t>Risk Meter</a:t>
                      </a:r>
                      <a:endParaRPr lang="en-US" sz="1050" b="1" dirty="0"/>
                    </a:p>
                  </a:txBody>
                  <a:tcPr/>
                </a:tc>
                <a:tc>
                  <a:txBody>
                    <a:bodyPr/>
                    <a:lstStyle/>
                    <a:p>
                      <a:pPr algn="ctr"/>
                      <a:r>
                        <a:rPr lang="en-US" sz="1050" b="1" dirty="0" smtClean="0"/>
                        <a:t>13</a:t>
                      </a:r>
                      <a:r>
                        <a:rPr lang="en-US" sz="900" b="1" dirty="0" smtClean="0"/>
                        <a:t> </a:t>
                      </a:r>
                      <a:r>
                        <a:rPr lang="en-US" sz="900" i="1" dirty="0" smtClean="0"/>
                        <a:t>out of 25 points</a:t>
                      </a:r>
                      <a:endParaRPr lang="en-US" sz="900" i="1" dirty="0"/>
                    </a:p>
                  </a:txBody>
                  <a:tcPr/>
                </a:tc>
                <a:extLst>
                  <a:ext uri="{0D108BD9-81ED-4DB2-BD59-A6C34878D82A}">
                    <a16:rowId xmlns:a16="http://schemas.microsoft.com/office/drawing/2014/main" val="10001"/>
                  </a:ext>
                </a:extLst>
              </a:tr>
              <a:tr h="149854">
                <a:tc>
                  <a:txBody>
                    <a:bodyPr/>
                    <a:lstStyle/>
                    <a:p>
                      <a:pPr algn="r"/>
                      <a:r>
                        <a:rPr lang="en-US" sz="1050" b="1" dirty="0" smtClean="0"/>
                        <a:t>Gaming/Gambling Tendency</a:t>
                      </a:r>
                      <a:endParaRPr lang="en-US" sz="1050" b="1" dirty="0"/>
                    </a:p>
                  </a:txBody>
                  <a:tcPr/>
                </a:tc>
                <a:tc>
                  <a:txBody>
                    <a:bodyPr/>
                    <a:lstStyle/>
                    <a:p>
                      <a:pPr algn="ctr"/>
                      <a:r>
                        <a:rPr lang="en-US" sz="1050" b="1" dirty="0" smtClean="0"/>
                        <a:t>13 </a:t>
                      </a:r>
                      <a:r>
                        <a:rPr lang="en-US" sz="900" i="1" dirty="0" smtClean="0"/>
                        <a:t>out of 25 points</a:t>
                      </a:r>
                      <a:endParaRPr lang="en-US" sz="900" i="1" dirty="0"/>
                    </a:p>
                  </a:txBody>
                  <a:tcPr/>
                </a:tc>
                <a:extLst>
                  <a:ext uri="{0D108BD9-81ED-4DB2-BD59-A6C34878D82A}">
                    <a16:rowId xmlns:a16="http://schemas.microsoft.com/office/drawing/2014/main" val="10002"/>
                  </a:ext>
                </a:extLst>
              </a:tr>
              <a:tr h="149854">
                <a:tc>
                  <a:txBody>
                    <a:bodyPr/>
                    <a:lstStyle/>
                    <a:p>
                      <a:pPr algn="r"/>
                      <a:r>
                        <a:rPr lang="en-US" sz="1050" b="1" dirty="0" smtClean="0"/>
                        <a:t>Maryland Lottery Perception</a:t>
                      </a:r>
                      <a:endParaRPr lang="en-US" sz="1050" b="1" dirty="0"/>
                    </a:p>
                  </a:txBody>
                  <a:tcPr/>
                </a:tc>
                <a:tc>
                  <a:txBody>
                    <a:bodyPr/>
                    <a:lstStyle/>
                    <a:p>
                      <a:pPr algn="ctr"/>
                      <a:r>
                        <a:rPr lang="en-US" sz="1050" b="1" dirty="0" smtClean="0"/>
                        <a:t>30</a:t>
                      </a:r>
                      <a:r>
                        <a:rPr lang="en-US" sz="900" b="1" dirty="0" smtClean="0"/>
                        <a:t> </a:t>
                      </a:r>
                      <a:r>
                        <a:rPr lang="en-US" sz="900" i="1" dirty="0" smtClean="0"/>
                        <a:t>out of 50 points</a:t>
                      </a:r>
                      <a:endParaRPr lang="en-US" sz="900" i="1" dirty="0"/>
                    </a:p>
                  </a:txBody>
                  <a:tcPr/>
                </a:tc>
                <a:extLst>
                  <a:ext uri="{0D108BD9-81ED-4DB2-BD59-A6C34878D82A}">
                    <a16:rowId xmlns:a16="http://schemas.microsoft.com/office/drawing/2014/main" val="10003"/>
                  </a:ext>
                </a:extLst>
              </a:tr>
              <a:tr h="149854">
                <a:tc>
                  <a:txBody>
                    <a:bodyPr/>
                    <a:lstStyle/>
                    <a:p>
                      <a:pPr algn="r"/>
                      <a:r>
                        <a:rPr lang="en-US" sz="1050" b="1" dirty="0" smtClean="0">
                          <a:solidFill>
                            <a:schemeClr val="bg1"/>
                          </a:solidFill>
                        </a:rPr>
                        <a:t>Total Score</a:t>
                      </a:r>
                      <a:endParaRPr lang="en-US" sz="1050" b="1" dirty="0">
                        <a:solidFill>
                          <a:schemeClr val="bg1"/>
                        </a:solidFill>
                      </a:endParaRPr>
                    </a:p>
                  </a:txBody>
                  <a:tcPr>
                    <a:solidFill>
                      <a:schemeClr val="accent4"/>
                    </a:solidFill>
                  </a:tcPr>
                </a:tc>
                <a:tc>
                  <a:txBody>
                    <a:bodyPr/>
                    <a:lstStyle/>
                    <a:p>
                      <a:pPr algn="ctr"/>
                      <a:r>
                        <a:rPr lang="en-US" sz="1050" b="1" i="0" baseline="0" dirty="0" smtClean="0">
                          <a:solidFill>
                            <a:schemeClr val="bg1"/>
                          </a:solidFill>
                        </a:rPr>
                        <a:t>56 </a:t>
                      </a:r>
                      <a:r>
                        <a:rPr lang="en-US" sz="900" b="1" i="1" dirty="0" smtClean="0">
                          <a:solidFill>
                            <a:schemeClr val="bg1"/>
                          </a:solidFill>
                        </a:rPr>
                        <a:t>out of 100 points</a:t>
                      </a:r>
                      <a:endParaRPr lang="en-US" sz="900" b="1" i="1" dirty="0">
                        <a:solidFill>
                          <a:schemeClr val="bg1"/>
                        </a:solidFill>
                      </a:endParaRPr>
                    </a:p>
                  </a:txBody>
                  <a:tcPr>
                    <a:solidFill>
                      <a:schemeClr val="accent4"/>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031687991"/>
              </p:ext>
            </p:extLst>
          </p:nvPr>
        </p:nvGraphicFramePr>
        <p:xfrm>
          <a:off x="101601" y="1278466"/>
          <a:ext cx="4343400" cy="2270157"/>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tblGrid>
              <a:tr h="349917">
                <a:tc>
                  <a:txBody>
                    <a:bodyPr/>
                    <a:lstStyle/>
                    <a:p>
                      <a:pPr algn="ctr"/>
                      <a:r>
                        <a:rPr lang="en-US" sz="1200" b="1" dirty="0" smtClean="0">
                          <a:solidFill>
                            <a:schemeClr val="accent4">
                              <a:lumMod val="75000"/>
                            </a:schemeClr>
                          </a:solidFill>
                        </a:rPr>
                        <a:t>P R O F I L E  S U M M A R Y</a:t>
                      </a:r>
                      <a:r>
                        <a:rPr lang="en-US" sz="1200" b="1" baseline="0" dirty="0" smtClean="0">
                          <a:solidFill>
                            <a:schemeClr val="accent4">
                              <a:lumMod val="75000"/>
                            </a:schemeClr>
                          </a:solidFill>
                        </a:rPr>
                        <a:t> </a:t>
                      </a:r>
                      <a:endParaRPr lang="en-US" sz="1200" b="1" dirty="0">
                        <a:solidFill>
                          <a:schemeClr val="accent4">
                            <a:lumMod val="75000"/>
                          </a:schemeClr>
                        </a:solidFill>
                      </a:endParaRPr>
                    </a:p>
                  </a:txBody>
                  <a:tcPr anchor="ctr">
                    <a:solidFill>
                      <a:schemeClr val="bg1">
                        <a:lumMod val="95000"/>
                      </a:schemeClr>
                    </a:solidFill>
                  </a:tcPr>
                </a:tc>
                <a:extLst>
                  <a:ext uri="{0D108BD9-81ED-4DB2-BD59-A6C34878D82A}">
                    <a16:rowId xmlns:a16="http://schemas.microsoft.com/office/drawing/2014/main" val="10000"/>
                  </a:ext>
                </a:extLst>
              </a:tr>
              <a:tr h="1876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The average age of this</a:t>
                      </a:r>
                      <a:r>
                        <a:rPr lang="en-US" sz="1200" b="1" baseline="0" dirty="0" smtClean="0">
                          <a:solidFill>
                            <a:schemeClr val="tx1"/>
                          </a:solidFill>
                        </a:rPr>
                        <a:t> segment is older at fifty-six. Most own their home and a third have children in the household. The vast majority are white and are split between married, single, and divorced.  They have some college education but many only completed high school. Typical jobs are split between retail and professional with almost a quarter of people retired. Other than TV, they spend their leisure reading, at restaurants, gardening and caring for pets. For low volume players they have a slightly High than average gambling/gaming index score </a:t>
                      </a:r>
                      <a:endParaRPr lang="en-US" sz="1200" b="1" dirty="0" smtClean="0">
                        <a:solidFill>
                          <a:schemeClr val="tx1"/>
                        </a:solidFill>
                      </a:endParaRPr>
                    </a:p>
                    <a:p>
                      <a:pPr algn="l"/>
                      <a:endParaRPr lang="en-US" sz="1200" b="1"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769411249"/>
              </p:ext>
            </p:extLst>
          </p:nvPr>
        </p:nvGraphicFramePr>
        <p:xfrm>
          <a:off x="99718" y="3649980"/>
          <a:ext cx="4343400" cy="176022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4">
                              <a:lumMod val="75000"/>
                            </a:schemeClr>
                          </a:solidFill>
                        </a:rPr>
                        <a:t>C U R R E N T</a:t>
                      </a:r>
                      <a:r>
                        <a:rPr lang="en-US" sz="1200" b="1" baseline="0" dirty="0" smtClean="0">
                          <a:solidFill>
                            <a:schemeClr val="accent4">
                              <a:lumMod val="75000"/>
                            </a:schemeClr>
                          </a:solidFill>
                        </a:rPr>
                        <a:t>  L O T T E R Y  P L A Y</a:t>
                      </a:r>
                      <a:endParaRPr lang="en-US" sz="1200" b="1" dirty="0">
                        <a:solidFill>
                          <a:schemeClr val="accent4">
                            <a:lumMod val="75000"/>
                          </a:schemeClr>
                        </a:solidFill>
                      </a:endParaRPr>
                    </a:p>
                  </a:txBody>
                  <a:tcPr>
                    <a:solidFill>
                      <a:schemeClr val="bg1">
                        <a:lumMod val="95000"/>
                      </a:schemeClr>
                    </a:solidFill>
                  </a:tcPr>
                </a:tc>
                <a:tc hMerge="1">
                  <a:txBody>
                    <a:bodyPr/>
                    <a:lstStyle/>
                    <a:p>
                      <a:pPr algn="ctr"/>
                      <a:endParaRPr lang="en-US" sz="1200" b="1" dirty="0">
                        <a:solidFill>
                          <a:schemeClr val="accent2">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149854">
                <a:tc>
                  <a:txBody>
                    <a:bodyPr/>
                    <a:lstStyle/>
                    <a:p>
                      <a:pPr algn="r"/>
                      <a:endParaRPr lang="en-US" sz="900" b="1" dirty="0"/>
                    </a:p>
                  </a:txBody>
                  <a:tcPr/>
                </a:tc>
                <a:tc>
                  <a:txBody>
                    <a:bodyPr/>
                    <a:lstStyle/>
                    <a:p>
                      <a:pPr algn="ctr"/>
                      <a:r>
                        <a:rPr lang="en-US" sz="900" b="1" i="1" dirty="0" smtClean="0"/>
                        <a:t>% of Respondents</a:t>
                      </a:r>
                      <a:endParaRPr lang="en-US" sz="900" b="1" i="1" dirty="0"/>
                    </a:p>
                  </a:txBody>
                  <a:tcPr/>
                </a:tc>
                <a:extLst>
                  <a:ext uri="{0D108BD9-81ED-4DB2-BD59-A6C34878D82A}">
                    <a16:rowId xmlns:a16="http://schemas.microsoft.com/office/drawing/2014/main" val="10001"/>
                  </a:ext>
                </a:extLst>
              </a:tr>
              <a:tr h="149854">
                <a:tc>
                  <a:txBody>
                    <a:bodyPr/>
                    <a:lstStyle/>
                    <a:p>
                      <a:pPr algn="r"/>
                      <a:r>
                        <a:rPr lang="en-US" sz="1050" b="1" dirty="0" smtClean="0"/>
                        <a:t>Daily Games</a:t>
                      </a:r>
                      <a:endParaRPr lang="en-US" sz="1050" b="1" dirty="0"/>
                    </a:p>
                  </a:txBody>
                  <a:tcPr/>
                </a:tc>
                <a:tc>
                  <a:txBody>
                    <a:bodyPr/>
                    <a:lstStyle/>
                    <a:p>
                      <a:pPr algn="ctr"/>
                      <a:r>
                        <a:rPr lang="en-US" sz="900" i="0" dirty="0" smtClean="0"/>
                        <a:t>11%</a:t>
                      </a:r>
                      <a:endParaRPr lang="en-US" sz="900" i="0" dirty="0"/>
                    </a:p>
                  </a:txBody>
                  <a:tcPr/>
                </a:tc>
                <a:extLst>
                  <a:ext uri="{0D108BD9-81ED-4DB2-BD59-A6C34878D82A}">
                    <a16:rowId xmlns:a16="http://schemas.microsoft.com/office/drawing/2014/main" val="10002"/>
                  </a:ext>
                </a:extLst>
              </a:tr>
              <a:tr h="149854">
                <a:tc>
                  <a:txBody>
                    <a:bodyPr/>
                    <a:lstStyle/>
                    <a:p>
                      <a:pPr algn="r"/>
                      <a:r>
                        <a:rPr lang="en-US" sz="1050" b="1" dirty="0" smtClean="0"/>
                        <a:t>Jackpot</a:t>
                      </a:r>
                      <a:endParaRPr lang="en-US" sz="1050" b="1" dirty="0"/>
                    </a:p>
                  </a:txBody>
                  <a:tcPr/>
                </a:tc>
                <a:tc>
                  <a:txBody>
                    <a:bodyPr/>
                    <a:lstStyle/>
                    <a:p>
                      <a:pPr algn="ctr"/>
                      <a:r>
                        <a:rPr lang="en-US" sz="900" i="0" dirty="0" smtClean="0"/>
                        <a:t>80%</a:t>
                      </a:r>
                      <a:endParaRPr lang="en-US" sz="900" i="0" dirty="0"/>
                    </a:p>
                  </a:txBody>
                  <a:tcPr/>
                </a:tc>
                <a:extLst>
                  <a:ext uri="{0D108BD9-81ED-4DB2-BD59-A6C34878D82A}">
                    <a16:rowId xmlns:a16="http://schemas.microsoft.com/office/drawing/2014/main" val="10003"/>
                  </a:ext>
                </a:extLst>
              </a:tr>
              <a:tr h="149854">
                <a:tc>
                  <a:txBody>
                    <a:bodyPr/>
                    <a:lstStyle/>
                    <a:p>
                      <a:pPr algn="r"/>
                      <a:r>
                        <a:rPr lang="en-US" sz="1050" b="1" dirty="0" smtClean="0"/>
                        <a:t>Scratch-Offs</a:t>
                      </a:r>
                      <a:endParaRPr lang="en-US" sz="1050" b="1" dirty="0"/>
                    </a:p>
                  </a:txBody>
                  <a:tcPr/>
                </a:tc>
                <a:tc>
                  <a:txBody>
                    <a:bodyPr/>
                    <a:lstStyle/>
                    <a:p>
                      <a:pPr algn="ctr"/>
                      <a:r>
                        <a:rPr lang="en-US" sz="900" i="0" dirty="0" smtClean="0"/>
                        <a:t>57%</a:t>
                      </a:r>
                      <a:endParaRPr lang="en-US" sz="900" i="0" dirty="0"/>
                    </a:p>
                  </a:txBody>
                  <a:tcPr/>
                </a:tc>
                <a:extLst>
                  <a:ext uri="{0D108BD9-81ED-4DB2-BD59-A6C34878D82A}">
                    <a16:rowId xmlns:a16="http://schemas.microsoft.com/office/drawing/2014/main" val="10004"/>
                  </a:ext>
                </a:extLst>
              </a:tr>
              <a:tr h="149854">
                <a:tc>
                  <a:txBody>
                    <a:bodyPr/>
                    <a:lstStyle/>
                    <a:p>
                      <a:pPr algn="r"/>
                      <a:r>
                        <a:rPr lang="en-US" sz="1050" b="1" dirty="0" smtClean="0"/>
                        <a:t>Monitor Games</a:t>
                      </a:r>
                      <a:endParaRPr lang="en-US" sz="1050" b="1" dirty="0"/>
                    </a:p>
                  </a:txBody>
                  <a:tcPr/>
                </a:tc>
                <a:tc>
                  <a:txBody>
                    <a:bodyPr/>
                    <a:lstStyle/>
                    <a:p>
                      <a:pPr algn="ctr"/>
                      <a:r>
                        <a:rPr lang="en-US" sz="900" i="0" dirty="0" smtClean="0"/>
                        <a:t>6%</a:t>
                      </a:r>
                      <a:endParaRPr lang="en-US" sz="900" i="0" dirty="0"/>
                    </a:p>
                  </a:txBody>
                  <a:tcPr/>
                </a:tc>
                <a:extLst>
                  <a:ext uri="{0D108BD9-81ED-4DB2-BD59-A6C34878D82A}">
                    <a16:rowId xmlns:a16="http://schemas.microsoft.com/office/drawing/2014/main" val="10005"/>
                  </a:ext>
                </a:extLst>
              </a:tr>
              <a:tr h="149854">
                <a:tc>
                  <a:txBody>
                    <a:bodyPr/>
                    <a:lstStyle/>
                    <a:p>
                      <a:pPr algn="r"/>
                      <a:r>
                        <a:rPr lang="en-US" sz="1050" b="1" dirty="0" smtClean="0">
                          <a:solidFill>
                            <a:schemeClr val="bg1"/>
                          </a:solidFill>
                        </a:rPr>
                        <a:t>Total  Lottery</a:t>
                      </a:r>
                      <a:r>
                        <a:rPr lang="en-US" sz="1050" b="1" baseline="0" dirty="0" smtClean="0">
                          <a:solidFill>
                            <a:schemeClr val="bg1"/>
                          </a:solidFill>
                        </a:rPr>
                        <a:t> </a:t>
                      </a:r>
                      <a:r>
                        <a:rPr lang="en-US" sz="1050" b="1" dirty="0" smtClean="0">
                          <a:solidFill>
                            <a:schemeClr val="bg1"/>
                          </a:solidFill>
                        </a:rPr>
                        <a:t>Spend</a:t>
                      </a:r>
                      <a:endParaRPr lang="en-US" sz="1050" b="1" dirty="0">
                        <a:solidFill>
                          <a:schemeClr val="bg1"/>
                        </a:solidFill>
                      </a:endParaRPr>
                    </a:p>
                  </a:txBody>
                  <a:tcPr>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bg1"/>
                          </a:solidFill>
                        </a:rPr>
                        <a:t>$52</a:t>
                      </a:r>
                      <a:endParaRPr lang="en-US" sz="1050" b="1" dirty="0">
                        <a:solidFill>
                          <a:schemeClr val="bg1"/>
                        </a:solidFill>
                      </a:endParaRPr>
                    </a:p>
                  </a:txBody>
                  <a:tcPr>
                    <a:solidFill>
                      <a:srgbClr val="8064A2"/>
                    </a:solidFill>
                  </a:tcPr>
                </a:tc>
                <a:extLst>
                  <a:ext uri="{0D108BD9-81ED-4DB2-BD59-A6C34878D82A}">
                    <a16:rowId xmlns:a16="http://schemas.microsoft.com/office/drawing/2014/main" val="10006"/>
                  </a:ext>
                </a:extLst>
              </a:tr>
            </a:tbl>
          </a:graphicData>
        </a:graphic>
      </p:graphicFrame>
      <p:sp>
        <p:nvSpPr>
          <p:cNvPr id="9" name="Rectangle 8"/>
          <p:cNvSpPr/>
          <p:nvPr/>
        </p:nvSpPr>
        <p:spPr>
          <a:xfrm>
            <a:off x="8168195" y="762000"/>
            <a:ext cx="899605" cy="369332"/>
          </a:xfrm>
          <a:prstGeom prst="rect">
            <a:avLst/>
          </a:prstGeom>
        </p:spPr>
        <p:txBody>
          <a:bodyPr wrap="none">
            <a:spAutoFit/>
          </a:bodyPr>
          <a:lstStyle/>
          <a:p>
            <a:pPr>
              <a:defRPr/>
            </a:pPr>
            <a:r>
              <a:rPr lang="en-US" i="1" dirty="0"/>
              <a:t>(n = </a:t>
            </a:r>
            <a:r>
              <a:rPr lang="en-US" i="1" dirty="0" smtClean="0"/>
              <a:t>35)</a:t>
            </a:r>
            <a:endParaRPr lang="en-US" i="1" dirty="0"/>
          </a:p>
        </p:txBody>
      </p:sp>
    </p:spTree>
    <p:extLst>
      <p:ext uri="{BB962C8B-B14F-4D97-AF65-F5344CB8AC3E}">
        <p14:creationId xmlns:p14="http://schemas.microsoft.com/office/powerpoint/2010/main" val="293470489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p:cNvSpPr>
            <a:spLocks noGrp="1"/>
          </p:cNvSpPr>
          <p:nvPr>
            <p:ph type="body" sz="quarter" idx="10"/>
          </p:nvPr>
        </p:nvSpPr>
        <p:spPr>
          <a:xfrm>
            <a:off x="152400" y="152403"/>
            <a:ext cx="8991600" cy="685800"/>
          </a:xfrm>
        </p:spPr>
        <p:txBody>
          <a:bodyPr/>
          <a:lstStyle/>
          <a:p>
            <a:pPr>
              <a:lnSpc>
                <a:spcPct val="70000"/>
              </a:lnSpc>
            </a:pPr>
            <a:r>
              <a:rPr lang="en-US" sz="4000" dirty="0" smtClean="0">
                <a:solidFill>
                  <a:schemeClr val="accent4"/>
                </a:solidFill>
              </a:rPr>
              <a:t>Low </a:t>
            </a:r>
            <a:r>
              <a:rPr lang="en-US" sz="4000" dirty="0">
                <a:solidFill>
                  <a:schemeClr val="accent4"/>
                </a:solidFill>
              </a:rPr>
              <a:t>Frequency Player Profile</a:t>
            </a:r>
          </a:p>
          <a:p>
            <a:pPr eaLnBrk="1" hangingPunct="1">
              <a:lnSpc>
                <a:spcPct val="70000"/>
              </a:lnSpc>
            </a:pPr>
            <a:r>
              <a:rPr lang="en-US" sz="2800" b="0" i="1" dirty="0" smtClean="0">
                <a:solidFill>
                  <a:schemeClr val="tx1"/>
                </a:solidFill>
              </a:rPr>
              <a:t>RURAL / MIDDLE INCOME </a:t>
            </a:r>
          </a:p>
        </p:txBody>
      </p:sp>
      <p:graphicFrame>
        <p:nvGraphicFramePr>
          <p:cNvPr id="4" name="Table 3"/>
          <p:cNvGraphicFramePr>
            <a:graphicFrameLocks noGrp="1"/>
          </p:cNvGraphicFramePr>
          <p:nvPr>
            <p:extLst>
              <p:ext uri="{D42A27DB-BD31-4B8C-83A1-F6EECF244321}">
                <p14:modId xmlns:p14="http://schemas.microsoft.com/office/powerpoint/2010/main" val="3689571553"/>
              </p:ext>
            </p:extLst>
          </p:nvPr>
        </p:nvGraphicFramePr>
        <p:xfrm>
          <a:off x="4690532" y="1278466"/>
          <a:ext cx="4343400" cy="5516880"/>
        </p:xfrm>
        <a:graphic>
          <a:graphicData uri="http://schemas.openxmlformats.org/drawingml/2006/table">
            <a:tbl>
              <a:tblPr firstRow="1" bandRow="1">
                <a:tableStyleId>{5940675A-B579-460E-94D1-54222C63F5DA}</a:tableStyleId>
              </a:tblPr>
              <a:tblGrid>
                <a:gridCol w="294536">
                  <a:extLst>
                    <a:ext uri="{9D8B030D-6E8A-4147-A177-3AD203B41FA5}">
                      <a16:colId xmlns:a16="http://schemas.microsoft.com/office/drawing/2014/main" val="20000"/>
                    </a:ext>
                  </a:extLst>
                </a:gridCol>
                <a:gridCol w="130566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64862">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chemeClr val="bg1"/>
                          </a:solidFill>
                        </a:rPr>
                        <a:t>Top Response </a:t>
                      </a:r>
                    </a:p>
                    <a:p>
                      <a:pPr algn="ctr"/>
                      <a:r>
                        <a:rPr lang="en-US" sz="900" b="1" dirty="0" smtClean="0">
                          <a:solidFill>
                            <a:schemeClr val="bg1"/>
                          </a:solidFill>
                        </a:rPr>
                        <a:t> (or Average)</a:t>
                      </a:r>
                    </a:p>
                  </a:txBody>
                  <a:tcPr>
                    <a:lnT w="12700" cap="flat" cmpd="sng" algn="ctr">
                      <a:solidFill>
                        <a:schemeClr val="tx1"/>
                      </a:solidFill>
                      <a:prstDash val="solid"/>
                      <a:round/>
                      <a:headEnd type="none" w="med" len="med"/>
                      <a:tailEnd type="none" w="med" len="med"/>
                    </a:lnT>
                    <a:solidFill>
                      <a:schemeClr val="accent4"/>
                    </a:solidFill>
                  </a:tcPr>
                </a:tc>
                <a:tc>
                  <a:txBody>
                    <a:bodyPr/>
                    <a:lstStyle/>
                    <a:p>
                      <a:pPr algn="ctr"/>
                      <a:r>
                        <a:rPr lang="en-US" sz="900" b="1" dirty="0" smtClean="0">
                          <a:solidFill>
                            <a:schemeClr val="tx1"/>
                          </a:solidFill>
                        </a:rPr>
                        <a:t>2</a:t>
                      </a:r>
                      <a:r>
                        <a:rPr lang="en-US" sz="900" b="1" baseline="30000" dirty="0" smtClean="0">
                          <a:solidFill>
                            <a:schemeClr val="tx1"/>
                          </a:solidFill>
                        </a:rPr>
                        <a:t>nd</a:t>
                      </a:r>
                      <a:r>
                        <a:rPr lang="en-US" sz="900" b="1" baseline="0" dirty="0" smtClean="0">
                          <a:solidFill>
                            <a:schemeClr val="tx1"/>
                          </a:solidFill>
                        </a:rPr>
                        <a:t> Top Response</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r h="228039">
                <a:tc rowSpan="13">
                  <a:txBody>
                    <a:bodyPr/>
                    <a:lstStyle/>
                    <a:p>
                      <a:pPr algn="ctr"/>
                      <a:r>
                        <a:rPr lang="en-US" sz="1050" b="1" dirty="0" smtClean="0">
                          <a:solidFill>
                            <a:schemeClr val="accent4">
                              <a:lumMod val="75000"/>
                            </a:schemeClr>
                          </a:solidFill>
                        </a:rPr>
                        <a:t>DEMOGRAPHICS</a:t>
                      </a:r>
                      <a:endParaRPr lang="en-US" sz="1050" b="1" dirty="0">
                        <a:solidFill>
                          <a:schemeClr val="accent4">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53 years</a:t>
                      </a:r>
                      <a:endParaRPr lang="en-US" sz="900" b="1" dirty="0"/>
                    </a:p>
                  </a:txBody>
                  <a:tcPr>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28039">
                <a:tc vMerge="1">
                  <a:txBody>
                    <a:bodyPr/>
                    <a:lstStyle/>
                    <a:p>
                      <a:pPr algn="r"/>
                      <a:endParaRPr lang="en-US" sz="900" b="1" dirty="0"/>
                    </a:p>
                  </a:txBody>
                  <a:tcPr/>
                </a:tc>
                <a:tc>
                  <a:txBody>
                    <a:bodyPr/>
                    <a:lstStyle/>
                    <a:p>
                      <a:pPr algn="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Female – 58%</a:t>
                      </a:r>
                      <a:endParaRPr lang="en-US" sz="900" b="1" dirty="0"/>
                    </a:p>
                  </a:txBody>
                  <a:tcPr>
                    <a:solidFill>
                      <a:schemeClr val="accent4">
                        <a:lumMod val="20000"/>
                        <a:lumOff val="80000"/>
                      </a:schemeClr>
                    </a:solidFill>
                  </a:tcPr>
                </a:tc>
                <a:tc>
                  <a:txBody>
                    <a:bodyPr/>
                    <a:lstStyle/>
                    <a:p>
                      <a:pPr algn="ctr"/>
                      <a:r>
                        <a:rPr lang="en-US" sz="900" b="0" dirty="0" smtClean="0"/>
                        <a:t>Male</a:t>
                      </a:r>
                      <a:r>
                        <a:rPr lang="en-US" sz="900" b="0" baseline="0" dirty="0" smtClean="0"/>
                        <a:t> </a:t>
                      </a:r>
                      <a:r>
                        <a:rPr lang="en-US" sz="900" b="0" dirty="0" smtClean="0"/>
                        <a:t>– 42%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28039">
                <a:tc vMerge="1">
                  <a:txBody>
                    <a:bodyPr/>
                    <a:lstStyle/>
                    <a:p>
                      <a:pPr algn="r"/>
                      <a:endParaRPr lang="en-US" sz="900" b="1" dirty="0"/>
                    </a:p>
                  </a:txBody>
                  <a:tcPr/>
                </a:tc>
                <a:tc>
                  <a:txBody>
                    <a:bodyPr/>
                    <a:lstStyle/>
                    <a:p>
                      <a:pPr algn="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 – 92%</a:t>
                      </a:r>
                      <a:endParaRPr lang="en-US" sz="900" b="1" dirty="0"/>
                    </a:p>
                  </a:txBody>
                  <a:tcPr>
                    <a:solidFill>
                      <a:schemeClr val="accent4">
                        <a:lumMod val="20000"/>
                        <a:lumOff val="80000"/>
                      </a:schemeClr>
                    </a:solidFill>
                  </a:tcPr>
                </a:tc>
                <a:tc>
                  <a:txBody>
                    <a:bodyPr/>
                    <a:lstStyle/>
                    <a:p>
                      <a:pPr algn="ctr"/>
                      <a:r>
                        <a:rPr lang="en-US" sz="900" b="0" baseline="0" dirty="0" smtClean="0"/>
                        <a:t>Hispanic </a:t>
                      </a:r>
                      <a:r>
                        <a:rPr lang="en-US" sz="900" b="0" dirty="0" smtClean="0"/>
                        <a:t>– 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28039">
                <a:tc vMerge="1">
                  <a:txBody>
                    <a:bodyPr/>
                    <a:lstStyle/>
                    <a:p>
                      <a:pPr algn="r"/>
                      <a:endParaRPr lang="en-US" sz="900" b="1" dirty="0"/>
                    </a:p>
                  </a:txBody>
                  <a:tcPr/>
                </a:tc>
                <a:tc>
                  <a:txBody>
                    <a:bodyPr/>
                    <a:lstStyle/>
                    <a:p>
                      <a:pPr algn="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86%</a:t>
                      </a:r>
                      <a:endParaRPr lang="en-US" sz="900" b="1" dirty="0"/>
                    </a:p>
                  </a:txBody>
                  <a:tcPr>
                    <a:solidFill>
                      <a:schemeClr val="accent4">
                        <a:lumMod val="20000"/>
                        <a:lumOff val="80000"/>
                      </a:schemeClr>
                    </a:solidFill>
                  </a:tcPr>
                </a:tc>
                <a:tc>
                  <a:txBody>
                    <a:bodyPr/>
                    <a:lstStyle/>
                    <a:p>
                      <a:pPr algn="ctr"/>
                      <a:r>
                        <a:rPr lang="en-US" sz="900" b="0" baseline="0" dirty="0" smtClean="0"/>
                        <a:t>Apartment </a:t>
                      </a:r>
                      <a:r>
                        <a:rPr lang="en-US" sz="900" b="0" dirty="0" smtClean="0"/>
                        <a:t>– 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8039">
                <a:tc vMerge="1">
                  <a:txBody>
                    <a:bodyPr/>
                    <a:lstStyle/>
                    <a:p>
                      <a:pPr algn="r"/>
                      <a:endParaRPr lang="en-US" sz="900" b="1" dirty="0"/>
                    </a:p>
                  </a:txBody>
                  <a:tcPr/>
                </a:tc>
                <a:tc>
                  <a:txBody>
                    <a:bodyPr/>
                    <a:lstStyle/>
                    <a:p>
                      <a:pPr algn="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$302,000</a:t>
                      </a:r>
                      <a:endParaRPr lang="en-US" sz="900" b="1" dirty="0"/>
                    </a:p>
                  </a:txBody>
                  <a:tcPr>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8039">
                <a:tc vMerge="1">
                  <a:txBody>
                    <a:bodyPr/>
                    <a:lstStyle/>
                    <a:p>
                      <a:pPr algn="r"/>
                      <a:endParaRPr lang="en-US" sz="900" b="1" dirty="0"/>
                    </a:p>
                  </a:txBody>
                  <a:tcPr/>
                </a:tc>
                <a:tc>
                  <a:txBody>
                    <a:bodyPr/>
                    <a:lstStyle/>
                    <a:p>
                      <a:pPr algn="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 – 81%</a:t>
                      </a:r>
                      <a:endParaRPr lang="en-US" sz="900" b="1" dirty="0"/>
                    </a:p>
                  </a:txBody>
                  <a:tcPr>
                    <a:solidFill>
                      <a:schemeClr val="accent4">
                        <a:lumMod val="20000"/>
                        <a:lumOff val="80000"/>
                      </a:schemeClr>
                    </a:solidFill>
                  </a:tcPr>
                </a:tc>
                <a:tc>
                  <a:txBody>
                    <a:bodyPr/>
                    <a:lstStyle/>
                    <a:p>
                      <a:pPr algn="ctr"/>
                      <a:r>
                        <a:rPr lang="en-US" sz="900" b="0" dirty="0" smtClean="0"/>
                        <a:t>Rent</a:t>
                      </a:r>
                      <a:r>
                        <a:rPr lang="en-US" sz="900" b="0" baseline="0" dirty="0" smtClean="0"/>
                        <a:t> </a:t>
                      </a:r>
                      <a:r>
                        <a:rPr lang="en-US" sz="900" b="0" dirty="0" smtClean="0"/>
                        <a:t>– 13%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8039">
                <a:tc vMerge="1">
                  <a:txBody>
                    <a:bodyPr/>
                    <a:lstStyle/>
                    <a:p>
                      <a:pPr algn="r"/>
                      <a:endParaRPr lang="en-US" sz="900" b="1" dirty="0"/>
                    </a:p>
                  </a:txBody>
                  <a:tcPr/>
                </a:tc>
                <a:tc>
                  <a:txBody>
                    <a:bodyPr/>
                    <a:lstStyle/>
                    <a:p>
                      <a:pPr algn="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Married – 59%</a:t>
                      </a:r>
                      <a:endParaRPr lang="en-US" sz="900" b="1" dirty="0"/>
                    </a:p>
                  </a:txBody>
                  <a:tcPr>
                    <a:solidFill>
                      <a:schemeClr val="accent4">
                        <a:lumMod val="20000"/>
                        <a:lumOff val="80000"/>
                      </a:schemeClr>
                    </a:solidFill>
                  </a:tcPr>
                </a:tc>
                <a:tc>
                  <a:txBody>
                    <a:bodyPr/>
                    <a:lstStyle/>
                    <a:p>
                      <a:pPr algn="ctr"/>
                      <a:r>
                        <a:rPr lang="en-US" sz="900" b="0" dirty="0" smtClean="0"/>
                        <a:t>Single</a:t>
                      </a:r>
                      <a:r>
                        <a:rPr lang="en-US" sz="900" b="0" baseline="0" dirty="0" smtClean="0"/>
                        <a:t> </a:t>
                      </a:r>
                      <a:r>
                        <a:rPr lang="en-US" sz="900" b="0" dirty="0" smtClean="0"/>
                        <a:t>– 20%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8039">
                <a:tc vMerge="1">
                  <a:txBody>
                    <a:bodyPr/>
                    <a:lstStyle/>
                    <a:p>
                      <a:pPr algn="r"/>
                      <a:endParaRPr lang="en-US" sz="900" b="1" dirty="0"/>
                    </a:p>
                  </a:txBody>
                  <a:tcPr/>
                </a:tc>
                <a:tc>
                  <a:txBody>
                    <a:bodyPr/>
                    <a:lstStyle/>
                    <a:p>
                      <a:pPr algn="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17%</a:t>
                      </a:r>
                      <a:endParaRPr lang="en-US" sz="900" b="1" dirty="0"/>
                    </a:p>
                  </a:txBody>
                  <a:tcPr>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8039">
                <a:tc vMerge="1">
                  <a:txBody>
                    <a:bodyPr/>
                    <a:lstStyle/>
                    <a:p>
                      <a:pPr algn="r"/>
                      <a:endParaRPr lang="en-US" sz="900" b="1" dirty="0"/>
                    </a:p>
                  </a:txBody>
                  <a:tcPr/>
                </a:tc>
                <a:tc>
                  <a:txBody>
                    <a:bodyPr/>
                    <a:lstStyle/>
                    <a:p>
                      <a:pPr algn="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baseline="0" dirty="0" smtClean="0"/>
                        <a:t>Some College </a:t>
                      </a:r>
                      <a:r>
                        <a:rPr lang="en-US" sz="900" b="1" dirty="0" smtClean="0"/>
                        <a:t> – 34%</a:t>
                      </a:r>
                      <a:endParaRPr lang="en-US" sz="900" b="1" dirty="0"/>
                    </a:p>
                  </a:txBody>
                  <a:tcPr>
                    <a:solidFill>
                      <a:schemeClr val="accent4">
                        <a:lumMod val="20000"/>
                        <a:lumOff val="80000"/>
                      </a:schemeClr>
                    </a:solidFill>
                  </a:tcPr>
                </a:tc>
                <a:tc>
                  <a:txBody>
                    <a:bodyPr/>
                    <a:lstStyle/>
                    <a:p>
                      <a:pPr algn="ctr"/>
                      <a:r>
                        <a:rPr lang="en-US" sz="900" b="0" baseline="0" dirty="0" smtClean="0"/>
                        <a:t>4 Year College </a:t>
                      </a:r>
                      <a:r>
                        <a:rPr lang="en-US" sz="900" b="0" dirty="0" smtClean="0"/>
                        <a:t>– 31%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Full</a:t>
                      </a:r>
                      <a:r>
                        <a:rPr lang="en-US" sz="900" b="1" baseline="0" dirty="0" smtClean="0"/>
                        <a:t> Time</a:t>
                      </a:r>
                      <a:r>
                        <a:rPr lang="en-US" sz="900" b="1" dirty="0" smtClean="0"/>
                        <a:t> – 48%</a:t>
                      </a:r>
                      <a:endParaRPr lang="en-US" sz="900" b="1" dirty="0"/>
                    </a:p>
                  </a:txBody>
                  <a:tcPr>
                    <a:solidFill>
                      <a:schemeClr val="accent4">
                        <a:lumMod val="20000"/>
                        <a:lumOff val="80000"/>
                      </a:schemeClr>
                    </a:solidFill>
                  </a:tcPr>
                </a:tc>
                <a:tc>
                  <a:txBody>
                    <a:bodyPr/>
                    <a:lstStyle/>
                    <a:p>
                      <a:pPr algn="ctr"/>
                      <a:r>
                        <a:rPr lang="en-US" sz="900" b="0" dirty="0" smtClean="0"/>
                        <a:t>Retired</a:t>
                      </a:r>
                      <a:r>
                        <a:rPr lang="en-US" sz="900" b="0" baseline="0" dirty="0" smtClean="0"/>
                        <a:t> </a:t>
                      </a:r>
                      <a:r>
                        <a:rPr lang="en-US" sz="900" b="0" dirty="0" smtClean="0"/>
                        <a:t>– 25%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74%</a:t>
                      </a:r>
                      <a:endParaRPr lang="en-US" sz="900" b="1" dirty="0"/>
                    </a:p>
                  </a:txBody>
                  <a:tcPr>
                    <a:solidFill>
                      <a:schemeClr val="accent4">
                        <a:lumMod val="20000"/>
                        <a:lumOff val="80000"/>
                      </a:schemeClr>
                    </a:solidFill>
                  </a:tcPr>
                </a:tc>
                <a:tc>
                  <a:txBody>
                    <a:bodyPr/>
                    <a:lstStyle/>
                    <a:p>
                      <a:pPr algn="ctr"/>
                      <a:r>
                        <a:rPr lang="en-US" sz="900" b="0" dirty="0" smtClean="0"/>
                        <a:t>Trade/Retail</a:t>
                      </a:r>
                      <a:r>
                        <a:rPr lang="en-US" sz="900" b="0" baseline="0" dirty="0" smtClean="0"/>
                        <a:t> </a:t>
                      </a:r>
                      <a:r>
                        <a:rPr lang="en-US" sz="900" b="0" dirty="0" smtClean="0"/>
                        <a:t>– 19%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$77,000</a:t>
                      </a:r>
                      <a:endParaRPr lang="en-US" sz="900" b="1" dirty="0"/>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8039">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88%</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21621">
                <a:tc>
                  <a:txBody>
                    <a:bodyPr/>
                    <a:lstStyle/>
                    <a:p>
                      <a:pPr algn="ctr"/>
                      <a:endParaRPr lang="en-US" sz="200" b="1" dirty="0">
                        <a:solidFill>
                          <a:schemeClr val="accent4">
                            <a:lumMod val="75000"/>
                          </a:schemeClr>
                        </a:solidFill>
                      </a:endParaRPr>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8039">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E</a:t>
                      </a:r>
                      <a:endParaRPr lang="en-US" sz="1050" b="1"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baseline="0" dirty="0" smtClean="0"/>
                        <a:t>Watching TV</a:t>
                      </a:r>
                      <a:r>
                        <a:rPr lang="en-US" sz="900" b="1" dirty="0" smtClean="0"/>
                        <a:t> – 84%</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0" dirty="0" smtClean="0"/>
                        <a:t>Family &amp; Friends – 70%</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8039">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Broadcast</a:t>
                      </a:r>
                      <a:r>
                        <a:rPr lang="en-US" sz="900" b="1" baseline="0" dirty="0" smtClean="0"/>
                        <a:t> TV</a:t>
                      </a:r>
                      <a:r>
                        <a:rPr lang="en-US" sz="900" b="1" dirty="0" smtClean="0"/>
                        <a:t> – 11</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0" dirty="0" smtClean="0"/>
                        <a:t>Internet– 8</a:t>
                      </a:r>
                      <a:r>
                        <a:rPr lang="en-US" sz="900" b="0" baseline="0" dirty="0" smtClean="0"/>
                        <a:t> hours</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Lap</a:t>
                      </a:r>
                      <a:r>
                        <a:rPr lang="en-US" sz="900" b="1" baseline="0" dirty="0" smtClean="0"/>
                        <a:t>top</a:t>
                      </a:r>
                      <a:r>
                        <a:rPr lang="en-US" sz="900" b="1" dirty="0" smtClean="0"/>
                        <a:t> – 40% of time</a:t>
                      </a:r>
                      <a:endParaRPr lang="en-US" sz="900" b="1" dirty="0"/>
                    </a:p>
                  </a:txBody>
                  <a:tcPr>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a:r>
                        <a:rPr lang="en-US" sz="900" b="0" dirty="0" smtClean="0"/>
                        <a:t>Desktop</a:t>
                      </a:r>
                      <a:r>
                        <a:rPr lang="en-US" sz="900" b="0" baseline="0" dirty="0" smtClean="0"/>
                        <a:t> </a:t>
                      </a:r>
                      <a:r>
                        <a:rPr lang="en-US" sz="900" b="0" dirty="0" smtClean="0"/>
                        <a:t>– 35%</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Laptop – 80%</a:t>
                      </a:r>
                      <a:endParaRPr lang="en-US" sz="900" b="1" dirty="0"/>
                    </a:p>
                  </a:txBody>
                  <a:tcPr>
                    <a:solidFill>
                      <a:schemeClr val="accent4">
                        <a:lumMod val="20000"/>
                        <a:lumOff val="80000"/>
                      </a:schemeClr>
                    </a:solidFill>
                  </a:tcPr>
                </a:tc>
                <a:tc>
                  <a:txBody>
                    <a:bodyPr/>
                    <a:lstStyle/>
                    <a:p>
                      <a:pPr algn="ctr"/>
                      <a:r>
                        <a:rPr lang="en-US" sz="900" b="0" dirty="0" smtClean="0"/>
                        <a:t>Smartphone</a:t>
                      </a:r>
                      <a:r>
                        <a:rPr lang="en-US" sz="900" b="0" baseline="0" dirty="0" smtClean="0"/>
                        <a:t> </a:t>
                      </a:r>
                      <a:r>
                        <a:rPr lang="en-US" sz="900" b="0" dirty="0" smtClean="0"/>
                        <a:t>– 66%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8"/>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Comedy – 80%</a:t>
                      </a:r>
                      <a:endParaRPr lang="en-US" sz="900" b="1" dirty="0"/>
                    </a:p>
                  </a:txBody>
                  <a:tcPr>
                    <a:solidFill>
                      <a:schemeClr val="accent4">
                        <a:lumMod val="20000"/>
                        <a:lumOff val="80000"/>
                      </a:schemeClr>
                    </a:solidFill>
                  </a:tcPr>
                </a:tc>
                <a:tc>
                  <a:txBody>
                    <a:bodyPr/>
                    <a:lstStyle/>
                    <a:p>
                      <a:pPr algn="ctr"/>
                      <a:r>
                        <a:rPr lang="en-US" sz="900" b="0" dirty="0" smtClean="0"/>
                        <a:t>Drama</a:t>
                      </a:r>
                      <a:r>
                        <a:rPr lang="en-US" sz="900" b="0" baseline="0" dirty="0" smtClean="0"/>
                        <a:t> </a:t>
                      </a:r>
                      <a:r>
                        <a:rPr lang="en-US" sz="900" b="0" dirty="0" smtClean="0"/>
                        <a:t>– 78%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69%</a:t>
                      </a:r>
                      <a:endParaRPr lang="en-US" sz="900" b="1" dirty="0"/>
                    </a:p>
                  </a:txBody>
                  <a:tcPr>
                    <a:solidFill>
                      <a:schemeClr val="accent4">
                        <a:lumMod val="20000"/>
                        <a:lumOff val="80000"/>
                      </a:schemeClr>
                    </a:solidFill>
                  </a:tcPr>
                </a:tc>
                <a:tc>
                  <a:txBody>
                    <a:bodyPr/>
                    <a:lstStyle/>
                    <a:p>
                      <a:pPr algn="ctr"/>
                      <a:r>
                        <a:rPr lang="en-US" sz="900" b="0" dirty="0" smtClean="0"/>
                        <a:t>YouTube – 22%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 – 84%</a:t>
                      </a:r>
                      <a:endParaRPr lang="en-US" sz="900" b="1" dirty="0"/>
                    </a:p>
                  </a:txBody>
                  <a:tcPr>
                    <a:solidFill>
                      <a:schemeClr val="accent4">
                        <a:lumMod val="20000"/>
                        <a:lumOff val="80000"/>
                      </a:schemeClr>
                    </a:solidFill>
                  </a:tcPr>
                </a:tc>
                <a:tc>
                  <a:txBody>
                    <a:bodyPr/>
                    <a:lstStyle/>
                    <a:p>
                      <a:pPr algn="ctr"/>
                      <a:r>
                        <a:rPr lang="en-US" sz="900" b="0" dirty="0" smtClean="0"/>
                        <a:t>Superstore</a:t>
                      </a:r>
                      <a:r>
                        <a:rPr lang="en-US" sz="900" b="0" baseline="0" dirty="0" smtClean="0"/>
                        <a:t> </a:t>
                      </a:r>
                      <a:r>
                        <a:rPr lang="en-US" sz="900" b="0" dirty="0" smtClean="0"/>
                        <a:t>– 78%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34%</a:t>
                      </a:r>
                      <a:endParaRPr lang="en-US" sz="900" b="1" dirty="0"/>
                    </a:p>
                  </a:txBody>
                  <a:tcPr>
                    <a:solidFill>
                      <a:schemeClr val="accent4">
                        <a:lumMod val="20000"/>
                        <a:lumOff val="80000"/>
                      </a:schemeClr>
                    </a:solidFill>
                  </a:tcPr>
                </a:tc>
                <a:tc>
                  <a:txBody>
                    <a:bodyPr/>
                    <a:lstStyle/>
                    <a:p>
                      <a:pPr algn="ctr"/>
                      <a:r>
                        <a:rPr lang="en-US" sz="900" b="0" dirty="0" smtClean="0"/>
                        <a:t>SUV/Crossover– 25%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2"/>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Toyota</a:t>
                      </a:r>
                      <a:r>
                        <a:rPr lang="en-US" sz="900" b="1" baseline="0" dirty="0" smtClean="0"/>
                        <a:t> </a:t>
                      </a:r>
                      <a:r>
                        <a:rPr lang="en-US" sz="900" b="1" dirty="0" smtClean="0"/>
                        <a:t>– 19%</a:t>
                      </a:r>
                      <a:endParaRPr lang="en-US" sz="900" b="1" dirty="0"/>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0" dirty="0" smtClean="0"/>
                        <a:t>Ford</a:t>
                      </a:r>
                      <a:r>
                        <a:rPr lang="en-US" sz="900" b="0" baseline="0" dirty="0" smtClean="0"/>
                        <a:t> </a:t>
                      </a:r>
                      <a:r>
                        <a:rPr lang="en-US" sz="900" b="0" dirty="0" smtClean="0"/>
                        <a:t>– 14%</a:t>
                      </a: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51441787"/>
              </p:ext>
            </p:extLst>
          </p:nvPr>
        </p:nvGraphicFramePr>
        <p:xfrm>
          <a:off x="101601" y="5511801"/>
          <a:ext cx="4343400" cy="128016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4">
                              <a:lumMod val="75000"/>
                            </a:schemeClr>
                          </a:solidFill>
                        </a:rPr>
                        <a:t>G A M B L I N G / G A M I N G   P O T E N T I A L</a:t>
                      </a:r>
                      <a:endParaRPr lang="en-US" sz="1200" b="1" dirty="0">
                        <a:solidFill>
                          <a:schemeClr val="accent4">
                            <a:lumMod val="75000"/>
                          </a:schemeClr>
                        </a:solidFill>
                      </a:endParaRPr>
                    </a:p>
                  </a:txBody>
                  <a:tcPr>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val="10000"/>
                  </a:ext>
                </a:extLst>
              </a:tr>
              <a:tr h="149854">
                <a:tc>
                  <a:txBody>
                    <a:bodyPr/>
                    <a:lstStyle/>
                    <a:p>
                      <a:pPr algn="r"/>
                      <a:r>
                        <a:rPr lang="en-US" sz="1050" b="1" dirty="0" smtClean="0"/>
                        <a:t>Risk Meter</a:t>
                      </a:r>
                      <a:endParaRPr lang="en-US" sz="1050" b="1" dirty="0"/>
                    </a:p>
                  </a:txBody>
                  <a:tcPr/>
                </a:tc>
                <a:tc>
                  <a:txBody>
                    <a:bodyPr/>
                    <a:lstStyle/>
                    <a:p>
                      <a:pPr algn="ctr"/>
                      <a:r>
                        <a:rPr lang="en-US" sz="1050" b="1" dirty="0" smtClean="0"/>
                        <a:t>12</a:t>
                      </a:r>
                      <a:r>
                        <a:rPr lang="en-US" sz="900" b="1" dirty="0" smtClean="0"/>
                        <a:t> </a:t>
                      </a:r>
                      <a:r>
                        <a:rPr lang="en-US" sz="900" i="1" dirty="0" smtClean="0"/>
                        <a:t>out of 25 points</a:t>
                      </a:r>
                      <a:endParaRPr lang="en-US" sz="900" i="1" dirty="0"/>
                    </a:p>
                  </a:txBody>
                  <a:tcPr/>
                </a:tc>
                <a:extLst>
                  <a:ext uri="{0D108BD9-81ED-4DB2-BD59-A6C34878D82A}">
                    <a16:rowId xmlns:a16="http://schemas.microsoft.com/office/drawing/2014/main" val="10001"/>
                  </a:ext>
                </a:extLst>
              </a:tr>
              <a:tr h="149854">
                <a:tc>
                  <a:txBody>
                    <a:bodyPr/>
                    <a:lstStyle/>
                    <a:p>
                      <a:pPr algn="r"/>
                      <a:r>
                        <a:rPr lang="en-US" sz="1050" b="1" dirty="0" smtClean="0"/>
                        <a:t>Gaming/Gambling Tendency</a:t>
                      </a:r>
                      <a:endParaRPr lang="en-US" sz="1050" b="1" dirty="0"/>
                    </a:p>
                  </a:txBody>
                  <a:tcPr/>
                </a:tc>
                <a:tc>
                  <a:txBody>
                    <a:bodyPr/>
                    <a:lstStyle/>
                    <a:p>
                      <a:pPr algn="ctr"/>
                      <a:r>
                        <a:rPr lang="en-US" sz="1050" b="1" dirty="0" smtClean="0"/>
                        <a:t>14 </a:t>
                      </a:r>
                      <a:r>
                        <a:rPr lang="en-US" sz="900" i="1" dirty="0" smtClean="0"/>
                        <a:t>out of 25 points</a:t>
                      </a:r>
                      <a:endParaRPr lang="en-US" sz="900" i="1" dirty="0"/>
                    </a:p>
                  </a:txBody>
                  <a:tcPr/>
                </a:tc>
                <a:extLst>
                  <a:ext uri="{0D108BD9-81ED-4DB2-BD59-A6C34878D82A}">
                    <a16:rowId xmlns:a16="http://schemas.microsoft.com/office/drawing/2014/main" val="10002"/>
                  </a:ext>
                </a:extLst>
              </a:tr>
              <a:tr h="149854">
                <a:tc>
                  <a:txBody>
                    <a:bodyPr/>
                    <a:lstStyle/>
                    <a:p>
                      <a:pPr algn="r"/>
                      <a:r>
                        <a:rPr lang="en-US" sz="1050" b="1" dirty="0" smtClean="0"/>
                        <a:t>Maryland Lottery Perception</a:t>
                      </a:r>
                      <a:endParaRPr lang="en-US" sz="1050" b="1" dirty="0"/>
                    </a:p>
                  </a:txBody>
                  <a:tcPr/>
                </a:tc>
                <a:tc>
                  <a:txBody>
                    <a:bodyPr/>
                    <a:lstStyle/>
                    <a:p>
                      <a:pPr algn="ctr"/>
                      <a:r>
                        <a:rPr lang="en-US" sz="1050" b="1" dirty="0" smtClean="0"/>
                        <a:t>30</a:t>
                      </a:r>
                      <a:r>
                        <a:rPr lang="en-US" sz="900" b="1" dirty="0" smtClean="0"/>
                        <a:t> </a:t>
                      </a:r>
                      <a:r>
                        <a:rPr lang="en-US" sz="900" i="1" dirty="0" smtClean="0"/>
                        <a:t>out of 50 points</a:t>
                      </a:r>
                      <a:endParaRPr lang="en-US" sz="900" i="1" dirty="0"/>
                    </a:p>
                  </a:txBody>
                  <a:tcPr/>
                </a:tc>
                <a:extLst>
                  <a:ext uri="{0D108BD9-81ED-4DB2-BD59-A6C34878D82A}">
                    <a16:rowId xmlns:a16="http://schemas.microsoft.com/office/drawing/2014/main" val="10003"/>
                  </a:ext>
                </a:extLst>
              </a:tr>
              <a:tr h="149854">
                <a:tc>
                  <a:txBody>
                    <a:bodyPr/>
                    <a:lstStyle/>
                    <a:p>
                      <a:pPr algn="r"/>
                      <a:r>
                        <a:rPr lang="en-US" sz="1050" b="1" dirty="0" smtClean="0">
                          <a:solidFill>
                            <a:schemeClr val="bg1"/>
                          </a:solidFill>
                        </a:rPr>
                        <a:t>Total Score</a:t>
                      </a:r>
                      <a:endParaRPr lang="en-US" sz="1050" b="1" dirty="0">
                        <a:solidFill>
                          <a:schemeClr val="bg1"/>
                        </a:solidFill>
                      </a:endParaRPr>
                    </a:p>
                  </a:txBody>
                  <a:tcPr>
                    <a:solidFill>
                      <a:schemeClr val="accent4"/>
                    </a:solidFill>
                  </a:tcPr>
                </a:tc>
                <a:tc>
                  <a:txBody>
                    <a:bodyPr/>
                    <a:lstStyle/>
                    <a:p>
                      <a:pPr algn="ctr"/>
                      <a:r>
                        <a:rPr lang="en-US" sz="1050" b="1" i="0" baseline="0" dirty="0" smtClean="0">
                          <a:solidFill>
                            <a:schemeClr val="bg1"/>
                          </a:solidFill>
                        </a:rPr>
                        <a:t>56 </a:t>
                      </a:r>
                      <a:r>
                        <a:rPr lang="en-US" sz="900" b="1" i="1" dirty="0" smtClean="0">
                          <a:solidFill>
                            <a:schemeClr val="bg1"/>
                          </a:solidFill>
                        </a:rPr>
                        <a:t>out of 100 points</a:t>
                      </a:r>
                      <a:endParaRPr lang="en-US" sz="900" b="1" i="1" dirty="0">
                        <a:solidFill>
                          <a:schemeClr val="bg1"/>
                        </a:solidFill>
                      </a:endParaRPr>
                    </a:p>
                  </a:txBody>
                  <a:tcPr>
                    <a:solidFill>
                      <a:schemeClr val="accent4"/>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35644968"/>
              </p:ext>
            </p:extLst>
          </p:nvPr>
        </p:nvGraphicFramePr>
        <p:xfrm>
          <a:off x="101601" y="1278466"/>
          <a:ext cx="4343400" cy="2270157"/>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tblGrid>
              <a:tr h="349917">
                <a:tc>
                  <a:txBody>
                    <a:bodyPr/>
                    <a:lstStyle/>
                    <a:p>
                      <a:pPr algn="ctr"/>
                      <a:r>
                        <a:rPr lang="en-US" sz="1200" b="1" dirty="0" smtClean="0">
                          <a:solidFill>
                            <a:schemeClr val="accent4">
                              <a:lumMod val="75000"/>
                            </a:schemeClr>
                          </a:solidFill>
                        </a:rPr>
                        <a:t>P R O F I L E  S U M M A R Y</a:t>
                      </a:r>
                      <a:r>
                        <a:rPr lang="en-US" sz="1200" b="1" baseline="0" dirty="0" smtClean="0">
                          <a:solidFill>
                            <a:schemeClr val="accent4">
                              <a:lumMod val="75000"/>
                            </a:schemeClr>
                          </a:solidFill>
                        </a:rPr>
                        <a:t> </a:t>
                      </a:r>
                      <a:endParaRPr lang="en-US" sz="1200" b="1" dirty="0">
                        <a:solidFill>
                          <a:schemeClr val="accent4">
                            <a:lumMod val="75000"/>
                          </a:schemeClr>
                        </a:solidFill>
                      </a:endParaRPr>
                    </a:p>
                  </a:txBody>
                  <a:tcPr anchor="ctr">
                    <a:solidFill>
                      <a:schemeClr val="bg1">
                        <a:lumMod val="95000"/>
                      </a:schemeClr>
                    </a:solidFill>
                  </a:tcPr>
                </a:tc>
                <a:extLst>
                  <a:ext uri="{0D108BD9-81ED-4DB2-BD59-A6C34878D82A}">
                    <a16:rowId xmlns:a16="http://schemas.microsoft.com/office/drawing/2014/main" val="10000"/>
                  </a:ext>
                </a:extLst>
              </a:tr>
              <a:tr h="1876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This group’s average age is fifty-three</a:t>
                      </a:r>
                      <a:r>
                        <a:rPr lang="en-US" sz="1200" b="1" baseline="0" dirty="0" smtClean="0">
                          <a:solidFill>
                            <a:schemeClr val="tx1"/>
                          </a:solidFill>
                        </a:rPr>
                        <a:t>.  The high majority are white and own a single family home valued around $302,000 in small towns or rural areas.  Most are married, </a:t>
                      </a:r>
                      <a:r>
                        <a:rPr lang="en-US" sz="1200" b="1" dirty="0" smtClean="0">
                          <a:solidFill>
                            <a:schemeClr val="tx1"/>
                          </a:solidFill>
                        </a:rPr>
                        <a:t>are moderately</a:t>
                      </a:r>
                      <a:r>
                        <a:rPr lang="en-US" sz="1200" b="1" baseline="0" dirty="0" smtClean="0">
                          <a:solidFill>
                            <a:schemeClr val="tx1"/>
                          </a:solidFill>
                        </a:rPr>
                        <a:t> educated and work full time in professional jobs or are retired.   In their leisure time, b</a:t>
                      </a:r>
                      <a:r>
                        <a:rPr lang="en-US" sz="1200" b="1" dirty="0" smtClean="0">
                          <a:solidFill>
                            <a:schemeClr val="tx1"/>
                          </a:solidFill>
                        </a:rPr>
                        <a:t>esides watching</a:t>
                      </a:r>
                      <a:r>
                        <a:rPr lang="en-US" sz="1200" b="1" baseline="0" dirty="0" smtClean="0">
                          <a:solidFill>
                            <a:schemeClr val="tx1"/>
                          </a:solidFill>
                        </a:rPr>
                        <a:t> </a:t>
                      </a:r>
                      <a:r>
                        <a:rPr lang="en-US" sz="1200" b="1" dirty="0" smtClean="0">
                          <a:solidFill>
                            <a:schemeClr val="tx1"/>
                          </a:solidFill>
                        </a:rPr>
                        <a:t>TV</a:t>
                      </a:r>
                      <a:r>
                        <a:rPr lang="en-US" sz="1200" b="1" baseline="0" dirty="0" smtClean="0">
                          <a:solidFill>
                            <a:schemeClr val="tx1"/>
                          </a:solidFill>
                        </a:rPr>
                        <a:t> and being with family and friends they like to travel, eat out, read, cook, exercise and use social media. For low volume players they have a slightly High than average gambling/gaming index score </a:t>
                      </a:r>
                      <a:endParaRPr lang="en-US" sz="12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endParaRPr>
                    </a:p>
                    <a:p>
                      <a:pPr algn="l"/>
                      <a:endParaRPr lang="en-US" sz="1200" b="1"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189559103"/>
              </p:ext>
            </p:extLst>
          </p:nvPr>
        </p:nvGraphicFramePr>
        <p:xfrm>
          <a:off x="99718" y="3649980"/>
          <a:ext cx="4343400" cy="176022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4">
                              <a:lumMod val="75000"/>
                            </a:schemeClr>
                          </a:solidFill>
                        </a:rPr>
                        <a:t>C U R R E N T</a:t>
                      </a:r>
                      <a:r>
                        <a:rPr lang="en-US" sz="1200" b="1" baseline="0" dirty="0" smtClean="0">
                          <a:solidFill>
                            <a:schemeClr val="accent4">
                              <a:lumMod val="75000"/>
                            </a:schemeClr>
                          </a:solidFill>
                        </a:rPr>
                        <a:t>  L O T T E R Y  P L A Y</a:t>
                      </a:r>
                      <a:endParaRPr lang="en-US" sz="1200" b="1" dirty="0">
                        <a:solidFill>
                          <a:schemeClr val="accent4">
                            <a:lumMod val="75000"/>
                          </a:schemeClr>
                        </a:solidFill>
                      </a:endParaRPr>
                    </a:p>
                  </a:txBody>
                  <a:tcPr>
                    <a:solidFill>
                      <a:schemeClr val="bg1">
                        <a:lumMod val="95000"/>
                      </a:schemeClr>
                    </a:solidFill>
                  </a:tcPr>
                </a:tc>
                <a:tc hMerge="1">
                  <a:txBody>
                    <a:bodyPr/>
                    <a:lstStyle/>
                    <a:p>
                      <a:pPr algn="ctr"/>
                      <a:endParaRPr lang="en-US" sz="1200" b="1" dirty="0">
                        <a:solidFill>
                          <a:schemeClr val="accent2">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149854">
                <a:tc>
                  <a:txBody>
                    <a:bodyPr/>
                    <a:lstStyle/>
                    <a:p>
                      <a:pPr algn="r"/>
                      <a:endParaRPr lang="en-US" sz="900" b="1" dirty="0"/>
                    </a:p>
                  </a:txBody>
                  <a:tcPr/>
                </a:tc>
                <a:tc>
                  <a:txBody>
                    <a:bodyPr/>
                    <a:lstStyle/>
                    <a:p>
                      <a:pPr algn="ctr"/>
                      <a:r>
                        <a:rPr lang="en-US" sz="900" b="1" i="1" dirty="0" smtClean="0"/>
                        <a:t>% of Respondents</a:t>
                      </a:r>
                      <a:endParaRPr lang="en-US" sz="900" b="1" i="1" dirty="0"/>
                    </a:p>
                  </a:txBody>
                  <a:tcPr/>
                </a:tc>
                <a:extLst>
                  <a:ext uri="{0D108BD9-81ED-4DB2-BD59-A6C34878D82A}">
                    <a16:rowId xmlns:a16="http://schemas.microsoft.com/office/drawing/2014/main" val="10001"/>
                  </a:ext>
                </a:extLst>
              </a:tr>
              <a:tr h="149854">
                <a:tc>
                  <a:txBody>
                    <a:bodyPr/>
                    <a:lstStyle/>
                    <a:p>
                      <a:pPr algn="r"/>
                      <a:r>
                        <a:rPr lang="en-US" sz="1050" b="1" dirty="0" smtClean="0"/>
                        <a:t>Daily Games</a:t>
                      </a:r>
                      <a:endParaRPr lang="en-US" sz="1050" b="1" dirty="0"/>
                    </a:p>
                  </a:txBody>
                  <a:tcPr/>
                </a:tc>
                <a:tc>
                  <a:txBody>
                    <a:bodyPr/>
                    <a:lstStyle/>
                    <a:p>
                      <a:pPr algn="ctr"/>
                      <a:r>
                        <a:rPr lang="en-US" sz="900" i="0" dirty="0" smtClean="0"/>
                        <a:t>6%</a:t>
                      </a:r>
                      <a:endParaRPr lang="en-US" sz="900" i="0" dirty="0"/>
                    </a:p>
                  </a:txBody>
                  <a:tcPr/>
                </a:tc>
                <a:extLst>
                  <a:ext uri="{0D108BD9-81ED-4DB2-BD59-A6C34878D82A}">
                    <a16:rowId xmlns:a16="http://schemas.microsoft.com/office/drawing/2014/main" val="10002"/>
                  </a:ext>
                </a:extLst>
              </a:tr>
              <a:tr h="149854">
                <a:tc>
                  <a:txBody>
                    <a:bodyPr/>
                    <a:lstStyle/>
                    <a:p>
                      <a:pPr algn="r"/>
                      <a:r>
                        <a:rPr lang="en-US" sz="1050" b="1" dirty="0" smtClean="0"/>
                        <a:t>Jackpot</a:t>
                      </a:r>
                      <a:endParaRPr lang="en-US" sz="1050" b="1" dirty="0"/>
                    </a:p>
                  </a:txBody>
                  <a:tcPr/>
                </a:tc>
                <a:tc>
                  <a:txBody>
                    <a:bodyPr/>
                    <a:lstStyle/>
                    <a:p>
                      <a:pPr algn="ctr"/>
                      <a:r>
                        <a:rPr lang="en-US" sz="900" i="0" dirty="0" smtClean="0"/>
                        <a:t>94%</a:t>
                      </a:r>
                      <a:endParaRPr lang="en-US" sz="900" i="0" dirty="0"/>
                    </a:p>
                  </a:txBody>
                  <a:tcPr/>
                </a:tc>
                <a:extLst>
                  <a:ext uri="{0D108BD9-81ED-4DB2-BD59-A6C34878D82A}">
                    <a16:rowId xmlns:a16="http://schemas.microsoft.com/office/drawing/2014/main" val="10003"/>
                  </a:ext>
                </a:extLst>
              </a:tr>
              <a:tr h="149854">
                <a:tc>
                  <a:txBody>
                    <a:bodyPr/>
                    <a:lstStyle/>
                    <a:p>
                      <a:pPr algn="r"/>
                      <a:r>
                        <a:rPr lang="en-US" sz="1050" b="1" dirty="0" smtClean="0"/>
                        <a:t>Scratch-Offs</a:t>
                      </a:r>
                      <a:endParaRPr lang="en-US" sz="1050" b="1" dirty="0"/>
                    </a:p>
                  </a:txBody>
                  <a:tcPr/>
                </a:tc>
                <a:tc>
                  <a:txBody>
                    <a:bodyPr/>
                    <a:lstStyle/>
                    <a:p>
                      <a:pPr algn="ctr"/>
                      <a:r>
                        <a:rPr lang="en-US" sz="900" i="0" dirty="0" smtClean="0"/>
                        <a:t>53%</a:t>
                      </a:r>
                      <a:endParaRPr lang="en-US" sz="900" i="0" dirty="0"/>
                    </a:p>
                  </a:txBody>
                  <a:tcPr/>
                </a:tc>
                <a:extLst>
                  <a:ext uri="{0D108BD9-81ED-4DB2-BD59-A6C34878D82A}">
                    <a16:rowId xmlns:a16="http://schemas.microsoft.com/office/drawing/2014/main" val="10004"/>
                  </a:ext>
                </a:extLst>
              </a:tr>
              <a:tr h="149854">
                <a:tc>
                  <a:txBody>
                    <a:bodyPr/>
                    <a:lstStyle/>
                    <a:p>
                      <a:pPr algn="r"/>
                      <a:r>
                        <a:rPr lang="en-US" sz="1050" b="1" dirty="0" smtClean="0"/>
                        <a:t>Monitor Games</a:t>
                      </a:r>
                      <a:endParaRPr lang="en-US" sz="1050" b="1" dirty="0"/>
                    </a:p>
                  </a:txBody>
                  <a:tcPr/>
                </a:tc>
                <a:tc>
                  <a:txBody>
                    <a:bodyPr/>
                    <a:lstStyle/>
                    <a:p>
                      <a:pPr algn="ctr"/>
                      <a:r>
                        <a:rPr lang="en-US" sz="900" i="0" dirty="0" smtClean="0"/>
                        <a:t>2%</a:t>
                      </a:r>
                      <a:endParaRPr lang="en-US" sz="900" i="0" dirty="0"/>
                    </a:p>
                  </a:txBody>
                  <a:tcPr/>
                </a:tc>
                <a:extLst>
                  <a:ext uri="{0D108BD9-81ED-4DB2-BD59-A6C34878D82A}">
                    <a16:rowId xmlns:a16="http://schemas.microsoft.com/office/drawing/2014/main" val="10005"/>
                  </a:ext>
                </a:extLst>
              </a:tr>
              <a:tr h="149854">
                <a:tc>
                  <a:txBody>
                    <a:bodyPr/>
                    <a:lstStyle/>
                    <a:p>
                      <a:pPr algn="r"/>
                      <a:r>
                        <a:rPr lang="en-US" sz="1050" b="1" dirty="0" smtClean="0">
                          <a:solidFill>
                            <a:schemeClr val="bg1"/>
                          </a:solidFill>
                        </a:rPr>
                        <a:t>Total  Lottery</a:t>
                      </a:r>
                      <a:r>
                        <a:rPr lang="en-US" sz="1050" b="1" baseline="0" dirty="0" smtClean="0">
                          <a:solidFill>
                            <a:schemeClr val="bg1"/>
                          </a:solidFill>
                        </a:rPr>
                        <a:t> </a:t>
                      </a:r>
                      <a:r>
                        <a:rPr lang="en-US" sz="1050" b="1" dirty="0" smtClean="0">
                          <a:solidFill>
                            <a:schemeClr val="bg1"/>
                          </a:solidFill>
                        </a:rPr>
                        <a:t>Spend</a:t>
                      </a:r>
                      <a:endParaRPr lang="en-US" sz="1050" b="1" dirty="0">
                        <a:solidFill>
                          <a:schemeClr val="bg1"/>
                        </a:solidFill>
                      </a:endParaRPr>
                    </a:p>
                  </a:txBody>
                  <a:tcPr>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bg1"/>
                          </a:solidFill>
                        </a:rPr>
                        <a:t>$60</a:t>
                      </a:r>
                      <a:endParaRPr lang="en-US" sz="1050" b="1" dirty="0">
                        <a:solidFill>
                          <a:schemeClr val="bg1"/>
                        </a:solidFill>
                      </a:endParaRPr>
                    </a:p>
                  </a:txBody>
                  <a:tcPr>
                    <a:solidFill>
                      <a:srgbClr val="8064A2"/>
                    </a:solidFill>
                  </a:tcPr>
                </a:tc>
                <a:extLst>
                  <a:ext uri="{0D108BD9-81ED-4DB2-BD59-A6C34878D82A}">
                    <a16:rowId xmlns:a16="http://schemas.microsoft.com/office/drawing/2014/main" val="10006"/>
                  </a:ext>
                </a:extLst>
              </a:tr>
            </a:tbl>
          </a:graphicData>
        </a:graphic>
      </p:graphicFrame>
      <p:sp>
        <p:nvSpPr>
          <p:cNvPr id="9" name="Rectangle 8"/>
          <p:cNvSpPr/>
          <p:nvPr/>
        </p:nvSpPr>
        <p:spPr>
          <a:xfrm>
            <a:off x="8168195" y="762000"/>
            <a:ext cx="899605" cy="369332"/>
          </a:xfrm>
          <a:prstGeom prst="rect">
            <a:avLst/>
          </a:prstGeom>
        </p:spPr>
        <p:txBody>
          <a:bodyPr wrap="none">
            <a:spAutoFit/>
          </a:bodyPr>
          <a:lstStyle/>
          <a:p>
            <a:pPr>
              <a:defRPr/>
            </a:pPr>
            <a:r>
              <a:rPr lang="en-US" i="1" dirty="0"/>
              <a:t>(n = </a:t>
            </a:r>
            <a:r>
              <a:rPr lang="en-US" i="1" dirty="0" smtClean="0"/>
              <a:t>64)</a:t>
            </a:r>
            <a:endParaRPr lang="en-US" i="1" dirty="0"/>
          </a:p>
        </p:txBody>
      </p:sp>
    </p:spTree>
    <p:extLst>
      <p:ext uri="{BB962C8B-B14F-4D97-AF65-F5344CB8AC3E}">
        <p14:creationId xmlns:p14="http://schemas.microsoft.com/office/powerpoint/2010/main" val="348952982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p:cNvSpPr>
            <a:spLocks noGrp="1"/>
          </p:cNvSpPr>
          <p:nvPr>
            <p:ph type="body" sz="quarter" idx="10"/>
          </p:nvPr>
        </p:nvSpPr>
        <p:spPr>
          <a:xfrm>
            <a:off x="152400" y="152403"/>
            <a:ext cx="8991600" cy="685800"/>
          </a:xfrm>
        </p:spPr>
        <p:txBody>
          <a:bodyPr/>
          <a:lstStyle/>
          <a:p>
            <a:pPr>
              <a:lnSpc>
                <a:spcPct val="70000"/>
              </a:lnSpc>
            </a:pPr>
            <a:r>
              <a:rPr lang="en-US" sz="4000" dirty="0" smtClean="0">
                <a:solidFill>
                  <a:schemeClr val="accent4"/>
                </a:solidFill>
              </a:rPr>
              <a:t>Low </a:t>
            </a:r>
            <a:r>
              <a:rPr lang="en-US" sz="4000" dirty="0">
                <a:solidFill>
                  <a:schemeClr val="accent4"/>
                </a:solidFill>
              </a:rPr>
              <a:t>Frequency Player Profile</a:t>
            </a:r>
          </a:p>
          <a:p>
            <a:pPr eaLnBrk="1" hangingPunct="1">
              <a:lnSpc>
                <a:spcPct val="70000"/>
              </a:lnSpc>
            </a:pPr>
            <a:r>
              <a:rPr lang="en-US" sz="2800" b="0" i="1" dirty="0" smtClean="0">
                <a:solidFill>
                  <a:schemeClr val="tx1"/>
                </a:solidFill>
              </a:rPr>
              <a:t>RURAL / HIGH INCOME </a:t>
            </a:r>
          </a:p>
        </p:txBody>
      </p:sp>
      <p:graphicFrame>
        <p:nvGraphicFramePr>
          <p:cNvPr id="4" name="Table 3"/>
          <p:cNvGraphicFramePr>
            <a:graphicFrameLocks noGrp="1"/>
          </p:cNvGraphicFramePr>
          <p:nvPr>
            <p:extLst>
              <p:ext uri="{D42A27DB-BD31-4B8C-83A1-F6EECF244321}">
                <p14:modId xmlns:p14="http://schemas.microsoft.com/office/powerpoint/2010/main" val="1865705881"/>
              </p:ext>
            </p:extLst>
          </p:nvPr>
        </p:nvGraphicFramePr>
        <p:xfrm>
          <a:off x="4690532" y="1278466"/>
          <a:ext cx="4343400" cy="5516880"/>
        </p:xfrm>
        <a:graphic>
          <a:graphicData uri="http://schemas.openxmlformats.org/drawingml/2006/table">
            <a:tbl>
              <a:tblPr firstRow="1" bandRow="1">
                <a:tableStyleId>{5940675A-B579-460E-94D1-54222C63F5DA}</a:tableStyleId>
              </a:tblPr>
              <a:tblGrid>
                <a:gridCol w="294536">
                  <a:extLst>
                    <a:ext uri="{9D8B030D-6E8A-4147-A177-3AD203B41FA5}">
                      <a16:colId xmlns:a16="http://schemas.microsoft.com/office/drawing/2014/main" val="20000"/>
                    </a:ext>
                  </a:extLst>
                </a:gridCol>
                <a:gridCol w="130566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64862">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chemeClr val="bg1"/>
                          </a:solidFill>
                        </a:rPr>
                        <a:t>Top Response </a:t>
                      </a:r>
                    </a:p>
                    <a:p>
                      <a:pPr algn="ctr"/>
                      <a:r>
                        <a:rPr lang="en-US" sz="900" b="1" dirty="0" smtClean="0">
                          <a:solidFill>
                            <a:schemeClr val="bg1"/>
                          </a:solidFill>
                        </a:rPr>
                        <a:t> (or Average)</a:t>
                      </a:r>
                    </a:p>
                  </a:txBody>
                  <a:tcPr>
                    <a:lnT w="12700" cap="flat" cmpd="sng" algn="ctr">
                      <a:solidFill>
                        <a:schemeClr val="tx1"/>
                      </a:solidFill>
                      <a:prstDash val="solid"/>
                      <a:round/>
                      <a:headEnd type="none" w="med" len="med"/>
                      <a:tailEnd type="none" w="med" len="med"/>
                    </a:lnT>
                    <a:solidFill>
                      <a:schemeClr val="accent4"/>
                    </a:solidFill>
                  </a:tcPr>
                </a:tc>
                <a:tc>
                  <a:txBody>
                    <a:bodyPr/>
                    <a:lstStyle/>
                    <a:p>
                      <a:pPr algn="ctr"/>
                      <a:r>
                        <a:rPr lang="en-US" sz="900" b="1" dirty="0" smtClean="0">
                          <a:solidFill>
                            <a:schemeClr val="tx1"/>
                          </a:solidFill>
                        </a:rPr>
                        <a:t>2</a:t>
                      </a:r>
                      <a:r>
                        <a:rPr lang="en-US" sz="900" b="1" baseline="30000" dirty="0" smtClean="0">
                          <a:solidFill>
                            <a:schemeClr val="tx1"/>
                          </a:solidFill>
                        </a:rPr>
                        <a:t>nd</a:t>
                      </a:r>
                      <a:r>
                        <a:rPr lang="en-US" sz="900" b="1" baseline="0" dirty="0" smtClean="0">
                          <a:solidFill>
                            <a:schemeClr val="tx1"/>
                          </a:solidFill>
                        </a:rPr>
                        <a:t> Top Response</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r h="228039">
                <a:tc rowSpan="13">
                  <a:txBody>
                    <a:bodyPr/>
                    <a:lstStyle/>
                    <a:p>
                      <a:pPr algn="ctr"/>
                      <a:r>
                        <a:rPr lang="en-US" sz="1050" b="1" dirty="0" smtClean="0">
                          <a:solidFill>
                            <a:schemeClr val="accent4">
                              <a:lumMod val="75000"/>
                            </a:schemeClr>
                          </a:solidFill>
                        </a:rPr>
                        <a:t>DEMOGRAPHICS</a:t>
                      </a:r>
                      <a:endParaRPr lang="en-US" sz="1050" b="1" dirty="0">
                        <a:solidFill>
                          <a:schemeClr val="accent4">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50 years</a:t>
                      </a:r>
                      <a:endParaRPr lang="en-US" sz="900" b="1" dirty="0"/>
                    </a:p>
                  </a:txBody>
                  <a:tcPr>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28039">
                <a:tc vMerge="1">
                  <a:txBody>
                    <a:bodyPr/>
                    <a:lstStyle/>
                    <a:p>
                      <a:pPr algn="r"/>
                      <a:endParaRPr lang="en-US" sz="900" b="1" dirty="0"/>
                    </a:p>
                  </a:txBody>
                  <a:tcPr/>
                </a:tc>
                <a:tc>
                  <a:txBody>
                    <a:bodyPr/>
                    <a:lstStyle/>
                    <a:p>
                      <a:pPr algn="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Male – 63%</a:t>
                      </a:r>
                      <a:endParaRPr lang="en-US" sz="900" b="1" dirty="0"/>
                    </a:p>
                  </a:txBody>
                  <a:tcPr>
                    <a:solidFill>
                      <a:schemeClr val="accent4">
                        <a:lumMod val="20000"/>
                        <a:lumOff val="80000"/>
                      </a:schemeClr>
                    </a:solidFill>
                  </a:tcPr>
                </a:tc>
                <a:tc>
                  <a:txBody>
                    <a:bodyPr/>
                    <a:lstStyle/>
                    <a:p>
                      <a:pPr algn="ctr"/>
                      <a:r>
                        <a:rPr lang="en-US" sz="900" b="0" dirty="0" smtClean="0"/>
                        <a:t>Female</a:t>
                      </a:r>
                      <a:r>
                        <a:rPr lang="en-US" sz="900" b="0" baseline="0" dirty="0" smtClean="0"/>
                        <a:t> </a:t>
                      </a:r>
                      <a:r>
                        <a:rPr lang="en-US" sz="900" b="0" dirty="0" smtClean="0"/>
                        <a:t>– 37%</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28039">
                <a:tc vMerge="1">
                  <a:txBody>
                    <a:bodyPr/>
                    <a:lstStyle/>
                    <a:p>
                      <a:pPr algn="r"/>
                      <a:endParaRPr lang="en-US" sz="900" b="1" dirty="0"/>
                    </a:p>
                  </a:txBody>
                  <a:tcPr/>
                </a:tc>
                <a:tc>
                  <a:txBody>
                    <a:bodyPr/>
                    <a:lstStyle/>
                    <a:p>
                      <a:pPr algn="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 – 81%</a:t>
                      </a:r>
                      <a:endParaRPr lang="en-US" sz="900" b="1" dirty="0"/>
                    </a:p>
                  </a:txBody>
                  <a:tcPr>
                    <a:solidFill>
                      <a:schemeClr val="accent4">
                        <a:lumMod val="20000"/>
                        <a:lumOff val="80000"/>
                      </a:schemeClr>
                    </a:solidFill>
                  </a:tcPr>
                </a:tc>
                <a:tc>
                  <a:txBody>
                    <a:bodyPr/>
                    <a:lstStyle/>
                    <a:p>
                      <a:pPr algn="ctr"/>
                      <a:r>
                        <a:rPr lang="en-US" sz="900" b="0" baseline="0" dirty="0" smtClean="0"/>
                        <a:t>Hispanic </a:t>
                      </a:r>
                      <a:r>
                        <a:rPr lang="en-US" sz="900" b="0" dirty="0" smtClean="0"/>
                        <a:t>– 7%</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28039">
                <a:tc vMerge="1">
                  <a:txBody>
                    <a:bodyPr/>
                    <a:lstStyle/>
                    <a:p>
                      <a:pPr algn="r"/>
                      <a:endParaRPr lang="en-US" sz="900" b="1" dirty="0"/>
                    </a:p>
                  </a:txBody>
                  <a:tcPr/>
                </a:tc>
                <a:tc>
                  <a:txBody>
                    <a:bodyPr/>
                    <a:lstStyle/>
                    <a:p>
                      <a:pPr algn="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89%</a:t>
                      </a:r>
                      <a:endParaRPr lang="en-US" sz="900" b="1" dirty="0"/>
                    </a:p>
                  </a:txBody>
                  <a:tcPr>
                    <a:solidFill>
                      <a:schemeClr val="accent4">
                        <a:lumMod val="20000"/>
                        <a:lumOff val="80000"/>
                      </a:schemeClr>
                    </a:solidFill>
                  </a:tcPr>
                </a:tc>
                <a:tc>
                  <a:txBody>
                    <a:bodyPr/>
                    <a:lstStyle/>
                    <a:p>
                      <a:pPr algn="ctr"/>
                      <a:r>
                        <a:rPr lang="en-US" sz="900" b="0" dirty="0" smtClean="0"/>
                        <a:t>TH</a:t>
                      </a:r>
                      <a:r>
                        <a:rPr lang="en-US" sz="900" b="0" baseline="0" dirty="0" smtClean="0"/>
                        <a:t> </a:t>
                      </a:r>
                      <a:r>
                        <a:rPr lang="en-US" sz="900" b="0" dirty="0" smtClean="0"/>
                        <a:t>– 7%</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8039">
                <a:tc vMerge="1">
                  <a:txBody>
                    <a:bodyPr/>
                    <a:lstStyle/>
                    <a:p>
                      <a:pPr algn="r"/>
                      <a:endParaRPr lang="en-US" sz="900" b="1" dirty="0"/>
                    </a:p>
                  </a:txBody>
                  <a:tcPr/>
                </a:tc>
                <a:tc>
                  <a:txBody>
                    <a:bodyPr/>
                    <a:lstStyle/>
                    <a:p>
                      <a:pPr algn="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$392,000</a:t>
                      </a:r>
                      <a:endParaRPr lang="en-US" sz="900" b="1" dirty="0"/>
                    </a:p>
                  </a:txBody>
                  <a:tcPr>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8039">
                <a:tc vMerge="1">
                  <a:txBody>
                    <a:bodyPr/>
                    <a:lstStyle/>
                    <a:p>
                      <a:pPr algn="r"/>
                      <a:endParaRPr lang="en-US" sz="900" b="1" dirty="0"/>
                    </a:p>
                  </a:txBody>
                  <a:tcPr/>
                </a:tc>
                <a:tc>
                  <a:txBody>
                    <a:bodyPr/>
                    <a:lstStyle/>
                    <a:p>
                      <a:pPr algn="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 – 96%</a:t>
                      </a:r>
                      <a:endParaRPr lang="en-US" sz="900" b="1" dirty="0"/>
                    </a:p>
                  </a:txBody>
                  <a:tcPr>
                    <a:solidFill>
                      <a:schemeClr val="accent4">
                        <a:lumMod val="20000"/>
                        <a:lumOff val="80000"/>
                      </a:schemeClr>
                    </a:solidFill>
                  </a:tcPr>
                </a:tc>
                <a:tc>
                  <a:txBody>
                    <a:bodyPr/>
                    <a:lstStyle/>
                    <a:p>
                      <a:pPr algn="ctr"/>
                      <a:r>
                        <a:rPr lang="en-US" sz="900" b="0" baseline="0" dirty="0" smtClean="0"/>
                        <a:t>Family or Friend </a:t>
                      </a:r>
                      <a:r>
                        <a:rPr lang="en-US" sz="900" b="0" dirty="0" smtClean="0"/>
                        <a:t>– 4%</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8039">
                <a:tc vMerge="1">
                  <a:txBody>
                    <a:bodyPr/>
                    <a:lstStyle/>
                    <a:p>
                      <a:pPr algn="r"/>
                      <a:endParaRPr lang="en-US" sz="900" b="1" dirty="0"/>
                    </a:p>
                  </a:txBody>
                  <a:tcPr/>
                </a:tc>
                <a:tc>
                  <a:txBody>
                    <a:bodyPr/>
                    <a:lstStyle/>
                    <a:p>
                      <a:pPr algn="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Married – 85%</a:t>
                      </a:r>
                      <a:endParaRPr lang="en-US" sz="900" b="1" dirty="0"/>
                    </a:p>
                  </a:txBody>
                  <a:tcPr>
                    <a:solidFill>
                      <a:schemeClr val="accent4">
                        <a:lumMod val="20000"/>
                        <a:lumOff val="80000"/>
                      </a:schemeClr>
                    </a:solidFill>
                  </a:tcPr>
                </a:tc>
                <a:tc>
                  <a:txBody>
                    <a:bodyPr/>
                    <a:lstStyle/>
                    <a:p>
                      <a:pPr algn="ctr"/>
                      <a:r>
                        <a:rPr lang="en-US" sz="900" b="0" dirty="0" smtClean="0"/>
                        <a:t>Single</a:t>
                      </a:r>
                      <a:r>
                        <a:rPr lang="en-US" sz="900" b="0" baseline="0" dirty="0" smtClean="0"/>
                        <a:t> </a:t>
                      </a:r>
                      <a:r>
                        <a:rPr lang="en-US" sz="900" b="0" dirty="0" smtClean="0"/>
                        <a:t>– 11%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8039">
                <a:tc vMerge="1">
                  <a:txBody>
                    <a:bodyPr/>
                    <a:lstStyle/>
                    <a:p>
                      <a:pPr algn="r"/>
                      <a:endParaRPr lang="en-US" sz="900" b="1" dirty="0"/>
                    </a:p>
                  </a:txBody>
                  <a:tcPr/>
                </a:tc>
                <a:tc>
                  <a:txBody>
                    <a:bodyPr/>
                    <a:lstStyle/>
                    <a:p>
                      <a:pPr algn="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26%</a:t>
                      </a:r>
                      <a:endParaRPr lang="en-US" sz="900" b="1" dirty="0"/>
                    </a:p>
                  </a:txBody>
                  <a:tcPr>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8039">
                <a:tc vMerge="1">
                  <a:txBody>
                    <a:bodyPr/>
                    <a:lstStyle/>
                    <a:p>
                      <a:pPr algn="r"/>
                      <a:endParaRPr lang="en-US" sz="900" b="1" dirty="0"/>
                    </a:p>
                  </a:txBody>
                  <a:tcPr/>
                </a:tc>
                <a:tc>
                  <a:txBody>
                    <a:bodyPr/>
                    <a:lstStyle/>
                    <a:p>
                      <a:pPr algn="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baseline="0" dirty="0" smtClean="0"/>
                        <a:t>Some College </a:t>
                      </a:r>
                      <a:r>
                        <a:rPr lang="en-US" sz="900" b="1" dirty="0" smtClean="0"/>
                        <a:t> – 33%</a:t>
                      </a:r>
                      <a:endParaRPr lang="en-US" sz="900" b="1" dirty="0"/>
                    </a:p>
                  </a:txBody>
                  <a:tcPr>
                    <a:solidFill>
                      <a:schemeClr val="accent4">
                        <a:lumMod val="20000"/>
                        <a:lumOff val="80000"/>
                      </a:schemeClr>
                    </a:solidFill>
                  </a:tcPr>
                </a:tc>
                <a:tc>
                  <a:txBody>
                    <a:bodyPr/>
                    <a:lstStyle/>
                    <a:p>
                      <a:pPr algn="ctr"/>
                      <a:r>
                        <a:rPr lang="en-US" sz="900" b="0" baseline="0" dirty="0" smtClean="0"/>
                        <a:t>4 Year College </a:t>
                      </a:r>
                      <a:r>
                        <a:rPr lang="en-US" sz="900" b="0" dirty="0" smtClean="0"/>
                        <a:t>– 30%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Full</a:t>
                      </a:r>
                      <a:r>
                        <a:rPr lang="en-US" sz="900" b="1" baseline="0" dirty="0" smtClean="0"/>
                        <a:t> Time</a:t>
                      </a:r>
                      <a:r>
                        <a:rPr lang="en-US" sz="900" b="1" dirty="0" smtClean="0"/>
                        <a:t> – 63%</a:t>
                      </a:r>
                      <a:endParaRPr lang="en-US" sz="900" b="1" dirty="0"/>
                    </a:p>
                  </a:txBody>
                  <a:tcPr>
                    <a:solidFill>
                      <a:schemeClr val="accent4">
                        <a:lumMod val="20000"/>
                        <a:lumOff val="80000"/>
                      </a:schemeClr>
                    </a:solidFill>
                  </a:tcPr>
                </a:tc>
                <a:tc>
                  <a:txBody>
                    <a:bodyPr/>
                    <a:lstStyle/>
                    <a:p>
                      <a:pPr algn="ctr"/>
                      <a:r>
                        <a:rPr lang="en-US" sz="900" b="0" dirty="0" smtClean="0"/>
                        <a:t>Retired</a:t>
                      </a:r>
                      <a:r>
                        <a:rPr lang="en-US" sz="900" b="0" baseline="0" dirty="0" smtClean="0"/>
                        <a:t> </a:t>
                      </a:r>
                      <a:r>
                        <a:rPr lang="en-US" sz="900" b="0" dirty="0" smtClean="0"/>
                        <a:t>– 15%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91%</a:t>
                      </a:r>
                      <a:endParaRPr lang="en-US" sz="900" b="1" dirty="0"/>
                    </a:p>
                  </a:txBody>
                  <a:tcPr>
                    <a:solidFill>
                      <a:schemeClr val="accent4">
                        <a:lumMod val="20000"/>
                        <a:lumOff val="80000"/>
                      </a:schemeClr>
                    </a:solidFill>
                  </a:tcPr>
                </a:tc>
                <a:tc>
                  <a:txBody>
                    <a:bodyPr/>
                    <a:lstStyle/>
                    <a:p>
                      <a:pPr algn="ctr"/>
                      <a:r>
                        <a:rPr lang="en-US" sz="900" b="0" dirty="0" smtClean="0"/>
                        <a:t>Trade/Retail</a:t>
                      </a:r>
                      <a:r>
                        <a:rPr lang="en-US" sz="900" b="0" baseline="0" dirty="0" smtClean="0"/>
                        <a:t> </a:t>
                      </a:r>
                      <a:r>
                        <a:rPr lang="en-US" sz="900" b="0" dirty="0" smtClean="0"/>
                        <a:t>– 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$153,000</a:t>
                      </a:r>
                      <a:endParaRPr lang="en-US" sz="900" b="1" dirty="0"/>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8039">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96%</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21621">
                <a:tc>
                  <a:txBody>
                    <a:bodyPr/>
                    <a:lstStyle/>
                    <a:p>
                      <a:pPr algn="ctr"/>
                      <a:endParaRPr lang="en-US" sz="200" b="1" dirty="0">
                        <a:solidFill>
                          <a:schemeClr val="accent4">
                            <a:lumMod val="75000"/>
                          </a:schemeClr>
                        </a:solidFill>
                      </a:endParaRPr>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8039">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4">
                              <a:lumMod val="75000"/>
                            </a:schemeClr>
                          </a:solidFill>
                        </a:rPr>
                        <a:t>E</a:t>
                      </a:r>
                      <a:endParaRPr lang="en-US" sz="1050" b="1" dirty="0">
                        <a:solidFill>
                          <a:schemeClr val="accent4">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baseline="0" dirty="0" smtClean="0"/>
                        <a:t>Watching TV</a:t>
                      </a:r>
                      <a:r>
                        <a:rPr lang="en-US" sz="900" b="1" dirty="0" smtClean="0"/>
                        <a:t> – 70%</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0" dirty="0" smtClean="0"/>
                        <a:t>Family &amp; Friends – 70%</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8039">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Broadcast</a:t>
                      </a:r>
                      <a:r>
                        <a:rPr lang="en-US" sz="900" b="1" baseline="0" dirty="0" smtClean="0"/>
                        <a:t> TV</a:t>
                      </a:r>
                      <a:r>
                        <a:rPr lang="en-US" sz="900" b="1" dirty="0" smtClean="0"/>
                        <a:t> – 9</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0" dirty="0" smtClean="0"/>
                        <a:t>Internet– 7</a:t>
                      </a:r>
                      <a:r>
                        <a:rPr lang="en-US" sz="900" b="0" baseline="0" dirty="0" smtClean="0"/>
                        <a:t> hours</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baseline="0" dirty="0" smtClean="0"/>
                        <a:t>Desktop</a:t>
                      </a:r>
                      <a:r>
                        <a:rPr lang="en-US" sz="900" b="1" dirty="0" smtClean="0"/>
                        <a:t> – 42% of time</a:t>
                      </a:r>
                      <a:endParaRPr lang="en-US" sz="900" b="1" dirty="0"/>
                    </a:p>
                  </a:txBody>
                  <a:tcPr>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a:r>
                        <a:rPr lang="en-US" sz="900" b="0" dirty="0" smtClean="0"/>
                        <a:t>Laptop</a:t>
                      </a:r>
                      <a:r>
                        <a:rPr lang="en-US" sz="900" b="0" baseline="0" dirty="0" smtClean="0"/>
                        <a:t> </a:t>
                      </a:r>
                      <a:r>
                        <a:rPr lang="en-US" sz="900" b="0" dirty="0" smtClean="0"/>
                        <a:t>– 40%</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Laptop – 85%</a:t>
                      </a:r>
                      <a:endParaRPr lang="en-US" sz="900" b="1" dirty="0"/>
                    </a:p>
                  </a:txBody>
                  <a:tcPr>
                    <a:solidFill>
                      <a:schemeClr val="accent4">
                        <a:lumMod val="20000"/>
                        <a:lumOff val="80000"/>
                      </a:schemeClr>
                    </a:solidFill>
                  </a:tcPr>
                </a:tc>
                <a:tc>
                  <a:txBody>
                    <a:bodyPr/>
                    <a:lstStyle/>
                    <a:p>
                      <a:pPr algn="ctr"/>
                      <a:r>
                        <a:rPr lang="en-US" sz="900" b="0" dirty="0" smtClean="0"/>
                        <a:t>Smartphone</a:t>
                      </a:r>
                      <a:r>
                        <a:rPr lang="en-US" sz="900" b="0" baseline="0" dirty="0" smtClean="0"/>
                        <a:t> </a:t>
                      </a:r>
                      <a:r>
                        <a:rPr lang="en-US" sz="900" b="0" dirty="0" smtClean="0"/>
                        <a:t>– 78%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8"/>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Comedy – 78%</a:t>
                      </a:r>
                      <a:endParaRPr lang="en-US" sz="900" b="1" dirty="0"/>
                    </a:p>
                  </a:txBody>
                  <a:tcPr>
                    <a:solidFill>
                      <a:schemeClr val="accent4">
                        <a:lumMod val="20000"/>
                        <a:lumOff val="80000"/>
                      </a:schemeClr>
                    </a:solidFill>
                  </a:tcPr>
                </a:tc>
                <a:tc>
                  <a:txBody>
                    <a:bodyPr/>
                    <a:lstStyle/>
                    <a:p>
                      <a:pPr algn="ctr"/>
                      <a:r>
                        <a:rPr lang="en-US" sz="900" b="0" baseline="0" dirty="0" smtClean="0"/>
                        <a:t>News </a:t>
                      </a:r>
                      <a:r>
                        <a:rPr lang="en-US" sz="900" b="0" dirty="0" smtClean="0"/>
                        <a:t>– 74%</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70%</a:t>
                      </a:r>
                      <a:endParaRPr lang="en-US" sz="900" b="1" dirty="0"/>
                    </a:p>
                  </a:txBody>
                  <a:tcPr>
                    <a:solidFill>
                      <a:schemeClr val="accent4">
                        <a:lumMod val="20000"/>
                        <a:lumOff val="80000"/>
                      </a:schemeClr>
                    </a:solidFill>
                  </a:tcPr>
                </a:tc>
                <a:tc>
                  <a:txBody>
                    <a:bodyPr/>
                    <a:lstStyle/>
                    <a:p>
                      <a:pPr algn="ctr"/>
                      <a:r>
                        <a:rPr lang="en-US" sz="900" b="0" dirty="0" smtClean="0"/>
                        <a:t>YouTube – 26%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 – 100%</a:t>
                      </a:r>
                      <a:endParaRPr lang="en-US" sz="900" b="1" dirty="0"/>
                    </a:p>
                  </a:txBody>
                  <a:tcPr>
                    <a:solidFill>
                      <a:schemeClr val="accent4">
                        <a:lumMod val="20000"/>
                        <a:lumOff val="80000"/>
                      </a:schemeClr>
                    </a:solidFill>
                  </a:tcPr>
                </a:tc>
                <a:tc>
                  <a:txBody>
                    <a:bodyPr/>
                    <a:lstStyle/>
                    <a:p>
                      <a:pPr algn="ctr"/>
                      <a:r>
                        <a:rPr lang="en-US" sz="900" b="0" dirty="0" smtClean="0"/>
                        <a:t>Superstore</a:t>
                      </a:r>
                      <a:r>
                        <a:rPr lang="en-US" sz="900" b="0" baseline="0" dirty="0" smtClean="0"/>
                        <a:t> </a:t>
                      </a:r>
                      <a:r>
                        <a:rPr lang="en-US" sz="900" b="0" dirty="0" smtClean="0"/>
                        <a:t>– 93%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37%</a:t>
                      </a:r>
                      <a:endParaRPr lang="en-US" sz="900" b="1" dirty="0"/>
                    </a:p>
                  </a:txBody>
                  <a:tcPr>
                    <a:solidFill>
                      <a:schemeClr val="accent4">
                        <a:lumMod val="20000"/>
                        <a:lumOff val="80000"/>
                      </a:schemeClr>
                    </a:solidFill>
                  </a:tcPr>
                </a:tc>
                <a:tc>
                  <a:txBody>
                    <a:bodyPr/>
                    <a:lstStyle/>
                    <a:p>
                      <a:pPr algn="ctr"/>
                      <a:r>
                        <a:rPr lang="en-US" sz="900" b="0" dirty="0" smtClean="0"/>
                        <a:t>SUV/Crossover– 30%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2"/>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Toyota</a:t>
                      </a:r>
                      <a:r>
                        <a:rPr lang="en-US" sz="900" b="1" baseline="0" dirty="0" smtClean="0"/>
                        <a:t> </a:t>
                      </a:r>
                      <a:r>
                        <a:rPr lang="en-US" sz="900" b="1" dirty="0" smtClean="0"/>
                        <a:t>– 22%</a:t>
                      </a:r>
                      <a:endParaRPr lang="en-US" sz="900" b="1" dirty="0"/>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0" dirty="0" smtClean="0"/>
                        <a:t>Ford</a:t>
                      </a:r>
                      <a:r>
                        <a:rPr lang="en-US" sz="900" b="0" baseline="0" dirty="0" smtClean="0"/>
                        <a:t> </a:t>
                      </a:r>
                      <a:r>
                        <a:rPr lang="en-US" sz="900" b="0" dirty="0" smtClean="0"/>
                        <a:t>– 15%</a:t>
                      </a: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06298760"/>
              </p:ext>
            </p:extLst>
          </p:nvPr>
        </p:nvGraphicFramePr>
        <p:xfrm>
          <a:off x="101601" y="5511801"/>
          <a:ext cx="4343400" cy="128016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4">
                              <a:lumMod val="75000"/>
                            </a:schemeClr>
                          </a:solidFill>
                        </a:rPr>
                        <a:t>G A M B L I N G / G A M I N G   P O T E N T I A L</a:t>
                      </a:r>
                      <a:endParaRPr lang="en-US" sz="1200" b="1" dirty="0">
                        <a:solidFill>
                          <a:schemeClr val="accent4">
                            <a:lumMod val="75000"/>
                          </a:schemeClr>
                        </a:solidFill>
                      </a:endParaRPr>
                    </a:p>
                  </a:txBody>
                  <a:tcPr>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val="10000"/>
                  </a:ext>
                </a:extLst>
              </a:tr>
              <a:tr h="149854">
                <a:tc>
                  <a:txBody>
                    <a:bodyPr/>
                    <a:lstStyle/>
                    <a:p>
                      <a:pPr algn="r"/>
                      <a:r>
                        <a:rPr lang="en-US" sz="1050" b="1" dirty="0" smtClean="0"/>
                        <a:t>Risk Meter</a:t>
                      </a:r>
                      <a:endParaRPr lang="en-US" sz="1050" b="1" dirty="0"/>
                    </a:p>
                  </a:txBody>
                  <a:tcPr/>
                </a:tc>
                <a:tc>
                  <a:txBody>
                    <a:bodyPr/>
                    <a:lstStyle/>
                    <a:p>
                      <a:pPr algn="ctr"/>
                      <a:r>
                        <a:rPr lang="en-US" sz="1050" b="1" dirty="0" smtClean="0"/>
                        <a:t>11</a:t>
                      </a:r>
                      <a:r>
                        <a:rPr lang="en-US" sz="900" b="1" dirty="0" smtClean="0"/>
                        <a:t> </a:t>
                      </a:r>
                      <a:r>
                        <a:rPr lang="en-US" sz="900" i="1" dirty="0" smtClean="0"/>
                        <a:t>out of 25 points</a:t>
                      </a:r>
                      <a:endParaRPr lang="en-US" sz="900" i="1" dirty="0"/>
                    </a:p>
                  </a:txBody>
                  <a:tcPr/>
                </a:tc>
                <a:extLst>
                  <a:ext uri="{0D108BD9-81ED-4DB2-BD59-A6C34878D82A}">
                    <a16:rowId xmlns:a16="http://schemas.microsoft.com/office/drawing/2014/main" val="10001"/>
                  </a:ext>
                </a:extLst>
              </a:tr>
              <a:tr h="149854">
                <a:tc>
                  <a:txBody>
                    <a:bodyPr/>
                    <a:lstStyle/>
                    <a:p>
                      <a:pPr algn="r"/>
                      <a:r>
                        <a:rPr lang="en-US" sz="1050" b="1" dirty="0" smtClean="0"/>
                        <a:t>Gaming/Gambling Tendency</a:t>
                      </a:r>
                      <a:endParaRPr lang="en-US" sz="1050" b="1" dirty="0"/>
                    </a:p>
                  </a:txBody>
                  <a:tcPr/>
                </a:tc>
                <a:tc>
                  <a:txBody>
                    <a:bodyPr/>
                    <a:lstStyle/>
                    <a:p>
                      <a:pPr algn="ctr"/>
                      <a:r>
                        <a:rPr lang="en-US" sz="1050" b="1" dirty="0" smtClean="0"/>
                        <a:t>13 </a:t>
                      </a:r>
                      <a:r>
                        <a:rPr lang="en-US" sz="900" i="1" dirty="0" smtClean="0"/>
                        <a:t>out of 25 points</a:t>
                      </a:r>
                      <a:endParaRPr lang="en-US" sz="900" i="1" dirty="0"/>
                    </a:p>
                  </a:txBody>
                  <a:tcPr/>
                </a:tc>
                <a:extLst>
                  <a:ext uri="{0D108BD9-81ED-4DB2-BD59-A6C34878D82A}">
                    <a16:rowId xmlns:a16="http://schemas.microsoft.com/office/drawing/2014/main" val="10002"/>
                  </a:ext>
                </a:extLst>
              </a:tr>
              <a:tr h="149854">
                <a:tc>
                  <a:txBody>
                    <a:bodyPr/>
                    <a:lstStyle/>
                    <a:p>
                      <a:pPr algn="r"/>
                      <a:r>
                        <a:rPr lang="en-US" sz="1050" b="1" dirty="0" smtClean="0"/>
                        <a:t>Maryland Lottery Perception</a:t>
                      </a:r>
                      <a:endParaRPr lang="en-US" sz="1050" b="1" dirty="0"/>
                    </a:p>
                  </a:txBody>
                  <a:tcPr/>
                </a:tc>
                <a:tc>
                  <a:txBody>
                    <a:bodyPr/>
                    <a:lstStyle/>
                    <a:p>
                      <a:pPr algn="ctr"/>
                      <a:r>
                        <a:rPr lang="en-US" sz="1050" b="1" dirty="0" smtClean="0"/>
                        <a:t>27</a:t>
                      </a:r>
                      <a:r>
                        <a:rPr lang="en-US" sz="900" b="1" dirty="0" smtClean="0"/>
                        <a:t> </a:t>
                      </a:r>
                      <a:r>
                        <a:rPr lang="en-US" sz="900" i="1" dirty="0" smtClean="0"/>
                        <a:t>out of 50 points</a:t>
                      </a:r>
                      <a:endParaRPr lang="en-US" sz="900" i="1" dirty="0"/>
                    </a:p>
                  </a:txBody>
                  <a:tcPr/>
                </a:tc>
                <a:extLst>
                  <a:ext uri="{0D108BD9-81ED-4DB2-BD59-A6C34878D82A}">
                    <a16:rowId xmlns:a16="http://schemas.microsoft.com/office/drawing/2014/main" val="10003"/>
                  </a:ext>
                </a:extLst>
              </a:tr>
              <a:tr h="149854">
                <a:tc>
                  <a:txBody>
                    <a:bodyPr/>
                    <a:lstStyle/>
                    <a:p>
                      <a:pPr algn="r"/>
                      <a:r>
                        <a:rPr lang="en-US" sz="1050" b="1" dirty="0" smtClean="0">
                          <a:solidFill>
                            <a:schemeClr val="bg1"/>
                          </a:solidFill>
                        </a:rPr>
                        <a:t>Total Score</a:t>
                      </a:r>
                      <a:endParaRPr lang="en-US" sz="1050" b="1" dirty="0">
                        <a:solidFill>
                          <a:schemeClr val="bg1"/>
                        </a:solidFill>
                      </a:endParaRPr>
                    </a:p>
                  </a:txBody>
                  <a:tcPr>
                    <a:solidFill>
                      <a:schemeClr val="accent4"/>
                    </a:solidFill>
                  </a:tcPr>
                </a:tc>
                <a:tc>
                  <a:txBody>
                    <a:bodyPr/>
                    <a:lstStyle/>
                    <a:p>
                      <a:pPr algn="ctr"/>
                      <a:r>
                        <a:rPr lang="en-US" sz="1050" b="1" i="0" smtClean="0">
                          <a:solidFill>
                            <a:schemeClr val="bg1"/>
                          </a:solidFill>
                        </a:rPr>
                        <a:t>51</a:t>
                      </a:r>
                      <a:r>
                        <a:rPr lang="en-US" sz="1050" b="1" i="0" baseline="0" smtClean="0">
                          <a:solidFill>
                            <a:schemeClr val="bg1"/>
                          </a:solidFill>
                        </a:rPr>
                        <a:t> </a:t>
                      </a:r>
                      <a:r>
                        <a:rPr lang="en-US" sz="900" b="1" i="1" smtClean="0">
                          <a:solidFill>
                            <a:schemeClr val="bg1"/>
                          </a:solidFill>
                        </a:rPr>
                        <a:t>out </a:t>
                      </a:r>
                      <a:r>
                        <a:rPr lang="en-US" sz="900" b="1" i="1" dirty="0" smtClean="0">
                          <a:solidFill>
                            <a:schemeClr val="bg1"/>
                          </a:solidFill>
                        </a:rPr>
                        <a:t>of 100 points</a:t>
                      </a:r>
                      <a:endParaRPr lang="en-US" sz="900" b="1" i="1" dirty="0">
                        <a:solidFill>
                          <a:schemeClr val="bg1"/>
                        </a:solidFill>
                      </a:endParaRPr>
                    </a:p>
                  </a:txBody>
                  <a:tcPr>
                    <a:solidFill>
                      <a:schemeClr val="accent4"/>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919782385"/>
              </p:ext>
            </p:extLst>
          </p:nvPr>
        </p:nvGraphicFramePr>
        <p:xfrm>
          <a:off x="101601" y="1278466"/>
          <a:ext cx="4343400" cy="2270157"/>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tblGrid>
              <a:tr h="349917">
                <a:tc>
                  <a:txBody>
                    <a:bodyPr/>
                    <a:lstStyle/>
                    <a:p>
                      <a:pPr algn="ctr"/>
                      <a:r>
                        <a:rPr lang="en-US" sz="1200" b="1" dirty="0" smtClean="0">
                          <a:solidFill>
                            <a:schemeClr val="accent4">
                              <a:lumMod val="75000"/>
                            </a:schemeClr>
                          </a:solidFill>
                        </a:rPr>
                        <a:t>P R O F I L E  S U M M A R Y</a:t>
                      </a:r>
                      <a:r>
                        <a:rPr lang="en-US" sz="1200" b="1" baseline="0" dirty="0" smtClean="0">
                          <a:solidFill>
                            <a:schemeClr val="accent4">
                              <a:lumMod val="75000"/>
                            </a:schemeClr>
                          </a:solidFill>
                        </a:rPr>
                        <a:t> </a:t>
                      </a:r>
                      <a:endParaRPr lang="en-US" sz="1200" b="1" dirty="0">
                        <a:solidFill>
                          <a:schemeClr val="accent4">
                            <a:lumMod val="75000"/>
                          </a:schemeClr>
                        </a:solidFill>
                      </a:endParaRPr>
                    </a:p>
                  </a:txBody>
                  <a:tcPr anchor="ctr">
                    <a:solidFill>
                      <a:schemeClr val="bg1">
                        <a:lumMod val="95000"/>
                      </a:schemeClr>
                    </a:solidFill>
                  </a:tcPr>
                </a:tc>
                <a:extLst>
                  <a:ext uri="{0D108BD9-81ED-4DB2-BD59-A6C34878D82A}">
                    <a16:rowId xmlns:a16="http://schemas.microsoft.com/office/drawing/2014/main" val="10000"/>
                  </a:ext>
                </a:extLst>
              </a:tr>
              <a:tr h="1876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This</a:t>
                      </a:r>
                      <a:r>
                        <a:rPr lang="en-US" sz="1200" b="1" baseline="0" dirty="0" smtClean="0">
                          <a:solidFill>
                            <a:schemeClr val="tx1"/>
                          </a:solidFill>
                        </a:rPr>
                        <a:t> group’s average age is fifty, is mostly white and has an annual household income of $153,000.  One out of four have children in the household and a high percent are married.  They are </a:t>
                      </a:r>
                      <a:r>
                        <a:rPr lang="en-US" sz="1200" b="1" dirty="0" smtClean="0">
                          <a:solidFill>
                            <a:schemeClr val="tx1"/>
                          </a:solidFill>
                        </a:rPr>
                        <a:t>moderately</a:t>
                      </a:r>
                      <a:r>
                        <a:rPr lang="en-US" sz="1200" b="1" baseline="0" dirty="0" smtClean="0">
                          <a:solidFill>
                            <a:schemeClr val="tx1"/>
                          </a:solidFill>
                        </a:rPr>
                        <a:t> educated and work full time in professional jobs or are retired. </a:t>
                      </a:r>
                      <a:r>
                        <a:rPr lang="en-US" sz="1200" b="1" dirty="0" smtClean="0">
                          <a:solidFill>
                            <a:schemeClr val="tx1"/>
                          </a:solidFill>
                        </a:rPr>
                        <a:t>Besides watching</a:t>
                      </a:r>
                      <a:r>
                        <a:rPr lang="en-US" sz="1200" b="1" baseline="0" dirty="0" smtClean="0">
                          <a:solidFill>
                            <a:schemeClr val="tx1"/>
                          </a:solidFill>
                        </a:rPr>
                        <a:t> </a:t>
                      </a:r>
                      <a:r>
                        <a:rPr lang="en-US" sz="1200" b="1" dirty="0" smtClean="0">
                          <a:solidFill>
                            <a:schemeClr val="tx1"/>
                          </a:solidFill>
                        </a:rPr>
                        <a:t>TV</a:t>
                      </a:r>
                      <a:r>
                        <a:rPr lang="en-US" sz="1200" b="1" baseline="0" dirty="0" smtClean="0">
                          <a:solidFill>
                            <a:schemeClr val="tx1"/>
                          </a:solidFill>
                        </a:rPr>
                        <a:t> and being with family and friends, they spend their leisure time working out, gardening, cooking, using social media and traveling.  Their gambling/gaming index score is the lowest in the segment of </a:t>
                      </a:r>
                      <a:r>
                        <a:rPr lang="en-US" sz="1200" b="1" baseline="0" smtClean="0">
                          <a:solidFill>
                            <a:schemeClr val="tx1"/>
                          </a:solidFill>
                        </a:rPr>
                        <a:t>the low </a:t>
                      </a:r>
                      <a:r>
                        <a:rPr lang="en-US" sz="1200" b="1" baseline="0" dirty="0" smtClean="0">
                          <a:solidFill>
                            <a:schemeClr val="tx1"/>
                          </a:solidFill>
                        </a:rPr>
                        <a:t>frequency players. </a:t>
                      </a:r>
                      <a:endParaRPr lang="en-US" sz="1200" b="1" dirty="0" smtClean="0">
                        <a:solidFill>
                          <a:schemeClr val="tx1"/>
                        </a:solidFill>
                      </a:endParaRPr>
                    </a:p>
                    <a:p>
                      <a:pPr algn="l"/>
                      <a:endParaRPr lang="en-US" sz="1200" b="1"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15856807"/>
              </p:ext>
            </p:extLst>
          </p:nvPr>
        </p:nvGraphicFramePr>
        <p:xfrm>
          <a:off x="99718" y="3649980"/>
          <a:ext cx="4343400" cy="176022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4">
                              <a:lumMod val="75000"/>
                            </a:schemeClr>
                          </a:solidFill>
                        </a:rPr>
                        <a:t>C U R R E N T</a:t>
                      </a:r>
                      <a:r>
                        <a:rPr lang="en-US" sz="1200" b="1" baseline="0" dirty="0" smtClean="0">
                          <a:solidFill>
                            <a:schemeClr val="accent4">
                              <a:lumMod val="75000"/>
                            </a:schemeClr>
                          </a:solidFill>
                        </a:rPr>
                        <a:t>  L O T T E R Y  P L A Y</a:t>
                      </a:r>
                      <a:endParaRPr lang="en-US" sz="1200" b="1" dirty="0">
                        <a:solidFill>
                          <a:schemeClr val="accent4">
                            <a:lumMod val="75000"/>
                          </a:schemeClr>
                        </a:solidFill>
                      </a:endParaRPr>
                    </a:p>
                  </a:txBody>
                  <a:tcPr>
                    <a:solidFill>
                      <a:schemeClr val="bg1">
                        <a:lumMod val="95000"/>
                      </a:schemeClr>
                    </a:solidFill>
                  </a:tcPr>
                </a:tc>
                <a:tc hMerge="1">
                  <a:txBody>
                    <a:bodyPr/>
                    <a:lstStyle/>
                    <a:p>
                      <a:pPr algn="ctr"/>
                      <a:endParaRPr lang="en-US" sz="1200" b="1" dirty="0">
                        <a:solidFill>
                          <a:schemeClr val="accent2">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149854">
                <a:tc>
                  <a:txBody>
                    <a:bodyPr/>
                    <a:lstStyle/>
                    <a:p>
                      <a:pPr algn="r"/>
                      <a:endParaRPr lang="en-US" sz="900" b="1" dirty="0"/>
                    </a:p>
                  </a:txBody>
                  <a:tcPr/>
                </a:tc>
                <a:tc>
                  <a:txBody>
                    <a:bodyPr/>
                    <a:lstStyle/>
                    <a:p>
                      <a:pPr algn="ctr"/>
                      <a:r>
                        <a:rPr lang="en-US" sz="900" b="1" i="1" dirty="0" smtClean="0"/>
                        <a:t>% of Respondents</a:t>
                      </a:r>
                      <a:endParaRPr lang="en-US" sz="900" b="1" i="1" dirty="0"/>
                    </a:p>
                  </a:txBody>
                  <a:tcPr/>
                </a:tc>
                <a:extLst>
                  <a:ext uri="{0D108BD9-81ED-4DB2-BD59-A6C34878D82A}">
                    <a16:rowId xmlns:a16="http://schemas.microsoft.com/office/drawing/2014/main" val="10001"/>
                  </a:ext>
                </a:extLst>
              </a:tr>
              <a:tr h="149854">
                <a:tc>
                  <a:txBody>
                    <a:bodyPr/>
                    <a:lstStyle/>
                    <a:p>
                      <a:pPr algn="r"/>
                      <a:r>
                        <a:rPr lang="en-US" sz="1050" b="1" dirty="0" smtClean="0"/>
                        <a:t>Daily Games</a:t>
                      </a:r>
                      <a:endParaRPr lang="en-US" sz="1050" b="1" dirty="0"/>
                    </a:p>
                  </a:txBody>
                  <a:tcPr/>
                </a:tc>
                <a:tc>
                  <a:txBody>
                    <a:bodyPr/>
                    <a:lstStyle/>
                    <a:p>
                      <a:pPr algn="ctr"/>
                      <a:r>
                        <a:rPr lang="en-US" sz="900" i="0" dirty="0" smtClean="0"/>
                        <a:t>7%</a:t>
                      </a:r>
                      <a:endParaRPr lang="en-US" sz="900" i="0" dirty="0"/>
                    </a:p>
                  </a:txBody>
                  <a:tcPr/>
                </a:tc>
                <a:extLst>
                  <a:ext uri="{0D108BD9-81ED-4DB2-BD59-A6C34878D82A}">
                    <a16:rowId xmlns:a16="http://schemas.microsoft.com/office/drawing/2014/main" val="10002"/>
                  </a:ext>
                </a:extLst>
              </a:tr>
              <a:tr h="149854">
                <a:tc>
                  <a:txBody>
                    <a:bodyPr/>
                    <a:lstStyle/>
                    <a:p>
                      <a:pPr algn="r"/>
                      <a:r>
                        <a:rPr lang="en-US" sz="1050" b="1" dirty="0" smtClean="0"/>
                        <a:t>Jackpot</a:t>
                      </a:r>
                      <a:endParaRPr lang="en-US" sz="1050" b="1" dirty="0"/>
                    </a:p>
                  </a:txBody>
                  <a:tcPr/>
                </a:tc>
                <a:tc>
                  <a:txBody>
                    <a:bodyPr/>
                    <a:lstStyle/>
                    <a:p>
                      <a:pPr algn="ctr"/>
                      <a:r>
                        <a:rPr lang="en-US" sz="900" i="0" dirty="0" smtClean="0"/>
                        <a:t>96%</a:t>
                      </a:r>
                      <a:endParaRPr lang="en-US" sz="900" i="0" dirty="0"/>
                    </a:p>
                  </a:txBody>
                  <a:tcPr/>
                </a:tc>
                <a:extLst>
                  <a:ext uri="{0D108BD9-81ED-4DB2-BD59-A6C34878D82A}">
                    <a16:rowId xmlns:a16="http://schemas.microsoft.com/office/drawing/2014/main" val="10003"/>
                  </a:ext>
                </a:extLst>
              </a:tr>
              <a:tr h="149854">
                <a:tc>
                  <a:txBody>
                    <a:bodyPr/>
                    <a:lstStyle/>
                    <a:p>
                      <a:pPr algn="r"/>
                      <a:r>
                        <a:rPr lang="en-US" sz="1050" b="1" dirty="0" smtClean="0"/>
                        <a:t>Scratch-Offs</a:t>
                      </a:r>
                      <a:endParaRPr lang="en-US" sz="1050" b="1" dirty="0"/>
                    </a:p>
                  </a:txBody>
                  <a:tcPr/>
                </a:tc>
                <a:tc>
                  <a:txBody>
                    <a:bodyPr/>
                    <a:lstStyle/>
                    <a:p>
                      <a:pPr algn="ctr"/>
                      <a:r>
                        <a:rPr lang="en-US" sz="900" i="0" dirty="0" smtClean="0"/>
                        <a:t>52%</a:t>
                      </a:r>
                      <a:endParaRPr lang="en-US" sz="900" i="0" dirty="0"/>
                    </a:p>
                  </a:txBody>
                  <a:tcPr/>
                </a:tc>
                <a:extLst>
                  <a:ext uri="{0D108BD9-81ED-4DB2-BD59-A6C34878D82A}">
                    <a16:rowId xmlns:a16="http://schemas.microsoft.com/office/drawing/2014/main" val="10004"/>
                  </a:ext>
                </a:extLst>
              </a:tr>
              <a:tr h="149854">
                <a:tc>
                  <a:txBody>
                    <a:bodyPr/>
                    <a:lstStyle/>
                    <a:p>
                      <a:pPr algn="r"/>
                      <a:r>
                        <a:rPr lang="en-US" sz="1050" b="1" dirty="0" smtClean="0"/>
                        <a:t>Monitor Games</a:t>
                      </a:r>
                      <a:endParaRPr lang="en-US" sz="1050" b="1" dirty="0"/>
                    </a:p>
                  </a:txBody>
                  <a:tcPr/>
                </a:tc>
                <a:tc>
                  <a:txBody>
                    <a:bodyPr/>
                    <a:lstStyle/>
                    <a:p>
                      <a:pPr algn="ctr"/>
                      <a:r>
                        <a:rPr lang="en-US" sz="900" i="0" dirty="0" smtClean="0"/>
                        <a:t>7%</a:t>
                      </a:r>
                      <a:endParaRPr lang="en-US" sz="900" i="0" dirty="0"/>
                    </a:p>
                  </a:txBody>
                  <a:tcPr/>
                </a:tc>
                <a:extLst>
                  <a:ext uri="{0D108BD9-81ED-4DB2-BD59-A6C34878D82A}">
                    <a16:rowId xmlns:a16="http://schemas.microsoft.com/office/drawing/2014/main" val="10005"/>
                  </a:ext>
                </a:extLst>
              </a:tr>
              <a:tr h="149854">
                <a:tc>
                  <a:txBody>
                    <a:bodyPr/>
                    <a:lstStyle/>
                    <a:p>
                      <a:pPr algn="r"/>
                      <a:r>
                        <a:rPr lang="en-US" sz="1050" b="1" dirty="0" smtClean="0">
                          <a:solidFill>
                            <a:schemeClr val="bg1"/>
                          </a:solidFill>
                        </a:rPr>
                        <a:t>Total  Lottery</a:t>
                      </a:r>
                      <a:r>
                        <a:rPr lang="en-US" sz="1050" b="1" baseline="0" dirty="0" smtClean="0">
                          <a:solidFill>
                            <a:schemeClr val="bg1"/>
                          </a:solidFill>
                        </a:rPr>
                        <a:t> </a:t>
                      </a:r>
                      <a:r>
                        <a:rPr lang="en-US" sz="1050" b="1" dirty="0" smtClean="0">
                          <a:solidFill>
                            <a:schemeClr val="bg1"/>
                          </a:solidFill>
                        </a:rPr>
                        <a:t>Spend</a:t>
                      </a:r>
                      <a:endParaRPr lang="en-US" sz="1050" b="1" dirty="0">
                        <a:solidFill>
                          <a:schemeClr val="bg1"/>
                        </a:solidFill>
                      </a:endParaRPr>
                    </a:p>
                  </a:txBody>
                  <a:tcPr>
                    <a:solidFill>
                      <a:schemeClr val="accent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bg1"/>
                          </a:solidFill>
                        </a:rPr>
                        <a:t>$56</a:t>
                      </a:r>
                      <a:endParaRPr lang="en-US" sz="1050" b="1" dirty="0">
                        <a:solidFill>
                          <a:schemeClr val="bg1"/>
                        </a:solidFill>
                      </a:endParaRPr>
                    </a:p>
                  </a:txBody>
                  <a:tcPr>
                    <a:solidFill>
                      <a:srgbClr val="8064A2"/>
                    </a:solidFill>
                  </a:tcPr>
                </a:tc>
                <a:extLst>
                  <a:ext uri="{0D108BD9-81ED-4DB2-BD59-A6C34878D82A}">
                    <a16:rowId xmlns:a16="http://schemas.microsoft.com/office/drawing/2014/main" val="10006"/>
                  </a:ext>
                </a:extLst>
              </a:tr>
            </a:tbl>
          </a:graphicData>
        </a:graphic>
      </p:graphicFrame>
      <p:sp>
        <p:nvSpPr>
          <p:cNvPr id="9" name="Rectangle 8"/>
          <p:cNvSpPr/>
          <p:nvPr/>
        </p:nvSpPr>
        <p:spPr>
          <a:xfrm>
            <a:off x="8168195" y="762000"/>
            <a:ext cx="899605" cy="369332"/>
          </a:xfrm>
          <a:prstGeom prst="rect">
            <a:avLst/>
          </a:prstGeom>
        </p:spPr>
        <p:txBody>
          <a:bodyPr wrap="none">
            <a:spAutoFit/>
          </a:bodyPr>
          <a:lstStyle/>
          <a:p>
            <a:pPr>
              <a:defRPr/>
            </a:pPr>
            <a:r>
              <a:rPr lang="en-US" i="1" dirty="0"/>
              <a:t>(n = </a:t>
            </a:r>
            <a:r>
              <a:rPr lang="en-US" i="1" dirty="0" smtClean="0"/>
              <a:t>27)</a:t>
            </a:r>
            <a:endParaRPr lang="en-US" i="1" dirty="0"/>
          </a:p>
        </p:txBody>
      </p:sp>
    </p:spTree>
    <p:extLst>
      <p:ext uri="{BB962C8B-B14F-4D97-AF65-F5344CB8AC3E}">
        <p14:creationId xmlns:p14="http://schemas.microsoft.com/office/powerpoint/2010/main" val="272194723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81000" y="2138241"/>
            <a:ext cx="8305800" cy="990600"/>
          </a:xfrm>
        </p:spPr>
        <p:txBody>
          <a:bodyPr rtlCol="0"/>
          <a:lstStyle/>
          <a:p>
            <a:pPr marL="0" indent="0" eaLnBrk="1" hangingPunct="1">
              <a:defRPr/>
            </a:pPr>
            <a:r>
              <a:rPr lang="en-US" dirty="0" smtClean="0"/>
              <a:t>Non-Player </a:t>
            </a:r>
            <a:br>
              <a:rPr lang="en-US" dirty="0" smtClean="0"/>
            </a:br>
            <a:r>
              <a:rPr lang="en-US" dirty="0" smtClean="0"/>
              <a:t>Profiles</a:t>
            </a:r>
            <a:endParaRPr lang="en-US" dirty="0"/>
          </a:p>
        </p:txBody>
      </p:sp>
      <p:sp>
        <p:nvSpPr>
          <p:cNvPr id="5" name="TextBox 4"/>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6" name="Title 5"/>
          <p:cNvSpPr txBox="1">
            <a:spLocks/>
          </p:cNvSpPr>
          <p:nvPr/>
        </p:nvSpPr>
        <p:spPr>
          <a:xfrm>
            <a:off x="49213" y="228600"/>
            <a:ext cx="9144000" cy="1066800"/>
          </a:xfrm>
          <a:prstGeom prst="rect">
            <a:avLst/>
          </a:prstGeom>
        </p:spPr>
        <p:txBody>
          <a:bodyPr/>
          <a:lstStyle/>
          <a:p>
            <a:pPr fontAlgn="auto">
              <a:spcAft>
                <a:spcPts val="0"/>
              </a:spcAft>
              <a:defRPr/>
            </a:pPr>
            <a:r>
              <a:rPr lang="en-US" sz="3600" b="1" dirty="0" smtClean="0">
                <a:solidFill>
                  <a:srgbClr val="0033CC"/>
                </a:solidFill>
                <a:latin typeface="+mj-lt"/>
                <a:ea typeface="+mj-ea"/>
                <a:cs typeface="+mj-cs"/>
              </a:rPr>
              <a:t>Segmentation Profiles</a:t>
            </a:r>
            <a:endParaRPr lang="en-US" sz="3600" b="1" dirty="0">
              <a:solidFill>
                <a:srgbClr val="0033CC"/>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52908455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p:cNvSpPr>
            <a:spLocks noGrp="1"/>
          </p:cNvSpPr>
          <p:nvPr>
            <p:ph type="body" sz="quarter" idx="10"/>
          </p:nvPr>
        </p:nvSpPr>
        <p:spPr>
          <a:xfrm>
            <a:off x="152400" y="152403"/>
            <a:ext cx="8991600" cy="685800"/>
          </a:xfrm>
        </p:spPr>
        <p:txBody>
          <a:bodyPr/>
          <a:lstStyle/>
          <a:p>
            <a:pPr eaLnBrk="1" hangingPunct="1">
              <a:lnSpc>
                <a:spcPct val="70000"/>
              </a:lnSpc>
            </a:pPr>
            <a:r>
              <a:rPr lang="en-US" sz="4000" dirty="0" smtClean="0">
                <a:solidFill>
                  <a:schemeClr val="accent2"/>
                </a:solidFill>
              </a:rPr>
              <a:t>Non-Player Profile</a:t>
            </a:r>
          </a:p>
          <a:p>
            <a:pPr eaLnBrk="1" hangingPunct="1">
              <a:lnSpc>
                <a:spcPct val="70000"/>
              </a:lnSpc>
            </a:pPr>
            <a:r>
              <a:rPr lang="en-US" sz="2800" b="0" i="1" dirty="0" smtClean="0">
                <a:solidFill>
                  <a:schemeClr val="tx1"/>
                </a:solidFill>
              </a:rPr>
              <a:t>URBAN / LOW INCOME </a:t>
            </a:r>
          </a:p>
        </p:txBody>
      </p:sp>
      <p:graphicFrame>
        <p:nvGraphicFramePr>
          <p:cNvPr id="4" name="Table 3"/>
          <p:cNvGraphicFramePr>
            <a:graphicFrameLocks noGrp="1"/>
          </p:cNvGraphicFramePr>
          <p:nvPr>
            <p:extLst>
              <p:ext uri="{D42A27DB-BD31-4B8C-83A1-F6EECF244321}">
                <p14:modId xmlns:p14="http://schemas.microsoft.com/office/powerpoint/2010/main" val="1434321373"/>
              </p:ext>
            </p:extLst>
          </p:nvPr>
        </p:nvGraphicFramePr>
        <p:xfrm>
          <a:off x="4690532" y="1278466"/>
          <a:ext cx="4343400" cy="5516880"/>
        </p:xfrm>
        <a:graphic>
          <a:graphicData uri="http://schemas.openxmlformats.org/drawingml/2006/table">
            <a:tbl>
              <a:tblPr firstRow="1" bandRow="1">
                <a:tableStyleId>{5940675A-B579-460E-94D1-54222C63F5DA}</a:tableStyleId>
              </a:tblPr>
              <a:tblGrid>
                <a:gridCol w="294536">
                  <a:extLst>
                    <a:ext uri="{9D8B030D-6E8A-4147-A177-3AD203B41FA5}">
                      <a16:colId xmlns:a16="http://schemas.microsoft.com/office/drawing/2014/main" val="20000"/>
                    </a:ext>
                  </a:extLst>
                </a:gridCol>
                <a:gridCol w="130566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64862">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chemeClr val="bg1"/>
                          </a:solidFill>
                        </a:rPr>
                        <a:t>Top Response </a:t>
                      </a:r>
                    </a:p>
                    <a:p>
                      <a:pPr algn="ctr"/>
                      <a:r>
                        <a:rPr lang="en-US" sz="900" b="1" dirty="0" smtClean="0">
                          <a:solidFill>
                            <a:schemeClr val="bg1"/>
                          </a:solidFill>
                        </a:rPr>
                        <a:t> (or Average)</a:t>
                      </a:r>
                    </a:p>
                  </a:txBody>
                  <a:tcPr>
                    <a:lnT w="12700" cap="flat" cmpd="sng" algn="ctr">
                      <a:solidFill>
                        <a:schemeClr val="tx1"/>
                      </a:solidFill>
                      <a:prstDash val="solid"/>
                      <a:round/>
                      <a:headEnd type="none" w="med" len="med"/>
                      <a:tailEnd type="none" w="med" len="med"/>
                    </a:lnT>
                    <a:solidFill>
                      <a:schemeClr val="accent2"/>
                    </a:solidFill>
                  </a:tcPr>
                </a:tc>
                <a:tc>
                  <a:txBody>
                    <a:bodyPr/>
                    <a:lstStyle/>
                    <a:p>
                      <a:pPr algn="ctr"/>
                      <a:r>
                        <a:rPr lang="en-US" sz="900" b="1" dirty="0" smtClean="0">
                          <a:solidFill>
                            <a:schemeClr val="tx1"/>
                          </a:solidFill>
                        </a:rPr>
                        <a:t>2</a:t>
                      </a:r>
                      <a:r>
                        <a:rPr lang="en-US" sz="900" b="1" baseline="30000" dirty="0" smtClean="0">
                          <a:solidFill>
                            <a:schemeClr val="tx1"/>
                          </a:solidFill>
                        </a:rPr>
                        <a:t>nd</a:t>
                      </a:r>
                      <a:r>
                        <a:rPr lang="en-US" sz="900" b="1" baseline="0" dirty="0" smtClean="0">
                          <a:solidFill>
                            <a:schemeClr val="tx1"/>
                          </a:solidFill>
                        </a:rPr>
                        <a:t> Top Response</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r h="228039">
                <a:tc rowSpan="13">
                  <a:txBody>
                    <a:bodyPr/>
                    <a:lstStyle/>
                    <a:p>
                      <a:pPr algn="ctr"/>
                      <a:r>
                        <a:rPr lang="en-US" sz="1050" b="1" dirty="0" smtClean="0">
                          <a:solidFill>
                            <a:schemeClr val="accent2">
                              <a:lumMod val="75000"/>
                            </a:schemeClr>
                          </a:solidFill>
                        </a:rPr>
                        <a:t>DEMOGRAPHICS</a:t>
                      </a:r>
                      <a:endParaRPr lang="en-US" sz="1050" b="1" dirty="0">
                        <a:solidFill>
                          <a:schemeClr val="accent2">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39 years</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28039">
                <a:tc vMerge="1">
                  <a:txBody>
                    <a:bodyPr/>
                    <a:lstStyle/>
                    <a:p>
                      <a:pPr algn="r"/>
                      <a:endParaRPr lang="en-US" sz="900" b="1" dirty="0"/>
                    </a:p>
                  </a:txBody>
                  <a:tcPr/>
                </a:tc>
                <a:tc>
                  <a:txBody>
                    <a:bodyPr/>
                    <a:lstStyle/>
                    <a:p>
                      <a:pPr algn="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Female – 59%</a:t>
                      </a:r>
                      <a:endParaRPr lang="en-US" sz="900" b="1" dirty="0"/>
                    </a:p>
                  </a:txBody>
                  <a:tcPr>
                    <a:solidFill>
                      <a:schemeClr val="accent2">
                        <a:lumMod val="20000"/>
                        <a:lumOff val="80000"/>
                      </a:schemeClr>
                    </a:solidFill>
                  </a:tcPr>
                </a:tc>
                <a:tc>
                  <a:txBody>
                    <a:bodyPr/>
                    <a:lstStyle/>
                    <a:p>
                      <a:pPr algn="ctr"/>
                      <a:r>
                        <a:rPr lang="en-US" sz="900" b="0" dirty="0" smtClean="0"/>
                        <a:t>Male – 41%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28039">
                <a:tc vMerge="1">
                  <a:txBody>
                    <a:bodyPr/>
                    <a:lstStyle/>
                    <a:p>
                      <a:pPr algn="r"/>
                      <a:endParaRPr lang="en-US" sz="900" b="1" dirty="0"/>
                    </a:p>
                  </a:txBody>
                  <a:tcPr/>
                </a:tc>
                <a:tc>
                  <a:txBody>
                    <a:bodyPr/>
                    <a:lstStyle/>
                    <a:p>
                      <a:pPr algn="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a:t>
                      </a:r>
                      <a:r>
                        <a:rPr lang="en-US" sz="900" b="1" baseline="0" dirty="0" smtClean="0"/>
                        <a:t> </a:t>
                      </a:r>
                      <a:r>
                        <a:rPr lang="en-US" sz="900" b="1" dirty="0" smtClean="0"/>
                        <a:t> – 51%</a:t>
                      </a:r>
                      <a:endParaRPr lang="en-US" sz="900" b="1" dirty="0"/>
                    </a:p>
                  </a:txBody>
                  <a:tcPr>
                    <a:solidFill>
                      <a:schemeClr val="accent2">
                        <a:lumMod val="20000"/>
                        <a:lumOff val="80000"/>
                      </a:schemeClr>
                    </a:solidFill>
                  </a:tcPr>
                </a:tc>
                <a:tc>
                  <a:txBody>
                    <a:bodyPr/>
                    <a:lstStyle/>
                    <a:p>
                      <a:pPr algn="ctr"/>
                      <a:r>
                        <a:rPr lang="en-US" sz="900" b="0" dirty="0" smtClean="0"/>
                        <a:t>AA– 22%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28039">
                <a:tc vMerge="1">
                  <a:txBody>
                    <a:bodyPr/>
                    <a:lstStyle/>
                    <a:p>
                      <a:pPr algn="r"/>
                      <a:endParaRPr lang="en-US" sz="900" b="1" dirty="0"/>
                    </a:p>
                  </a:txBody>
                  <a:tcPr/>
                </a:tc>
                <a:tc>
                  <a:txBody>
                    <a:bodyPr/>
                    <a:lstStyle/>
                    <a:p>
                      <a:pPr algn="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Apartment – 53%</a:t>
                      </a:r>
                      <a:endParaRPr lang="en-US" sz="900" b="1" dirty="0"/>
                    </a:p>
                  </a:txBody>
                  <a:tcPr>
                    <a:solidFill>
                      <a:schemeClr val="accent2">
                        <a:lumMod val="20000"/>
                        <a:lumOff val="80000"/>
                      </a:schemeClr>
                    </a:solidFill>
                  </a:tcPr>
                </a:tc>
                <a:tc>
                  <a:txBody>
                    <a:bodyPr/>
                    <a:lstStyle/>
                    <a:p>
                      <a:pPr algn="ctr"/>
                      <a:r>
                        <a:rPr lang="en-US" sz="900" b="0" dirty="0" smtClean="0"/>
                        <a:t>Townhome – 22%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8039">
                <a:tc vMerge="1">
                  <a:txBody>
                    <a:bodyPr/>
                    <a:lstStyle/>
                    <a:p>
                      <a:pPr algn="r"/>
                      <a:endParaRPr lang="en-US" sz="900" b="1" dirty="0"/>
                    </a:p>
                  </a:txBody>
                  <a:tcPr/>
                </a:tc>
                <a:tc>
                  <a:txBody>
                    <a:bodyPr/>
                    <a:lstStyle/>
                    <a:p>
                      <a:pPr algn="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$191,000</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8039">
                <a:tc vMerge="1">
                  <a:txBody>
                    <a:bodyPr/>
                    <a:lstStyle/>
                    <a:p>
                      <a:pPr algn="r"/>
                      <a:endParaRPr lang="en-US" sz="900" b="1" dirty="0"/>
                    </a:p>
                  </a:txBody>
                  <a:tcPr/>
                </a:tc>
                <a:tc>
                  <a:txBody>
                    <a:bodyPr/>
                    <a:lstStyle/>
                    <a:p>
                      <a:pPr algn="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Rent – 76%</a:t>
                      </a:r>
                      <a:endParaRPr lang="en-US" sz="900" b="1" dirty="0"/>
                    </a:p>
                  </a:txBody>
                  <a:tcPr>
                    <a:solidFill>
                      <a:schemeClr val="accent2">
                        <a:lumMod val="20000"/>
                        <a:lumOff val="80000"/>
                      </a:schemeClr>
                    </a:solidFill>
                  </a:tcPr>
                </a:tc>
                <a:tc>
                  <a:txBody>
                    <a:bodyPr/>
                    <a:lstStyle/>
                    <a:p>
                      <a:pPr algn="ctr"/>
                      <a:r>
                        <a:rPr lang="en-US" sz="900" b="0" dirty="0" smtClean="0"/>
                        <a:t>Own – 22%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8039">
                <a:tc vMerge="1">
                  <a:txBody>
                    <a:bodyPr/>
                    <a:lstStyle/>
                    <a:p>
                      <a:pPr algn="r"/>
                      <a:endParaRPr lang="en-US" sz="900" b="1" dirty="0"/>
                    </a:p>
                  </a:txBody>
                  <a:tcPr/>
                </a:tc>
                <a:tc>
                  <a:txBody>
                    <a:bodyPr/>
                    <a:lstStyle/>
                    <a:p>
                      <a:pPr algn="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Single – 63%</a:t>
                      </a:r>
                      <a:endParaRPr lang="en-US" sz="900" b="1" dirty="0"/>
                    </a:p>
                  </a:txBody>
                  <a:tcPr>
                    <a:solidFill>
                      <a:schemeClr val="accent2">
                        <a:lumMod val="20000"/>
                        <a:lumOff val="80000"/>
                      </a:schemeClr>
                    </a:solidFill>
                  </a:tcPr>
                </a:tc>
                <a:tc>
                  <a:txBody>
                    <a:bodyPr/>
                    <a:lstStyle/>
                    <a:p>
                      <a:pPr algn="ctr"/>
                      <a:r>
                        <a:rPr lang="en-US" sz="900" b="0" dirty="0" smtClean="0"/>
                        <a:t>Married – 29%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8039">
                <a:tc vMerge="1">
                  <a:txBody>
                    <a:bodyPr/>
                    <a:lstStyle/>
                    <a:p>
                      <a:pPr algn="r"/>
                      <a:endParaRPr lang="en-US" sz="900" b="1" dirty="0"/>
                    </a:p>
                  </a:txBody>
                  <a:tcPr/>
                </a:tc>
                <a:tc>
                  <a:txBody>
                    <a:bodyPr/>
                    <a:lstStyle/>
                    <a:p>
                      <a:pPr algn="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14%</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8039">
                <a:tc vMerge="1">
                  <a:txBody>
                    <a:bodyPr/>
                    <a:lstStyle/>
                    <a:p>
                      <a:pPr algn="r"/>
                      <a:endParaRPr lang="en-US" sz="900" b="1" dirty="0"/>
                    </a:p>
                  </a:txBody>
                  <a:tcPr/>
                </a:tc>
                <a:tc>
                  <a:txBody>
                    <a:bodyPr/>
                    <a:lstStyle/>
                    <a:p>
                      <a:pPr algn="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Some college – 33%</a:t>
                      </a:r>
                      <a:endParaRPr lang="en-US" sz="900" b="1" dirty="0"/>
                    </a:p>
                  </a:txBody>
                  <a:tcPr>
                    <a:solidFill>
                      <a:schemeClr val="accent2">
                        <a:lumMod val="20000"/>
                        <a:lumOff val="80000"/>
                      </a:schemeClr>
                    </a:solidFill>
                  </a:tcPr>
                </a:tc>
                <a:tc>
                  <a:txBody>
                    <a:bodyPr/>
                    <a:lstStyle/>
                    <a:p>
                      <a:pPr algn="ctr"/>
                      <a:r>
                        <a:rPr lang="en-US" sz="900" b="0" dirty="0" smtClean="0"/>
                        <a:t>4 years college – 31%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Full time – 49%</a:t>
                      </a:r>
                      <a:endParaRPr lang="en-US" sz="900" b="1" dirty="0"/>
                    </a:p>
                  </a:txBody>
                  <a:tcPr>
                    <a:solidFill>
                      <a:schemeClr val="accent2">
                        <a:lumMod val="20000"/>
                        <a:lumOff val="80000"/>
                      </a:schemeClr>
                    </a:solidFill>
                  </a:tcPr>
                </a:tc>
                <a:tc>
                  <a:txBody>
                    <a:bodyPr/>
                    <a:lstStyle/>
                    <a:p>
                      <a:pPr algn="ctr"/>
                      <a:r>
                        <a:rPr lang="en-US" sz="900" b="0" dirty="0" smtClean="0"/>
                        <a:t>Part time – 12%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65%</a:t>
                      </a:r>
                      <a:endParaRPr lang="en-US" sz="900" b="1" dirty="0"/>
                    </a:p>
                  </a:txBody>
                  <a:tcPr>
                    <a:solidFill>
                      <a:schemeClr val="accent2">
                        <a:lumMod val="20000"/>
                        <a:lumOff val="80000"/>
                      </a:schemeClr>
                    </a:solidFill>
                  </a:tcPr>
                </a:tc>
                <a:tc>
                  <a:txBody>
                    <a:bodyPr/>
                    <a:lstStyle/>
                    <a:p>
                      <a:pPr algn="ctr"/>
                      <a:r>
                        <a:rPr lang="en-US" sz="900" b="0" dirty="0" smtClean="0"/>
                        <a:t>Trade/Retail</a:t>
                      </a:r>
                      <a:r>
                        <a:rPr lang="en-US" sz="900" b="0" baseline="0" dirty="0" smtClean="0"/>
                        <a:t> </a:t>
                      </a:r>
                      <a:r>
                        <a:rPr lang="en-US" sz="900" b="0" dirty="0" smtClean="0"/>
                        <a:t>– 24%</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$34,000</a:t>
                      </a:r>
                      <a:endParaRPr lang="en-US" sz="900" b="1" dirty="0"/>
                    </a:p>
                  </a:txBody>
                  <a:tcP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8039">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69%</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21621">
                <a:tc>
                  <a:txBody>
                    <a:bodyPr/>
                    <a:lstStyle/>
                    <a:p>
                      <a:pPr algn="ctr"/>
                      <a:endParaRPr lang="en-US" sz="200" b="1" dirty="0">
                        <a:solidFill>
                          <a:schemeClr val="accent2">
                            <a:lumMod val="75000"/>
                          </a:schemeClr>
                        </a:solidFill>
                      </a:endParaRPr>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8039">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E</a:t>
                      </a:r>
                      <a:endParaRPr lang="en-US" sz="1050" b="1" dirty="0">
                        <a:solidFill>
                          <a:schemeClr val="accent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Watching TV – 78%</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900" b="0" dirty="0" smtClean="0"/>
                        <a:t>Reading – 73%</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8039">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Internet – 9</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900" b="0" dirty="0" smtClean="0"/>
                        <a:t>Internet</a:t>
                      </a:r>
                      <a:r>
                        <a:rPr lang="en-US" sz="900" b="0" baseline="0" dirty="0" smtClean="0"/>
                        <a:t> TV </a:t>
                      </a:r>
                      <a:r>
                        <a:rPr lang="en-US" sz="900" b="0" dirty="0" smtClean="0"/>
                        <a:t>– 5</a:t>
                      </a:r>
                      <a:r>
                        <a:rPr lang="en-US" sz="900" b="0" baseline="0" dirty="0" smtClean="0"/>
                        <a:t> hours</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Laptop – 46% of time</a:t>
                      </a:r>
                      <a:endParaRPr lang="en-US" sz="900" b="1" dirty="0"/>
                    </a:p>
                  </a:txBody>
                  <a:tcP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a:r>
                        <a:rPr lang="en-US" sz="900" b="0" dirty="0" smtClean="0"/>
                        <a:t>Desktop – 33% of time</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Laptop – 86%</a:t>
                      </a:r>
                      <a:endParaRPr lang="en-US" sz="900" b="1" dirty="0"/>
                    </a:p>
                  </a:txBody>
                  <a:tcPr>
                    <a:solidFill>
                      <a:schemeClr val="accent2">
                        <a:lumMod val="20000"/>
                        <a:lumOff val="80000"/>
                      </a:schemeClr>
                    </a:solidFill>
                  </a:tcPr>
                </a:tc>
                <a:tc>
                  <a:txBody>
                    <a:bodyPr/>
                    <a:lstStyle/>
                    <a:p>
                      <a:pPr algn="ctr"/>
                      <a:r>
                        <a:rPr lang="en-US" sz="900" b="0" dirty="0" smtClean="0"/>
                        <a:t>Smartphone – 78%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8"/>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Comedy – 73%</a:t>
                      </a:r>
                      <a:endParaRPr lang="en-US" sz="900" b="1" dirty="0"/>
                    </a:p>
                  </a:txBody>
                  <a:tcPr>
                    <a:solidFill>
                      <a:schemeClr val="accent2">
                        <a:lumMod val="20000"/>
                        <a:lumOff val="80000"/>
                      </a:schemeClr>
                    </a:solidFill>
                  </a:tcPr>
                </a:tc>
                <a:tc>
                  <a:txBody>
                    <a:bodyPr/>
                    <a:lstStyle/>
                    <a:p>
                      <a:pPr algn="ctr"/>
                      <a:r>
                        <a:rPr lang="en-US" sz="900" b="0" dirty="0" smtClean="0"/>
                        <a:t>Drama – 67%</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65%</a:t>
                      </a:r>
                      <a:endParaRPr lang="en-US" sz="900" b="1" dirty="0"/>
                    </a:p>
                  </a:txBody>
                  <a:tcPr>
                    <a:solidFill>
                      <a:schemeClr val="accent2">
                        <a:lumMod val="20000"/>
                        <a:lumOff val="80000"/>
                      </a:schemeClr>
                    </a:solidFill>
                  </a:tcPr>
                </a:tc>
                <a:tc>
                  <a:txBody>
                    <a:bodyPr/>
                    <a:lstStyle/>
                    <a:p>
                      <a:pPr algn="ctr"/>
                      <a:r>
                        <a:rPr lang="en-US" sz="900" b="0" dirty="0" smtClean="0"/>
                        <a:t>YouTube – 45%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 – 78%</a:t>
                      </a:r>
                      <a:endParaRPr lang="en-US" sz="900" b="1" dirty="0"/>
                    </a:p>
                  </a:txBody>
                  <a:tcPr>
                    <a:solidFill>
                      <a:schemeClr val="accent2">
                        <a:lumMod val="20000"/>
                        <a:lumOff val="80000"/>
                      </a:schemeClr>
                    </a:solidFill>
                  </a:tcPr>
                </a:tc>
                <a:tc>
                  <a:txBody>
                    <a:bodyPr/>
                    <a:lstStyle/>
                    <a:p>
                      <a:pPr algn="ctr"/>
                      <a:r>
                        <a:rPr lang="en-US" sz="900" b="0" dirty="0" smtClean="0"/>
                        <a:t>Superstore</a:t>
                      </a:r>
                      <a:r>
                        <a:rPr lang="en-US" sz="900" b="0" baseline="0" dirty="0" smtClean="0"/>
                        <a:t> </a:t>
                      </a:r>
                      <a:r>
                        <a:rPr lang="en-US" sz="900" b="0" dirty="0" smtClean="0"/>
                        <a:t>– 61%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47%</a:t>
                      </a:r>
                      <a:endParaRPr lang="en-US" sz="900" b="1" dirty="0"/>
                    </a:p>
                  </a:txBody>
                  <a:tcPr>
                    <a:solidFill>
                      <a:schemeClr val="accent2">
                        <a:lumMod val="20000"/>
                        <a:lumOff val="80000"/>
                      </a:schemeClr>
                    </a:solidFill>
                  </a:tcPr>
                </a:tc>
                <a:tc>
                  <a:txBody>
                    <a:bodyPr/>
                    <a:lstStyle/>
                    <a:p>
                      <a:pPr algn="ctr"/>
                      <a:r>
                        <a:rPr lang="en-US" sz="900" b="0" dirty="0" smtClean="0"/>
                        <a:t>No car</a:t>
                      </a:r>
                      <a:r>
                        <a:rPr lang="en-US" sz="900" b="0" baseline="0" dirty="0" smtClean="0"/>
                        <a:t> </a:t>
                      </a:r>
                      <a:r>
                        <a:rPr lang="en-US" sz="900" b="0" dirty="0" smtClean="0"/>
                        <a:t>– 29%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2"/>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Toyota – 20%</a:t>
                      </a:r>
                      <a:endParaRPr lang="en-US" sz="900" b="1" dirty="0"/>
                    </a:p>
                  </a:txBody>
                  <a:tcP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900" b="0" dirty="0" err="1" smtClean="0"/>
                        <a:t>Hyundia</a:t>
                      </a:r>
                      <a:r>
                        <a:rPr lang="en-US" sz="900" b="0" baseline="0" dirty="0" smtClean="0"/>
                        <a:t> </a:t>
                      </a:r>
                      <a:r>
                        <a:rPr lang="en-US" sz="900" b="0" dirty="0" smtClean="0"/>
                        <a:t>– 14%</a:t>
                      </a: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graphicFrame>
        <p:nvGraphicFramePr>
          <p:cNvPr id="5" name="Table 4"/>
          <p:cNvGraphicFramePr>
            <a:graphicFrameLocks noGrp="1"/>
          </p:cNvGraphicFramePr>
          <p:nvPr>
            <p:extLst/>
          </p:nvPr>
        </p:nvGraphicFramePr>
        <p:xfrm>
          <a:off x="101601" y="5511801"/>
          <a:ext cx="4343400" cy="128016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2">
                              <a:lumMod val="75000"/>
                            </a:schemeClr>
                          </a:solidFill>
                        </a:rPr>
                        <a:t>G A M B L I N G / G A M I N G   P O T E N T I A L</a:t>
                      </a:r>
                      <a:endParaRPr lang="en-US" sz="1200" b="1" dirty="0">
                        <a:solidFill>
                          <a:schemeClr val="accent2">
                            <a:lumMod val="75000"/>
                          </a:schemeClr>
                        </a:solidFill>
                      </a:endParaRPr>
                    </a:p>
                  </a:txBody>
                  <a:tcPr>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val="10000"/>
                  </a:ext>
                </a:extLst>
              </a:tr>
              <a:tr h="149854">
                <a:tc>
                  <a:txBody>
                    <a:bodyPr/>
                    <a:lstStyle/>
                    <a:p>
                      <a:pPr algn="r"/>
                      <a:r>
                        <a:rPr lang="en-US" sz="1050" b="1" dirty="0" smtClean="0"/>
                        <a:t>Risk Meter</a:t>
                      </a:r>
                      <a:endParaRPr lang="en-US" sz="1050" b="1" dirty="0"/>
                    </a:p>
                  </a:txBody>
                  <a:tcPr/>
                </a:tc>
                <a:tc>
                  <a:txBody>
                    <a:bodyPr/>
                    <a:lstStyle/>
                    <a:p>
                      <a:pPr algn="ctr"/>
                      <a:r>
                        <a:rPr lang="en-US" sz="1050" b="1" dirty="0" smtClean="0"/>
                        <a:t>13</a:t>
                      </a:r>
                      <a:r>
                        <a:rPr lang="en-US" sz="900" b="1" dirty="0" smtClean="0"/>
                        <a:t> </a:t>
                      </a:r>
                      <a:r>
                        <a:rPr lang="en-US" sz="900" i="1" dirty="0" smtClean="0"/>
                        <a:t>out of 25 points</a:t>
                      </a:r>
                      <a:endParaRPr lang="en-US" sz="900" i="1" dirty="0"/>
                    </a:p>
                  </a:txBody>
                  <a:tcPr/>
                </a:tc>
                <a:extLst>
                  <a:ext uri="{0D108BD9-81ED-4DB2-BD59-A6C34878D82A}">
                    <a16:rowId xmlns:a16="http://schemas.microsoft.com/office/drawing/2014/main" val="10001"/>
                  </a:ext>
                </a:extLst>
              </a:tr>
              <a:tr h="149854">
                <a:tc>
                  <a:txBody>
                    <a:bodyPr/>
                    <a:lstStyle/>
                    <a:p>
                      <a:pPr algn="r"/>
                      <a:r>
                        <a:rPr lang="en-US" sz="1050" b="1" dirty="0" smtClean="0"/>
                        <a:t>Gaming/Gambling Tendency</a:t>
                      </a:r>
                      <a:endParaRPr lang="en-US" sz="1050" b="1" dirty="0"/>
                    </a:p>
                  </a:txBody>
                  <a:tcPr/>
                </a:tc>
                <a:tc>
                  <a:txBody>
                    <a:bodyPr/>
                    <a:lstStyle/>
                    <a:p>
                      <a:pPr algn="ctr"/>
                      <a:r>
                        <a:rPr lang="en-US" sz="1050" b="1" dirty="0" smtClean="0"/>
                        <a:t>12 </a:t>
                      </a:r>
                      <a:r>
                        <a:rPr lang="en-US" sz="900" i="1" dirty="0" smtClean="0"/>
                        <a:t>out of 25 points</a:t>
                      </a:r>
                      <a:endParaRPr lang="en-US" sz="900" i="1" dirty="0"/>
                    </a:p>
                  </a:txBody>
                  <a:tcPr/>
                </a:tc>
                <a:extLst>
                  <a:ext uri="{0D108BD9-81ED-4DB2-BD59-A6C34878D82A}">
                    <a16:rowId xmlns:a16="http://schemas.microsoft.com/office/drawing/2014/main" val="10002"/>
                  </a:ext>
                </a:extLst>
              </a:tr>
              <a:tr h="149854">
                <a:tc>
                  <a:txBody>
                    <a:bodyPr/>
                    <a:lstStyle/>
                    <a:p>
                      <a:pPr algn="r"/>
                      <a:r>
                        <a:rPr lang="en-US" sz="1050" b="1" dirty="0" smtClean="0"/>
                        <a:t>Maryland Lottery Perception</a:t>
                      </a:r>
                      <a:endParaRPr lang="en-US" sz="1050" b="1" dirty="0"/>
                    </a:p>
                  </a:txBody>
                  <a:tcPr/>
                </a:tc>
                <a:tc>
                  <a:txBody>
                    <a:bodyPr/>
                    <a:lstStyle/>
                    <a:p>
                      <a:pPr algn="ctr"/>
                      <a:r>
                        <a:rPr lang="en-US" sz="1050" b="1" dirty="0" smtClean="0"/>
                        <a:t>24</a:t>
                      </a:r>
                      <a:r>
                        <a:rPr lang="en-US" sz="900" b="1" dirty="0" smtClean="0"/>
                        <a:t> </a:t>
                      </a:r>
                      <a:r>
                        <a:rPr lang="en-US" sz="900" i="1" dirty="0" smtClean="0"/>
                        <a:t>out of 50 points</a:t>
                      </a:r>
                      <a:endParaRPr lang="en-US" sz="900" i="1" dirty="0"/>
                    </a:p>
                  </a:txBody>
                  <a:tcPr/>
                </a:tc>
                <a:extLst>
                  <a:ext uri="{0D108BD9-81ED-4DB2-BD59-A6C34878D82A}">
                    <a16:rowId xmlns:a16="http://schemas.microsoft.com/office/drawing/2014/main" val="10003"/>
                  </a:ext>
                </a:extLst>
              </a:tr>
              <a:tr h="149854">
                <a:tc>
                  <a:txBody>
                    <a:bodyPr/>
                    <a:lstStyle/>
                    <a:p>
                      <a:pPr algn="r"/>
                      <a:r>
                        <a:rPr lang="en-US" sz="1050" b="1" dirty="0" smtClean="0">
                          <a:solidFill>
                            <a:schemeClr val="bg1"/>
                          </a:solidFill>
                        </a:rPr>
                        <a:t>Total Score</a:t>
                      </a:r>
                      <a:endParaRPr lang="en-US" sz="1050" b="1" dirty="0">
                        <a:solidFill>
                          <a:schemeClr val="bg1"/>
                        </a:solidFill>
                      </a:endParaRPr>
                    </a:p>
                  </a:txBody>
                  <a:tcPr>
                    <a:solidFill>
                      <a:schemeClr val="accent2"/>
                    </a:solidFill>
                  </a:tcPr>
                </a:tc>
                <a:tc>
                  <a:txBody>
                    <a:bodyPr/>
                    <a:lstStyle/>
                    <a:p>
                      <a:pPr algn="ctr"/>
                      <a:r>
                        <a:rPr lang="en-US" sz="1050" b="1" i="0" dirty="0" smtClean="0">
                          <a:solidFill>
                            <a:schemeClr val="bg1"/>
                          </a:solidFill>
                        </a:rPr>
                        <a:t>49</a:t>
                      </a:r>
                      <a:r>
                        <a:rPr lang="en-US" sz="1050" b="1" i="0" baseline="0" dirty="0" smtClean="0">
                          <a:solidFill>
                            <a:schemeClr val="bg1"/>
                          </a:solidFill>
                        </a:rPr>
                        <a:t> </a:t>
                      </a:r>
                      <a:r>
                        <a:rPr lang="en-US" sz="900" b="1" i="1" dirty="0" smtClean="0">
                          <a:solidFill>
                            <a:schemeClr val="bg1"/>
                          </a:solidFill>
                        </a:rPr>
                        <a:t>out of 100 points</a:t>
                      </a:r>
                      <a:endParaRPr lang="en-US" sz="900" b="1" i="1" dirty="0">
                        <a:solidFill>
                          <a:schemeClr val="bg1"/>
                        </a:solidFill>
                      </a:endParaRPr>
                    </a:p>
                  </a:txBody>
                  <a:tcPr>
                    <a:solidFill>
                      <a:schemeClr val="accent2"/>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nvPr>
        </p:nvGraphicFramePr>
        <p:xfrm>
          <a:off x="101601" y="1278466"/>
          <a:ext cx="4343400" cy="2226734"/>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tblGrid>
              <a:tr h="349917">
                <a:tc>
                  <a:txBody>
                    <a:bodyPr/>
                    <a:lstStyle/>
                    <a:p>
                      <a:pPr algn="ctr"/>
                      <a:r>
                        <a:rPr lang="en-US" sz="1200" b="1" dirty="0" smtClean="0">
                          <a:solidFill>
                            <a:schemeClr val="accent2">
                              <a:lumMod val="75000"/>
                            </a:schemeClr>
                          </a:solidFill>
                        </a:rPr>
                        <a:t>P R O F I L E  S U M M A R Y</a:t>
                      </a:r>
                      <a:r>
                        <a:rPr lang="en-US" sz="1200" b="1" baseline="0" dirty="0" smtClean="0">
                          <a:solidFill>
                            <a:schemeClr val="accent2">
                              <a:lumMod val="75000"/>
                            </a:schemeClr>
                          </a:solidFill>
                        </a:rPr>
                        <a:t> </a:t>
                      </a:r>
                      <a:endParaRPr lang="en-US" sz="1200" b="1" dirty="0">
                        <a:solidFill>
                          <a:schemeClr val="accent2">
                            <a:lumMod val="75000"/>
                          </a:schemeClr>
                        </a:solidFill>
                      </a:endParaRPr>
                    </a:p>
                  </a:txBody>
                  <a:tcPr anchor="ctr">
                    <a:solidFill>
                      <a:schemeClr val="bg1">
                        <a:lumMod val="95000"/>
                      </a:schemeClr>
                    </a:solidFill>
                  </a:tcPr>
                </a:tc>
                <a:extLst>
                  <a:ext uri="{0D108BD9-81ED-4DB2-BD59-A6C34878D82A}">
                    <a16:rowId xmlns:a16="http://schemas.microsoft.com/office/drawing/2014/main" val="10000"/>
                  </a:ext>
                </a:extLst>
              </a:tr>
              <a:tr h="1876817">
                <a:tc>
                  <a:txBody>
                    <a:bodyPr/>
                    <a:lstStyle/>
                    <a:p>
                      <a:pPr algn="l"/>
                      <a:r>
                        <a:rPr lang="en-US" sz="1200" b="1" dirty="0" smtClean="0">
                          <a:solidFill>
                            <a:schemeClr val="tx1"/>
                          </a:solidFill>
                        </a:rPr>
                        <a:t>This</a:t>
                      </a:r>
                      <a:r>
                        <a:rPr lang="en-US" sz="1200" b="1" baseline="0" dirty="0" smtClean="0">
                          <a:solidFill>
                            <a:schemeClr val="tx1"/>
                          </a:solidFill>
                        </a:rPr>
                        <a:t> group is younger, lives in the city, rents an apartment and most have no children in the household.  They have some college education and half are working full time in the low paying professional jobs.  They spend their leisure time watching broadcast TV, reading, cooking, and browsing the Internet for personal use.   Their gambling/gaming index score is in the Low range indicating their likelihood to play the Lottery is low.</a:t>
                      </a:r>
                      <a:endParaRPr lang="en-US" sz="1200" b="1"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nvPr>
        </p:nvGraphicFramePr>
        <p:xfrm>
          <a:off x="107950" y="3606800"/>
          <a:ext cx="4343400" cy="1836421"/>
        </p:xfrm>
        <a:graphic>
          <a:graphicData uri="http://schemas.openxmlformats.org/drawingml/2006/table">
            <a:tbl>
              <a:tblPr firstRow="1" bandRow="1">
                <a:tableStyleId>{5940675A-B579-460E-94D1-54222C63F5DA}</a:tableStyleId>
              </a:tblPr>
              <a:tblGrid>
                <a:gridCol w="2285999">
                  <a:extLst>
                    <a:ext uri="{9D8B030D-6E8A-4147-A177-3AD203B41FA5}">
                      <a16:colId xmlns:a16="http://schemas.microsoft.com/office/drawing/2014/main" val="20000"/>
                    </a:ext>
                  </a:extLst>
                </a:gridCol>
                <a:gridCol w="2057401">
                  <a:extLst>
                    <a:ext uri="{9D8B030D-6E8A-4147-A177-3AD203B41FA5}">
                      <a16:colId xmlns:a16="http://schemas.microsoft.com/office/drawing/2014/main" val="20001"/>
                    </a:ext>
                  </a:extLst>
                </a:gridCol>
              </a:tblGrid>
              <a:tr h="286195">
                <a:tc gridSpan="2">
                  <a:txBody>
                    <a:bodyPr/>
                    <a:lstStyle/>
                    <a:p>
                      <a:pPr algn="ctr"/>
                      <a:r>
                        <a:rPr lang="en-US" sz="1200" b="1" dirty="0" smtClean="0">
                          <a:solidFill>
                            <a:schemeClr val="tx1">
                              <a:lumMod val="75000"/>
                              <a:lumOff val="25000"/>
                            </a:schemeClr>
                          </a:solidFill>
                        </a:rPr>
                        <a:t>C U R R E N T</a:t>
                      </a:r>
                      <a:r>
                        <a:rPr lang="en-US" sz="1200" b="1" baseline="0" dirty="0" smtClean="0">
                          <a:solidFill>
                            <a:schemeClr val="tx1">
                              <a:lumMod val="75000"/>
                              <a:lumOff val="25000"/>
                            </a:schemeClr>
                          </a:solidFill>
                        </a:rPr>
                        <a:t>  L O T T E R Y  P L A Y</a:t>
                      </a:r>
                      <a:endParaRPr lang="en-US" sz="1200" b="1" dirty="0">
                        <a:solidFill>
                          <a:schemeClr val="tx1">
                            <a:lumMod val="75000"/>
                            <a:lumOff val="25000"/>
                          </a:schemeClr>
                        </a:solidFill>
                      </a:endParaRPr>
                    </a:p>
                  </a:txBody>
                  <a:tcPr>
                    <a:solidFill>
                      <a:schemeClr val="bg1">
                        <a:lumMod val="85000"/>
                      </a:schemeClr>
                    </a:solidFill>
                  </a:tcPr>
                </a:tc>
                <a:tc hMerge="1">
                  <a:txBody>
                    <a:bodyPr/>
                    <a:lstStyle/>
                    <a:p>
                      <a:pPr algn="ctr"/>
                      <a:endParaRPr lang="en-US" sz="1200" b="1" dirty="0">
                        <a:solidFill>
                          <a:schemeClr val="accent2">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238496">
                <a:tc>
                  <a:txBody>
                    <a:bodyPr/>
                    <a:lstStyle/>
                    <a:p>
                      <a:pPr algn="r"/>
                      <a:endParaRPr lang="en-US" sz="900" b="1" dirty="0">
                        <a:solidFill>
                          <a:schemeClr val="tx1">
                            <a:lumMod val="50000"/>
                            <a:lumOff val="50000"/>
                          </a:schemeClr>
                        </a:solidFill>
                      </a:endParaRPr>
                    </a:p>
                  </a:txBody>
                  <a:tcPr>
                    <a:solidFill>
                      <a:schemeClr val="bg1">
                        <a:lumMod val="85000"/>
                      </a:schemeClr>
                    </a:solidFill>
                  </a:tcPr>
                </a:tc>
                <a:tc>
                  <a:txBody>
                    <a:bodyPr/>
                    <a:lstStyle/>
                    <a:p>
                      <a:pPr algn="ctr"/>
                      <a:r>
                        <a:rPr lang="en-US" sz="900" b="1" i="1" dirty="0" smtClean="0">
                          <a:solidFill>
                            <a:schemeClr val="tx1">
                              <a:lumMod val="50000"/>
                              <a:lumOff val="50000"/>
                            </a:schemeClr>
                          </a:solidFill>
                        </a:rPr>
                        <a:t>% of Respondents</a:t>
                      </a:r>
                      <a:endParaRPr lang="en-US" sz="900" b="1" i="1"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1"/>
                  </a:ext>
                </a:extLst>
              </a:tr>
              <a:tr h="262346">
                <a:tc>
                  <a:txBody>
                    <a:bodyPr/>
                    <a:lstStyle/>
                    <a:p>
                      <a:pPr algn="r"/>
                      <a:r>
                        <a:rPr lang="en-US" sz="1050" b="1" dirty="0" smtClean="0">
                          <a:solidFill>
                            <a:schemeClr val="tx1">
                              <a:lumMod val="50000"/>
                              <a:lumOff val="50000"/>
                            </a:schemeClr>
                          </a:solidFill>
                        </a:rPr>
                        <a:t>Daily Games</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2"/>
                  </a:ext>
                </a:extLst>
              </a:tr>
              <a:tr h="262346">
                <a:tc>
                  <a:txBody>
                    <a:bodyPr/>
                    <a:lstStyle/>
                    <a:p>
                      <a:pPr algn="r"/>
                      <a:r>
                        <a:rPr lang="en-US" sz="1050" b="1" dirty="0" smtClean="0">
                          <a:solidFill>
                            <a:schemeClr val="tx1">
                              <a:lumMod val="50000"/>
                              <a:lumOff val="50000"/>
                            </a:schemeClr>
                          </a:solidFill>
                        </a:rPr>
                        <a:t>Jackpot</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3"/>
                  </a:ext>
                </a:extLst>
              </a:tr>
              <a:tr h="262346">
                <a:tc>
                  <a:txBody>
                    <a:bodyPr/>
                    <a:lstStyle/>
                    <a:p>
                      <a:pPr algn="r"/>
                      <a:r>
                        <a:rPr lang="en-US" sz="1050" b="1" dirty="0" smtClean="0">
                          <a:solidFill>
                            <a:schemeClr val="tx1">
                              <a:lumMod val="50000"/>
                              <a:lumOff val="50000"/>
                            </a:schemeClr>
                          </a:solidFill>
                        </a:rPr>
                        <a:t>Scratch-Offs</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4"/>
                  </a:ext>
                </a:extLst>
              </a:tr>
              <a:tr h="262346">
                <a:tc>
                  <a:txBody>
                    <a:bodyPr/>
                    <a:lstStyle/>
                    <a:p>
                      <a:pPr algn="r"/>
                      <a:r>
                        <a:rPr lang="en-US" sz="1050" b="1" dirty="0" smtClean="0">
                          <a:solidFill>
                            <a:schemeClr val="tx1">
                              <a:lumMod val="50000"/>
                              <a:lumOff val="50000"/>
                            </a:schemeClr>
                          </a:solidFill>
                        </a:rPr>
                        <a:t>Monitor Games</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5"/>
                  </a:ext>
                </a:extLst>
              </a:tr>
              <a:tr h="262346">
                <a:tc>
                  <a:txBody>
                    <a:bodyPr/>
                    <a:lstStyle/>
                    <a:p>
                      <a:pPr algn="r"/>
                      <a:r>
                        <a:rPr lang="en-US" sz="1050" b="1" dirty="0" smtClean="0">
                          <a:solidFill>
                            <a:schemeClr val="tx1">
                              <a:lumMod val="50000"/>
                              <a:lumOff val="50000"/>
                            </a:schemeClr>
                          </a:solidFill>
                        </a:rPr>
                        <a:t>Total  Lottery</a:t>
                      </a:r>
                      <a:r>
                        <a:rPr lang="en-US" sz="1050" b="1" baseline="0" dirty="0" smtClean="0">
                          <a:solidFill>
                            <a:schemeClr val="tx1">
                              <a:lumMod val="50000"/>
                              <a:lumOff val="50000"/>
                            </a:schemeClr>
                          </a:solidFill>
                        </a:rPr>
                        <a:t> </a:t>
                      </a:r>
                      <a:r>
                        <a:rPr lang="en-US" sz="1050" b="1" dirty="0" smtClean="0">
                          <a:solidFill>
                            <a:schemeClr val="tx1">
                              <a:lumMod val="50000"/>
                              <a:lumOff val="50000"/>
                            </a:schemeClr>
                          </a:solidFill>
                        </a:rPr>
                        <a:t>Spend</a:t>
                      </a:r>
                      <a:endParaRPr lang="en-US" sz="1050" b="1" dirty="0">
                        <a:solidFill>
                          <a:schemeClr val="tx1">
                            <a:lumMod val="50000"/>
                            <a:lumOff val="50000"/>
                          </a:schemeClr>
                        </a:solidFill>
                      </a:endParaRP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tx1">
                              <a:lumMod val="50000"/>
                              <a:lumOff val="50000"/>
                            </a:schemeClr>
                          </a:solidFill>
                        </a:rPr>
                        <a:t>DNP</a:t>
                      </a:r>
                      <a:endParaRPr lang="en-US" sz="1050" b="1"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6"/>
                  </a:ext>
                </a:extLst>
              </a:tr>
            </a:tbl>
          </a:graphicData>
        </a:graphic>
      </p:graphicFrame>
      <p:sp>
        <p:nvSpPr>
          <p:cNvPr id="9" name="Rectangle 8"/>
          <p:cNvSpPr/>
          <p:nvPr/>
        </p:nvSpPr>
        <p:spPr>
          <a:xfrm>
            <a:off x="8168195" y="762000"/>
            <a:ext cx="899605" cy="369332"/>
          </a:xfrm>
          <a:prstGeom prst="rect">
            <a:avLst/>
          </a:prstGeom>
        </p:spPr>
        <p:txBody>
          <a:bodyPr wrap="none">
            <a:spAutoFit/>
          </a:bodyPr>
          <a:lstStyle/>
          <a:p>
            <a:pPr>
              <a:defRPr/>
            </a:pPr>
            <a:r>
              <a:rPr lang="en-US" i="1" dirty="0"/>
              <a:t>(n = </a:t>
            </a:r>
            <a:r>
              <a:rPr lang="en-US" i="1" dirty="0" smtClean="0"/>
              <a:t>49)</a:t>
            </a:r>
            <a:endParaRPr lang="en-US" i="1" dirty="0"/>
          </a:p>
        </p:txBody>
      </p:sp>
    </p:spTree>
    <p:extLst>
      <p:ext uri="{BB962C8B-B14F-4D97-AF65-F5344CB8AC3E}">
        <p14:creationId xmlns:p14="http://schemas.microsoft.com/office/powerpoint/2010/main" val="97685166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p:cNvSpPr>
            <a:spLocks noGrp="1"/>
          </p:cNvSpPr>
          <p:nvPr>
            <p:ph type="body" sz="quarter" idx="10"/>
          </p:nvPr>
        </p:nvSpPr>
        <p:spPr>
          <a:xfrm>
            <a:off x="152400" y="152403"/>
            <a:ext cx="8991600" cy="685800"/>
          </a:xfrm>
        </p:spPr>
        <p:txBody>
          <a:bodyPr/>
          <a:lstStyle/>
          <a:p>
            <a:pPr>
              <a:lnSpc>
                <a:spcPct val="70000"/>
              </a:lnSpc>
            </a:pPr>
            <a:r>
              <a:rPr lang="en-US" sz="4000" dirty="0">
                <a:solidFill>
                  <a:schemeClr val="accent2"/>
                </a:solidFill>
              </a:rPr>
              <a:t>Non-Player Profile</a:t>
            </a:r>
          </a:p>
          <a:p>
            <a:pPr eaLnBrk="1" hangingPunct="1">
              <a:lnSpc>
                <a:spcPct val="70000"/>
              </a:lnSpc>
            </a:pPr>
            <a:r>
              <a:rPr lang="en-US" sz="2800" b="0" i="1" dirty="0" smtClean="0">
                <a:solidFill>
                  <a:schemeClr val="tx1"/>
                </a:solidFill>
              </a:rPr>
              <a:t>URBAN / MIDDLE INCOME </a:t>
            </a:r>
          </a:p>
        </p:txBody>
      </p:sp>
      <p:graphicFrame>
        <p:nvGraphicFramePr>
          <p:cNvPr id="4" name="Table 3"/>
          <p:cNvGraphicFramePr>
            <a:graphicFrameLocks noGrp="1"/>
          </p:cNvGraphicFramePr>
          <p:nvPr>
            <p:extLst>
              <p:ext uri="{D42A27DB-BD31-4B8C-83A1-F6EECF244321}">
                <p14:modId xmlns:p14="http://schemas.microsoft.com/office/powerpoint/2010/main" val="3864647753"/>
              </p:ext>
            </p:extLst>
          </p:nvPr>
        </p:nvGraphicFramePr>
        <p:xfrm>
          <a:off x="4690532" y="1278466"/>
          <a:ext cx="4343400" cy="5516880"/>
        </p:xfrm>
        <a:graphic>
          <a:graphicData uri="http://schemas.openxmlformats.org/drawingml/2006/table">
            <a:tbl>
              <a:tblPr firstRow="1" bandRow="1">
                <a:tableStyleId>{5940675A-B579-460E-94D1-54222C63F5DA}</a:tableStyleId>
              </a:tblPr>
              <a:tblGrid>
                <a:gridCol w="294536">
                  <a:extLst>
                    <a:ext uri="{9D8B030D-6E8A-4147-A177-3AD203B41FA5}">
                      <a16:colId xmlns:a16="http://schemas.microsoft.com/office/drawing/2014/main" val="20000"/>
                    </a:ext>
                  </a:extLst>
                </a:gridCol>
                <a:gridCol w="130566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64862">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chemeClr val="bg1"/>
                          </a:solidFill>
                        </a:rPr>
                        <a:t>Top Response </a:t>
                      </a:r>
                    </a:p>
                    <a:p>
                      <a:pPr algn="ctr"/>
                      <a:r>
                        <a:rPr lang="en-US" sz="900" b="1" dirty="0" smtClean="0">
                          <a:solidFill>
                            <a:schemeClr val="bg1"/>
                          </a:solidFill>
                        </a:rPr>
                        <a:t> (or Average)</a:t>
                      </a:r>
                    </a:p>
                  </a:txBody>
                  <a:tcPr>
                    <a:lnT w="12700" cap="flat" cmpd="sng" algn="ctr">
                      <a:solidFill>
                        <a:schemeClr val="tx1"/>
                      </a:solidFill>
                      <a:prstDash val="solid"/>
                      <a:round/>
                      <a:headEnd type="none" w="med" len="med"/>
                      <a:tailEnd type="none" w="med" len="med"/>
                    </a:lnT>
                    <a:solidFill>
                      <a:schemeClr val="accent2"/>
                    </a:solidFill>
                  </a:tcPr>
                </a:tc>
                <a:tc>
                  <a:txBody>
                    <a:bodyPr/>
                    <a:lstStyle/>
                    <a:p>
                      <a:pPr algn="ctr"/>
                      <a:r>
                        <a:rPr lang="en-US" sz="900" b="1" dirty="0" smtClean="0">
                          <a:solidFill>
                            <a:schemeClr val="tx1"/>
                          </a:solidFill>
                        </a:rPr>
                        <a:t>2</a:t>
                      </a:r>
                      <a:r>
                        <a:rPr lang="en-US" sz="900" b="1" baseline="30000" dirty="0" smtClean="0">
                          <a:solidFill>
                            <a:schemeClr val="tx1"/>
                          </a:solidFill>
                        </a:rPr>
                        <a:t>nd</a:t>
                      </a:r>
                      <a:r>
                        <a:rPr lang="en-US" sz="900" b="1" baseline="0" dirty="0" smtClean="0">
                          <a:solidFill>
                            <a:schemeClr val="tx1"/>
                          </a:solidFill>
                        </a:rPr>
                        <a:t> Top Response</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r h="228039">
                <a:tc rowSpan="13">
                  <a:txBody>
                    <a:bodyPr/>
                    <a:lstStyle/>
                    <a:p>
                      <a:pPr algn="ctr"/>
                      <a:r>
                        <a:rPr lang="en-US" sz="1050" b="1" dirty="0" smtClean="0">
                          <a:solidFill>
                            <a:schemeClr val="accent2">
                              <a:lumMod val="75000"/>
                            </a:schemeClr>
                          </a:solidFill>
                        </a:rPr>
                        <a:t>DEMOGRAPHICS</a:t>
                      </a:r>
                      <a:endParaRPr lang="en-US" sz="1050" b="1" dirty="0">
                        <a:solidFill>
                          <a:schemeClr val="accent2">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46 years</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28039">
                <a:tc vMerge="1">
                  <a:txBody>
                    <a:bodyPr/>
                    <a:lstStyle/>
                    <a:p>
                      <a:pPr algn="r"/>
                      <a:endParaRPr lang="en-US" sz="900" b="1" dirty="0"/>
                    </a:p>
                  </a:txBody>
                  <a:tcPr/>
                </a:tc>
                <a:tc>
                  <a:txBody>
                    <a:bodyPr/>
                    <a:lstStyle/>
                    <a:p>
                      <a:pPr algn="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Female – 54%</a:t>
                      </a:r>
                      <a:endParaRPr lang="en-US" sz="900" b="1" dirty="0"/>
                    </a:p>
                  </a:txBody>
                  <a:tcPr>
                    <a:solidFill>
                      <a:schemeClr val="accent2">
                        <a:lumMod val="20000"/>
                        <a:lumOff val="80000"/>
                      </a:schemeClr>
                    </a:solidFill>
                  </a:tcPr>
                </a:tc>
                <a:tc>
                  <a:txBody>
                    <a:bodyPr/>
                    <a:lstStyle/>
                    <a:p>
                      <a:pPr algn="ctr"/>
                      <a:r>
                        <a:rPr lang="en-US" sz="900" b="0" dirty="0" smtClean="0"/>
                        <a:t>Male – 46%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28039">
                <a:tc vMerge="1">
                  <a:txBody>
                    <a:bodyPr/>
                    <a:lstStyle/>
                    <a:p>
                      <a:pPr algn="r"/>
                      <a:endParaRPr lang="en-US" sz="900" b="1" dirty="0"/>
                    </a:p>
                  </a:txBody>
                  <a:tcPr/>
                </a:tc>
                <a:tc>
                  <a:txBody>
                    <a:bodyPr/>
                    <a:lstStyle/>
                    <a:p>
                      <a:pPr algn="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a:t>
                      </a:r>
                      <a:r>
                        <a:rPr lang="en-US" sz="900" b="1" baseline="0" dirty="0" smtClean="0"/>
                        <a:t> </a:t>
                      </a:r>
                      <a:r>
                        <a:rPr lang="en-US" sz="900" b="1" dirty="0" smtClean="0"/>
                        <a:t> – 60%</a:t>
                      </a:r>
                      <a:endParaRPr lang="en-US" sz="900" b="1" dirty="0"/>
                    </a:p>
                  </a:txBody>
                  <a:tcPr>
                    <a:solidFill>
                      <a:schemeClr val="accent2">
                        <a:lumMod val="20000"/>
                        <a:lumOff val="80000"/>
                      </a:schemeClr>
                    </a:solidFill>
                  </a:tcPr>
                </a:tc>
                <a:tc>
                  <a:txBody>
                    <a:bodyPr/>
                    <a:lstStyle/>
                    <a:p>
                      <a:pPr algn="ctr"/>
                      <a:r>
                        <a:rPr lang="en-US" sz="900" b="0" dirty="0" smtClean="0"/>
                        <a:t>AA– 26%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28039">
                <a:tc vMerge="1">
                  <a:txBody>
                    <a:bodyPr/>
                    <a:lstStyle/>
                    <a:p>
                      <a:pPr algn="r"/>
                      <a:endParaRPr lang="en-US" sz="900" b="1" dirty="0"/>
                    </a:p>
                  </a:txBody>
                  <a:tcPr/>
                </a:tc>
                <a:tc>
                  <a:txBody>
                    <a:bodyPr/>
                    <a:lstStyle/>
                    <a:p>
                      <a:pPr algn="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40%</a:t>
                      </a:r>
                      <a:endParaRPr lang="en-US" sz="900" b="1" dirty="0"/>
                    </a:p>
                  </a:txBody>
                  <a:tcPr>
                    <a:solidFill>
                      <a:schemeClr val="accent2">
                        <a:lumMod val="20000"/>
                        <a:lumOff val="80000"/>
                      </a:schemeClr>
                    </a:solidFill>
                  </a:tcPr>
                </a:tc>
                <a:tc>
                  <a:txBody>
                    <a:bodyPr/>
                    <a:lstStyle/>
                    <a:p>
                      <a:pPr algn="ctr"/>
                      <a:r>
                        <a:rPr lang="en-US" sz="900" b="0" dirty="0" smtClean="0"/>
                        <a:t>Apartment – 32%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8039">
                <a:tc vMerge="1">
                  <a:txBody>
                    <a:bodyPr/>
                    <a:lstStyle/>
                    <a:p>
                      <a:pPr algn="r"/>
                      <a:endParaRPr lang="en-US" sz="900" b="1" dirty="0"/>
                    </a:p>
                  </a:txBody>
                  <a:tcPr/>
                </a:tc>
                <a:tc>
                  <a:txBody>
                    <a:bodyPr/>
                    <a:lstStyle/>
                    <a:p>
                      <a:pPr algn="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$260,000</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8039">
                <a:tc vMerge="1">
                  <a:txBody>
                    <a:bodyPr/>
                    <a:lstStyle/>
                    <a:p>
                      <a:pPr algn="r"/>
                      <a:endParaRPr lang="en-US" sz="900" b="1" dirty="0"/>
                    </a:p>
                  </a:txBody>
                  <a:tcPr/>
                </a:tc>
                <a:tc>
                  <a:txBody>
                    <a:bodyPr/>
                    <a:lstStyle/>
                    <a:p>
                      <a:pPr algn="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 – 60%</a:t>
                      </a:r>
                      <a:endParaRPr lang="en-US" sz="900" b="1" dirty="0"/>
                    </a:p>
                  </a:txBody>
                  <a:tcPr>
                    <a:solidFill>
                      <a:schemeClr val="accent2">
                        <a:lumMod val="20000"/>
                        <a:lumOff val="80000"/>
                      </a:schemeClr>
                    </a:solidFill>
                  </a:tcPr>
                </a:tc>
                <a:tc>
                  <a:txBody>
                    <a:bodyPr/>
                    <a:lstStyle/>
                    <a:p>
                      <a:pPr algn="ctr"/>
                      <a:r>
                        <a:rPr lang="en-US" sz="900" b="0" dirty="0" smtClean="0"/>
                        <a:t>Rent – 38%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8039">
                <a:tc vMerge="1">
                  <a:txBody>
                    <a:bodyPr/>
                    <a:lstStyle/>
                    <a:p>
                      <a:pPr algn="r"/>
                      <a:endParaRPr lang="en-US" sz="900" b="1" dirty="0"/>
                    </a:p>
                  </a:txBody>
                  <a:tcPr/>
                </a:tc>
                <a:tc>
                  <a:txBody>
                    <a:bodyPr/>
                    <a:lstStyle/>
                    <a:p>
                      <a:pPr algn="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Married – 48%</a:t>
                      </a:r>
                      <a:endParaRPr lang="en-US" sz="900" b="1" dirty="0"/>
                    </a:p>
                  </a:txBody>
                  <a:tcPr>
                    <a:solidFill>
                      <a:schemeClr val="accent2">
                        <a:lumMod val="20000"/>
                        <a:lumOff val="80000"/>
                      </a:schemeClr>
                    </a:solidFill>
                  </a:tcPr>
                </a:tc>
                <a:tc>
                  <a:txBody>
                    <a:bodyPr/>
                    <a:lstStyle/>
                    <a:p>
                      <a:pPr algn="ctr"/>
                      <a:r>
                        <a:rPr lang="en-US" sz="900" b="0" dirty="0" smtClean="0"/>
                        <a:t>Single – 34%</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8039">
                <a:tc vMerge="1">
                  <a:txBody>
                    <a:bodyPr/>
                    <a:lstStyle/>
                    <a:p>
                      <a:pPr algn="r"/>
                      <a:endParaRPr lang="en-US" sz="900" b="1" dirty="0"/>
                    </a:p>
                  </a:txBody>
                  <a:tcPr/>
                </a:tc>
                <a:tc>
                  <a:txBody>
                    <a:bodyPr/>
                    <a:lstStyle/>
                    <a:p>
                      <a:pPr algn="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28%</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8039">
                <a:tc vMerge="1">
                  <a:txBody>
                    <a:bodyPr/>
                    <a:lstStyle/>
                    <a:p>
                      <a:pPr algn="r"/>
                      <a:endParaRPr lang="en-US" sz="900" b="1" dirty="0"/>
                    </a:p>
                  </a:txBody>
                  <a:tcPr/>
                </a:tc>
                <a:tc>
                  <a:txBody>
                    <a:bodyPr/>
                    <a:lstStyle/>
                    <a:p>
                      <a:pPr algn="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Post college – 43%</a:t>
                      </a:r>
                      <a:endParaRPr lang="en-US" sz="900" b="1" dirty="0"/>
                    </a:p>
                  </a:txBody>
                  <a:tcPr>
                    <a:solidFill>
                      <a:schemeClr val="accent2">
                        <a:lumMod val="20000"/>
                        <a:lumOff val="80000"/>
                      </a:schemeClr>
                    </a:solidFill>
                  </a:tcPr>
                </a:tc>
                <a:tc>
                  <a:txBody>
                    <a:bodyPr/>
                    <a:lstStyle/>
                    <a:p>
                      <a:pPr algn="ctr"/>
                      <a:r>
                        <a:rPr lang="en-US" sz="900" b="0" dirty="0" smtClean="0"/>
                        <a:t>4 years college – 39%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Full time – 70%</a:t>
                      </a:r>
                      <a:endParaRPr lang="en-US" sz="900" b="1" dirty="0"/>
                    </a:p>
                  </a:txBody>
                  <a:tcPr>
                    <a:solidFill>
                      <a:schemeClr val="accent2">
                        <a:lumMod val="20000"/>
                        <a:lumOff val="80000"/>
                      </a:schemeClr>
                    </a:solidFill>
                  </a:tcPr>
                </a:tc>
                <a:tc>
                  <a:txBody>
                    <a:bodyPr/>
                    <a:lstStyle/>
                    <a:p>
                      <a:pPr algn="ctr"/>
                      <a:r>
                        <a:rPr lang="en-US" sz="900" b="0" dirty="0" smtClean="0"/>
                        <a:t>Retired</a:t>
                      </a:r>
                      <a:r>
                        <a:rPr lang="en-US" sz="900" b="0" baseline="0" dirty="0" smtClean="0"/>
                        <a:t> </a:t>
                      </a:r>
                      <a:r>
                        <a:rPr lang="en-US" sz="900" b="0" dirty="0" smtClean="0"/>
                        <a:t>– 15%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84%</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$73,000</a:t>
                      </a:r>
                      <a:endParaRPr lang="en-US" sz="900" b="1" dirty="0"/>
                    </a:p>
                  </a:txBody>
                  <a:tcP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8039">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85%</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21621">
                <a:tc>
                  <a:txBody>
                    <a:bodyPr/>
                    <a:lstStyle/>
                    <a:p>
                      <a:pPr algn="ctr"/>
                      <a:endParaRPr lang="en-US" sz="200" b="1" dirty="0">
                        <a:solidFill>
                          <a:schemeClr val="accent2">
                            <a:lumMod val="75000"/>
                          </a:schemeClr>
                        </a:solidFill>
                      </a:endParaRPr>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8039">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E</a:t>
                      </a:r>
                      <a:endParaRPr lang="en-US" sz="1050" b="1" dirty="0">
                        <a:solidFill>
                          <a:schemeClr val="accent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Time</a:t>
                      </a:r>
                      <a:r>
                        <a:rPr lang="en-US" sz="900" b="1" baseline="0" dirty="0" smtClean="0"/>
                        <a:t> with friends </a:t>
                      </a:r>
                      <a:r>
                        <a:rPr lang="en-US" sz="900" b="1" dirty="0" smtClean="0"/>
                        <a:t>– 79%</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900" b="0" dirty="0" smtClean="0"/>
                        <a:t>Reading – 73%</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8039">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Internet – 8</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900" b="0" dirty="0" smtClean="0"/>
                        <a:t>Broadcast</a:t>
                      </a:r>
                      <a:r>
                        <a:rPr lang="en-US" sz="900" b="0" baseline="0" dirty="0" smtClean="0"/>
                        <a:t> TV </a:t>
                      </a:r>
                      <a:r>
                        <a:rPr lang="en-US" sz="900" b="0" dirty="0" smtClean="0"/>
                        <a:t>– 7</a:t>
                      </a:r>
                      <a:r>
                        <a:rPr lang="en-US" sz="900" b="0" baseline="0" dirty="0" smtClean="0"/>
                        <a:t> hours</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Laptop – 39% of time</a:t>
                      </a:r>
                      <a:endParaRPr lang="en-US" sz="900" b="1" dirty="0"/>
                    </a:p>
                  </a:txBody>
                  <a:tcP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a:r>
                        <a:rPr lang="en-US" sz="900" b="0" dirty="0" smtClean="0"/>
                        <a:t>Desktop – 34% of time</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Laptop – 84%</a:t>
                      </a:r>
                      <a:endParaRPr lang="en-US" sz="900" b="1" dirty="0"/>
                    </a:p>
                  </a:txBody>
                  <a:tcPr>
                    <a:solidFill>
                      <a:schemeClr val="accent2">
                        <a:lumMod val="20000"/>
                        <a:lumOff val="80000"/>
                      </a:schemeClr>
                    </a:solidFill>
                  </a:tcPr>
                </a:tc>
                <a:tc>
                  <a:txBody>
                    <a:bodyPr/>
                    <a:lstStyle/>
                    <a:p>
                      <a:pPr algn="ctr"/>
                      <a:r>
                        <a:rPr lang="en-US" sz="900" b="0" dirty="0" smtClean="0"/>
                        <a:t>Smartphone – 77%</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8"/>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Comedy – 65%</a:t>
                      </a:r>
                      <a:endParaRPr lang="en-US" sz="900" b="1" dirty="0"/>
                    </a:p>
                  </a:txBody>
                  <a:tcPr>
                    <a:solidFill>
                      <a:schemeClr val="accent2">
                        <a:lumMod val="20000"/>
                        <a:lumOff val="80000"/>
                      </a:schemeClr>
                    </a:solidFill>
                  </a:tcPr>
                </a:tc>
                <a:tc>
                  <a:txBody>
                    <a:bodyPr/>
                    <a:lstStyle/>
                    <a:p>
                      <a:pPr algn="ctr"/>
                      <a:r>
                        <a:rPr lang="en-US" sz="900" b="0" dirty="0" smtClean="0"/>
                        <a:t>Drama – 62%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71%</a:t>
                      </a:r>
                      <a:endParaRPr lang="en-US" sz="900" b="1" dirty="0"/>
                    </a:p>
                  </a:txBody>
                  <a:tcPr>
                    <a:solidFill>
                      <a:schemeClr val="accent2">
                        <a:lumMod val="20000"/>
                        <a:lumOff val="80000"/>
                      </a:schemeClr>
                    </a:solidFill>
                  </a:tcPr>
                </a:tc>
                <a:tc>
                  <a:txBody>
                    <a:bodyPr/>
                    <a:lstStyle/>
                    <a:p>
                      <a:pPr algn="ctr"/>
                      <a:r>
                        <a:rPr lang="en-US" sz="900" b="0" dirty="0" smtClean="0"/>
                        <a:t>YouTube – 33%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 – 83%</a:t>
                      </a:r>
                      <a:endParaRPr lang="en-US" sz="900" b="1" dirty="0"/>
                    </a:p>
                  </a:txBody>
                  <a:tcPr>
                    <a:solidFill>
                      <a:schemeClr val="accent2">
                        <a:lumMod val="20000"/>
                        <a:lumOff val="80000"/>
                      </a:schemeClr>
                    </a:solidFill>
                  </a:tcPr>
                </a:tc>
                <a:tc>
                  <a:txBody>
                    <a:bodyPr/>
                    <a:lstStyle/>
                    <a:p>
                      <a:pPr algn="ctr"/>
                      <a:r>
                        <a:rPr lang="en-US" sz="900" b="0" dirty="0" smtClean="0"/>
                        <a:t>Superstore</a:t>
                      </a:r>
                      <a:r>
                        <a:rPr lang="en-US" sz="900" b="0" baseline="0" dirty="0" smtClean="0"/>
                        <a:t> </a:t>
                      </a:r>
                      <a:r>
                        <a:rPr lang="en-US" sz="900" b="0" dirty="0" smtClean="0"/>
                        <a:t>– 61%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46%</a:t>
                      </a:r>
                      <a:endParaRPr lang="en-US" sz="900" b="1" dirty="0"/>
                    </a:p>
                  </a:txBody>
                  <a:tcPr>
                    <a:solidFill>
                      <a:schemeClr val="accent2">
                        <a:lumMod val="20000"/>
                        <a:lumOff val="80000"/>
                      </a:schemeClr>
                    </a:solidFill>
                  </a:tcPr>
                </a:tc>
                <a:tc>
                  <a:txBody>
                    <a:bodyPr/>
                    <a:lstStyle/>
                    <a:p>
                      <a:pPr algn="ctr"/>
                      <a:r>
                        <a:rPr lang="en-US" sz="900" b="0" dirty="0" smtClean="0"/>
                        <a:t>SUV– 21%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2"/>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Toyota – 32%</a:t>
                      </a:r>
                      <a:endParaRPr lang="en-US" sz="900" b="1" dirty="0"/>
                    </a:p>
                  </a:txBody>
                  <a:tcP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900" b="0" dirty="0" smtClean="0"/>
                        <a:t>Honda</a:t>
                      </a:r>
                      <a:r>
                        <a:rPr lang="en-US" sz="900" b="0" baseline="0" dirty="0" smtClean="0"/>
                        <a:t> </a:t>
                      </a:r>
                      <a:r>
                        <a:rPr lang="en-US" sz="900" b="0" dirty="0" smtClean="0"/>
                        <a:t>– 14%</a:t>
                      </a: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graphicFrame>
        <p:nvGraphicFramePr>
          <p:cNvPr id="5" name="Table 4"/>
          <p:cNvGraphicFramePr>
            <a:graphicFrameLocks noGrp="1"/>
          </p:cNvGraphicFramePr>
          <p:nvPr>
            <p:extLst/>
          </p:nvPr>
        </p:nvGraphicFramePr>
        <p:xfrm>
          <a:off x="101601" y="5511801"/>
          <a:ext cx="4343400" cy="128016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2">
                              <a:lumMod val="75000"/>
                            </a:schemeClr>
                          </a:solidFill>
                        </a:rPr>
                        <a:t>G A M B L I N G / G A M I N G   P O T E N T I A L</a:t>
                      </a:r>
                      <a:endParaRPr lang="en-US" sz="1200" b="1" dirty="0">
                        <a:solidFill>
                          <a:schemeClr val="accent2">
                            <a:lumMod val="75000"/>
                          </a:schemeClr>
                        </a:solidFill>
                      </a:endParaRPr>
                    </a:p>
                  </a:txBody>
                  <a:tcPr>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val="10000"/>
                  </a:ext>
                </a:extLst>
              </a:tr>
              <a:tr h="149854">
                <a:tc>
                  <a:txBody>
                    <a:bodyPr/>
                    <a:lstStyle/>
                    <a:p>
                      <a:pPr algn="r"/>
                      <a:r>
                        <a:rPr lang="en-US" sz="1050" b="1" dirty="0" smtClean="0"/>
                        <a:t>Risk Meter</a:t>
                      </a:r>
                      <a:endParaRPr lang="en-US" sz="1050" b="1" dirty="0"/>
                    </a:p>
                  </a:txBody>
                  <a:tcPr/>
                </a:tc>
                <a:tc>
                  <a:txBody>
                    <a:bodyPr/>
                    <a:lstStyle/>
                    <a:p>
                      <a:pPr algn="ctr"/>
                      <a:r>
                        <a:rPr lang="en-US" sz="1050" b="1" dirty="0" smtClean="0"/>
                        <a:t>12</a:t>
                      </a:r>
                      <a:r>
                        <a:rPr lang="en-US" sz="900" b="1" dirty="0" smtClean="0"/>
                        <a:t> </a:t>
                      </a:r>
                      <a:r>
                        <a:rPr lang="en-US" sz="900" i="1" dirty="0" smtClean="0"/>
                        <a:t>out of 25 points</a:t>
                      </a:r>
                      <a:endParaRPr lang="en-US" sz="900" i="1" dirty="0"/>
                    </a:p>
                  </a:txBody>
                  <a:tcPr/>
                </a:tc>
                <a:extLst>
                  <a:ext uri="{0D108BD9-81ED-4DB2-BD59-A6C34878D82A}">
                    <a16:rowId xmlns:a16="http://schemas.microsoft.com/office/drawing/2014/main" val="10001"/>
                  </a:ext>
                </a:extLst>
              </a:tr>
              <a:tr h="149854">
                <a:tc>
                  <a:txBody>
                    <a:bodyPr/>
                    <a:lstStyle/>
                    <a:p>
                      <a:pPr algn="r"/>
                      <a:r>
                        <a:rPr lang="en-US" sz="1050" b="1" dirty="0" smtClean="0"/>
                        <a:t>Gaming/Gambling Tendency</a:t>
                      </a:r>
                      <a:endParaRPr lang="en-US" sz="1050" b="1" dirty="0"/>
                    </a:p>
                  </a:txBody>
                  <a:tcPr/>
                </a:tc>
                <a:tc>
                  <a:txBody>
                    <a:bodyPr/>
                    <a:lstStyle/>
                    <a:p>
                      <a:pPr algn="ctr"/>
                      <a:r>
                        <a:rPr lang="en-US" sz="1050" b="1" dirty="0" smtClean="0"/>
                        <a:t>11 </a:t>
                      </a:r>
                      <a:r>
                        <a:rPr lang="en-US" sz="900" i="1" dirty="0" smtClean="0"/>
                        <a:t>out of 25 points</a:t>
                      </a:r>
                      <a:endParaRPr lang="en-US" sz="900" i="1" dirty="0"/>
                    </a:p>
                  </a:txBody>
                  <a:tcPr/>
                </a:tc>
                <a:extLst>
                  <a:ext uri="{0D108BD9-81ED-4DB2-BD59-A6C34878D82A}">
                    <a16:rowId xmlns:a16="http://schemas.microsoft.com/office/drawing/2014/main" val="10002"/>
                  </a:ext>
                </a:extLst>
              </a:tr>
              <a:tr h="149854">
                <a:tc>
                  <a:txBody>
                    <a:bodyPr/>
                    <a:lstStyle/>
                    <a:p>
                      <a:pPr algn="r"/>
                      <a:r>
                        <a:rPr lang="en-US" sz="1050" b="1" dirty="0" smtClean="0"/>
                        <a:t>Maryland Lottery Perception</a:t>
                      </a:r>
                      <a:endParaRPr lang="en-US" sz="1050" b="1" dirty="0"/>
                    </a:p>
                  </a:txBody>
                  <a:tcPr/>
                </a:tc>
                <a:tc>
                  <a:txBody>
                    <a:bodyPr/>
                    <a:lstStyle/>
                    <a:p>
                      <a:pPr algn="ctr"/>
                      <a:r>
                        <a:rPr lang="en-US" sz="1050" b="1" dirty="0" smtClean="0"/>
                        <a:t>24</a:t>
                      </a:r>
                      <a:r>
                        <a:rPr lang="en-US" sz="900" b="1" dirty="0" smtClean="0"/>
                        <a:t> </a:t>
                      </a:r>
                      <a:r>
                        <a:rPr lang="en-US" sz="900" i="1" dirty="0" smtClean="0"/>
                        <a:t>out of 50 points</a:t>
                      </a:r>
                      <a:endParaRPr lang="en-US" sz="900" i="1" dirty="0"/>
                    </a:p>
                  </a:txBody>
                  <a:tcPr/>
                </a:tc>
                <a:extLst>
                  <a:ext uri="{0D108BD9-81ED-4DB2-BD59-A6C34878D82A}">
                    <a16:rowId xmlns:a16="http://schemas.microsoft.com/office/drawing/2014/main" val="10003"/>
                  </a:ext>
                </a:extLst>
              </a:tr>
              <a:tr h="149854">
                <a:tc>
                  <a:txBody>
                    <a:bodyPr/>
                    <a:lstStyle/>
                    <a:p>
                      <a:pPr algn="r"/>
                      <a:r>
                        <a:rPr lang="en-US" sz="1050" b="1" dirty="0" smtClean="0">
                          <a:solidFill>
                            <a:schemeClr val="bg1"/>
                          </a:solidFill>
                        </a:rPr>
                        <a:t>Total Score</a:t>
                      </a:r>
                      <a:endParaRPr lang="en-US" sz="1050" b="1" dirty="0">
                        <a:solidFill>
                          <a:schemeClr val="bg1"/>
                        </a:solidFill>
                      </a:endParaRPr>
                    </a:p>
                  </a:txBody>
                  <a:tcPr>
                    <a:solidFill>
                      <a:schemeClr val="accent2"/>
                    </a:solidFill>
                  </a:tcPr>
                </a:tc>
                <a:tc>
                  <a:txBody>
                    <a:bodyPr/>
                    <a:lstStyle/>
                    <a:p>
                      <a:pPr algn="ctr"/>
                      <a:r>
                        <a:rPr lang="en-US" sz="1050" b="1" i="0" dirty="0" smtClean="0">
                          <a:solidFill>
                            <a:schemeClr val="bg1"/>
                          </a:solidFill>
                        </a:rPr>
                        <a:t>47</a:t>
                      </a:r>
                      <a:r>
                        <a:rPr lang="en-US" sz="1050" b="1" i="0" baseline="0" dirty="0" smtClean="0">
                          <a:solidFill>
                            <a:schemeClr val="bg1"/>
                          </a:solidFill>
                        </a:rPr>
                        <a:t> </a:t>
                      </a:r>
                      <a:r>
                        <a:rPr lang="en-US" sz="900" b="1" i="1" dirty="0" smtClean="0">
                          <a:solidFill>
                            <a:schemeClr val="bg1"/>
                          </a:solidFill>
                        </a:rPr>
                        <a:t>out of 100 points</a:t>
                      </a:r>
                      <a:endParaRPr lang="en-US" sz="900" b="1" i="1" dirty="0">
                        <a:solidFill>
                          <a:schemeClr val="bg1"/>
                        </a:solidFill>
                      </a:endParaRPr>
                    </a:p>
                  </a:txBody>
                  <a:tcPr>
                    <a:solidFill>
                      <a:schemeClr val="accent2"/>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nvPr>
        </p:nvGraphicFramePr>
        <p:xfrm>
          <a:off x="101601" y="1278466"/>
          <a:ext cx="4343400" cy="2226734"/>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tblGrid>
              <a:tr h="349917">
                <a:tc>
                  <a:txBody>
                    <a:bodyPr/>
                    <a:lstStyle/>
                    <a:p>
                      <a:pPr algn="ctr"/>
                      <a:r>
                        <a:rPr lang="en-US" sz="1200" b="1" dirty="0" smtClean="0">
                          <a:solidFill>
                            <a:schemeClr val="accent2">
                              <a:lumMod val="75000"/>
                            </a:schemeClr>
                          </a:solidFill>
                        </a:rPr>
                        <a:t>P R O F I L E  S U M M A R Y</a:t>
                      </a:r>
                      <a:r>
                        <a:rPr lang="en-US" sz="1200" b="1" baseline="0" dirty="0" smtClean="0">
                          <a:solidFill>
                            <a:schemeClr val="accent2">
                              <a:lumMod val="75000"/>
                            </a:schemeClr>
                          </a:solidFill>
                        </a:rPr>
                        <a:t> </a:t>
                      </a:r>
                      <a:endParaRPr lang="en-US" sz="1200" b="1" dirty="0">
                        <a:solidFill>
                          <a:schemeClr val="accent2">
                            <a:lumMod val="75000"/>
                          </a:schemeClr>
                        </a:solidFill>
                      </a:endParaRPr>
                    </a:p>
                  </a:txBody>
                  <a:tcPr anchor="ctr">
                    <a:solidFill>
                      <a:schemeClr val="bg1">
                        <a:lumMod val="95000"/>
                      </a:schemeClr>
                    </a:solidFill>
                  </a:tcPr>
                </a:tc>
                <a:extLst>
                  <a:ext uri="{0D108BD9-81ED-4DB2-BD59-A6C34878D82A}">
                    <a16:rowId xmlns:a16="http://schemas.microsoft.com/office/drawing/2014/main" val="10000"/>
                  </a:ext>
                </a:extLst>
              </a:tr>
              <a:tr h="1876817">
                <a:tc>
                  <a:txBody>
                    <a:bodyPr/>
                    <a:lstStyle/>
                    <a:p>
                      <a:pPr algn="l"/>
                      <a:r>
                        <a:rPr lang="en-US" sz="1200" b="1" dirty="0" smtClean="0">
                          <a:solidFill>
                            <a:schemeClr val="tx1"/>
                          </a:solidFill>
                        </a:rPr>
                        <a:t>This group’s average age is 46</a:t>
                      </a:r>
                      <a:r>
                        <a:rPr lang="en-US" sz="1200" b="1" baseline="0" dirty="0" smtClean="0">
                          <a:solidFill>
                            <a:schemeClr val="tx1"/>
                          </a:solidFill>
                        </a:rPr>
                        <a:t> and own a home in the city</a:t>
                      </a:r>
                      <a:r>
                        <a:rPr lang="en-US" sz="1200" b="1" dirty="0" smtClean="0">
                          <a:solidFill>
                            <a:schemeClr val="tx1"/>
                          </a:solidFill>
                        </a:rPr>
                        <a:t>.  They have college or post college degrees</a:t>
                      </a:r>
                      <a:r>
                        <a:rPr lang="en-US" sz="1200" b="1" baseline="0" dirty="0" smtClean="0">
                          <a:solidFill>
                            <a:schemeClr val="tx1"/>
                          </a:solidFill>
                        </a:rPr>
                        <a:t> </a:t>
                      </a:r>
                      <a:r>
                        <a:rPr lang="en-US" sz="1200" b="1" dirty="0" smtClean="0">
                          <a:solidFill>
                            <a:schemeClr val="tx1"/>
                          </a:solidFill>
                        </a:rPr>
                        <a:t>and the majority are working full time in a</a:t>
                      </a:r>
                      <a:r>
                        <a:rPr lang="en-US" sz="1200" b="1" baseline="0" dirty="0" smtClean="0">
                          <a:solidFill>
                            <a:schemeClr val="tx1"/>
                          </a:solidFill>
                        </a:rPr>
                        <a:t> </a:t>
                      </a:r>
                      <a:r>
                        <a:rPr lang="en-US" sz="1200" b="1" dirty="0" smtClean="0">
                          <a:solidFill>
                            <a:schemeClr val="tx1"/>
                          </a:solidFill>
                        </a:rPr>
                        <a:t>professional job.  They spend their leisure time with friends, reading, watching</a:t>
                      </a:r>
                      <a:r>
                        <a:rPr lang="en-US" sz="1200" b="1" baseline="0" dirty="0" smtClean="0">
                          <a:solidFill>
                            <a:schemeClr val="tx1"/>
                          </a:solidFill>
                        </a:rPr>
                        <a:t> TV, and eating out at restaurants</a:t>
                      </a:r>
                      <a:r>
                        <a:rPr lang="en-US" sz="1200" b="1" dirty="0" smtClean="0">
                          <a:solidFill>
                            <a:schemeClr val="tx1"/>
                          </a:solidFill>
                        </a:rPr>
                        <a:t>.   Their gambling/gaming index score is in the Low range indicating their likelihood to play the Lottery is low.</a:t>
                      </a:r>
                    </a:p>
                    <a:p>
                      <a:pPr algn="l"/>
                      <a:endParaRPr lang="en-US" sz="1200" b="1"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nvPr>
        </p:nvGraphicFramePr>
        <p:xfrm>
          <a:off x="107950" y="3606800"/>
          <a:ext cx="4343400" cy="1836421"/>
        </p:xfrm>
        <a:graphic>
          <a:graphicData uri="http://schemas.openxmlformats.org/drawingml/2006/table">
            <a:tbl>
              <a:tblPr firstRow="1" bandRow="1">
                <a:tableStyleId>{5940675A-B579-460E-94D1-54222C63F5DA}</a:tableStyleId>
              </a:tblPr>
              <a:tblGrid>
                <a:gridCol w="2285999">
                  <a:extLst>
                    <a:ext uri="{9D8B030D-6E8A-4147-A177-3AD203B41FA5}">
                      <a16:colId xmlns:a16="http://schemas.microsoft.com/office/drawing/2014/main" val="20000"/>
                    </a:ext>
                  </a:extLst>
                </a:gridCol>
                <a:gridCol w="2057401">
                  <a:extLst>
                    <a:ext uri="{9D8B030D-6E8A-4147-A177-3AD203B41FA5}">
                      <a16:colId xmlns:a16="http://schemas.microsoft.com/office/drawing/2014/main" val="20001"/>
                    </a:ext>
                  </a:extLst>
                </a:gridCol>
              </a:tblGrid>
              <a:tr h="286195">
                <a:tc gridSpan="2">
                  <a:txBody>
                    <a:bodyPr/>
                    <a:lstStyle/>
                    <a:p>
                      <a:pPr algn="ctr"/>
                      <a:r>
                        <a:rPr lang="en-US" sz="1200" b="1" dirty="0" smtClean="0">
                          <a:solidFill>
                            <a:schemeClr val="tx1">
                              <a:lumMod val="75000"/>
                              <a:lumOff val="25000"/>
                            </a:schemeClr>
                          </a:solidFill>
                        </a:rPr>
                        <a:t>C U R R E N T</a:t>
                      </a:r>
                      <a:r>
                        <a:rPr lang="en-US" sz="1200" b="1" baseline="0" dirty="0" smtClean="0">
                          <a:solidFill>
                            <a:schemeClr val="tx1">
                              <a:lumMod val="75000"/>
                              <a:lumOff val="25000"/>
                            </a:schemeClr>
                          </a:solidFill>
                        </a:rPr>
                        <a:t>  L O T T E R Y  P L A Y</a:t>
                      </a:r>
                      <a:endParaRPr lang="en-US" sz="1200" b="1" dirty="0">
                        <a:solidFill>
                          <a:schemeClr val="tx1">
                            <a:lumMod val="75000"/>
                            <a:lumOff val="25000"/>
                          </a:schemeClr>
                        </a:solidFill>
                      </a:endParaRPr>
                    </a:p>
                  </a:txBody>
                  <a:tcPr>
                    <a:solidFill>
                      <a:schemeClr val="bg1">
                        <a:lumMod val="85000"/>
                      </a:schemeClr>
                    </a:solidFill>
                  </a:tcPr>
                </a:tc>
                <a:tc hMerge="1">
                  <a:txBody>
                    <a:bodyPr/>
                    <a:lstStyle/>
                    <a:p>
                      <a:pPr algn="ctr"/>
                      <a:endParaRPr lang="en-US" sz="1200" b="1" dirty="0">
                        <a:solidFill>
                          <a:schemeClr val="accent2">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238496">
                <a:tc>
                  <a:txBody>
                    <a:bodyPr/>
                    <a:lstStyle/>
                    <a:p>
                      <a:pPr algn="r"/>
                      <a:endParaRPr lang="en-US" sz="900" b="1" dirty="0">
                        <a:solidFill>
                          <a:schemeClr val="tx1">
                            <a:lumMod val="50000"/>
                            <a:lumOff val="50000"/>
                          </a:schemeClr>
                        </a:solidFill>
                      </a:endParaRPr>
                    </a:p>
                  </a:txBody>
                  <a:tcPr>
                    <a:solidFill>
                      <a:schemeClr val="bg1">
                        <a:lumMod val="85000"/>
                      </a:schemeClr>
                    </a:solidFill>
                  </a:tcPr>
                </a:tc>
                <a:tc>
                  <a:txBody>
                    <a:bodyPr/>
                    <a:lstStyle/>
                    <a:p>
                      <a:pPr algn="ctr"/>
                      <a:r>
                        <a:rPr lang="en-US" sz="900" b="1" i="1" dirty="0" smtClean="0">
                          <a:solidFill>
                            <a:schemeClr val="tx1">
                              <a:lumMod val="50000"/>
                              <a:lumOff val="50000"/>
                            </a:schemeClr>
                          </a:solidFill>
                        </a:rPr>
                        <a:t>% of Respondents</a:t>
                      </a:r>
                      <a:endParaRPr lang="en-US" sz="900" b="1" i="1"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1"/>
                  </a:ext>
                </a:extLst>
              </a:tr>
              <a:tr h="262346">
                <a:tc>
                  <a:txBody>
                    <a:bodyPr/>
                    <a:lstStyle/>
                    <a:p>
                      <a:pPr algn="r"/>
                      <a:r>
                        <a:rPr lang="en-US" sz="1050" b="1" dirty="0" smtClean="0">
                          <a:solidFill>
                            <a:schemeClr val="tx1">
                              <a:lumMod val="50000"/>
                              <a:lumOff val="50000"/>
                            </a:schemeClr>
                          </a:solidFill>
                        </a:rPr>
                        <a:t>Daily Games</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2"/>
                  </a:ext>
                </a:extLst>
              </a:tr>
              <a:tr h="262346">
                <a:tc>
                  <a:txBody>
                    <a:bodyPr/>
                    <a:lstStyle/>
                    <a:p>
                      <a:pPr algn="r"/>
                      <a:r>
                        <a:rPr lang="en-US" sz="1050" b="1" dirty="0" smtClean="0">
                          <a:solidFill>
                            <a:schemeClr val="tx1">
                              <a:lumMod val="50000"/>
                              <a:lumOff val="50000"/>
                            </a:schemeClr>
                          </a:solidFill>
                        </a:rPr>
                        <a:t>Jackpot</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3"/>
                  </a:ext>
                </a:extLst>
              </a:tr>
              <a:tr h="262346">
                <a:tc>
                  <a:txBody>
                    <a:bodyPr/>
                    <a:lstStyle/>
                    <a:p>
                      <a:pPr algn="r"/>
                      <a:r>
                        <a:rPr lang="en-US" sz="1050" b="1" dirty="0" smtClean="0">
                          <a:solidFill>
                            <a:schemeClr val="tx1">
                              <a:lumMod val="50000"/>
                              <a:lumOff val="50000"/>
                            </a:schemeClr>
                          </a:solidFill>
                        </a:rPr>
                        <a:t>Scratch-Offs</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4"/>
                  </a:ext>
                </a:extLst>
              </a:tr>
              <a:tr h="262346">
                <a:tc>
                  <a:txBody>
                    <a:bodyPr/>
                    <a:lstStyle/>
                    <a:p>
                      <a:pPr algn="r"/>
                      <a:r>
                        <a:rPr lang="en-US" sz="1050" b="1" dirty="0" smtClean="0">
                          <a:solidFill>
                            <a:schemeClr val="tx1">
                              <a:lumMod val="50000"/>
                              <a:lumOff val="50000"/>
                            </a:schemeClr>
                          </a:solidFill>
                        </a:rPr>
                        <a:t>Monitor Games</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5"/>
                  </a:ext>
                </a:extLst>
              </a:tr>
              <a:tr h="262346">
                <a:tc>
                  <a:txBody>
                    <a:bodyPr/>
                    <a:lstStyle/>
                    <a:p>
                      <a:pPr algn="r"/>
                      <a:r>
                        <a:rPr lang="en-US" sz="1050" b="1" dirty="0" smtClean="0">
                          <a:solidFill>
                            <a:schemeClr val="tx1">
                              <a:lumMod val="50000"/>
                              <a:lumOff val="50000"/>
                            </a:schemeClr>
                          </a:solidFill>
                        </a:rPr>
                        <a:t>Total  Lottery</a:t>
                      </a:r>
                      <a:r>
                        <a:rPr lang="en-US" sz="1050" b="1" baseline="0" dirty="0" smtClean="0">
                          <a:solidFill>
                            <a:schemeClr val="tx1">
                              <a:lumMod val="50000"/>
                              <a:lumOff val="50000"/>
                            </a:schemeClr>
                          </a:solidFill>
                        </a:rPr>
                        <a:t> </a:t>
                      </a:r>
                      <a:r>
                        <a:rPr lang="en-US" sz="1050" b="1" dirty="0" smtClean="0">
                          <a:solidFill>
                            <a:schemeClr val="tx1">
                              <a:lumMod val="50000"/>
                              <a:lumOff val="50000"/>
                            </a:schemeClr>
                          </a:solidFill>
                        </a:rPr>
                        <a:t>Spend</a:t>
                      </a:r>
                      <a:endParaRPr lang="en-US" sz="1050" b="1" dirty="0">
                        <a:solidFill>
                          <a:schemeClr val="tx1">
                            <a:lumMod val="50000"/>
                            <a:lumOff val="50000"/>
                          </a:schemeClr>
                        </a:solidFill>
                      </a:endParaRP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tx1">
                              <a:lumMod val="50000"/>
                              <a:lumOff val="50000"/>
                            </a:schemeClr>
                          </a:solidFill>
                        </a:rPr>
                        <a:t>DNP</a:t>
                      </a:r>
                      <a:endParaRPr lang="en-US" sz="1050" b="1"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6"/>
                  </a:ext>
                </a:extLst>
              </a:tr>
            </a:tbl>
          </a:graphicData>
        </a:graphic>
      </p:graphicFrame>
      <p:sp>
        <p:nvSpPr>
          <p:cNvPr id="8" name="Rectangle 7"/>
          <p:cNvSpPr/>
          <p:nvPr/>
        </p:nvSpPr>
        <p:spPr>
          <a:xfrm>
            <a:off x="8168195" y="762000"/>
            <a:ext cx="899605" cy="369332"/>
          </a:xfrm>
          <a:prstGeom prst="rect">
            <a:avLst/>
          </a:prstGeom>
        </p:spPr>
        <p:txBody>
          <a:bodyPr wrap="none">
            <a:spAutoFit/>
          </a:bodyPr>
          <a:lstStyle/>
          <a:p>
            <a:pPr>
              <a:defRPr/>
            </a:pPr>
            <a:r>
              <a:rPr lang="en-US" i="1" dirty="0"/>
              <a:t>(n = </a:t>
            </a:r>
            <a:r>
              <a:rPr lang="en-US" i="1" dirty="0" smtClean="0"/>
              <a:t>82)</a:t>
            </a:r>
            <a:endParaRPr lang="en-US" i="1" dirty="0"/>
          </a:p>
        </p:txBody>
      </p:sp>
    </p:spTree>
    <p:extLst>
      <p:ext uri="{BB962C8B-B14F-4D97-AF65-F5344CB8AC3E}">
        <p14:creationId xmlns:p14="http://schemas.microsoft.com/office/powerpoint/2010/main" val="33979673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p:cNvSpPr>
            <a:spLocks noGrp="1"/>
          </p:cNvSpPr>
          <p:nvPr>
            <p:ph type="body" sz="quarter" idx="10"/>
          </p:nvPr>
        </p:nvSpPr>
        <p:spPr>
          <a:xfrm>
            <a:off x="152400" y="152403"/>
            <a:ext cx="8991600" cy="685800"/>
          </a:xfrm>
        </p:spPr>
        <p:txBody>
          <a:bodyPr/>
          <a:lstStyle/>
          <a:p>
            <a:pPr>
              <a:lnSpc>
                <a:spcPct val="70000"/>
              </a:lnSpc>
            </a:pPr>
            <a:r>
              <a:rPr lang="en-US" sz="4000" dirty="0">
                <a:solidFill>
                  <a:schemeClr val="accent2"/>
                </a:solidFill>
              </a:rPr>
              <a:t>Non-Player Profile</a:t>
            </a:r>
          </a:p>
          <a:p>
            <a:pPr eaLnBrk="1" hangingPunct="1">
              <a:lnSpc>
                <a:spcPct val="70000"/>
              </a:lnSpc>
            </a:pPr>
            <a:r>
              <a:rPr lang="en-US" sz="2800" b="0" i="1" dirty="0" smtClean="0">
                <a:solidFill>
                  <a:schemeClr val="tx1"/>
                </a:solidFill>
              </a:rPr>
              <a:t>URBAN / HIGH INCOME </a:t>
            </a:r>
          </a:p>
        </p:txBody>
      </p:sp>
      <p:graphicFrame>
        <p:nvGraphicFramePr>
          <p:cNvPr id="4" name="Table 3"/>
          <p:cNvGraphicFramePr>
            <a:graphicFrameLocks noGrp="1"/>
          </p:cNvGraphicFramePr>
          <p:nvPr>
            <p:extLst>
              <p:ext uri="{D42A27DB-BD31-4B8C-83A1-F6EECF244321}">
                <p14:modId xmlns:p14="http://schemas.microsoft.com/office/powerpoint/2010/main" val="3353155388"/>
              </p:ext>
            </p:extLst>
          </p:nvPr>
        </p:nvGraphicFramePr>
        <p:xfrm>
          <a:off x="4690532" y="1278466"/>
          <a:ext cx="4343400" cy="5516880"/>
        </p:xfrm>
        <a:graphic>
          <a:graphicData uri="http://schemas.openxmlformats.org/drawingml/2006/table">
            <a:tbl>
              <a:tblPr firstRow="1" bandRow="1">
                <a:tableStyleId>{5940675A-B579-460E-94D1-54222C63F5DA}</a:tableStyleId>
              </a:tblPr>
              <a:tblGrid>
                <a:gridCol w="294536">
                  <a:extLst>
                    <a:ext uri="{9D8B030D-6E8A-4147-A177-3AD203B41FA5}">
                      <a16:colId xmlns:a16="http://schemas.microsoft.com/office/drawing/2014/main" val="20000"/>
                    </a:ext>
                  </a:extLst>
                </a:gridCol>
                <a:gridCol w="130566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64862">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chemeClr val="bg1"/>
                          </a:solidFill>
                        </a:rPr>
                        <a:t>Top Response </a:t>
                      </a:r>
                    </a:p>
                    <a:p>
                      <a:pPr algn="ctr"/>
                      <a:r>
                        <a:rPr lang="en-US" sz="900" b="1" dirty="0" smtClean="0">
                          <a:solidFill>
                            <a:schemeClr val="bg1"/>
                          </a:solidFill>
                        </a:rPr>
                        <a:t> (or Average)</a:t>
                      </a:r>
                    </a:p>
                  </a:txBody>
                  <a:tcPr>
                    <a:lnT w="12700" cap="flat" cmpd="sng" algn="ctr">
                      <a:solidFill>
                        <a:schemeClr val="tx1"/>
                      </a:solidFill>
                      <a:prstDash val="solid"/>
                      <a:round/>
                      <a:headEnd type="none" w="med" len="med"/>
                      <a:tailEnd type="none" w="med" len="med"/>
                    </a:lnT>
                    <a:solidFill>
                      <a:schemeClr val="accent2"/>
                    </a:solidFill>
                  </a:tcPr>
                </a:tc>
                <a:tc>
                  <a:txBody>
                    <a:bodyPr/>
                    <a:lstStyle/>
                    <a:p>
                      <a:pPr algn="ctr"/>
                      <a:r>
                        <a:rPr lang="en-US" sz="900" b="1" dirty="0" smtClean="0">
                          <a:solidFill>
                            <a:schemeClr val="tx1"/>
                          </a:solidFill>
                        </a:rPr>
                        <a:t>2</a:t>
                      </a:r>
                      <a:r>
                        <a:rPr lang="en-US" sz="900" b="1" baseline="30000" dirty="0" smtClean="0">
                          <a:solidFill>
                            <a:schemeClr val="tx1"/>
                          </a:solidFill>
                        </a:rPr>
                        <a:t>nd</a:t>
                      </a:r>
                      <a:r>
                        <a:rPr lang="en-US" sz="900" b="1" baseline="0" dirty="0" smtClean="0">
                          <a:solidFill>
                            <a:schemeClr val="tx1"/>
                          </a:solidFill>
                        </a:rPr>
                        <a:t> Top Response</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r h="228039">
                <a:tc rowSpan="13">
                  <a:txBody>
                    <a:bodyPr/>
                    <a:lstStyle/>
                    <a:p>
                      <a:pPr algn="ctr"/>
                      <a:r>
                        <a:rPr lang="en-US" sz="1050" b="1" dirty="0" smtClean="0">
                          <a:solidFill>
                            <a:schemeClr val="accent2">
                              <a:lumMod val="75000"/>
                            </a:schemeClr>
                          </a:solidFill>
                        </a:rPr>
                        <a:t>DEMOGRAPHICS</a:t>
                      </a:r>
                      <a:endParaRPr lang="en-US" sz="1050" b="1" dirty="0">
                        <a:solidFill>
                          <a:schemeClr val="accent2">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49 years</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28039">
                <a:tc vMerge="1">
                  <a:txBody>
                    <a:bodyPr/>
                    <a:lstStyle/>
                    <a:p>
                      <a:pPr algn="r"/>
                      <a:endParaRPr lang="en-US" sz="900" b="1" dirty="0"/>
                    </a:p>
                  </a:txBody>
                  <a:tcPr/>
                </a:tc>
                <a:tc>
                  <a:txBody>
                    <a:bodyPr/>
                    <a:lstStyle/>
                    <a:p>
                      <a:pPr algn="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Male – 71%</a:t>
                      </a:r>
                      <a:endParaRPr lang="en-US" sz="900" b="1" dirty="0"/>
                    </a:p>
                  </a:txBody>
                  <a:tcPr>
                    <a:solidFill>
                      <a:schemeClr val="accent2">
                        <a:lumMod val="20000"/>
                        <a:lumOff val="80000"/>
                      </a:schemeClr>
                    </a:solidFill>
                  </a:tcPr>
                </a:tc>
                <a:tc>
                  <a:txBody>
                    <a:bodyPr/>
                    <a:lstStyle/>
                    <a:p>
                      <a:pPr algn="ctr"/>
                      <a:r>
                        <a:rPr lang="en-US" sz="900" b="0" dirty="0" smtClean="0"/>
                        <a:t>Female – 29%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28039">
                <a:tc vMerge="1">
                  <a:txBody>
                    <a:bodyPr/>
                    <a:lstStyle/>
                    <a:p>
                      <a:pPr algn="r"/>
                      <a:endParaRPr lang="en-US" sz="900" b="1" dirty="0"/>
                    </a:p>
                  </a:txBody>
                  <a:tcPr/>
                </a:tc>
                <a:tc>
                  <a:txBody>
                    <a:bodyPr/>
                    <a:lstStyle/>
                    <a:p>
                      <a:pPr algn="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a:t>
                      </a:r>
                      <a:r>
                        <a:rPr lang="en-US" sz="900" b="1" baseline="0" dirty="0" smtClean="0"/>
                        <a:t> </a:t>
                      </a:r>
                      <a:r>
                        <a:rPr lang="en-US" sz="900" b="1" dirty="0" smtClean="0"/>
                        <a:t> – 76%</a:t>
                      </a:r>
                      <a:endParaRPr lang="en-US" sz="900" b="1" dirty="0"/>
                    </a:p>
                  </a:txBody>
                  <a:tcPr>
                    <a:solidFill>
                      <a:schemeClr val="accent2">
                        <a:lumMod val="20000"/>
                        <a:lumOff val="80000"/>
                      </a:schemeClr>
                    </a:solidFill>
                  </a:tcPr>
                </a:tc>
                <a:tc>
                  <a:txBody>
                    <a:bodyPr/>
                    <a:lstStyle/>
                    <a:p>
                      <a:pPr algn="ctr"/>
                      <a:r>
                        <a:rPr lang="en-US" sz="900" b="0" dirty="0" smtClean="0"/>
                        <a:t>Asian– 7%</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28039">
                <a:tc vMerge="1">
                  <a:txBody>
                    <a:bodyPr/>
                    <a:lstStyle/>
                    <a:p>
                      <a:pPr algn="r"/>
                      <a:endParaRPr lang="en-US" sz="900" b="1" dirty="0"/>
                    </a:p>
                  </a:txBody>
                  <a:tcPr/>
                </a:tc>
                <a:tc>
                  <a:txBody>
                    <a:bodyPr/>
                    <a:lstStyle/>
                    <a:p>
                      <a:pPr algn="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52%</a:t>
                      </a:r>
                      <a:endParaRPr lang="en-US" sz="900" b="1" dirty="0"/>
                    </a:p>
                  </a:txBody>
                  <a:tcPr>
                    <a:solidFill>
                      <a:schemeClr val="accent2">
                        <a:lumMod val="20000"/>
                        <a:lumOff val="80000"/>
                      </a:schemeClr>
                    </a:solidFill>
                  </a:tcPr>
                </a:tc>
                <a:tc>
                  <a:txBody>
                    <a:bodyPr/>
                    <a:lstStyle/>
                    <a:p>
                      <a:pPr algn="ctr"/>
                      <a:r>
                        <a:rPr lang="en-US" sz="900" b="0" dirty="0" smtClean="0"/>
                        <a:t>TH – 26%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8039">
                <a:tc vMerge="1">
                  <a:txBody>
                    <a:bodyPr/>
                    <a:lstStyle/>
                    <a:p>
                      <a:pPr algn="r"/>
                      <a:endParaRPr lang="en-US" sz="900" b="1" dirty="0"/>
                    </a:p>
                  </a:txBody>
                  <a:tcPr/>
                </a:tc>
                <a:tc>
                  <a:txBody>
                    <a:bodyPr/>
                    <a:lstStyle/>
                    <a:p>
                      <a:pPr algn="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$500,000</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8039">
                <a:tc vMerge="1">
                  <a:txBody>
                    <a:bodyPr/>
                    <a:lstStyle/>
                    <a:p>
                      <a:pPr algn="r"/>
                      <a:endParaRPr lang="en-US" sz="900" b="1" dirty="0"/>
                    </a:p>
                  </a:txBody>
                  <a:tcPr/>
                </a:tc>
                <a:tc>
                  <a:txBody>
                    <a:bodyPr/>
                    <a:lstStyle/>
                    <a:p>
                      <a:pPr algn="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 – 69%</a:t>
                      </a:r>
                      <a:endParaRPr lang="en-US" sz="900" b="1" dirty="0"/>
                    </a:p>
                  </a:txBody>
                  <a:tcPr>
                    <a:solidFill>
                      <a:schemeClr val="accent2">
                        <a:lumMod val="20000"/>
                        <a:lumOff val="80000"/>
                      </a:schemeClr>
                    </a:solidFill>
                  </a:tcPr>
                </a:tc>
                <a:tc>
                  <a:txBody>
                    <a:bodyPr/>
                    <a:lstStyle/>
                    <a:p>
                      <a:pPr algn="ctr"/>
                      <a:r>
                        <a:rPr lang="en-US" sz="900" b="0" dirty="0" smtClean="0"/>
                        <a:t>Rent – 24%</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8039">
                <a:tc vMerge="1">
                  <a:txBody>
                    <a:bodyPr/>
                    <a:lstStyle/>
                    <a:p>
                      <a:pPr algn="r"/>
                      <a:endParaRPr lang="en-US" sz="900" b="1" dirty="0"/>
                    </a:p>
                  </a:txBody>
                  <a:tcPr/>
                </a:tc>
                <a:tc>
                  <a:txBody>
                    <a:bodyPr/>
                    <a:lstStyle/>
                    <a:p>
                      <a:pPr algn="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Married – 76%</a:t>
                      </a:r>
                      <a:endParaRPr lang="en-US" sz="900" b="1" dirty="0"/>
                    </a:p>
                  </a:txBody>
                  <a:tcPr>
                    <a:solidFill>
                      <a:schemeClr val="accent2">
                        <a:lumMod val="20000"/>
                        <a:lumOff val="80000"/>
                      </a:schemeClr>
                    </a:solidFill>
                  </a:tcPr>
                </a:tc>
                <a:tc>
                  <a:txBody>
                    <a:bodyPr/>
                    <a:lstStyle/>
                    <a:p>
                      <a:pPr algn="ctr"/>
                      <a:r>
                        <a:rPr lang="en-US" sz="900" b="0" dirty="0" smtClean="0"/>
                        <a:t>Single – 19%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8039">
                <a:tc vMerge="1">
                  <a:txBody>
                    <a:bodyPr/>
                    <a:lstStyle/>
                    <a:p>
                      <a:pPr algn="r"/>
                      <a:endParaRPr lang="en-US" sz="900" b="1" dirty="0"/>
                    </a:p>
                  </a:txBody>
                  <a:tcPr/>
                </a:tc>
                <a:tc>
                  <a:txBody>
                    <a:bodyPr/>
                    <a:lstStyle/>
                    <a:p>
                      <a:pPr algn="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26%</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8039">
                <a:tc vMerge="1">
                  <a:txBody>
                    <a:bodyPr/>
                    <a:lstStyle/>
                    <a:p>
                      <a:pPr algn="r"/>
                      <a:endParaRPr lang="en-US" sz="900" b="1" dirty="0"/>
                    </a:p>
                  </a:txBody>
                  <a:tcPr/>
                </a:tc>
                <a:tc>
                  <a:txBody>
                    <a:bodyPr/>
                    <a:lstStyle/>
                    <a:p>
                      <a:pPr algn="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Post college – 69%</a:t>
                      </a:r>
                      <a:endParaRPr lang="en-US" sz="900" b="1" dirty="0"/>
                    </a:p>
                  </a:txBody>
                  <a:tcPr>
                    <a:solidFill>
                      <a:schemeClr val="accent2">
                        <a:lumMod val="20000"/>
                        <a:lumOff val="80000"/>
                      </a:schemeClr>
                    </a:solidFill>
                  </a:tcPr>
                </a:tc>
                <a:tc>
                  <a:txBody>
                    <a:bodyPr/>
                    <a:lstStyle/>
                    <a:p>
                      <a:pPr algn="ctr"/>
                      <a:r>
                        <a:rPr lang="en-US" sz="900" b="0" dirty="0" smtClean="0"/>
                        <a:t>4 years college – 24%</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Full time – 64%</a:t>
                      </a:r>
                      <a:endParaRPr lang="en-US" sz="900" b="1" dirty="0"/>
                    </a:p>
                  </a:txBody>
                  <a:tcPr>
                    <a:solidFill>
                      <a:schemeClr val="accent2">
                        <a:lumMod val="20000"/>
                        <a:lumOff val="80000"/>
                      </a:schemeClr>
                    </a:solidFill>
                  </a:tcPr>
                </a:tc>
                <a:tc>
                  <a:txBody>
                    <a:bodyPr/>
                    <a:lstStyle/>
                    <a:p>
                      <a:pPr algn="ctr"/>
                      <a:r>
                        <a:rPr lang="en-US" sz="900" b="0" dirty="0" smtClean="0"/>
                        <a:t>Retired</a:t>
                      </a:r>
                      <a:r>
                        <a:rPr lang="en-US" sz="900" b="0" baseline="0" dirty="0" smtClean="0"/>
                        <a:t> </a:t>
                      </a:r>
                      <a:r>
                        <a:rPr lang="en-US" sz="900" b="0" dirty="0" smtClean="0"/>
                        <a:t>– 10%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86%</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$158,000</a:t>
                      </a:r>
                      <a:endParaRPr lang="en-US" sz="900" b="1" dirty="0"/>
                    </a:p>
                  </a:txBody>
                  <a:tcP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8039">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93%</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21621">
                <a:tc>
                  <a:txBody>
                    <a:bodyPr/>
                    <a:lstStyle/>
                    <a:p>
                      <a:pPr algn="ctr"/>
                      <a:endParaRPr lang="en-US" sz="200" b="1" dirty="0">
                        <a:solidFill>
                          <a:schemeClr val="accent2">
                            <a:lumMod val="75000"/>
                          </a:schemeClr>
                        </a:solidFill>
                      </a:endParaRPr>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8039">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E</a:t>
                      </a:r>
                      <a:endParaRPr lang="en-US" sz="1050" b="1" dirty="0">
                        <a:solidFill>
                          <a:schemeClr val="accent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Restaurants</a:t>
                      </a:r>
                      <a:r>
                        <a:rPr lang="en-US" sz="900" b="1" baseline="0" dirty="0" smtClean="0"/>
                        <a:t> </a:t>
                      </a:r>
                      <a:r>
                        <a:rPr lang="en-US" sz="900" b="1" dirty="0" smtClean="0"/>
                        <a:t>– 90%</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900" b="0" dirty="0" smtClean="0"/>
                        <a:t>Watch TV – 83%</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8039">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Internet – 7</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900" b="0" dirty="0" smtClean="0"/>
                        <a:t>Broadcast</a:t>
                      </a:r>
                      <a:r>
                        <a:rPr lang="en-US" sz="900" b="0" baseline="0" dirty="0" smtClean="0"/>
                        <a:t> TV </a:t>
                      </a:r>
                      <a:r>
                        <a:rPr lang="en-US" sz="900" b="0" dirty="0" smtClean="0"/>
                        <a:t>– 6</a:t>
                      </a:r>
                      <a:r>
                        <a:rPr lang="en-US" sz="900" b="0" baseline="0" dirty="0" smtClean="0"/>
                        <a:t> hours</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Laptop – 40% of time</a:t>
                      </a:r>
                      <a:endParaRPr lang="en-US" sz="900" b="1" dirty="0"/>
                    </a:p>
                  </a:txBody>
                  <a:tcP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a:r>
                        <a:rPr lang="en-US" sz="900" b="0" dirty="0" smtClean="0"/>
                        <a:t>Desktop – 34% of time</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Laptop – 88%</a:t>
                      </a:r>
                      <a:endParaRPr lang="en-US" sz="900" b="1" dirty="0"/>
                    </a:p>
                  </a:txBody>
                  <a:tcPr>
                    <a:solidFill>
                      <a:schemeClr val="accent2">
                        <a:lumMod val="20000"/>
                        <a:lumOff val="80000"/>
                      </a:schemeClr>
                    </a:solidFill>
                  </a:tcPr>
                </a:tc>
                <a:tc>
                  <a:txBody>
                    <a:bodyPr/>
                    <a:lstStyle/>
                    <a:p>
                      <a:pPr algn="ctr"/>
                      <a:r>
                        <a:rPr lang="en-US" sz="900" b="0" dirty="0" smtClean="0"/>
                        <a:t>Smartphone – 76%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8"/>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Comedy – 64%</a:t>
                      </a:r>
                      <a:endParaRPr lang="en-US" sz="900" b="1" dirty="0"/>
                    </a:p>
                  </a:txBody>
                  <a:tcPr>
                    <a:solidFill>
                      <a:schemeClr val="accent2">
                        <a:lumMod val="20000"/>
                        <a:lumOff val="80000"/>
                      </a:schemeClr>
                    </a:solidFill>
                  </a:tcPr>
                </a:tc>
                <a:tc>
                  <a:txBody>
                    <a:bodyPr/>
                    <a:lstStyle/>
                    <a:p>
                      <a:pPr algn="ctr"/>
                      <a:r>
                        <a:rPr lang="en-US" sz="900" b="0" dirty="0" smtClean="0"/>
                        <a:t>News – 60%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62%</a:t>
                      </a:r>
                      <a:endParaRPr lang="en-US" sz="900" b="1" dirty="0"/>
                    </a:p>
                  </a:txBody>
                  <a:tcPr>
                    <a:solidFill>
                      <a:schemeClr val="accent2">
                        <a:lumMod val="20000"/>
                        <a:lumOff val="80000"/>
                      </a:schemeClr>
                    </a:solidFill>
                  </a:tcPr>
                </a:tc>
                <a:tc>
                  <a:txBody>
                    <a:bodyPr/>
                    <a:lstStyle/>
                    <a:p>
                      <a:pPr algn="ctr"/>
                      <a:r>
                        <a:rPr lang="en-US" sz="900" b="0" dirty="0" smtClean="0"/>
                        <a:t>LinkedIn – 38%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 – 83%</a:t>
                      </a:r>
                      <a:endParaRPr lang="en-US" sz="900" b="1" dirty="0"/>
                    </a:p>
                  </a:txBody>
                  <a:tcPr>
                    <a:solidFill>
                      <a:schemeClr val="accent2">
                        <a:lumMod val="20000"/>
                        <a:lumOff val="80000"/>
                      </a:schemeClr>
                    </a:solidFill>
                  </a:tcPr>
                </a:tc>
                <a:tc>
                  <a:txBody>
                    <a:bodyPr/>
                    <a:lstStyle/>
                    <a:p>
                      <a:pPr algn="ctr"/>
                      <a:r>
                        <a:rPr lang="en-US" sz="900" b="0" dirty="0" smtClean="0"/>
                        <a:t>Major</a:t>
                      </a:r>
                      <a:r>
                        <a:rPr lang="en-US" sz="900" b="0" baseline="0" dirty="0" smtClean="0"/>
                        <a:t> Drug Store </a:t>
                      </a:r>
                      <a:r>
                        <a:rPr lang="en-US" sz="900" b="0" dirty="0" smtClean="0"/>
                        <a:t>– 55%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40%</a:t>
                      </a:r>
                      <a:endParaRPr lang="en-US" sz="900" b="1" dirty="0"/>
                    </a:p>
                  </a:txBody>
                  <a:tcPr>
                    <a:solidFill>
                      <a:schemeClr val="accent2">
                        <a:lumMod val="20000"/>
                        <a:lumOff val="80000"/>
                      </a:schemeClr>
                    </a:solidFill>
                  </a:tcPr>
                </a:tc>
                <a:tc>
                  <a:txBody>
                    <a:bodyPr/>
                    <a:lstStyle/>
                    <a:p>
                      <a:pPr algn="ctr"/>
                      <a:r>
                        <a:rPr lang="en-US" sz="900" b="0" dirty="0" smtClean="0"/>
                        <a:t>SUV– 29%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2"/>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Toyota – 23%</a:t>
                      </a:r>
                      <a:endParaRPr lang="en-US" sz="900" b="1" dirty="0"/>
                    </a:p>
                  </a:txBody>
                  <a:tcP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900" b="0" dirty="0" smtClean="0"/>
                        <a:t>Honda</a:t>
                      </a:r>
                      <a:r>
                        <a:rPr lang="en-US" sz="900" b="0" baseline="0" dirty="0" smtClean="0"/>
                        <a:t> </a:t>
                      </a:r>
                      <a:r>
                        <a:rPr lang="en-US" sz="900" b="0" dirty="0" smtClean="0"/>
                        <a:t>– 20%</a:t>
                      </a: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graphicFrame>
        <p:nvGraphicFramePr>
          <p:cNvPr id="5" name="Table 4"/>
          <p:cNvGraphicFramePr>
            <a:graphicFrameLocks noGrp="1"/>
          </p:cNvGraphicFramePr>
          <p:nvPr>
            <p:extLst/>
          </p:nvPr>
        </p:nvGraphicFramePr>
        <p:xfrm>
          <a:off x="101601" y="5511801"/>
          <a:ext cx="4343400" cy="128016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2">
                              <a:lumMod val="75000"/>
                            </a:schemeClr>
                          </a:solidFill>
                        </a:rPr>
                        <a:t>G A M B L I N G / G A M I N G   P O T E N T I A L</a:t>
                      </a:r>
                      <a:endParaRPr lang="en-US" sz="1200" b="1" dirty="0">
                        <a:solidFill>
                          <a:schemeClr val="accent2">
                            <a:lumMod val="75000"/>
                          </a:schemeClr>
                        </a:solidFill>
                      </a:endParaRPr>
                    </a:p>
                  </a:txBody>
                  <a:tcPr>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val="10000"/>
                  </a:ext>
                </a:extLst>
              </a:tr>
              <a:tr h="149854">
                <a:tc>
                  <a:txBody>
                    <a:bodyPr/>
                    <a:lstStyle/>
                    <a:p>
                      <a:pPr algn="r"/>
                      <a:r>
                        <a:rPr lang="en-US" sz="1050" b="1" dirty="0" smtClean="0"/>
                        <a:t>Risk Meter</a:t>
                      </a:r>
                      <a:endParaRPr lang="en-US" sz="1050" b="1" dirty="0"/>
                    </a:p>
                  </a:txBody>
                  <a:tcPr/>
                </a:tc>
                <a:tc>
                  <a:txBody>
                    <a:bodyPr/>
                    <a:lstStyle/>
                    <a:p>
                      <a:pPr algn="ctr"/>
                      <a:r>
                        <a:rPr lang="en-US" sz="1050" b="1" dirty="0" smtClean="0"/>
                        <a:t>12</a:t>
                      </a:r>
                      <a:r>
                        <a:rPr lang="en-US" sz="900" b="1" dirty="0" smtClean="0"/>
                        <a:t> </a:t>
                      </a:r>
                      <a:r>
                        <a:rPr lang="en-US" sz="900" i="1" dirty="0" smtClean="0"/>
                        <a:t>out of 25 points</a:t>
                      </a:r>
                      <a:endParaRPr lang="en-US" sz="900" i="1" dirty="0"/>
                    </a:p>
                  </a:txBody>
                  <a:tcPr/>
                </a:tc>
                <a:extLst>
                  <a:ext uri="{0D108BD9-81ED-4DB2-BD59-A6C34878D82A}">
                    <a16:rowId xmlns:a16="http://schemas.microsoft.com/office/drawing/2014/main" val="10001"/>
                  </a:ext>
                </a:extLst>
              </a:tr>
              <a:tr h="149854">
                <a:tc>
                  <a:txBody>
                    <a:bodyPr/>
                    <a:lstStyle/>
                    <a:p>
                      <a:pPr algn="r"/>
                      <a:r>
                        <a:rPr lang="en-US" sz="1050" b="1" dirty="0" smtClean="0"/>
                        <a:t>Gaming/Gambling Tendency</a:t>
                      </a:r>
                      <a:endParaRPr lang="en-US" sz="1050" b="1" dirty="0"/>
                    </a:p>
                  </a:txBody>
                  <a:tcPr/>
                </a:tc>
                <a:tc>
                  <a:txBody>
                    <a:bodyPr/>
                    <a:lstStyle/>
                    <a:p>
                      <a:pPr algn="ctr"/>
                      <a:r>
                        <a:rPr lang="en-US" sz="1050" b="1" dirty="0" smtClean="0"/>
                        <a:t>11 </a:t>
                      </a:r>
                      <a:r>
                        <a:rPr lang="en-US" sz="900" i="1" dirty="0" smtClean="0"/>
                        <a:t>out of 25 points</a:t>
                      </a:r>
                      <a:endParaRPr lang="en-US" sz="900" i="1" dirty="0"/>
                    </a:p>
                  </a:txBody>
                  <a:tcPr/>
                </a:tc>
                <a:extLst>
                  <a:ext uri="{0D108BD9-81ED-4DB2-BD59-A6C34878D82A}">
                    <a16:rowId xmlns:a16="http://schemas.microsoft.com/office/drawing/2014/main" val="10002"/>
                  </a:ext>
                </a:extLst>
              </a:tr>
              <a:tr h="149854">
                <a:tc>
                  <a:txBody>
                    <a:bodyPr/>
                    <a:lstStyle/>
                    <a:p>
                      <a:pPr algn="r"/>
                      <a:r>
                        <a:rPr lang="en-US" sz="1050" b="1" dirty="0" smtClean="0"/>
                        <a:t>Maryland Lottery Perception</a:t>
                      </a:r>
                      <a:endParaRPr lang="en-US" sz="1050" b="1" dirty="0"/>
                    </a:p>
                  </a:txBody>
                  <a:tcPr/>
                </a:tc>
                <a:tc>
                  <a:txBody>
                    <a:bodyPr/>
                    <a:lstStyle/>
                    <a:p>
                      <a:pPr algn="ctr"/>
                      <a:r>
                        <a:rPr lang="en-US" sz="1050" b="1" dirty="0" smtClean="0"/>
                        <a:t>22</a:t>
                      </a:r>
                      <a:r>
                        <a:rPr lang="en-US" sz="900" b="1" dirty="0" smtClean="0"/>
                        <a:t> </a:t>
                      </a:r>
                      <a:r>
                        <a:rPr lang="en-US" sz="900" i="1" dirty="0" smtClean="0"/>
                        <a:t>out of 50 points</a:t>
                      </a:r>
                      <a:endParaRPr lang="en-US" sz="900" i="1" dirty="0"/>
                    </a:p>
                  </a:txBody>
                  <a:tcPr/>
                </a:tc>
                <a:extLst>
                  <a:ext uri="{0D108BD9-81ED-4DB2-BD59-A6C34878D82A}">
                    <a16:rowId xmlns:a16="http://schemas.microsoft.com/office/drawing/2014/main" val="10003"/>
                  </a:ext>
                </a:extLst>
              </a:tr>
              <a:tr h="149854">
                <a:tc>
                  <a:txBody>
                    <a:bodyPr/>
                    <a:lstStyle/>
                    <a:p>
                      <a:pPr algn="r"/>
                      <a:r>
                        <a:rPr lang="en-US" sz="1050" b="1" dirty="0" smtClean="0">
                          <a:solidFill>
                            <a:schemeClr val="bg1"/>
                          </a:solidFill>
                        </a:rPr>
                        <a:t>Total Score</a:t>
                      </a:r>
                      <a:endParaRPr lang="en-US" sz="1050" b="1" dirty="0">
                        <a:solidFill>
                          <a:schemeClr val="bg1"/>
                        </a:solidFill>
                      </a:endParaRPr>
                    </a:p>
                  </a:txBody>
                  <a:tcPr>
                    <a:solidFill>
                      <a:schemeClr val="accent2"/>
                    </a:solidFill>
                  </a:tcPr>
                </a:tc>
                <a:tc>
                  <a:txBody>
                    <a:bodyPr/>
                    <a:lstStyle/>
                    <a:p>
                      <a:pPr algn="ctr"/>
                      <a:r>
                        <a:rPr lang="en-US" sz="1050" b="1" i="0" dirty="0" smtClean="0">
                          <a:solidFill>
                            <a:schemeClr val="bg1"/>
                          </a:solidFill>
                        </a:rPr>
                        <a:t>45</a:t>
                      </a:r>
                      <a:r>
                        <a:rPr lang="en-US" sz="1050" b="1" i="0" baseline="0" dirty="0" smtClean="0">
                          <a:solidFill>
                            <a:schemeClr val="bg1"/>
                          </a:solidFill>
                        </a:rPr>
                        <a:t> </a:t>
                      </a:r>
                      <a:r>
                        <a:rPr lang="en-US" sz="900" b="1" i="1" dirty="0" smtClean="0">
                          <a:solidFill>
                            <a:schemeClr val="bg1"/>
                          </a:solidFill>
                        </a:rPr>
                        <a:t>out of 100 points</a:t>
                      </a:r>
                      <a:endParaRPr lang="en-US" sz="900" b="1" i="1" dirty="0">
                        <a:solidFill>
                          <a:schemeClr val="bg1"/>
                        </a:solidFill>
                      </a:endParaRPr>
                    </a:p>
                  </a:txBody>
                  <a:tcPr>
                    <a:solidFill>
                      <a:schemeClr val="accent2"/>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nvPr>
        </p:nvGraphicFramePr>
        <p:xfrm>
          <a:off x="101601" y="1278466"/>
          <a:ext cx="4343400" cy="2226734"/>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tblGrid>
              <a:tr h="349917">
                <a:tc>
                  <a:txBody>
                    <a:bodyPr/>
                    <a:lstStyle/>
                    <a:p>
                      <a:pPr algn="ctr"/>
                      <a:r>
                        <a:rPr lang="en-US" sz="1200" b="1" dirty="0" smtClean="0">
                          <a:solidFill>
                            <a:schemeClr val="accent2">
                              <a:lumMod val="75000"/>
                            </a:schemeClr>
                          </a:solidFill>
                        </a:rPr>
                        <a:t>P R O F I L E  S U M M A R Y</a:t>
                      </a:r>
                      <a:r>
                        <a:rPr lang="en-US" sz="1200" b="1" baseline="0" dirty="0" smtClean="0">
                          <a:solidFill>
                            <a:schemeClr val="accent2">
                              <a:lumMod val="75000"/>
                            </a:schemeClr>
                          </a:solidFill>
                        </a:rPr>
                        <a:t> </a:t>
                      </a:r>
                      <a:endParaRPr lang="en-US" sz="1200" b="1" dirty="0">
                        <a:solidFill>
                          <a:schemeClr val="accent2">
                            <a:lumMod val="75000"/>
                          </a:schemeClr>
                        </a:solidFill>
                      </a:endParaRPr>
                    </a:p>
                  </a:txBody>
                  <a:tcPr anchor="ctr">
                    <a:solidFill>
                      <a:schemeClr val="bg1">
                        <a:lumMod val="95000"/>
                      </a:schemeClr>
                    </a:solidFill>
                  </a:tcPr>
                </a:tc>
                <a:extLst>
                  <a:ext uri="{0D108BD9-81ED-4DB2-BD59-A6C34878D82A}">
                    <a16:rowId xmlns:a16="http://schemas.microsoft.com/office/drawing/2014/main" val="10000"/>
                  </a:ext>
                </a:extLst>
              </a:tr>
              <a:tr h="1876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This</a:t>
                      </a:r>
                      <a:r>
                        <a:rPr lang="en-US" sz="1200" b="1" baseline="0" dirty="0" smtClean="0">
                          <a:solidFill>
                            <a:schemeClr val="tx1"/>
                          </a:solidFill>
                        </a:rPr>
                        <a:t> segment owns expensive homes in the city and make over $150,000 in household income each year.  One out of every four have children in the household.  They are highly educated and have professional jobs.  They spend their leisure eating out at restaurants, traveling, exercising, and watching broadcast TV mostly comedy and news programs. Their gambling/gaming index score is in the Low range indicating their likelihood to play the Lottery is low.</a:t>
                      </a:r>
                      <a:endParaRPr lang="en-US" sz="1200" b="1" dirty="0" smtClean="0">
                        <a:solidFill>
                          <a:schemeClr val="tx1"/>
                        </a:solidFill>
                      </a:endParaRPr>
                    </a:p>
                    <a:p>
                      <a:pPr algn="l"/>
                      <a:endParaRPr lang="en-US" sz="1200" b="1"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nvPr>
        </p:nvGraphicFramePr>
        <p:xfrm>
          <a:off x="107950" y="3606800"/>
          <a:ext cx="4343400" cy="1836421"/>
        </p:xfrm>
        <a:graphic>
          <a:graphicData uri="http://schemas.openxmlformats.org/drawingml/2006/table">
            <a:tbl>
              <a:tblPr firstRow="1" bandRow="1">
                <a:tableStyleId>{5940675A-B579-460E-94D1-54222C63F5DA}</a:tableStyleId>
              </a:tblPr>
              <a:tblGrid>
                <a:gridCol w="2285999">
                  <a:extLst>
                    <a:ext uri="{9D8B030D-6E8A-4147-A177-3AD203B41FA5}">
                      <a16:colId xmlns:a16="http://schemas.microsoft.com/office/drawing/2014/main" val="20000"/>
                    </a:ext>
                  </a:extLst>
                </a:gridCol>
                <a:gridCol w="2057401">
                  <a:extLst>
                    <a:ext uri="{9D8B030D-6E8A-4147-A177-3AD203B41FA5}">
                      <a16:colId xmlns:a16="http://schemas.microsoft.com/office/drawing/2014/main" val="20001"/>
                    </a:ext>
                  </a:extLst>
                </a:gridCol>
              </a:tblGrid>
              <a:tr h="286195">
                <a:tc gridSpan="2">
                  <a:txBody>
                    <a:bodyPr/>
                    <a:lstStyle/>
                    <a:p>
                      <a:pPr algn="ctr"/>
                      <a:r>
                        <a:rPr lang="en-US" sz="1200" b="1" dirty="0" smtClean="0">
                          <a:solidFill>
                            <a:schemeClr val="tx1">
                              <a:lumMod val="75000"/>
                              <a:lumOff val="25000"/>
                            </a:schemeClr>
                          </a:solidFill>
                        </a:rPr>
                        <a:t>C U R R E N T</a:t>
                      </a:r>
                      <a:r>
                        <a:rPr lang="en-US" sz="1200" b="1" baseline="0" dirty="0" smtClean="0">
                          <a:solidFill>
                            <a:schemeClr val="tx1">
                              <a:lumMod val="75000"/>
                              <a:lumOff val="25000"/>
                            </a:schemeClr>
                          </a:solidFill>
                        </a:rPr>
                        <a:t>  L O T T E R Y  P L A Y</a:t>
                      </a:r>
                      <a:endParaRPr lang="en-US" sz="1200" b="1" dirty="0">
                        <a:solidFill>
                          <a:schemeClr val="tx1">
                            <a:lumMod val="75000"/>
                            <a:lumOff val="25000"/>
                          </a:schemeClr>
                        </a:solidFill>
                      </a:endParaRPr>
                    </a:p>
                  </a:txBody>
                  <a:tcPr>
                    <a:solidFill>
                      <a:schemeClr val="bg1">
                        <a:lumMod val="85000"/>
                      </a:schemeClr>
                    </a:solidFill>
                  </a:tcPr>
                </a:tc>
                <a:tc hMerge="1">
                  <a:txBody>
                    <a:bodyPr/>
                    <a:lstStyle/>
                    <a:p>
                      <a:pPr algn="ctr"/>
                      <a:endParaRPr lang="en-US" sz="1200" b="1" dirty="0">
                        <a:solidFill>
                          <a:schemeClr val="accent2">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238496">
                <a:tc>
                  <a:txBody>
                    <a:bodyPr/>
                    <a:lstStyle/>
                    <a:p>
                      <a:pPr algn="r"/>
                      <a:endParaRPr lang="en-US" sz="900" b="1" dirty="0">
                        <a:solidFill>
                          <a:schemeClr val="tx1">
                            <a:lumMod val="50000"/>
                            <a:lumOff val="50000"/>
                          </a:schemeClr>
                        </a:solidFill>
                      </a:endParaRPr>
                    </a:p>
                  </a:txBody>
                  <a:tcPr>
                    <a:solidFill>
                      <a:schemeClr val="bg1">
                        <a:lumMod val="85000"/>
                      </a:schemeClr>
                    </a:solidFill>
                  </a:tcPr>
                </a:tc>
                <a:tc>
                  <a:txBody>
                    <a:bodyPr/>
                    <a:lstStyle/>
                    <a:p>
                      <a:pPr algn="ctr"/>
                      <a:r>
                        <a:rPr lang="en-US" sz="900" b="1" i="1" dirty="0" smtClean="0">
                          <a:solidFill>
                            <a:schemeClr val="tx1">
                              <a:lumMod val="50000"/>
                              <a:lumOff val="50000"/>
                            </a:schemeClr>
                          </a:solidFill>
                        </a:rPr>
                        <a:t>% of Respondents</a:t>
                      </a:r>
                      <a:endParaRPr lang="en-US" sz="900" b="1" i="1"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1"/>
                  </a:ext>
                </a:extLst>
              </a:tr>
              <a:tr h="262346">
                <a:tc>
                  <a:txBody>
                    <a:bodyPr/>
                    <a:lstStyle/>
                    <a:p>
                      <a:pPr algn="r"/>
                      <a:r>
                        <a:rPr lang="en-US" sz="1050" b="1" dirty="0" smtClean="0">
                          <a:solidFill>
                            <a:schemeClr val="tx1">
                              <a:lumMod val="50000"/>
                              <a:lumOff val="50000"/>
                            </a:schemeClr>
                          </a:solidFill>
                        </a:rPr>
                        <a:t>Daily Games</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2"/>
                  </a:ext>
                </a:extLst>
              </a:tr>
              <a:tr h="262346">
                <a:tc>
                  <a:txBody>
                    <a:bodyPr/>
                    <a:lstStyle/>
                    <a:p>
                      <a:pPr algn="r"/>
                      <a:r>
                        <a:rPr lang="en-US" sz="1050" b="1" dirty="0" smtClean="0">
                          <a:solidFill>
                            <a:schemeClr val="tx1">
                              <a:lumMod val="50000"/>
                              <a:lumOff val="50000"/>
                            </a:schemeClr>
                          </a:solidFill>
                        </a:rPr>
                        <a:t>Jackpot</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3"/>
                  </a:ext>
                </a:extLst>
              </a:tr>
              <a:tr h="262346">
                <a:tc>
                  <a:txBody>
                    <a:bodyPr/>
                    <a:lstStyle/>
                    <a:p>
                      <a:pPr algn="r"/>
                      <a:r>
                        <a:rPr lang="en-US" sz="1050" b="1" dirty="0" smtClean="0">
                          <a:solidFill>
                            <a:schemeClr val="tx1">
                              <a:lumMod val="50000"/>
                              <a:lumOff val="50000"/>
                            </a:schemeClr>
                          </a:solidFill>
                        </a:rPr>
                        <a:t>Scratch-Offs</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4"/>
                  </a:ext>
                </a:extLst>
              </a:tr>
              <a:tr h="262346">
                <a:tc>
                  <a:txBody>
                    <a:bodyPr/>
                    <a:lstStyle/>
                    <a:p>
                      <a:pPr algn="r"/>
                      <a:r>
                        <a:rPr lang="en-US" sz="1050" b="1" dirty="0" smtClean="0">
                          <a:solidFill>
                            <a:schemeClr val="tx1">
                              <a:lumMod val="50000"/>
                              <a:lumOff val="50000"/>
                            </a:schemeClr>
                          </a:solidFill>
                        </a:rPr>
                        <a:t>Monitor Games</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5"/>
                  </a:ext>
                </a:extLst>
              </a:tr>
              <a:tr h="262346">
                <a:tc>
                  <a:txBody>
                    <a:bodyPr/>
                    <a:lstStyle/>
                    <a:p>
                      <a:pPr algn="r"/>
                      <a:r>
                        <a:rPr lang="en-US" sz="1050" b="1" dirty="0" smtClean="0">
                          <a:solidFill>
                            <a:schemeClr val="tx1">
                              <a:lumMod val="50000"/>
                              <a:lumOff val="50000"/>
                            </a:schemeClr>
                          </a:solidFill>
                        </a:rPr>
                        <a:t>Total  Lottery</a:t>
                      </a:r>
                      <a:r>
                        <a:rPr lang="en-US" sz="1050" b="1" baseline="0" dirty="0" smtClean="0">
                          <a:solidFill>
                            <a:schemeClr val="tx1">
                              <a:lumMod val="50000"/>
                              <a:lumOff val="50000"/>
                            </a:schemeClr>
                          </a:solidFill>
                        </a:rPr>
                        <a:t> </a:t>
                      </a:r>
                      <a:r>
                        <a:rPr lang="en-US" sz="1050" b="1" dirty="0" smtClean="0">
                          <a:solidFill>
                            <a:schemeClr val="tx1">
                              <a:lumMod val="50000"/>
                              <a:lumOff val="50000"/>
                            </a:schemeClr>
                          </a:solidFill>
                        </a:rPr>
                        <a:t>Spend</a:t>
                      </a:r>
                      <a:endParaRPr lang="en-US" sz="1050" b="1" dirty="0">
                        <a:solidFill>
                          <a:schemeClr val="tx1">
                            <a:lumMod val="50000"/>
                            <a:lumOff val="50000"/>
                          </a:schemeClr>
                        </a:solidFill>
                      </a:endParaRP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tx1">
                              <a:lumMod val="50000"/>
                              <a:lumOff val="50000"/>
                            </a:schemeClr>
                          </a:solidFill>
                        </a:rPr>
                        <a:t>DNP</a:t>
                      </a:r>
                      <a:endParaRPr lang="en-US" sz="1050" b="1"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6"/>
                  </a:ext>
                </a:extLst>
              </a:tr>
            </a:tbl>
          </a:graphicData>
        </a:graphic>
      </p:graphicFrame>
      <p:sp>
        <p:nvSpPr>
          <p:cNvPr id="8" name="Rectangle 7"/>
          <p:cNvSpPr/>
          <p:nvPr/>
        </p:nvSpPr>
        <p:spPr>
          <a:xfrm>
            <a:off x="8168195" y="762000"/>
            <a:ext cx="899605" cy="369332"/>
          </a:xfrm>
          <a:prstGeom prst="rect">
            <a:avLst/>
          </a:prstGeom>
        </p:spPr>
        <p:txBody>
          <a:bodyPr wrap="none">
            <a:spAutoFit/>
          </a:bodyPr>
          <a:lstStyle/>
          <a:p>
            <a:pPr>
              <a:defRPr/>
            </a:pPr>
            <a:r>
              <a:rPr lang="en-US" i="1" dirty="0"/>
              <a:t>(n = </a:t>
            </a:r>
            <a:r>
              <a:rPr lang="en-US" i="1" dirty="0" smtClean="0"/>
              <a:t>42)</a:t>
            </a:r>
            <a:endParaRPr lang="en-US" i="1" dirty="0"/>
          </a:p>
        </p:txBody>
      </p:sp>
    </p:spTree>
    <p:extLst>
      <p:ext uri="{BB962C8B-B14F-4D97-AF65-F5344CB8AC3E}">
        <p14:creationId xmlns:p14="http://schemas.microsoft.com/office/powerpoint/2010/main" val="30371699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p:cNvSpPr>
            <a:spLocks noGrp="1"/>
          </p:cNvSpPr>
          <p:nvPr>
            <p:ph type="body" sz="quarter" idx="10"/>
          </p:nvPr>
        </p:nvSpPr>
        <p:spPr>
          <a:xfrm>
            <a:off x="152400" y="152403"/>
            <a:ext cx="8991600" cy="685800"/>
          </a:xfrm>
        </p:spPr>
        <p:txBody>
          <a:bodyPr/>
          <a:lstStyle/>
          <a:p>
            <a:pPr>
              <a:lnSpc>
                <a:spcPct val="70000"/>
              </a:lnSpc>
            </a:pPr>
            <a:r>
              <a:rPr lang="en-US" sz="4000" dirty="0">
                <a:solidFill>
                  <a:schemeClr val="accent2"/>
                </a:solidFill>
              </a:rPr>
              <a:t>Non-Player Profile</a:t>
            </a:r>
          </a:p>
          <a:p>
            <a:pPr eaLnBrk="1" hangingPunct="1">
              <a:lnSpc>
                <a:spcPct val="70000"/>
              </a:lnSpc>
            </a:pPr>
            <a:r>
              <a:rPr lang="en-US" sz="2800" b="0" i="1" dirty="0" smtClean="0">
                <a:solidFill>
                  <a:schemeClr val="tx1"/>
                </a:solidFill>
              </a:rPr>
              <a:t>SMALLER CITY / LOW INCOME </a:t>
            </a:r>
          </a:p>
        </p:txBody>
      </p:sp>
      <p:graphicFrame>
        <p:nvGraphicFramePr>
          <p:cNvPr id="4" name="Table 3"/>
          <p:cNvGraphicFramePr>
            <a:graphicFrameLocks noGrp="1"/>
          </p:cNvGraphicFramePr>
          <p:nvPr>
            <p:extLst>
              <p:ext uri="{D42A27DB-BD31-4B8C-83A1-F6EECF244321}">
                <p14:modId xmlns:p14="http://schemas.microsoft.com/office/powerpoint/2010/main" val="3597320778"/>
              </p:ext>
            </p:extLst>
          </p:nvPr>
        </p:nvGraphicFramePr>
        <p:xfrm>
          <a:off x="4690532" y="1278466"/>
          <a:ext cx="4343400" cy="5516880"/>
        </p:xfrm>
        <a:graphic>
          <a:graphicData uri="http://schemas.openxmlformats.org/drawingml/2006/table">
            <a:tbl>
              <a:tblPr firstRow="1" bandRow="1">
                <a:tableStyleId>{5940675A-B579-460E-94D1-54222C63F5DA}</a:tableStyleId>
              </a:tblPr>
              <a:tblGrid>
                <a:gridCol w="294536">
                  <a:extLst>
                    <a:ext uri="{9D8B030D-6E8A-4147-A177-3AD203B41FA5}">
                      <a16:colId xmlns:a16="http://schemas.microsoft.com/office/drawing/2014/main" val="20000"/>
                    </a:ext>
                  </a:extLst>
                </a:gridCol>
                <a:gridCol w="130566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64862">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chemeClr val="bg1"/>
                          </a:solidFill>
                        </a:rPr>
                        <a:t>Top Response </a:t>
                      </a:r>
                    </a:p>
                    <a:p>
                      <a:pPr algn="ctr"/>
                      <a:r>
                        <a:rPr lang="en-US" sz="900" b="1" dirty="0" smtClean="0">
                          <a:solidFill>
                            <a:schemeClr val="bg1"/>
                          </a:solidFill>
                        </a:rPr>
                        <a:t> (or Average)</a:t>
                      </a:r>
                    </a:p>
                  </a:txBody>
                  <a:tcPr>
                    <a:lnT w="12700" cap="flat" cmpd="sng" algn="ctr">
                      <a:solidFill>
                        <a:schemeClr val="tx1"/>
                      </a:solidFill>
                      <a:prstDash val="solid"/>
                      <a:round/>
                      <a:headEnd type="none" w="med" len="med"/>
                      <a:tailEnd type="none" w="med" len="med"/>
                    </a:lnT>
                    <a:solidFill>
                      <a:schemeClr val="accent2"/>
                    </a:solidFill>
                  </a:tcPr>
                </a:tc>
                <a:tc>
                  <a:txBody>
                    <a:bodyPr/>
                    <a:lstStyle/>
                    <a:p>
                      <a:pPr algn="ctr"/>
                      <a:r>
                        <a:rPr lang="en-US" sz="900" b="1" dirty="0" smtClean="0">
                          <a:solidFill>
                            <a:schemeClr val="tx1"/>
                          </a:solidFill>
                        </a:rPr>
                        <a:t>2</a:t>
                      </a:r>
                      <a:r>
                        <a:rPr lang="en-US" sz="900" b="1" baseline="30000" dirty="0" smtClean="0">
                          <a:solidFill>
                            <a:schemeClr val="tx1"/>
                          </a:solidFill>
                        </a:rPr>
                        <a:t>nd</a:t>
                      </a:r>
                      <a:r>
                        <a:rPr lang="en-US" sz="900" b="1" baseline="0" dirty="0" smtClean="0">
                          <a:solidFill>
                            <a:schemeClr val="tx1"/>
                          </a:solidFill>
                        </a:rPr>
                        <a:t> Top Response</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r h="228039">
                <a:tc rowSpan="13">
                  <a:txBody>
                    <a:bodyPr/>
                    <a:lstStyle/>
                    <a:p>
                      <a:pPr algn="ctr"/>
                      <a:r>
                        <a:rPr lang="en-US" sz="1050" b="1" dirty="0" smtClean="0">
                          <a:solidFill>
                            <a:schemeClr val="accent2">
                              <a:lumMod val="75000"/>
                            </a:schemeClr>
                          </a:solidFill>
                        </a:rPr>
                        <a:t>DEMOGRAPHICS</a:t>
                      </a:r>
                      <a:endParaRPr lang="en-US" sz="1050" b="1" dirty="0">
                        <a:solidFill>
                          <a:schemeClr val="accent2">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43 years</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28039">
                <a:tc vMerge="1">
                  <a:txBody>
                    <a:bodyPr/>
                    <a:lstStyle/>
                    <a:p>
                      <a:pPr algn="r"/>
                      <a:endParaRPr lang="en-US" sz="900" b="1" dirty="0"/>
                    </a:p>
                  </a:txBody>
                  <a:tcPr/>
                </a:tc>
                <a:tc>
                  <a:txBody>
                    <a:bodyPr/>
                    <a:lstStyle/>
                    <a:p>
                      <a:pPr algn="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Female – 50%</a:t>
                      </a:r>
                      <a:endParaRPr lang="en-US" sz="900" b="1" dirty="0"/>
                    </a:p>
                  </a:txBody>
                  <a:tcPr>
                    <a:solidFill>
                      <a:schemeClr val="accent2">
                        <a:lumMod val="20000"/>
                        <a:lumOff val="80000"/>
                      </a:schemeClr>
                    </a:solidFill>
                  </a:tcPr>
                </a:tc>
                <a:tc>
                  <a:txBody>
                    <a:bodyPr/>
                    <a:lstStyle/>
                    <a:p>
                      <a:pPr algn="ctr"/>
                      <a:r>
                        <a:rPr lang="en-US" sz="900" b="0" dirty="0" smtClean="0"/>
                        <a:t>Male – 50%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28039">
                <a:tc vMerge="1">
                  <a:txBody>
                    <a:bodyPr/>
                    <a:lstStyle/>
                    <a:p>
                      <a:pPr algn="r"/>
                      <a:endParaRPr lang="en-US" sz="900" b="1" dirty="0"/>
                    </a:p>
                  </a:txBody>
                  <a:tcPr/>
                </a:tc>
                <a:tc>
                  <a:txBody>
                    <a:bodyPr/>
                    <a:lstStyle/>
                    <a:p>
                      <a:pPr algn="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a:t>
                      </a:r>
                      <a:r>
                        <a:rPr lang="en-US" sz="900" b="1" baseline="0" dirty="0" smtClean="0"/>
                        <a:t> </a:t>
                      </a:r>
                      <a:r>
                        <a:rPr lang="en-US" sz="900" b="1" dirty="0" smtClean="0"/>
                        <a:t> – 73%</a:t>
                      </a:r>
                      <a:endParaRPr lang="en-US" sz="900" b="1" dirty="0"/>
                    </a:p>
                  </a:txBody>
                  <a:tcPr>
                    <a:solidFill>
                      <a:schemeClr val="accent2">
                        <a:lumMod val="20000"/>
                        <a:lumOff val="80000"/>
                      </a:schemeClr>
                    </a:solidFill>
                  </a:tcPr>
                </a:tc>
                <a:tc>
                  <a:txBody>
                    <a:bodyPr/>
                    <a:lstStyle/>
                    <a:p>
                      <a:pPr algn="ctr"/>
                      <a:r>
                        <a:rPr lang="en-US" sz="900" b="0" dirty="0" smtClean="0"/>
                        <a:t>AA– 15%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28039">
                <a:tc vMerge="1">
                  <a:txBody>
                    <a:bodyPr/>
                    <a:lstStyle/>
                    <a:p>
                      <a:pPr algn="r"/>
                      <a:endParaRPr lang="en-US" sz="900" b="1" dirty="0"/>
                    </a:p>
                  </a:txBody>
                  <a:tcPr/>
                </a:tc>
                <a:tc>
                  <a:txBody>
                    <a:bodyPr/>
                    <a:lstStyle/>
                    <a:p>
                      <a:pPr algn="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38%</a:t>
                      </a:r>
                      <a:endParaRPr lang="en-US" sz="900" b="1" dirty="0"/>
                    </a:p>
                  </a:txBody>
                  <a:tcPr>
                    <a:solidFill>
                      <a:schemeClr val="accent2">
                        <a:lumMod val="20000"/>
                        <a:lumOff val="80000"/>
                      </a:schemeClr>
                    </a:solidFill>
                  </a:tcPr>
                </a:tc>
                <a:tc>
                  <a:txBody>
                    <a:bodyPr/>
                    <a:lstStyle/>
                    <a:p>
                      <a:pPr algn="ctr"/>
                      <a:r>
                        <a:rPr lang="en-US" sz="900" b="0" dirty="0" smtClean="0"/>
                        <a:t>Apartment – 27%</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8039">
                <a:tc vMerge="1">
                  <a:txBody>
                    <a:bodyPr/>
                    <a:lstStyle/>
                    <a:p>
                      <a:pPr algn="r"/>
                      <a:endParaRPr lang="en-US" sz="900" b="1" dirty="0"/>
                    </a:p>
                  </a:txBody>
                  <a:tcPr/>
                </a:tc>
                <a:tc>
                  <a:txBody>
                    <a:bodyPr/>
                    <a:lstStyle/>
                    <a:p>
                      <a:pPr algn="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$160,000</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8039">
                <a:tc vMerge="1">
                  <a:txBody>
                    <a:bodyPr/>
                    <a:lstStyle/>
                    <a:p>
                      <a:pPr algn="r"/>
                      <a:endParaRPr lang="en-US" sz="900" b="1" dirty="0"/>
                    </a:p>
                  </a:txBody>
                  <a:tcPr/>
                </a:tc>
                <a:tc>
                  <a:txBody>
                    <a:bodyPr/>
                    <a:lstStyle/>
                    <a:p>
                      <a:pPr algn="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 – 50%</a:t>
                      </a:r>
                      <a:endParaRPr lang="en-US" sz="900" b="1" dirty="0"/>
                    </a:p>
                  </a:txBody>
                  <a:tcPr>
                    <a:solidFill>
                      <a:schemeClr val="accent2">
                        <a:lumMod val="20000"/>
                        <a:lumOff val="80000"/>
                      </a:schemeClr>
                    </a:solidFill>
                  </a:tcPr>
                </a:tc>
                <a:tc>
                  <a:txBody>
                    <a:bodyPr/>
                    <a:lstStyle/>
                    <a:p>
                      <a:pPr algn="ctr"/>
                      <a:r>
                        <a:rPr lang="en-US" sz="900" b="0" dirty="0" smtClean="0"/>
                        <a:t>Rent – 46%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8039">
                <a:tc vMerge="1">
                  <a:txBody>
                    <a:bodyPr/>
                    <a:lstStyle/>
                    <a:p>
                      <a:pPr algn="r"/>
                      <a:endParaRPr lang="en-US" sz="900" b="1" dirty="0"/>
                    </a:p>
                  </a:txBody>
                  <a:tcPr/>
                </a:tc>
                <a:tc>
                  <a:txBody>
                    <a:bodyPr/>
                    <a:lstStyle/>
                    <a:p>
                      <a:pPr algn="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Single – 50%</a:t>
                      </a:r>
                      <a:endParaRPr lang="en-US" sz="900" b="1" dirty="0"/>
                    </a:p>
                  </a:txBody>
                  <a:tcPr>
                    <a:solidFill>
                      <a:schemeClr val="accent2">
                        <a:lumMod val="20000"/>
                        <a:lumOff val="80000"/>
                      </a:schemeClr>
                    </a:solidFill>
                  </a:tcPr>
                </a:tc>
                <a:tc>
                  <a:txBody>
                    <a:bodyPr/>
                    <a:lstStyle/>
                    <a:p>
                      <a:pPr algn="ctr"/>
                      <a:r>
                        <a:rPr lang="en-US" sz="900" b="0" dirty="0" smtClean="0"/>
                        <a:t>Married – 27%</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8039">
                <a:tc vMerge="1">
                  <a:txBody>
                    <a:bodyPr/>
                    <a:lstStyle/>
                    <a:p>
                      <a:pPr algn="r"/>
                      <a:endParaRPr lang="en-US" sz="900" b="1" dirty="0"/>
                    </a:p>
                  </a:txBody>
                  <a:tcPr/>
                </a:tc>
                <a:tc>
                  <a:txBody>
                    <a:bodyPr/>
                    <a:lstStyle/>
                    <a:p>
                      <a:pPr algn="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23%</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8039">
                <a:tc vMerge="1">
                  <a:txBody>
                    <a:bodyPr/>
                    <a:lstStyle/>
                    <a:p>
                      <a:pPr algn="r"/>
                      <a:endParaRPr lang="en-US" sz="900" b="1" dirty="0"/>
                    </a:p>
                  </a:txBody>
                  <a:tcPr/>
                </a:tc>
                <a:tc>
                  <a:txBody>
                    <a:bodyPr/>
                    <a:lstStyle/>
                    <a:p>
                      <a:pPr algn="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Some college – 38%</a:t>
                      </a:r>
                      <a:endParaRPr lang="en-US" sz="900" b="1" dirty="0"/>
                    </a:p>
                  </a:txBody>
                  <a:tcPr>
                    <a:solidFill>
                      <a:schemeClr val="accent2">
                        <a:lumMod val="20000"/>
                        <a:lumOff val="80000"/>
                      </a:schemeClr>
                    </a:solidFill>
                  </a:tcPr>
                </a:tc>
                <a:tc>
                  <a:txBody>
                    <a:bodyPr/>
                    <a:lstStyle/>
                    <a:p>
                      <a:pPr algn="ctr"/>
                      <a:r>
                        <a:rPr lang="en-US" sz="900" b="0" dirty="0" smtClean="0"/>
                        <a:t>4 years college – 35%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Full time – 50%</a:t>
                      </a:r>
                      <a:endParaRPr lang="en-US" sz="900" b="1" dirty="0"/>
                    </a:p>
                  </a:txBody>
                  <a:tcPr>
                    <a:solidFill>
                      <a:schemeClr val="accent2">
                        <a:lumMod val="20000"/>
                        <a:lumOff val="80000"/>
                      </a:schemeClr>
                    </a:solidFill>
                  </a:tcPr>
                </a:tc>
                <a:tc>
                  <a:txBody>
                    <a:bodyPr/>
                    <a:lstStyle/>
                    <a:p>
                      <a:pPr algn="ctr"/>
                      <a:r>
                        <a:rPr lang="en-US" sz="900" b="0" dirty="0" smtClean="0"/>
                        <a:t>Part time</a:t>
                      </a:r>
                      <a:r>
                        <a:rPr lang="en-US" sz="900" b="0" baseline="0" dirty="0" smtClean="0"/>
                        <a:t> </a:t>
                      </a:r>
                      <a:r>
                        <a:rPr lang="en-US" sz="900" b="0" dirty="0" smtClean="0"/>
                        <a:t>– 19%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Trade/Retail – 67%</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$34,000</a:t>
                      </a:r>
                      <a:endParaRPr lang="en-US" sz="900" b="1" dirty="0"/>
                    </a:p>
                  </a:txBody>
                  <a:tcP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8039">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73%</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21621">
                <a:tc>
                  <a:txBody>
                    <a:bodyPr/>
                    <a:lstStyle/>
                    <a:p>
                      <a:pPr algn="ctr"/>
                      <a:endParaRPr lang="en-US" sz="200" b="1" dirty="0">
                        <a:solidFill>
                          <a:schemeClr val="accent2">
                            <a:lumMod val="75000"/>
                          </a:schemeClr>
                        </a:solidFill>
                      </a:endParaRPr>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8039">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E</a:t>
                      </a:r>
                      <a:endParaRPr lang="en-US" sz="1050" b="1" dirty="0">
                        <a:solidFill>
                          <a:schemeClr val="accent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Watching</a:t>
                      </a:r>
                      <a:r>
                        <a:rPr lang="en-US" sz="900" b="1" baseline="0" dirty="0" smtClean="0"/>
                        <a:t> TV</a:t>
                      </a:r>
                      <a:r>
                        <a:rPr lang="en-US" sz="900" b="1" dirty="0" smtClean="0"/>
                        <a:t>– 73%</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900" b="0" dirty="0" smtClean="0"/>
                        <a:t>Time with friends – 69%</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8039">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Broadcast</a:t>
                      </a:r>
                      <a:r>
                        <a:rPr lang="en-US" sz="900" b="1" baseline="0" dirty="0" smtClean="0"/>
                        <a:t> TV </a:t>
                      </a:r>
                      <a:r>
                        <a:rPr lang="en-US" sz="900" b="1" dirty="0" smtClean="0"/>
                        <a:t>– 9</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900" b="0" dirty="0" smtClean="0"/>
                        <a:t>Internet – 8</a:t>
                      </a:r>
                      <a:r>
                        <a:rPr lang="en-US" sz="900" b="0" baseline="0" dirty="0" smtClean="0"/>
                        <a:t> hours</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Laptop – 44% of time</a:t>
                      </a:r>
                      <a:endParaRPr lang="en-US" sz="900" b="1" dirty="0"/>
                    </a:p>
                  </a:txBody>
                  <a:tcP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a:r>
                        <a:rPr lang="en-US" sz="900" b="0" dirty="0" smtClean="0"/>
                        <a:t>Desktop – 31% of time</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Laptop – 73%</a:t>
                      </a:r>
                      <a:endParaRPr lang="en-US" sz="900" b="1" dirty="0"/>
                    </a:p>
                  </a:txBody>
                  <a:tcPr>
                    <a:solidFill>
                      <a:schemeClr val="accent2">
                        <a:lumMod val="20000"/>
                        <a:lumOff val="80000"/>
                      </a:schemeClr>
                    </a:solidFill>
                  </a:tcPr>
                </a:tc>
                <a:tc>
                  <a:txBody>
                    <a:bodyPr/>
                    <a:lstStyle/>
                    <a:p>
                      <a:pPr algn="ctr"/>
                      <a:r>
                        <a:rPr lang="en-US" sz="900" b="0" dirty="0" smtClean="0"/>
                        <a:t>Smartphone – 58%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8"/>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Comedy – 77%</a:t>
                      </a:r>
                      <a:endParaRPr lang="en-US" sz="900" b="1" dirty="0"/>
                    </a:p>
                  </a:txBody>
                  <a:tcPr>
                    <a:solidFill>
                      <a:schemeClr val="accent2">
                        <a:lumMod val="20000"/>
                        <a:lumOff val="80000"/>
                      </a:schemeClr>
                    </a:solidFill>
                  </a:tcPr>
                </a:tc>
                <a:tc>
                  <a:txBody>
                    <a:bodyPr/>
                    <a:lstStyle/>
                    <a:p>
                      <a:pPr algn="ctr"/>
                      <a:r>
                        <a:rPr lang="en-US" sz="900" b="0" dirty="0" smtClean="0"/>
                        <a:t>Drama – 62%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69%</a:t>
                      </a:r>
                      <a:endParaRPr lang="en-US" sz="900" b="1" dirty="0"/>
                    </a:p>
                  </a:txBody>
                  <a:tcPr>
                    <a:solidFill>
                      <a:schemeClr val="accent2">
                        <a:lumMod val="20000"/>
                        <a:lumOff val="80000"/>
                      </a:schemeClr>
                    </a:solidFill>
                  </a:tcPr>
                </a:tc>
                <a:tc>
                  <a:txBody>
                    <a:bodyPr/>
                    <a:lstStyle/>
                    <a:p>
                      <a:pPr algn="ctr"/>
                      <a:r>
                        <a:rPr lang="en-US" sz="900" b="0" dirty="0" smtClean="0"/>
                        <a:t>YouTube – 42%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 – 92%</a:t>
                      </a:r>
                      <a:endParaRPr lang="en-US" sz="900" b="1" dirty="0"/>
                    </a:p>
                  </a:txBody>
                  <a:tcPr>
                    <a:solidFill>
                      <a:schemeClr val="accent2">
                        <a:lumMod val="20000"/>
                        <a:lumOff val="80000"/>
                      </a:schemeClr>
                    </a:solidFill>
                  </a:tcPr>
                </a:tc>
                <a:tc>
                  <a:txBody>
                    <a:bodyPr/>
                    <a:lstStyle/>
                    <a:p>
                      <a:pPr algn="ctr"/>
                      <a:r>
                        <a:rPr lang="en-US" sz="900" b="0" dirty="0" smtClean="0"/>
                        <a:t>Superstore</a:t>
                      </a:r>
                      <a:r>
                        <a:rPr lang="en-US" sz="900" b="0" baseline="0" dirty="0" smtClean="0"/>
                        <a:t> </a:t>
                      </a:r>
                      <a:r>
                        <a:rPr lang="en-US" sz="900" b="0" dirty="0" smtClean="0"/>
                        <a:t>– 69%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42%</a:t>
                      </a:r>
                      <a:endParaRPr lang="en-US" sz="900" b="1" dirty="0"/>
                    </a:p>
                  </a:txBody>
                  <a:tcPr>
                    <a:solidFill>
                      <a:schemeClr val="accent2">
                        <a:lumMod val="20000"/>
                        <a:lumOff val="80000"/>
                      </a:schemeClr>
                    </a:solidFill>
                  </a:tcPr>
                </a:tc>
                <a:tc>
                  <a:txBody>
                    <a:bodyPr/>
                    <a:lstStyle/>
                    <a:p>
                      <a:pPr algn="ctr"/>
                      <a:r>
                        <a:rPr lang="en-US" sz="900" b="0" dirty="0" smtClean="0"/>
                        <a:t>Do</a:t>
                      </a:r>
                      <a:r>
                        <a:rPr lang="en-US" sz="900" b="0" baseline="0" dirty="0" smtClean="0"/>
                        <a:t> not have </a:t>
                      </a:r>
                      <a:r>
                        <a:rPr lang="en-US" sz="900" b="0" dirty="0" smtClean="0"/>
                        <a:t>– 19%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2"/>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Toyota – 24%</a:t>
                      </a:r>
                      <a:endParaRPr lang="en-US" sz="900" b="1" dirty="0"/>
                    </a:p>
                  </a:txBody>
                  <a:tcP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900" b="0" dirty="0" smtClean="0"/>
                        <a:t>Dodge</a:t>
                      </a:r>
                      <a:r>
                        <a:rPr lang="en-US" sz="900" b="0" baseline="0" dirty="0" smtClean="0"/>
                        <a:t> </a:t>
                      </a:r>
                      <a:r>
                        <a:rPr lang="en-US" sz="900" b="0" dirty="0" smtClean="0"/>
                        <a:t>– 19%</a:t>
                      </a: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graphicFrame>
        <p:nvGraphicFramePr>
          <p:cNvPr id="5" name="Table 4"/>
          <p:cNvGraphicFramePr>
            <a:graphicFrameLocks noGrp="1"/>
          </p:cNvGraphicFramePr>
          <p:nvPr>
            <p:extLst/>
          </p:nvPr>
        </p:nvGraphicFramePr>
        <p:xfrm>
          <a:off x="101601" y="5511801"/>
          <a:ext cx="4343400" cy="128016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2">
                              <a:lumMod val="75000"/>
                            </a:schemeClr>
                          </a:solidFill>
                        </a:rPr>
                        <a:t>G A M B L I N G / G A M I N G   P O T E N T I A L</a:t>
                      </a:r>
                      <a:endParaRPr lang="en-US" sz="1200" b="1" dirty="0">
                        <a:solidFill>
                          <a:schemeClr val="accent2">
                            <a:lumMod val="75000"/>
                          </a:schemeClr>
                        </a:solidFill>
                      </a:endParaRPr>
                    </a:p>
                  </a:txBody>
                  <a:tcPr>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val="10000"/>
                  </a:ext>
                </a:extLst>
              </a:tr>
              <a:tr h="149854">
                <a:tc>
                  <a:txBody>
                    <a:bodyPr/>
                    <a:lstStyle/>
                    <a:p>
                      <a:pPr algn="r"/>
                      <a:r>
                        <a:rPr lang="en-US" sz="1050" b="1" dirty="0" smtClean="0"/>
                        <a:t>Risk Meter</a:t>
                      </a:r>
                      <a:endParaRPr lang="en-US" sz="1050" b="1" dirty="0"/>
                    </a:p>
                  </a:txBody>
                  <a:tcPr/>
                </a:tc>
                <a:tc>
                  <a:txBody>
                    <a:bodyPr/>
                    <a:lstStyle/>
                    <a:p>
                      <a:pPr algn="ctr"/>
                      <a:r>
                        <a:rPr lang="en-US" sz="1050" b="1" dirty="0" smtClean="0"/>
                        <a:t>12</a:t>
                      </a:r>
                      <a:r>
                        <a:rPr lang="en-US" sz="900" b="1" dirty="0" smtClean="0"/>
                        <a:t> </a:t>
                      </a:r>
                      <a:r>
                        <a:rPr lang="en-US" sz="900" i="1" dirty="0" smtClean="0"/>
                        <a:t>out of 25 points</a:t>
                      </a:r>
                      <a:endParaRPr lang="en-US" sz="900" i="1" dirty="0"/>
                    </a:p>
                  </a:txBody>
                  <a:tcPr/>
                </a:tc>
                <a:extLst>
                  <a:ext uri="{0D108BD9-81ED-4DB2-BD59-A6C34878D82A}">
                    <a16:rowId xmlns:a16="http://schemas.microsoft.com/office/drawing/2014/main" val="10001"/>
                  </a:ext>
                </a:extLst>
              </a:tr>
              <a:tr h="149854">
                <a:tc>
                  <a:txBody>
                    <a:bodyPr/>
                    <a:lstStyle/>
                    <a:p>
                      <a:pPr algn="r"/>
                      <a:r>
                        <a:rPr lang="en-US" sz="1050" b="1" dirty="0" smtClean="0"/>
                        <a:t>Gaming/Gambling Tendency</a:t>
                      </a:r>
                      <a:endParaRPr lang="en-US" sz="1050" b="1" dirty="0"/>
                    </a:p>
                  </a:txBody>
                  <a:tcPr/>
                </a:tc>
                <a:tc>
                  <a:txBody>
                    <a:bodyPr/>
                    <a:lstStyle/>
                    <a:p>
                      <a:pPr algn="ctr"/>
                      <a:r>
                        <a:rPr lang="en-US" sz="1050" b="1" dirty="0" smtClean="0"/>
                        <a:t>12 </a:t>
                      </a:r>
                      <a:r>
                        <a:rPr lang="en-US" sz="900" i="1" dirty="0" smtClean="0"/>
                        <a:t>out of 25 points</a:t>
                      </a:r>
                      <a:endParaRPr lang="en-US" sz="900" i="1" dirty="0"/>
                    </a:p>
                  </a:txBody>
                  <a:tcPr/>
                </a:tc>
                <a:extLst>
                  <a:ext uri="{0D108BD9-81ED-4DB2-BD59-A6C34878D82A}">
                    <a16:rowId xmlns:a16="http://schemas.microsoft.com/office/drawing/2014/main" val="10002"/>
                  </a:ext>
                </a:extLst>
              </a:tr>
              <a:tr h="149854">
                <a:tc>
                  <a:txBody>
                    <a:bodyPr/>
                    <a:lstStyle/>
                    <a:p>
                      <a:pPr algn="r"/>
                      <a:r>
                        <a:rPr lang="en-US" sz="1050" b="1" dirty="0" smtClean="0"/>
                        <a:t>Maryland Lottery Perception</a:t>
                      </a:r>
                      <a:endParaRPr lang="en-US" sz="1050" b="1" dirty="0"/>
                    </a:p>
                  </a:txBody>
                  <a:tcPr/>
                </a:tc>
                <a:tc>
                  <a:txBody>
                    <a:bodyPr/>
                    <a:lstStyle/>
                    <a:p>
                      <a:pPr algn="ctr"/>
                      <a:r>
                        <a:rPr lang="en-US" sz="1050" b="1" dirty="0" smtClean="0"/>
                        <a:t>24</a:t>
                      </a:r>
                      <a:r>
                        <a:rPr lang="en-US" sz="900" b="1" dirty="0" smtClean="0"/>
                        <a:t> </a:t>
                      </a:r>
                      <a:r>
                        <a:rPr lang="en-US" sz="900" i="1" dirty="0" smtClean="0"/>
                        <a:t>out of 50 points</a:t>
                      </a:r>
                      <a:endParaRPr lang="en-US" sz="900" i="1" dirty="0"/>
                    </a:p>
                  </a:txBody>
                  <a:tcPr/>
                </a:tc>
                <a:extLst>
                  <a:ext uri="{0D108BD9-81ED-4DB2-BD59-A6C34878D82A}">
                    <a16:rowId xmlns:a16="http://schemas.microsoft.com/office/drawing/2014/main" val="10003"/>
                  </a:ext>
                </a:extLst>
              </a:tr>
              <a:tr h="149854">
                <a:tc>
                  <a:txBody>
                    <a:bodyPr/>
                    <a:lstStyle/>
                    <a:p>
                      <a:pPr algn="r"/>
                      <a:r>
                        <a:rPr lang="en-US" sz="1050" b="1" dirty="0" smtClean="0">
                          <a:solidFill>
                            <a:schemeClr val="bg1"/>
                          </a:solidFill>
                        </a:rPr>
                        <a:t>Total Score</a:t>
                      </a:r>
                      <a:endParaRPr lang="en-US" sz="1050" b="1" dirty="0">
                        <a:solidFill>
                          <a:schemeClr val="bg1"/>
                        </a:solidFill>
                      </a:endParaRPr>
                    </a:p>
                  </a:txBody>
                  <a:tcPr>
                    <a:solidFill>
                      <a:schemeClr val="accent2"/>
                    </a:solidFill>
                  </a:tcPr>
                </a:tc>
                <a:tc>
                  <a:txBody>
                    <a:bodyPr/>
                    <a:lstStyle/>
                    <a:p>
                      <a:pPr algn="ctr"/>
                      <a:r>
                        <a:rPr lang="en-US" sz="1050" b="1" i="0" dirty="0" smtClean="0">
                          <a:solidFill>
                            <a:schemeClr val="bg1"/>
                          </a:solidFill>
                        </a:rPr>
                        <a:t>48</a:t>
                      </a:r>
                      <a:r>
                        <a:rPr lang="en-US" sz="1050" b="1" i="0" baseline="0" dirty="0" smtClean="0">
                          <a:solidFill>
                            <a:schemeClr val="bg1"/>
                          </a:solidFill>
                        </a:rPr>
                        <a:t> </a:t>
                      </a:r>
                      <a:r>
                        <a:rPr lang="en-US" sz="900" b="1" i="1" dirty="0" smtClean="0">
                          <a:solidFill>
                            <a:schemeClr val="bg1"/>
                          </a:solidFill>
                        </a:rPr>
                        <a:t>out of 100 points</a:t>
                      </a:r>
                      <a:endParaRPr lang="en-US" sz="900" b="1" i="1" dirty="0">
                        <a:solidFill>
                          <a:schemeClr val="bg1"/>
                        </a:solidFill>
                      </a:endParaRPr>
                    </a:p>
                  </a:txBody>
                  <a:tcPr>
                    <a:solidFill>
                      <a:schemeClr val="accent2"/>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nvPr>
        </p:nvGraphicFramePr>
        <p:xfrm>
          <a:off x="101601" y="1278466"/>
          <a:ext cx="4343400" cy="2226734"/>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tblGrid>
              <a:tr h="349917">
                <a:tc>
                  <a:txBody>
                    <a:bodyPr/>
                    <a:lstStyle/>
                    <a:p>
                      <a:pPr algn="ctr"/>
                      <a:r>
                        <a:rPr lang="en-US" sz="1200" b="1" dirty="0" smtClean="0">
                          <a:solidFill>
                            <a:schemeClr val="accent2">
                              <a:lumMod val="75000"/>
                            </a:schemeClr>
                          </a:solidFill>
                        </a:rPr>
                        <a:t>P R O F I L E  S U M M A R Y</a:t>
                      </a:r>
                      <a:r>
                        <a:rPr lang="en-US" sz="1200" b="1" baseline="0" dirty="0" smtClean="0">
                          <a:solidFill>
                            <a:schemeClr val="accent2">
                              <a:lumMod val="75000"/>
                            </a:schemeClr>
                          </a:solidFill>
                        </a:rPr>
                        <a:t> </a:t>
                      </a:r>
                      <a:endParaRPr lang="en-US" sz="1200" b="1" dirty="0">
                        <a:solidFill>
                          <a:schemeClr val="accent2">
                            <a:lumMod val="75000"/>
                          </a:schemeClr>
                        </a:solidFill>
                      </a:endParaRPr>
                    </a:p>
                  </a:txBody>
                  <a:tcPr anchor="ctr">
                    <a:solidFill>
                      <a:schemeClr val="bg1">
                        <a:lumMod val="95000"/>
                      </a:schemeClr>
                    </a:solidFill>
                  </a:tcPr>
                </a:tc>
                <a:extLst>
                  <a:ext uri="{0D108BD9-81ED-4DB2-BD59-A6C34878D82A}">
                    <a16:rowId xmlns:a16="http://schemas.microsoft.com/office/drawing/2014/main" val="10000"/>
                  </a:ext>
                </a:extLst>
              </a:tr>
              <a:tr h="1876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This</a:t>
                      </a:r>
                      <a:r>
                        <a:rPr lang="en-US" sz="1200" b="1" baseline="0" dirty="0" smtClean="0">
                          <a:solidFill>
                            <a:schemeClr val="tx1"/>
                          </a:solidFill>
                        </a:rPr>
                        <a:t> group’s average age is 43 years old and either own a home or rent an apartment in a smaller city.  They have some college education and half are working full time in a retail or trade job.  They spend their leisure time watching broadcast TV, reading, with friends and family, traveling, and browsing the Internet for personal use.   Their gambling/gaming index score is just below the mid-point indicating their likelihood to play the Lottery is low.</a:t>
                      </a:r>
                      <a:endParaRPr lang="en-US" sz="1200" b="1" dirty="0" smtClean="0">
                        <a:solidFill>
                          <a:schemeClr val="tx1"/>
                        </a:solidFill>
                      </a:endParaRPr>
                    </a:p>
                    <a:p>
                      <a:pPr algn="l"/>
                      <a:endParaRPr lang="en-US" sz="1200" b="1"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nvPr>
        </p:nvGraphicFramePr>
        <p:xfrm>
          <a:off x="107950" y="3606800"/>
          <a:ext cx="4343400" cy="1836421"/>
        </p:xfrm>
        <a:graphic>
          <a:graphicData uri="http://schemas.openxmlformats.org/drawingml/2006/table">
            <a:tbl>
              <a:tblPr firstRow="1" bandRow="1">
                <a:tableStyleId>{5940675A-B579-460E-94D1-54222C63F5DA}</a:tableStyleId>
              </a:tblPr>
              <a:tblGrid>
                <a:gridCol w="2285999">
                  <a:extLst>
                    <a:ext uri="{9D8B030D-6E8A-4147-A177-3AD203B41FA5}">
                      <a16:colId xmlns:a16="http://schemas.microsoft.com/office/drawing/2014/main" val="20000"/>
                    </a:ext>
                  </a:extLst>
                </a:gridCol>
                <a:gridCol w="2057401">
                  <a:extLst>
                    <a:ext uri="{9D8B030D-6E8A-4147-A177-3AD203B41FA5}">
                      <a16:colId xmlns:a16="http://schemas.microsoft.com/office/drawing/2014/main" val="20001"/>
                    </a:ext>
                  </a:extLst>
                </a:gridCol>
              </a:tblGrid>
              <a:tr h="286195">
                <a:tc gridSpan="2">
                  <a:txBody>
                    <a:bodyPr/>
                    <a:lstStyle/>
                    <a:p>
                      <a:pPr algn="ctr"/>
                      <a:r>
                        <a:rPr lang="en-US" sz="1200" b="1" dirty="0" smtClean="0">
                          <a:solidFill>
                            <a:schemeClr val="tx1">
                              <a:lumMod val="75000"/>
                              <a:lumOff val="25000"/>
                            </a:schemeClr>
                          </a:solidFill>
                        </a:rPr>
                        <a:t>C U R R E N T</a:t>
                      </a:r>
                      <a:r>
                        <a:rPr lang="en-US" sz="1200" b="1" baseline="0" dirty="0" smtClean="0">
                          <a:solidFill>
                            <a:schemeClr val="tx1">
                              <a:lumMod val="75000"/>
                              <a:lumOff val="25000"/>
                            </a:schemeClr>
                          </a:solidFill>
                        </a:rPr>
                        <a:t>  L O T T E R Y  P L A Y</a:t>
                      </a:r>
                      <a:endParaRPr lang="en-US" sz="1200" b="1" dirty="0">
                        <a:solidFill>
                          <a:schemeClr val="tx1">
                            <a:lumMod val="75000"/>
                            <a:lumOff val="25000"/>
                          </a:schemeClr>
                        </a:solidFill>
                      </a:endParaRPr>
                    </a:p>
                  </a:txBody>
                  <a:tcPr>
                    <a:solidFill>
                      <a:schemeClr val="bg1">
                        <a:lumMod val="85000"/>
                      </a:schemeClr>
                    </a:solidFill>
                  </a:tcPr>
                </a:tc>
                <a:tc hMerge="1">
                  <a:txBody>
                    <a:bodyPr/>
                    <a:lstStyle/>
                    <a:p>
                      <a:pPr algn="ctr"/>
                      <a:endParaRPr lang="en-US" sz="1200" b="1" dirty="0">
                        <a:solidFill>
                          <a:schemeClr val="accent2">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238496">
                <a:tc>
                  <a:txBody>
                    <a:bodyPr/>
                    <a:lstStyle/>
                    <a:p>
                      <a:pPr algn="r"/>
                      <a:endParaRPr lang="en-US" sz="900" b="1" dirty="0">
                        <a:solidFill>
                          <a:schemeClr val="tx1">
                            <a:lumMod val="50000"/>
                            <a:lumOff val="50000"/>
                          </a:schemeClr>
                        </a:solidFill>
                      </a:endParaRPr>
                    </a:p>
                  </a:txBody>
                  <a:tcPr>
                    <a:solidFill>
                      <a:schemeClr val="bg1">
                        <a:lumMod val="85000"/>
                      </a:schemeClr>
                    </a:solidFill>
                  </a:tcPr>
                </a:tc>
                <a:tc>
                  <a:txBody>
                    <a:bodyPr/>
                    <a:lstStyle/>
                    <a:p>
                      <a:pPr algn="ctr"/>
                      <a:r>
                        <a:rPr lang="en-US" sz="900" b="1" i="1" dirty="0" smtClean="0">
                          <a:solidFill>
                            <a:schemeClr val="tx1">
                              <a:lumMod val="50000"/>
                              <a:lumOff val="50000"/>
                            </a:schemeClr>
                          </a:solidFill>
                        </a:rPr>
                        <a:t>% of Respondents</a:t>
                      </a:r>
                      <a:endParaRPr lang="en-US" sz="900" b="1" i="1"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1"/>
                  </a:ext>
                </a:extLst>
              </a:tr>
              <a:tr h="262346">
                <a:tc>
                  <a:txBody>
                    <a:bodyPr/>
                    <a:lstStyle/>
                    <a:p>
                      <a:pPr algn="r"/>
                      <a:r>
                        <a:rPr lang="en-US" sz="1050" b="1" dirty="0" smtClean="0">
                          <a:solidFill>
                            <a:schemeClr val="tx1">
                              <a:lumMod val="50000"/>
                              <a:lumOff val="50000"/>
                            </a:schemeClr>
                          </a:solidFill>
                        </a:rPr>
                        <a:t>Daily Games</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2"/>
                  </a:ext>
                </a:extLst>
              </a:tr>
              <a:tr h="262346">
                <a:tc>
                  <a:txBody>
                    <a:bodyPr/>
                    <a:lstStyle/>
                    <a:p>
                      <a:pPr algn="r"/>
                      <a:r>
                        <a:rPr lang="en-US" sz="1050" b="1" dirty="0" smtClean="0">
                          <a:solidFill>
                            <a:schemeClr val="tx1">
                              <a:lumMod val="50000"/>
                              <a:lumOff val="50000"/>
                            </a:schemeClr>
                          </a:solidFill>
                        </a:rPr>
                        <a:t>Jackpot</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3"/>
                  </a:ext>
                </a:extLst>
              </a:tr>
              <a:tr h="262346">
                <a:tc>
                  <a:txBody>
                    <a:bodyPr/>
                    <a:lstStyle/>
                    <a:p>
                      <a:pPr algn="r"/>
                      <a:r>
                        <a:rPr lang="en-US" sz="1050" b="1" dirty="0" smtClean="0">
                          <a:solidFill>
                            <a:schemeClr val="tx1">
                              <a:lumMod val="50000"/>
                              <a:lumOff val="50000"/>
                            </a:schemeClr>
                          </a:solidFill>
                        </a:rPr>
                        <a:t>Scratch-Offs</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4"/>
                  </a:ext>
                </a:extLst>
              </a:tr>
              <a:tr h="262346">
                <a:tc>
                  <a:txBody>
                    <a:bodyPr/>
                    <a:lstStyle/>
                    <a:p>
                      <a:pPr algn="r"/>
                      <a:r>
                        <a:rPr lang="en-US" sz="1050" b="1" dirty="0" smtClean="0">
                          <a:solidFill>
                            <a:schemeClr val="tx1">
                              <a:lumMod val="50000"/>
                              <a:lumOff val="50000"/>
                            </a:schemeClr>
                          </a:solidFill>
                        </a:rPr>
                        <a:t>Monitor Games</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5"/>
                  </a:ext>
                </a:extLst>
              </a:tr>
              <a:tr h="262346">
                <a:tc>
                  <a:txBody>
                    <a:bodyPr/>
                    <a:lstStyle/>
                    <a:p>
                      <a:pPr algn="r"/>
                      <a:r>
                        <a:rPr lang="en-US" sz="1050" b="1" dirty="0" smtClean="0">
                          <a:solidFill>
                            <a:schemeClr val="tx1">
                              <a:lumMod val="50000"/>
                              <a:lumOff val="50000"/>
                            </a:schemeClr>
                          </a:solidFill>
                        </a:rPr>
                        <a:t>Total  Lottery</a:t>
                      </a:r>
                      <a:r>
                        <a:rPr lang="en-US" sz="1050" b="1" baseline="0" dirty="0" smtClean="0">
                          <a:solidFill>
                            <a:schemeClr val="tx1">
                              <a:lumMod val="50000"/>
                              <a:lumOff val="50000"/>
                            </a:schemeClr>
                          </a:solidFill>
                        </a:rPr>
                        <a:t> </a:t>
                      </a:r>
                      <a:r>
                        <a:rPr lang="en-US" sz="1050" b="1" dirty="0" smtClean="0">
                          <a:solidFill>
                            <a:schemeClr val="tx1">
                              <a:lumMod val="50000"/>
                              <a:lumOff val="50000"/>
                            </a:schemeClr>
                          </a:solidFill>
                        </a:rPr>
                        <a:t>Spend</a:t>
                      </a:r>
                      <a:endParaRPr lang="en-US" sz="1050" b="1" dirty="0">
                        <a:solidFill>
                          <a:schemeClr val="tx1">
                            <a:lumMod val="50000"/>
                            <a:lumOff val="50000"/>
                          </a:schemeClr>
                        </a:solidFill>
                      </a:endParaRP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tx1">
                              <a:lumMod val="50000"/>
                              <a:lumOff val="50000"/>
                            </a:schemeClr>
                          </a:solidFill>
                        </a:rPr>
                        <a:t>DNP</a:t>
                      </a:r>
                      <a:endParaRPr lang="en-US" sz="1050" b="1"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6"/>
                  </a:ext>
                </a:extLst>
              </a:tr>
            </a:tbl>
          </a:graphicData>
        </a:graphic>
      </p:graphicFrame>
      <p:sp>
        <p:nvSpPr>
          <p:cNvPr id="8" name="Rectangle 7"/>
          <p:cNvSpPr/>
          <p:nvPr/>
        </p:nvSpPr>
        <p:spPr>
          <a:xfrm>
            <a:off x="8168195" y="762000"/>
            <a:ext cx="899605" cy="369332"/>
          </a:xfrm>
          <a:prstGeom prst="rect">
            <a:avLst/>
          </a:prstGeom>
        </p:spPr>
        <p:txBody>
          <a:bodyPr wrap="none">
            <a:spAutoFit/>
          </a:bodyPr>
          <a:lstStyle/>
          <a:p>
            <a:pPr>
              <a:defRPr/>
            </a:pPr>
            <a:r>
              <a:rPr lang="en-US" i="1" dirty="0"/>
              <a:t>(n = </a:t>
            </a:r>
            <a:r>
              <a:rPr lang="en-US" i="1" dirty="0" smtClean="0"/>
              <a:t>26)</a:t>
            </a:r>
            <a:endParaRPr lang="en-US" i="1" dirty="0"/>
          </a:p>
        </p:txBody>
      </p:sp>
    </p:spTree>
    <p:extLst>
      <p:ext uri="{BB962C8B-B14F-4D97-AF65-F5344CB8AC3E}">
        <p14:creationId xmlns:p14="http://schemas.microsoft.com/office/powerpoint/2010/main" val="188794442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p:cNvSpPr>
            <a:spLocks noGrp="1"/>
          </p:cNvSpPr>
          <p:nvPr>
            <p:ph type="body" sz="quarter" idx="10"/>
          </p:nvPr>
        </p:nvSpPr>
        <p:spPr>
          <a:xfrm>
            <a:off x="152400" y="152403"/>
            <a:ext cx="8991600" cy="685800"/>
          </a:xfrm>
        </p:spPr>
        <p:txBody>
          <a:bodyPr/>
          <a:lstStyle/>
          <a:p>
            <a:pPr>
              <a:lnSpc>
                <a:spcPct val="70000"/>
              </a:lnSpc>
            </a:pPr>
            <a:r>
              <a:rPr lang="en-US" sz="4000" dirty="0">
                <a:solidFill>
                  <a:schemeClr val="accent2"/>
                </a:solidFill>
              </a:rPr>
              <a:t>Non-Player Profile</a:t>
            </a:r>
          </a:p>
          <a:p>
            <a:pPr eaLnBrk="1" hangingPunct="1">
              <a:lnSpc>
                <a:spcPct val="70000"/>
              </a:lnSpc>
            </a:pPr>
            <a:r>
              <a:rPr lang="en-US" sz="2800" b="0" i="1" dirty="0" smtClean="0">
                <a:solidFill>
                  <a:schemeClr val="tx1"/>
                </a:solidFill>
              </a:rPr>
              <a:t>SMALLER CITY / MIDDLE INCOME </a:t>
            </a:r>
          </a:p>
        </p:txBody>
      </p:sp>
      <p:graphicFrame>
        <p:nvGraphicFramePr>
          <p:cNvPr id="4" name="Table 3"/>
          <p:cNvGraphicFramePr>
            <a:graphicFrameLocks noGrp="1"/>
          </p:cNvGraphicFramePr>
          <p:nvPr>
            <p:extLst>
              <p:ext uri="{D42A27DB-BD31-4B8C-83A1-F6EECF244321}">
                <p14:modId xmlns:p14="http://schemas.microsoft.com/office/powerpoint/2010/main" val="1447541882"/>
              </p:ext>
            </p:extLst>
          </p:nvPr>
        </p:nvGraphicFramePr>
        <p:xfrm>
          <a:off x="4690532" y="1278466"/>
          <a:ext cx="4343400" cy="5516880"/>
        </p:xfrm>
        <a:graphic>
          <a:graphicData uri="http://schemas.openxmlformats.org/drawingml/2006/table">
            <a:tbl>
              <a:tblPr firstRow="1" bandRow="1">
                <a:tableStyleId>{5940675A-B579-460E-94D1-54222C63F5DA}</a:tableStyleId>
              </a:tblPr>
              <a:tblGrid>
                <a:gridCol w="294536">
                  <a:extLst>
                    <a:ext uri="{9D8B030D-6E8A-4147-A177-3AD203B41FA5}">
                      <a16:colId xmlns:a16="http://schemas.microsoft.com/office/drawing/2014/main" val="20000"/>
                    </a:ext>
                  </a:extLst>
                </a:gridCol>
                <a:gridCol w="130566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64862">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chemeClr val="bg1"/>
                          </a:solidFill>
                        </a:rPr>
                        <a:t>Top Response </a:t>
                      </a:r>
                    </a:p>
                    <a:p>
                      <a:pPr algn="ctr"/>
                      <a:r>
                        <a:rPr lang="en-US" sz="900" b="1" dirty="0" smtClean="0">
                          <a:solidFill>
                            <a:schemeClr val="bg1"/>
                          </a:solidFill>
                        </a:rPr>
                        <a:t> (or Average)</a:t>
                      </a:r>
                    </a:p>
                  </a:txBody>
                  <a:tcPr>
                    <a:lnT w="12700" cap="flat" cmpd="sng" algn="ctr">
                      <a:solidFill>
                        <a:schemeClr val="tx1"/>
                      </a:solidFill>
                      <a:prstDash val="solid"/>
                      <a:round/>
                      <a:headEnd type="none" w="med" len="med"/>
                      <a:tailEnd type="none" w="med" len="med"/>
                    </a:lnT>
                    <a:solidFill>
                      <a:schemeClr val="accent2"/>
                    </a:solidFill>
                  </a:tcPr>
                </a:tc>
                <a:tc>
                  <a:txBody>
                    <a:bodyPr/>
                    <a:lstStyle/>
                    <a:p>
                      <a:pPr algn="ctr"/>
                      <a:r>
                        <a:rPr lang="en-US" sz="900" b="1" dirty="0" smtClean="0">
                          <a:solidFill>
                            <a:schemeClr val="tx1"/>
                          </a:solidFill>
                        </a:rPr>
                        <a:t>2</a:t>
                      </a:r>
                      <a:r>
                        <a:rPr lang="en-US" sz="900" b="1" baseline="30000" dirty="0" smtClean="0">
                          <a:solidFill>
                            <a:schemeClr val="tx1"/>
                          </a:solidFill>
                        </a:rPr>
                        <a:t>nd</a:t>
                      </a:r>
                      <a:r>
                        <a:rPr lang="en-US" sz="900" b="1" baseline="0" dirty="0" smtClean="0">
                          <a:solidFill>
                            <a:schemeClr val="tx1"/>
                          </a:solidFill>
                        </a:rPr>
                        <a:t> Top Response</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r h="228039">
                <a:tc rowSpan="13">
                  <a:txBody>
                    <a:bodyPr/>
                    <a:lstStyle/>
                    <a:p>
                      <a:pPr algn="ctr"/>
                      <a:r>
                        <a:rPr lang="en-US" sz="1050" b="1" dirty="0" smtClean="0">
                          <a:solidFill>
                            <a:schemeClr val="accent2">
                              <a:lumMod val="75000"/>
                            </a:schemeClr>
                          </a:solidFill>
                        </a:rPr>
                        <a:t>DEMOGRAPHICS</a:t>
                      </a:r>
                      <a:endParaRPr lang="en-US" sz="1050" b="1" dirty="0">
                        <a:solidFill>
                          <a:schemeClr val="accent2">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45 years</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28039">
                <a:tc vMerge="1">
                  <a:txBody>
                    <a:bodyPr/>
                    <a:lstStyle/>
                    <a:p>
                      <a:pPr algn="r"/>
                      <a:endParaRPr lang="en-US" sz="900" b="1" dirty="0"/>
                    </a:p>
                  </a:txBody>
                  <a:tcPr/>
                </a:tc>
                <a:tc>
                  <a:txBody>
                    <a:bodyPr/>
                    <a:lstStyle/>
                    <a:p>
                      <a:pPr algn="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Female – 52%</a:t>
                      </a:r>
                      <a:endParaRPr lang="en-US" sz="900" b="1" dirty="0"/>
                    </a:p>
                  </a:txBody>
                  <a:tcPr>
                    <a:solidFill>
                      <a:schemeClr val="accent2">
                        <a:lumMod val="20000"/>
                        <a:lumOff val="80000"/>
                      </a:schemeClr>
                    </a:solidFill>
                  </a:tcPr>
                </a:tc>
                <a:tc>
                  <a:txBody>
                    <a:bodyPr/>
                    <a:lstStyle/>
                    <a:p>
                      <a:pPr algn="ctr"/>
                      <a:r>
                        <a:rPr lang="en-US" sz="900" b="0" dirty="0" smtClean="0"/>
                        <a:t>Male – 48%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28039">
                <a:tc vMerge="1">
                  <a:txBody>
                    <a:bodyPr/>
                    <a:lstStyle/>
                    <a:p>
                      <a:pPr algn="r"/>
                      <a:endParaRPr lang="en-US" sz="900" b="1" dirty="0"/>
                    </a:p>
                  </a:txBody>
                  <a:tcPr/>
                </a:tc>
                <a:tc>
                  <a:txBody>
                    <a:bodyPr/>
                    <a:lstStyle/>
                    <a:p>
                      <a:pPr algn="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a:t>
                      </a:r>
                      <a:r>
                        <a:rPr lang="en-US" sz="900" b="1" baseline="0" dirty="0" smtClean="0"/>
                        <a:t> </a:t>
                      </a:r>
                      <a:r>
                        <a:rPr lang="en-US" sz="900" b="1" dirty="0" smtClean="0"/>
                        <a:t> – 64%</a:t>
                      </a:r>
                      <a:endParaRPr lang="en-US" sz="900" b="1" dirty="0"/>
                    </a:p>
                  </a:txBody>
                  <a:tcPr>
                    <a:solidFill>
                      <a:schemeClr val="accent2">
                        <a:lumMod val="20000"/>
                        <a:lumOff val="80000"/>
                      </a:schemeClr>
                    </a:solidFill>
                  </a:tcPr>
                </a:tc>
                <a:tc>
                  <a:txBody>
                    <a:bodyPr/>
                    <a:lstStyle/>
                    <a:p>
                      <a:pPr algn="ctr"/>
                      <a:r>
                        <a:rPr lang="en-US" sz="900" b="0" dirty="0" smtClean="0"/>
                        <a:t>AA– 16%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28039">
                <a:tc vMerge="1">
                  <a:txBody>
                    <a:bodyPr/>
                    <a:lstStyle/>
                    <a:p>
                      <a:pPr algn="r"/>
                      <a:endParaRPr lang="en-US" sz="900" b="1" dirty="0"/>
                    </a:p>
                  </a:txBody>
                  <a:tcPr/>
                </a:tc>
                <a:tc>
                  <a:txBody>
                    <a:bodyPr/>
                    <a:lstStyle/>
                    <a:p>
                      <a:pPr algn="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44%</a:t>
                      </a:r>
                      <a:endParaRPr lang="en-US" sz="900" b="1" dirty="0"/>
                    </a:p>
                  </a:txBody>
                  <a:tcPr>
                    <a:solidFill>
                      <a:schemeClr val="accent2">
                        <a:lumMod val="20000"/>
                        <a:lumOff val="80000"/>
                      </a:schemeClr>
                    </a:solidFill>
                  </a:tcPr>
                </a:tc>
                <a:tc>
                  <a:txBody>
                    <a:bodyPr/>
                    <a:lstStyle/>
                    <a:p>
                      <a:pPr algn="ctr"/>
                      <a:r>
                        <a:rPr lang="en-US" sz="900" b="0" dirty="0" smtClean="0"/>
                        <a:t>TH – 30%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8039">
                <a:tc vMerge="1">
                  <a:txBody>
                    <a:bodyPr/>
                    <a:lstStyle/>
                    <a:p>
                      <a:pPr algn="r"/>
                      <a:endParaRPr lang="en-US" sz="900" b="1" dirty="0"/>
                    </a:p>
                  </a:txBody>
                  <a:tcPr/>
                </a:tc>
                <a:tc>
                  <a:txBody>
                    <a:bodyPr/>
                    <a:lstStyle/>
                    <a:p>
                      <a:pPr algn="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$237,000</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8039">
                <a:tc vMerge="1">
                  <a:txBody>
                    <a:bodyPr/>
                    <a:lstStyle/>
                    <a:p>
                      <a:pPr algn="r"/>
                      <a:endParaRPr lang="en-US" sz="900" b="1" dirty="0"/>
                    </a:p>
                  </a:txBody>
                  <a:tcPr/>
                </a:tc>
                <a:tc>
                  <a:txBody>
                    <a:bodyPr/>
                    <a:lstStyle/>
                    <a:p>
                      <a:pPr algn="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 – 66%</a:t>
                      </a:r>
                      <a:endParaRPr lang="en-US" sz="900" b="1" dirty="0"/>
                    </a:p>
                  </a:txBody>
                  <a:tcPr>
                    <a:solidFill>
                      <a:schemeClr val="accent2">
                        <a:lumMod val="20000"/>
                        <a:lumOff val="80000"/>
                      </a:schemeClr>
                    </a:solidFill>
                  </a:tcPr>
                </a:tc>
                <a:tc>
                  <a:txBody>
                    <a:bodyPr/>
                    <a:lstStyle/>
                    <a:p>
                      <a:pPr algn="ctr"/>
                      <a:r>
                        <a:rPr lang="en-US" sz="900" b="0" dirty="0" smtClean="0"/>
                        <a:t>Rent – 26%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8039">
                <a:tc vMerge="1">
                  <a:txBody>
                    <a:bodyPr/>
                    <a:lstStyle/>
                    <a:p>
                      <a:pPr algn="r"/>
                      <a:endParaRPr lang="en-US" sz="900" b="1" dirty="0"/>
                    </a:p>
                  </a:txBody>
                  <a:tcPr/>
                </a:tc>
                <a:tc>
                  <a:txBody>
                    <a:bodyPr/>
                    <a:lstStyle/>
                    <a:p>
                      <a:pPr algn="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Married – 52%</a:t>
                      </a:r>
                      <a:endParaRPr lang="en-US" sz="900" b="1" dirty="0"/>
                    </a:p>
                  </a:txBody>
                  <a:tcPr>
                    <a:solidFill>
                      <a:schemeClr val="accent2">
                        <a:lumMod val="20000"/>
                        <a:lumOff val="80000"/>
                      </a:schemeClr>
                    </a:solidFill>
                  </a:tcPr>
                </a:tc>
                <a:tc>
                  <a:txBody>
                    <a:bodyPr/>
                    <a:lstStyle/>
                    <a:p>
                      <a:pPr algn="ctr"/>
                      <a:r>
                        <a:rPr lang="en-US" sz="900" b="0" dirty="0" smtClean="0"/>
                        <a:t>Single – 36%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8039">
                <a:tc vMerge="1">
                  <a:txBody>
                    <a:bodyPr/>
                    <a:lstStyle/>
                    <a:p>
                      <a:pPr algn="r"/>
                      <a:endParaRPr lang="en-US" sz="900" b="1" dirty="0"/>
                    </a:p>
                  </a:txBody>
                  <a:tcPr/>
                </a:tc>
                <a:tc>
                  <a:txBody>
                    <a:bodyPr/>
                    <a:lstStyle/>
                    <a:p>
                      <a:pPr algn="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20%</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8039">
                <a:tc vMerge="1">
                  <a:txBody>
                    <a:bodyPr/>
                    <a:lstStyle/>
                    <a:p>
                      <a:pPr algn="r"/>
                      <a:endParaRPr lang="en-US" sz="900" b="1" dirty="0"/>
                    </a:p>
                  </a:txBody>
                  <a:tcPr/>
                </a:tc>
                <a:tc>
                  <a:txBody>
                    <a:bodyPr/>
                    <a:lstStyle/>
                    <a:p>
                      <a:pPr algn="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 years college – 40%</a:t>
                      </a:r>
                      <a:endParaRPr lang="en-US" sz="900" b="1" dirty="0"/>
                    </a:p>
                  </a:txBody>
                  <a:tcPr>
                    <a:solidFill>
                      <a:schemeClr val="accent2">
                        <a:lumMod val="20000"/>
                        <a:lumOff val="80000"/>
                      </a:schemeClr>
                    </a:solidFill>
                  </a:tcPr>
                </a:tc>
                <a:tc>
                  <a:txBody>
                    <a:bodyPr/>
                    <a:lstStyle/>
                    <a:p>
                      <a:pPr algn="ctr"/>
                      <a:r>
                        <a:rPr lang="en-US" sz="900" b="0" dirty="0" smtClean="0"/>
                        <a:t>Post college – 32%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Full time – 64%</a:t>
                      </a:r>
                      <a:endParaRPr lang="en-US" sz="900" b="1" dirty="0"/>
                    </a:p>
                  </a:txBody>
                  <a:tcPr>
                    <a:solidFill>
                      <a:schemeClr val="accent2">
                        <a:lumMod val="20000"/>
                        <a:lumOff val="80000"/>
                      </a:schemeClr>
                    </a:solidFill>
                  </a:tcPr>
                </a:tc>
                <a:tc>
                  <a:txBody>
                    <a:bodyPr/>
                    <a:lstStyle/>
                    <a:p>
                      <a:pPr algn="ctr"/>
                      <a:r>
                        <a:rPr lang="en-US" sz="900" b="0" dirty="0" smtClean="0"/>
                        <a:t>Retired</a:t>
                      </a:r>
                      <a:r>
                        <a:rPr lang="en-US" sz="900" b="0" baseline="0" dirty="0" smtClean="0"/>
                        <a:t> </a:t>
                      </a:r>
                      <a:r>
                        <a:rPr lang="en-US" sz="900" b="0" dirty="0" smtClean="0"/>
                        <a:t>– 14%</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88%</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$78,000</a:t>
                      </a:r>
                      <a:endParaRPr lang="en-US" sz="900" b="1" dirty="0"/>
                    </a:p>
                  </a:txBody>
                  <a:tcP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8039">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80%</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21621">
                <a:tc>
                  <a:txBody>
                    <a:bodyPr/>
                    <a:lstStyle/>
                    <a:p>
                      <a:pPr algn="ctr"/>
                      <a:endParaRPr lang="en-US" sz="200" b="1" dirty="0">
                        <a:solidFill>
                          <a:schemeClr val="accent2">
                            <a:lumMod val="75000"/>
                          </a:schemeClr>
                        </a:solidFill>
                      </a:endParaRPr>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8039">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E</a:t>
                      </a:r>
                      <a:endParaRPr lang="en-US" sz="1050" b="1" dirty="0">
                        <a:solidFill>
                          <a:schemeClr val="accent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Watching TV– 62%</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900" b="0" dirty="0" smtClean="0"/>
                        <a:t>Restaurants – 62%</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8039">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Internet</a:t>
                      </a:r>
                      <a:r>
                        <a:rPr lang="en-US" sz="900" b="1" baseline="0" dirty="0" smtClean="0"/>
                        <a:t> </a:t>
                      </a:r>
                      <a:r>
                        <a:rPr lang="en-US" sz="900" b="1" dirty="0" smtClean="0"/>
                        <a:t>– 9</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900" b="0" dirty="0" smtClean="0"/>
                        <a:t>Broadcast</a:t>
                      </a:r>
                      <a:r>
                        <a:rPr lang="en-US" sz="900" b="0" baseline="0" dirty="0" smtClean="0"/>
                        <a:t> TV </a:t>
                      </a:r>
                      <a:r>
                        <a:rPr lang="en-US" sz="900" b="0" dirty="0" smtClean="0"/>
                        <a:t>– 5</a:t>
                      </a:r>
                      <a:r>
                        <a:rPr lang="en-US" sz="900" b="0" baseline="0" dirty="0" smtClean="0"/>
                        <a:t> hours</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Laptop – 41% of time</a:t>
                      </a:r>
                      <a:endParaRPr lang="en-US" sz="900" b="1" dirty="0"/>
                    </a:p>
                  </a:txBody>
                  <a:tcP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a:r>
                        <a:rPr lang="en-US" sz="900" b="0" dirty="0" smtClean="0"/>
                        <a:t>Desktop – 35% of time</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Laptop – 85%</a:t>
                      </a:r>
                      <a:endParaRPr lang="en-US" sz="900" b="1" dirty="0"/>
                    </a:p>
                  </a:txBody>
                  <a:tcPr>
                    <a:solidFill>
                      <a:schemeClr val="accent2">
                        <a:lumMod val="20000"/>
                        <a:lumOff val="80000"/>
                      </a:schemeClr>
                    </a:solidFill>
                  </a:tcPr>
                </a:tc>
                <a:tc>
                  <a:txBody>
                    <a:bodyPr/>
                    <a:lstStyle/>
                    <a:p>
                      <a:pPr algn="ctr"/>
                      <a:r>
                        <a:rPr lang="en-US" sz="900" b="0" dirty="0" smtClean="0"/>
                        <a:t>Smartphone – 74%</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8"/>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Documentar</a:t>
                      </a:r>
                      <a:r>
                        <a:rPr lang="en-US" sz="900" b="1" baseline="0" dirty="0" smtClean="0"/>
                        <a:t>y </a:t>
                      </a:r>
                      <a:r>
                        <a:rPr lang="en-US" sz="900" b="1" dirty="0" smtClean="0"/>
                        <a:t>– 56%</a:t>
                      </a:r>
                      <a:endParaRPr lang="en-US" sz="900" b="1" dirty="0"/>
                    </a:p>
                  </a:txBody>
                  <a:tcPr>
                    <a:solidFill>
                      <a:schemeClr val="accent2">
                        <a:lumMod val="20000"/>
                        <a:lumOff val="80000"/>
                      </a:schemeClr>
                    </a:solidFill>
                  </a:tcPr>
                </a:tc>
                <a:tc>
                  <a:txBody>
                    <a:bodyPr/>
                    <a:lstStyle/>
                    <a:p>
                      <a:pPr algn="ctr"/>
                      <a:r>
                        <a:rPr lang="en-US" sz="900" b="0" dirty="0" smtClean="0"/>
                        <a:t>News – 53%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62%</a:t>
                      </a:r>
                      <a:endParaRPr lang="en-US" sz="900" b="1" dirty="0"/>
                    </a:p>
                  </a:txBody>
                  <a:tcPr>
                    <a:solidFill>
                      <a:schemeClr val="accent2">
                        <a:lumMod val="20000"/>
                        <a:lumOff val="80000"/>
                      </a:schemeClr>
                    </a:solidFill>
                  </a:tcPr>
                </a:tc>
                <a:tc>
                  <a:txBody>
                    <a:bodyPr/>
                    <a:lstStyle/>
                    <a:p>
                      <a:pPr algn="ctr"/>
                      <a:r>
                        <a:rPr lang="en-US" sz="900" b="0" dirty="0" smtClean="0"/>
                        <a:t>YouTube – 24%</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Superstore – 78%</a:t>
                      </a:r>
                      <a:endParaRPr lang="en-US" sz="900" b="1" dirty="0"/>
                    </a:p>
                  </a:txBody>
                  <a:tcPr>
                    <a:solidFill>
                      <a:schemeClr val="accent2">
                        <a:lumMod val="20000"/>
                        <a:lumOff val="80000"/>
                      </a:schemeClr>
                    </a:solidFill>
                  </a:tcPr>
                </a:tc>
                <a:tc>
                  <a:txBody>
                    <a:bodyPr/>
                    <a:lstStyle/>
                    <a:p>
                      <a:pPr algn="ctr"/>
                      <a:r>
                        <a:rPr lang="en-US" sz="900" b="0" dirty="0" smtClean="0"/>
                        <a:t>Supermarket</a:t>
                      </a:r>
                      <a:r>
                        <a:rPr lang="en-US" sz="900" b="0" baseline="0" dirty="0" smtClean="0"/>
                        <a:t> </a:t>
                      </a:r>
                      <a:r>
                        <a:rPr lang="en-US" sz="900" b="0" dirty="0" smtClean="0"/>
                        <a:t>– 74%</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44%</a:t>
                      </a:r>
                      <a:endParaRPr lang="en-US" sz="900" b="1" dirty="0"/>
                    </a:p>
                  </a:txBody>
                  <a:tcPr>
                    <a:solidFill>
                      <a:schemeClr val="accent2">
                        <a:lumMod val="20000"/>
                        <a:lumOff val="80000"/>
                      </a:schemeClr>
                    </a:solidFill>
                  </a:tcPr>
                </a:tc>
                <a:tc>
                  <a:txBody>
                    <a:bodyPr/>
                    <a:lstStyle/>
                    <a:p>
                      <a:pPr algn="ctr"/>
                      <a:r>
                        <a:rPr lang="en-US" sz="900" b="0" dirty="0" smtClean="0"/>
                        <a:t>SUV– 28%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2"/>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Ford – 18%</a:t>
                      </a:r>
                      <a:endParaRPr lang="en-US" sz="900" b="1" dirty="0"/>
                    </a:p>
                  </a:txBody>
                  <a:tcP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900" b="0" dirty="0" smtClean="0"/>
                        <a:t>Honda</a:t>
                      </a:r>
                      <a:r>
                        <a:rPr lang="en-US" sz="900" b="0" baseline="0" dirty="0" smtClean="0"/>
                        <a:t> </a:t>
                      </a:r>
                      <a:r>
                        <a:rPr lang="en-US" sz="900" b="0" dirty="0" smtClean="0"/>
                        <a:t>– 18%</a:t>
                      </a: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graphicFrame>
        <p:nvGraphicFramePr>
          <p:cNvPr id="5" name="Table 4"/>
          <p:cNvGraphicFramePr>
            <a:graphicFrameLocks noGrp="1"/>
          </p:cNvGraphicFramePr>
          <p:nvPr>
            <p:extLst/>
          </p:nvPr>
        </p:nvGraphicFramePr>
        <p:xfrm>
          <a:off x="101601" y="5511801"/>
          <a:ext cx="4343400" cy="128016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2">
                              <a:lumMod val="75000"/>
                            </a:schemeClr>
                          </a:solidFill>
                        </a:rPr>
                        <a:t>G A M B L I N G / G A M I N G   P O T E N T I A L</a:t>
                      </a:r>
                      <a:endParaRPr lang="en-US" sz="1200" b="1" dirty="0">
                        <a:solidFill>
                          <a:schemeClr val="accent2">
                            <a:lumMod val="75000"/>
                          </a:schemeClr>
                        </a:solidFill>
                      </a:endParaRPr>
                    </a:p>
                  </a:txBody>
                  <a:tcPr>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val="10000"/>
                  </a:ext>
                </a:extLst>
              </a:tr>
              <a:tr h="149854">
                <a:tc>
                  <a:txBody>
                    <a:bodyPr/>
                    <a:lstStyle/>
                    <a:p>
                      <a:pPr algn="r"/>
                      <a:r>
                        <a:rPr lang="en-US" sz="1050" b="1" dirty="0" smtClean="0"/>
                        <a:t>Risk Meter</a:t>
                      </a:r>
                      <a:endParaRPr lang="en-US" sz="1050" b="1" dirty="0"/>
                    </a:p>
                  </a:txBody>
                  <a:tcPr/>
                </a:tc>
                <a:tc>
                  <a:txBody>
                    <a:bodyPr/>
                    <a:lstStyle/>
                    <a:p>
                      <a:pPr algn="ctr"/>
                      <a:r>
                        <a:rPr lang="en-US" sz="1050" b="1" dirty="0" smtClean="0"/>
                        <a:t>12</a:t>
                      </a:r>
                      <a:r>
                        <a:rPr lang="en-US" sz="900" b="1" dirty="0" smtClean="0"/>
                        <a:t> </a:t>
                      </a:r>
                      <a:r>
                        <a:rPr lang="en-US" sz="900" i="1" dirty="0" smtClean="0"/>
                        <a:t>out of 25 points</a:t>
                      </a:r>
                      <a:endParaRPr lang="en-US" sz="900" i="1" dirty="0"/>
                    </a:p>
                  </a:txBody>
                  <a:tcPr/>
                </a:tc>
                <a:extLst>
                  <a:ext uri="{0D108BD9-81ED-4DB2-BD59-A6C34878D82A}">
                    <a16:rowId xmlns:a16="http://schemas.microsoft.com/office/drawing/2014/main" val="10001"/>
                  </a:ext>
                </a:extLst>
              </a:tr>
              <a:tr h="149854">
                <a:tc>
                  <a:txBody>
                    <a:bodyPr/>
                    <a:lstStyle/>
                    <a:p>
                      <a:pPr algn="r"/>
                      <a:r>
                        <a:rPr lang="en-US" sz="1050" b="1" dirty="0" smtClean="0"/>
                        <a:t>Gaming/Gambling Tendency</a:t>
                      </a:r>
                      <a:endParaRPr lang="en-US" sz="1050" b="1" dirty="0"/>
                    </a:p>
                  </a:txBody>
                  <a:tcPr/>
                </a:tc>
                <a:tc>
                  <a:txBody>
                    <a:bodyPr/>
                    <a:lstStyle/>
                    <a:p>
                      <a:pPr algn="ctr"/>
                      <a:r>
                        <a:rPr lang="en-US" sz="1050" b="1" dirty="0" smtClean="0"/>
                        <a:t>12 </a:t>
                      </a:r>
                      <a:r>
                        <a:rPr lang="en-US" sz="900" i="1" dirty="0" smtClean="0"/>
                        <a:t>out of 25 points</a:t>
                      </a:r>
                      <a:endParaRPr lang="en-US" sz="900" i="1" dirty="0"/>
                    </a:p>
                  </a:txBody>
                  <a:tcPr/>
                </a:tc>
                <a:extLst>
                  <a:ext uri="{0D108BD9-81ED-4DB2-BD59-A6C34878D82A}">
                    <a16:rowId xmlns:a16="http://schemas.microsoft.com/office/drawing/2014/main" val="10002"/>
                  </a:ext>
                </a:extLst>
              </a:tr>
              <a:tr h="149854">
                <a:tc>
                  <a:txBody>
                    <a:bodyPr/>
                    <a:lstStyle/>
                    <a:p>
                      <a:pPr algn="r"/>
                      <a:r>
                        <a:rPr lang="en-US" sz="1050" b="1" dirty="0" smtClean="0"/>
                        <a:t>Maryland Lottery Perception</a:t>
                      </a:r>
                      <a:endParaRPr lang="en-US" sz="1050" b="1" dirty="0"/>
                    </a:p>
                  </a:txBody>
                  <a:tcPr/>
                </a:tc>
                <a:tc>
                  <a:txBody>
                    <a:bodyPr/>
                    <a:lstStyle/>
                    <a:p>
                      <a:pPr algn="ctr"/>
                      <a:r>
                        <a:rPr lang="en-US" sz="1050" b="1" dirty="0" smtClean="0"/>
                        <a:t>23</a:t>
                      </a:r>
                      <a:r>
                        <a:rPr lang="en-US" sz="900" b="1" dirty="0" smtClean="0"/>
                        <a:t> </a:t>
                      </a:r>
                      <a:r>
                        <a:rPr lang="en-US" sz="900" i="1" dirty="0" smtClean="0"/>
                        <a:t>out of 50 points</a:t>
                      </a:r>
                      <a:endParaRPr lang="en-US" sz="900" i="1" dirty="0"/>
                    </a:p>
                  </a:txBody>
                  <a:tcPr/>
                </a:tc>
                <a:extLst>
                  <a:ext uri="{0D108BD9-81ED-4DB2-BD59-A6C34878D82A}">
                    <a16:rowId xmlns:a16="http://schemas.microsoft.com/office/drawing/2014/main" val="10003"/>
                  </a:ext>
                </a:extLst>
              </a:tr>
              <a:tr h="149854">
                <a:tc>
                  <a:txBody>
                    <a:bodyPr/>
                    <a:lstStyle/>
                    <a:p>
                      <a:pPr algn="r"/>
                      <a:r>
                        <a:rPr lang="en-US" sz="1050" b="1" dirty="0" smtClean="0">
                          <a:solidFill>
                            <a:schemeClr val="bg1"/>
                          </a:solidFill>
                        </a:rPr>
                        <a:t>Total Score</a:t>
                      </a:r>
                      <a:endParaRPr lang="en-US" sz="1050" b="1" dirty="0">
                        <a:solidFill>
                          <a:schemeClr val="bg1"/>
                        </a:solidFill>
                      </a:endParaRPr>
                    </a:p>
                  </a:txBody>
                  <a:tcPr>
                    <a:solidFill>
                      <a:schemeClr val="accent2"/>
                    </a:solidFill>
                  </a:tcPr>
                </a:tc>
                <a:tc>
                  <a:txBody>
                    <a:bodyPr/>
                    <a:lstStyle/>
                    <a:p>
                      <a:pPr algn="ctr"/>
                      <a:r>
                        <a:rPr lang="en-US" sz="1050" b="1" i="0" dirty="0" smtClean="0">
                          <a:solidFill>
                            <a:schemeClr val="bg1"/>
                          </a:solidFill>
                        </a:rPr>
                        <a:t>47</a:t>
                      </a:r>
                      <a:r>
                        <a:rPr lang="en-US" sz="1050" b="1" i="0" baseline="0" dirty="0" smtClean="0">
                          <a:solidFill>
                            <a:schemeClr val="bg1"/>
                          </a:solidFill>
                        </a:rPr>
                        <a:t> </a:t>
                      </a:r>
                      <a:r>
                        <a:rPr lang="en-US" sz="900" b="1" i="1" dirty="0" smtClean="0">
                          <a:solidFill>
                            <a:schemeClr val="bg1"/>
                          </a:solidFill>
                        </a:rPr>
                        <a:t>out of 100 points</a:t>
                      </a:r>
                      <a:endParaRPr lang="en-US" sz="900" b="1" i="1" dirty="0">
                        <a:solidFill>
                          <a:schemeClr val="bg1"/>
                        </a:solidFill>
                      </a:endParaRPr>
                    </a:p>
                  </a:txBody>
                  <a:tcPr>
                    <a:solidFill>
                      <a:schemeClr val="accent2"/>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nvPr>
        </p:nvGraphicFramePr>
        <p:xfrm>
          <a:off x="101601" y="1278466"/>
          <a:ext cx="4343400" cy="2226734"/>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tblGrid>
              <a:tr h="349917">
                <a:tc>
                  <a:txBody>
                    <a:bodyPr/>
                    <a:lstStyle/>
                    <a:p>
                      <a:pPr algn="ctr"/>
                      <a:r>
                        <a:rPr lang="en-US" sz="1200" b="1" dirty="0" smtClean="0">
                          <a:solidFill>
                            <a:schemeClr val="accent2">
                              <a:lumMod val="75000"/>
                            </a:schemeClr>
                          </a:solidFill>
                        </a:rPr>
                        <a:t>P R O F I L E  S U M M A R Y</a:t>
                      </a:r>
                      <a:r>
                        <a:rPr lang="en-US" sz="1200" b="1" baseline="0" dirty="0" smtClean="0">
                          <a:solidFill>
                            <a:schemeClr val="accent2">
                              <a:lumMod val="75000"/>
                            </a:schemeClr>
                          </a:solidFill>
                        </a:rPr>
                        <a:t> </a:t>
                      </a:r>
                      <a:endParaRPr lang="en-US" sz="1200" b="1" dirty="0">
                        <a:solidFill>
                          <a:schemeClr val="accent2">
                            <a:lumMod val="75000"/>
                          </a:schemeClr>
                        </a:solidFill>
                      </a:endParaRPr>
                    </a:p>
                  </a:txBody>
                  <a:tcPr anchor="ctr">
                    <a:solidFill>
                      <a:schemeClr val="bg1">
                        <a:lumMod val="95000"/>
                      </a:schemeClr>
                    </a:solidFill>
                  </a:tcPr>
                </a:tc>
                <a:extLst>
                  <a:ext uri="{0D108BD9-81ED-4DB2-BD59-A6C34878D82A}">
                    <a16:rowId xmlns:a16="http://schemas.microsoft.com/office/drawing/2014/main" val="10000"/>
                  </a:ext>
                </a:extLst>
              </a:tr>
              <a:tr h="1876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Similar to the same segment in</a:t>
                      </a:r>
                      <a:r>
                        <a:rPr lang="en-US" sz="1200" b="1" baseline="0" dirty="0" smtClean="0">
                          <a:solidFill>
                            <a:schemeClr val="tx1"/>
                          </a:solidFill>
                        </a:rPr>
                        <a:t> a larger city, t</a:t>
                      </a:r>
                      <a:r>
                        <a:rPr lang="en-US" sz="1200" b="1" dirty="0" smtClean="0">
                          <a:solidFill>
                            <a:schemeClr val="tx1"/>
                          </a:solidFill>
                        </a:rPr>
                        <a:t>his group’s average age is 45</a:t>
                      </a:r>
                      <a:r>
                        <a:rPr lang="en-US" sz="1200" b="1" baseline="0" dirty="0" smtClean="0">
                          <a:solidFill>
                            <a:schemeClr val="tx1"/>
                          </a:solidFill>
                        </a:rPr>
                        <a:t> and the majority own a home</a:t>
                      </a:r>
                      <a:r>
                        <a:rPr lang="en-US" sz="1200" b="1" dirty="0" smtClean="0">
                          <a:solidFill>
                            <a:schemeClr val="tx1"/>
                          </a:solidFill>
                        </a:rPr>
                        <a:t>.  They have college or post college degrees</a:t>
                      </a:r>
                      <a:r>
                        <a:rPr lang="en-US" sz="1200" b="1" baseline="0" dirty="0" smtClean="0">
                          <a:solidFill>
                            <a:schemeClr val="tx1"/>
                          </a:solidFill>
                        </a:rPr>
                        <a:t> </a:t>
                      </a:r>
                      <a:r>
                        <a:rPr lang="en-US" sz="1200" b="1" dirty="0" smtClean="0">
                          <a:solidFill>
                            <a:schemeClr val="tx1"/>
                          </a:solidFill>
                        </a:rPr>
                        <a:t>and the high majority are working full time in a</a:t>
                      </a:r>
                      <a:r>
                        <a:rPr lang="en-US" sz="1200" b="1" baseline="0" dirty="0" smtClean="0">
                          <a:solidFill>
                            <a:schemeClr val="tx1"/>
                          </a:solidFill>
                        </a:rPr>
                        <a:t> </a:t>
                      </a:r>
                      <a:r>
                        <a:rPr lang="en-US" sz="1200" b="1" dirty="0" smtClean="0">
                          <a:solidFill>
                            <a:schemeClr val="tx1"/>
                          </a:solidFill>
                        </a:rPr>
                        <a:t>professional job.  They spend their leisure time watching TV</a:t>
                      </a:r>
                      <a:r>
                        <a:rPr lang="en-US" sz="1200" b="1" baseline="0" dirty="0" smtClean="0">
                          <a:solidFill>
                            <a:schemeClr val="tx1"/>
                          </a:solidFill>
                        </a:rPr>
                        <a:t>, dining out, </a:t>
                      </a:r>
                      <a:r>
                        <a:rPr lang="en-US" sz="1200" b="1" dirty="0" smtClean="0">
                          <a:solidFill>
                            <a:schemeClr val="tx1"/>
                          </a:solidFill>
                        </a:rPr>
                        <a:t>browsing the Internet, exercising, and traveling.   Their gambling/gaming index score is below the mid-point mark indicating their likelihood to play the Lottery is low.</a:t>
                      </a:r>
                    </a:p>
                    <a:p>
                      <a:pPr algn="l"/>
                      <a:endParaRPr lang="en-US" sz="1200" b="1"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nvPr>
        </p:nvGraphicFramePr>
        <p:xfrm>
          <a:off x="107950" y="3606800"/>
          <a:ext cx="4343400" cy="1836421"/>
        </p:xfrm>
        <a:graphic>
          <a:graphicData uri="http://schemas.openxmlformats.org/drawingml/2006/table">
            <a:tbl>
              <a:tblPr firstRow="1" bandRow="1">
                <a:tableStyleId>{5940675A-B579-460E-94D1-54222C63F5DA}</a:tableStyleId>
              </a:tblPr>
              <a:tblGrid>
                <a:gridCol w="2285999">
                  <a:extLst>
                    <a:ext uri="{9D8B030D-6E8A-4147-A177-3AD203B41FA5}">
                      <a16:colId xmlns:a16="http://schemas.microsoft.com/office/drawing/2014/main" val="20000"/>
                    </a:ext>
                  </a:extLst>
                </a:gridCol>
                <a:gridCol w="2057401">
                  <a:extLst>
                    <a:ext uri="{9D8B030D-6E8A-4147-A177-3AD203B41FA5}">
                      <a16:colId xmlns:a16="http://schemas.microsoft.com/office/drawing/2014/main" val="20001"/>
                    </a:ext>
                  </a:extLst>
                </a:gridCol>
              </a:tblGrid>
              <a:tr h="286195">
                <a:tc gridSpan="2">
                  <a:txBody>
                    <a:bodyPr/>
                    <a:lstStyle/>
                    <a:p>
                      <a:pPr algn="ctr"/>
                      <a:r>
                        <a:rPr lang="en-US" sz="1200" b="1" dirty="0" smtClean="0">
                          <a:solidFill>
                            <a:schemeClr val="tx1">
                              <a:lumMod val="75000"/>
                              <a:lumOff val="25000"/>
                            </a:schemeClr>
                          </a:solidFill>
                        </a:rPr>
                        <a:t>C U R R E N T</a:t>
                      </a:r>
                      <a:r>
                        <a:rPr lang="en-US" sz="1200" b="1" baseline="0" dirty="0" smtClean="0">
                          <a:solidFill>
                            <a:schemeClr val="tx1">
                              <a:lumMod val="75000"/>
                              <a:lumOff val="25000"/>
                            </a:schemeClr>
                          </a:solidFill>
                        </a:rPr>
                        <a:t>  L O T T E R Y  P L A Y</a:t>
                      </a:r>
                      <a:endParaRPr lang="en-US" sz="1200" b="1" dirty="0">
                        <a:solidFill>
                          <a:schemeClr val="tx1">
                            <a:lumMod val="75000"/>
                            <a:lumOff val="25000"/>
                          </a:schemeClr>
                        </a:solidFill>
                      </a:endParaRPr>
                    </a:p>
                  </a:txBody>
                  <a:tcPr>
                    <a:solidFill>
                      <a:schemeClr val="bg1">
                        <a:lumMod val="85000"/>
                      </a:schemeClr>
                    </a:solidFill>
                  </a:tcPr>
                </a:tc>
                <a:tc hMerge="1">
                  <a:txBody>
                    <a:bodyPr/>
                    <a:lstStyle/>
                    <a:p>
                      <a:pPr algn="ctr"/>
                      <a:endParaRPr lang="en-US" sz="1200" b="1" dirty="0">
                        <a:solidFill>
                          <a:schemeClr val="accent2">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238496">
                <a:tc>
                  <a:txBody>
                    <a:bodyPr/>
                    <a:lstStyle/>
                    <a:p>
                      <a:pPr algn="r"/>
                      <a:endParaRPr lang="en-US" sz="900" b="1" dirty="0">
                        <a:solidFill>
                          <a:schemeClr val="tx1">
                            <a:lumMod val="50000"/>
                            <a:lumOff val="50000"/>
                          </a:schemeClr>
                        </a:solidFill>
                      </a:endParaRPr>
                    </a:p>
                  </a:txBody>
                  <a:tcPr>
                    <a:solidFill>
                      <a:schemeClr val="bg1">
                        <a:lumMod val="85000"/>
                      </a:schemeClr>
                    </a:solidFill>
                  </a:tcPr>
                </a:tc>
                <a:tc>
                  <a:txBody>
                    <a:bodyPr/>
                    <a:lstStyle/>
                    <a:p>
                      <a:pPr algn="ctr"/>
                      <a:r>
                        <a:rPr lang="en-US" sz="900" b="1" i="1" dirty="0" smtClean="0">
                          <a:solidFill>
                            <a:schemeClr val="tx1">
                              <a:lumMod val="50000"/>
                              <a:lumOff val="50000"/>
                            </a:schemeClr>
                          </a:solidFill>
                        </a:rPr>
                        <a:t>% of Respondents</a:t>
                      </a:r>
                      <a:endParaRPr lang="en-US" sz="900" b="1" i="1"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1"/>
                  </a:ext>
                </a:extLst>
              </a:tr>
              <a:tr h="262346">
                <a:tc>
                  <a:txBody>
                    <a:bodyPr/>
                    <a:lstStyle/>
                    <a:p>
                      <a:pPr algn="r"/>
                      <a:r>
                        <a:rPr lang="en-US" sz="1050" b="1" dirty="0" smtClean="0">
                          <a:solidFill>
                            <a:schemeClr val="tx1">
                              <a:lumMod val="50000"/>
                              <a:lumOff val="50000"/>
                            </a:schemeClr>
                          </a:solidFill>
                        </a:rPr>
                        <a:t>Daily Games</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2"/>
                  </a:ext>
                </a:extLst>
              </a:tr>
              <a:tr h="262346">
                <a:tc>
                  <a:txBody>
                    <a:bodyPr/>
                    <a:lstStyle/>
                    <a:p>
                      <a:pPr algn="r"/>
                      <a:r>
                        <a:rPr lang="en-US" sz="1050" b="1" dirty="0" smtClean="0">
                          <a:solidFill>
                            <a:schemeClr val="tx1">
                              <a:lumMod val="50000"/>
                              <a:lumOff val="50000"/>
                            </a:schemeClr>
                          </a:solidFill>
                        </a:rPr>
                        <a:t>Jackpot</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3"/>
                  </a:ext>
                </a:extLst>
              </a:tr>
              <a:tr h="262346">
                <a:tc>
                  <a:txBody>
                    <a:bodyPr/>
                    <a:lstStyle/>
                    <a:p>
                      <a:pPr algn="r"/>
                      <a:r>
                        <a:rPr lang="en-US" sz="1050" b="1" dirty="0" smtClean="0">
                          <a:solidFill>
                            <a:schemeClr val="tx1">
                              <a:lumMod val="50000"/>
                              <a:lumOff val="50000"/>
                            </a:schemeClr>
                          </a:solidFill>
                        </a:rPr>
                        <a:t>Scratch-Offs</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4"/>
                  </a:ext>
                </a:extLst>
              </a:tr>
              <a:tr h="262346">
                <a:tc>
                  <a:txBody>
                    <a:bodyPr/>
                    <a:lstStyle/>
                    <a:p>
                      <a:pPr algn="r"/>
                      <a:r>
                        <a:rPr lang="en-US" sz="1050" b="1" dirty="0" smtClean="0">
                          <a:solidFill>
                            <a:schemeClr val="tx1">
                              <a:lumMod val="50000"/>
                              <a:lumOff val="50000"/>
                            </a:schemeClr>
                          </a:solidFill>
                        </a:rPr>
                        <a:t>Monitor Games</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5"/>
                  </a:ext>
                </a:extLst>
              </a:tr>
              <a:tr h="262346">
                <a:tc>
                  <a:txBody>
                    <a:bodyPr/>
                    <a:lstStyle/>
                    <a:p>
                      <a:pPr algn="r"/>
                      <a:r>
                        <a:rPr lang="en-US" sz="1050" b="1" dirty="0" smtClean="0">
                          <a:solidFill>
                            <a:schemeClr val="tx1">
                              <a:lumMod val="50000"/>
                              <a:lumOff val="50000"/>
                            </a:schemeClr>
                          </a:solidFill>
                        </a:rPr>
                        <a:t>Total  Lottery</a:t>
                      </a:r>
                      <a:r>
                        <a:rPr lang="en-US" sz="1050" b="1" baseline="0" dirty="0" smtClean="0">
                          <a:solidFill>
                            <a:schemeClr val="tx1">
                              <a:lumMod val="50000"/>
                              <a:lumOff val="50000"/>
                            </a:schemeClr>
                          </a:solidFill>
                        </a:rPr>
                        <a:t> </a:t>
                      </a:r>
                      <a:r>
                        <a:rPr lang="en-US" sz="1050" b="1" dirty="0" smtClean="0">
                          <a:solidFill>
                            <a:schemeClr val="tx1">
                              <a:lumMod val="50000"/>
                              <a:lumOff val="50000"/>
                            </a:schemeClr>
                          </a:solidFill>
                        </a:rPr>
                        <a:t>Spend</a:t>
                      </a:r>
                      <a:endParaRPr lang="en-US" sz="1050" b="1" dirty="0">
                        <a:solidFill>
                          <a:schemeClr val="tx1">
                            <a:lumMod val="50000"/>
                            <a:lumOff val="50000"/>
                          </a:schemeClr>
                        </a:solidFill>
                      </a:endParaRP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tx1">
                              <a:lumMod val="50000"/>
                              <a:lumOff val="50000"/>
                            </a:schemeClr>
                          </a:solidFill>
                        </a:rPr>
                        <a:t>DNP</a:t>
                      </a:r>
                      <a:endParaRPr lang="en-US" sz="1050" b="1"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6"/>
                  </a:ext>
                </a:extLst>
              </a:tr>
            </a:tbl>
          </a:graphicData>
        </a:graphic>
      </p:graphicFrame>
      <p:sp>
        <p:nvSpPr>
          <p:cNvPr id="8" name="Rectangle 7"/>
          <p:cNvSpPr/>
          <p:nvPr/>
        </p:nvSpPr>
        <p:spPr>
          <a:xfrm>
            <a:off x="8168195" y="762000"/>
            <a:ext cx="899605" cy="369332"/>
          </a:xfrm>
          <a:prstGeom prst="rect">
            <a:avLst/>
          </a:prstGeom>
        </p:spPr>
        <p:txBody>
          <a:bodyPr wrap="none">
            <a:spAutoFit/>
          </a:bodyPr>
          <a:lstStyle/>
          <a:p>
            <a:pPr>
              <a:defRPr/>
            </a:pPr>
            <a:r>
              <a:rPr lang="en-US" i="1" dirty="0"/>
              <a:t>(n = 5</a:t>
            </a:r>
            <a:r>
              <a:rPr lang="en-US" i="1" dirty="0" smtClean="0"/>
              <a:t>0)</a:t>
            </a:r>
            <a:endParaRPr lang="en-US" i="1" dirty="0"/>
          </a:p>
        </p:txBody>
      </p:sp>
    </p:spTree>
    <p:extLst>
      <p:ext uri="{BB962C8B-B14F-4D97-AF65-F5344CB8AC3E}">
        <p14:creationId xmlns:p14="http://schemas.microsoft.com/office/powerpoint/2010/main" val="1603424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600200" y="523875"/>
            <a:ext cx="3733800" cy="457200"/>
          </a:xfrm>
        </p:spPr>
        <p:txBody>
          <a:bodyPr rtlCol="0"/>
          <a:lstStyle/>
          <a:p>
            <a:pPr eaLnBrk="1" fontAlgn="auto" hangingPunct="1">
              <a:spcAft>
                <a:spcPts val="0"/>
              </a:spcAft>
              <a:defRPr/>
            </a:pPr>
            <a:r>
              <a:rPr lang="en-US" dirty="0" smtClean="0"/>
              <a:t>1</a:t>
            </a:r>
          </a:p>
        </p:txBody>
      </p:sp>
      <p:sp>
        <p:nvSpPr>
          <p:cNvPr id="4" name="Text Placeholder 3"/>
          <p:cNvSpPr>
            <a:spLocks noGrp="1"/>
          </p:cNvSpPr>
          <p:nvPr>
            <p:ph type="body" sz="quarter" idx="11"/>
          </p:nvPr>
        </p:nvSpPr>
        <p:spPr>
          <a:xfrm>
            <a:off x="419100" y="2362200"/>
            <a:ext cx="8305800" cy="990600"/>
          </a:xfrm>
        </p:spPr>
        <p:txBody>
          <a:bodyPr rtlCol="0"/>
          <a:lstStyle/>
          <a:p>
            <a:pPr marL="0" indent="0" eaLnBrk="1" hangingPunct="1">
              <a:defRPr/>
            </a:pPr>
            <a:r>
              <a:rPr lang="en-US" sz="6600" dirty="0" smtClean="0"/>
              <a:t>Demographics</a:t>
            </a:r>
            <a:endParaRPr lang="en-US" sz="6600" dirty="0"/>
          </a:p>
        </p:txBody>
      </p:sp>
      <p:sp>
        <p:nvSpPr>
          <p:cNvPr id="5" name="TextBox 4"/>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9" name="Rectangle 8"/>
          <p:cNvSpPr>
            <a:spLocks noChangeArrowheads="1"/>
          </p:cNvSpPr>
          <p:nvPr/>
        </p:nvSpPr>
        <p:spPr bwMode="auto">
          <a:xfrm>
            <a:off x="762001" y="3962400"/>
            <a:ext cx="7620000" cy="757130"/>
          </a:xfrm>
          <a:prstGeom prst="rect">
            <a:avLst/>
          </a:prstGeom>
          <a:solidFill>
            <a:srgbClr val="FFFF99"/>
          </a:solidFill>
          <a:ln w="6350">
            <a:solidFill>
              <a:srgbClr val="FFC000"/>
            </a:solidFill>
            <a:miter lim="800000"/>
            <a:headEnd/>
            <a:tailEnd/>
          </a:ln>
          <a:effectLst>
            <a:outerShdw blurRad="63500" sx="102000" sy="102000" algn="ctr" rotWithShape="0">
              <a:prstClr val="black">
                <a:alpha val="40000"/>
              </a:prstClr>
            </a:outerShdw>
          </a:effectLst>
          <a:scene3d>
            <a:camera prst="orthographicFront"/>
            <a:lightRig rig="threePt" dir="t"/>
          </a:scene3d>
          <a:sp3d>
            <a:bevelT/>
          </a:sp3d>
        </p:spPr>
        <p:txBody>
          <a:bodyPr wrap="square" anchor="ctr">
            <a:spAutoFit/>
          </a:bodyPr>
          <a:lstStyle/>
          <a:p>
            <a:pPr algn="ctr">
              <a:lnSpc>
                <a:spcPct val="120000"/>
              </a:lnSpc>
              <a:spcAft>
                <a:spcPts val="600"/>
              </a:spcAft>
              <a:defRPr/>
            </a:pPr>
            <a:r>
              <a:rPr lang="en-US" sz="1200" dirty="0" smtClean="0">
                <a:latin typeface="+mj-lt"/>
              </a:rPr>
              <a:t>* A Cross-Tab Analysis was conducted comparing High frequency players, Low frequency players, and non-players.</a:t>
            </a:r>
            <a:br>
              <a:rPr lang="en-US" sz="1200" dirty="0" smtClean="0">
                <a:latin typeface="+mj-lt"/>
              </a:rPr>
            </a:br>
            <a:r>
              <a:rPr lang="en-US" sz="1200" dirty="0" smtClean="0">
                <a:latin typeface="+mj-lt"/>
              </a:rPr>
              <a:t>The </a:t>
            </a:r>
            <a:r>
              <a:rPr lang="en-US" sz="1200" dirty="0">
                <a:latin typeface="+mj-lt"/>
              </a:rPr>
              <a:t>statistically significant differences (p ≤ .05) uncovered by </a:t>
            </a:r>
            <a:r>
              <a:rPr lang="en-US" sz="1200" dirty="0" smtClean="0">
                <a:latin typeface="+mj-lt"/>
              </a:rPr>
              <a:t>this cross-tab </a:t>
            </a:r>
            <a:r>
              <a:rPr lang="en-US" sz="1200" dirty="0">
                <a:latin typeface="+mj-lt"/>
              </a:rPr>
              <a:t>are identified on the </a:t>
            </a:r>
            <a:r>
              <a:rPr lang="en-US" sz="1200" dirty="0" smtClean="0">
                <a:latin typeface="+mj-lt"/>
              </a:rPr>
              <a:t>corresponding </a:t>
            </a:r>
            <a:r>
              <a:rPr lang="en-US" sz="1200" dirty="0">
                <a:latin typeface="+mj-lt"/>
              </a:rPr>
              <a:t>slides throughout the report.</a:t>
            </a:r>
          </a:p>
        </p:txBody>
      </p:sp>
    </p:spTree>
    <p:extLst>
      <p:ext uri="{BB962C8B-B14F-4D97-AF65-F5344CB8AC3E}">
        <p14:creationId xmlns:p14="http://schemas.microsoft.com/office/powerpoint/2010/main" val="20785812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p:cNvSpPr>
            <a:spLocks noGrp="1"/>
          </p:cNvSpPr>
          <p:nvPr>
            <p:ph type="body" sz="quarter" idx="10"/>
          </p:nvPr>
        </p:nvSpPr>
        <p:spPr>
          <a:xfrm>
            <a:off x="152400" y="152403"/>
            <a:ext cx="8991600" cy="685800"/>
          </a:xfrm>
        </p:spPr>
        <p:txBody>
          <a:bodyPr/>
          <a:lstStyle/>
          <a:p>
            <a:pPr>
              <a:lnSpc>
                <a:spcPct val="70000"/>
              </a:lnSpc>
            </a:pPr>
            <a:r>
              <a:rPr lang="en-US" sz="4000" dirty="0">
                <a:solidFill>
                  <a:schemeClr val="accent2"/>
                </a:solidFill>
              </a:rPr>
              <a:t>Non-Player Profile</a:t>
            </a:r>
          </a:p>
          <a:p>
            <a:pPr eaLnBrk="1" hangingPunct="1">
              <a:lnSpc>
                <a:spcPct val="70000"/>
              </a:lnSpc>
            </a:pPr>
            <a:r>
              <a:rPr lang="en-US" sz="2800" b="0" i="1" dirty="0" smtClean="0">
                <a:solidFill>
                  <a:schemeClr val="tx1"/>
                </a:solidFill>
              </a:rPr>
              <a:t>SMALLER CITY / HIGH INCOME </a:t>
            </a:r>
          </a:p>
        </p:txBody>
      </p:sp>
      <p:graphicFrame>
        <p:nvGraphicFramePr>
          <p:cNvPr id="4" name="Table 3"/>
          <p:cNvGraphicFramePr>
            <a:graphicFrameLocks noGrp="1"/>
          </p:cNvGraphicFramePr>
          <p:nvPr>
            <p:extLst>
              <p:ext uri="{D42A27DB-BD31-4B8C-83A1-F6EECF244321}">
                <p14:modId xmlns:p14="http://schemas.microsoft.com/office/powerpoint/2010/main" val="1411581436"/>
              </p:ext>
            </p:extLst>
          </p:nvPr>
        </p:nvGraphicFramePr>
        <p:xfrm>
          <a:off x="4690532" y="1278466"/>
          <a:ext cx="4343400" cy="5516880"/>
        </p:xfrm>
        <a:graphic>
          <a:graphicData uri="http://schemas.openxmlformats.org/drawingml/2006/table">
            <a:tbl>
              <a:tblPr firstRow="1" bandRow="1">
                <a:tableStyleId>{5940675A-B579-460E-94D1-54222C63F5DA}</a:tableStyleId>
              </a:tblPr>
              <a:tblGrid>
                <a:gridCol w="294536">
                  <a:extLst>
                    <a:ext uri="{9D8B030D-6E8A-4147-A177-3AD203B41FA5}">
                      <a16:colId xmlns:a16="http://schemas.microsoft.com/office/drawing/2014/main" val="20000"/>
                    </a:ext>
                  </a:extLst>
                </a:gridCol>
                <a:gridCol w="130566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64862">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chemeClr val="bg1"/>
                          </a:solidFill>
                        </a:rPr>
                        <a:t>Top Response </a:t>
                      </a:r>
                    </a:p>
                    <a:p>
                      <a:pPr algn="ctr"/>
                      <a:r>
                        <a:rPr lang="en-US" sz="900" b="1" dirty="0" smtClean="0">
                          <a:solidFill>
                            <a:schemeClr val="bg1"/>
                          </a:solidFill>
                        </a:rPr>
                        <a:t> (or Average)</a:t>
                      </a:r>
                    </a:p>
                  </a:txBody>
                  <a:tcPr>
                    <a:lnT w="12700" cap="flat" cmpd="sng" algn="ctr">
                      <a:solidFill>
                        <a:schemeClr val="tx1"/>
                      </a:solidFill>
                      <a:prstDash val="solid"/>
                      <a:round/>
                      <a:headEnd type="none" w="med" len="med"/>
                      <a:tailEnd type="none" w="med" len="med"/>
                    </a:lnT>
                    <a:solidFill>
                      <a:schemeClr val="accent2"/>
                    </a:solidFill>
                  </a:tcPr>
                </a:tc>
                <a:tc>
                  <a:txBody>
                    <a:bodyPr/>
                    <a:lstStyle/>
                    <a:p>
                      <a:pPr algn="ctr"/>
                      <a:r>
                        <a:rPr lang="en-US" sz="900" b="1" dirty="0" smtClean="0">
                          <a:solidFill>
                            <a:schemeClr val="tx1"/>
                          </a:solidFill>
                        </a:rPr>
                        <a:t>2</a:t>
                      </a:r>
                      <a:r>
                        <a:rPr lang="en-US" sz="900" b="1" baseline="30000" dirty="0" smtClean="0">
                          <a:solidFill>
                            <a:schemeClr val="tx1"/>
                          </a:solidFill>
                        </a:rPr>
                        <a:t>nd</a:t>
                      </a:r>
                      <a:r>
                        <a:rPr lang="en-US" sz="900" b="1" baseline="0" dirty="0" smtClean="0">
                          <a:solidFill>
                            <a:schemeClr val="tx1"/>
                          </a:solidFill>
                        </a:rPr>
                        <a:t> Top Response</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r h="228039">
                <a:tc rowSpan="13">
                  <a:txBody>
                    <a:bodyPr/>
                    <a:lstStyle/>
                    <a:p>
                      <a:pPr algn="ctr"/>
                      <a:r>
                        <a:rPr lang="en-US" sz="1050" b="1" dirty="0" smtClean="0">
                          <a:solidFill>
                            <a:schemeClr val="accent2">
                              <a:lumMod val="75000"/>
                            </a:schemeClr>
                          </a:solidFill>
                        </a:rPr>
                        <a:t>DEMOGRAPHICS</a:t>
                      </a:r>
                      <a:endParaRPr lang="en-US" sz="1050" b="1" dirty="0">
                        <a:solidFill>
                          <a:schemeClr val="accent2">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48 years</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28039">
                <a:tc vMerge="1">
                  <a:txBody>
                    <a:bodyPr/>
                    <a:lstStyle/>
                    <a:p>
                      <a:pPr algn="r"/>
                      <a:endParaRPr lang="en-US" sz="900" b="1" dirty="0"/>
                    </a:p>
                  </a:txBody>
                  <a:tcPr/>
                </a:tc>
                <a:tc>
                  <a:txBody>
                    <a:bodyPr/>
                    <a:lstStyle/>
                    <a:p>
                      <a:pPr algn="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Female</a:t>
                      </a:r>
                      <a:r>
                        <a:rPr lang="en-US" sz="900" b="1" baseline="0" dirty="0" smtClean="0"/>
                        <a:t> </a:t>
                      </a:r>
                      <a:r>
                        <a:rPr lang="en-US" sz="900" b="1" dirty="0" smtClean="0"/>
                        <a:t>– 62%</a:t>
                      </a:r>
                      <a:endParaRPr lang="en-US" sz="900" b="1" dirty="0"/>
                    </a:p>
                  </a:txBody>
                  <a:tcPr>
                    <a:solidFill>
                      <a:schemeClr val="accent2">
                        <a:lumMod val="20000"/>
                        <a:lumOff val="80000"/>
                      </a:schemeClr>
                    </a:solidFill>
                  </a:tcPr>
                </a:tc>
                <a:tc>
                  <a:txBody>
                    <a:bodyPr/>
                    <a:lstStyle/>
                    <a:p>
                      <a:pPr algn="ctr"/>
                      <a:r>
                        <a:rPr lang="en-US" sz="900" b="0" dirty="0" smtClean="0"/>
                        <a:t>Male – 38%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28039">
                <a:tc vMerge="1">
                  <a:txBody>
                    <a:bodyPr/>
                    <a:lstStyle/>
                    <a:p>
                      <a:pPr algn="r"/>
                      <a:endParaRPr lang="en-US" sz="900" b="1" dirty="0"/>
                    </a:p>
                  </a:txBody>
                  <a:tcPr/>
                </a:tc>
                <a:tc>
                  <a:txBody>
                    <a:bodyPr/>
                    <a:lstStyle/>
                    <a:p>
                      <a:pPr algn="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a:t>
                      </a:r>
                      <a:r>
                        <a:rPr lang="en-US" sz="900" b="1" baseline="0" dirty="0" smtClean="0"/>
                        <a:t> </a:t>
                      </a:r>
                      <a:r>
                        <a:rPr lang="en-US" sz="900" b="1" dirty="0" smtClean="0"/>
                        <a:t> – 69%</a:t>
                      </a:r>
                      <a:endParaRPr lang="en-US" sz="900" b="1" dirty="0"/>
                    </a:p>
                  </a:txBody>
                  <a:tcPr>
                    <a:solidFill>
                      <a:schemeClr val="accent2">
                        <a:lumMod val="20000"/>
                        <a:lumOff val="80000"/>
                      </a:schemeClr>
                    </a:solidFill>
                  </a:tcPr>
                </a:tc>
                <a:tc>
                  <a:txBody>
                    <a:bodyPr/>
                    <a:lstStyle/>
                    <a:p>
                      <a:pPr algn="ctr"/>
                      <a:r>
                        <a:rPr lang="en-US" sz="900" b="0" dirty="0" smtClean="0"/>
                        <a:t>Asian– 15%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28039">
                <a:tc vMerge="1">
                  <a:txBody>
                    <a:bodyPr/>
                    <a:lstStyle/>
                    <a:p>
                      <a:pPr algn="r"/>
                      <a:endParaRPr lang="en-US" sz="900" b="1" dirty="0"/>
                    </a:p>
                  </a:txBody>
                  <a:tcPr/>
                </a:tc>
                <a:tc>
                  <a:txBody>
                    <a:bodyPr/>
                    <a:lstStyle/>
                    <a:p>
                      <a:pPr algn="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62%</a:t>
                      </a:r>
                      <a:endParaRPr lang="en-US" sz="900" b="1" dirty="0"/>
                    </a:p>
                  </a:txBody>
                  <a:tcPr>
                    <a:solidFill>
                      <a:schemeClr val="accent2">
                        <a:lumMod val="20000"/>
                        <a:lumOff val="80000"/>
                      </a:schemeClr>
                    </a:solidFill>
                  </a:tcPr>
                </a:tc>
                <a:tc>
                  <a:txBody>
                    <a:bodyPr/>
                    <a:lstStyle/>
                    <a:p>
                      <a:pPr algn="ctr"/>
                      <a:r>
                        <a:rPr lang="en-US" sz="900" b="0" dirty="0" smtClean="0"/>
                        <a:t>TH – 15%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8039">
                <a:tc vMerge="1">
                  <a:txBody>
                    <a:bodyPr/>
                    <a:lstStyle/>
                    <a:p>
                      <a:pPr algn="r"/>
                      <a:endParaRPr lang="en-US" sz="900" b="1" dirty="0"/>
                    </a:p>
                  </a:txBody>
                  <a:tcPr/>
                </a:tc>
                <a:tc>
                  <a:txBody>
                    <a:bodyPr/>
                    <a:lstStyle/>
                    <a:p>
                      <a:pPr algn="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$550,000</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8039">
                <a:tc vMerge="1">
                  <a:txBody>
                    <a:bodyPr/>
                    <a:lstStyle/>
                    <a:p>
                      <a:pPr algn="r"/>
                      <a:endParaRPr lang="en-US" sz="900" b="1" dirty="0"/>
                    </a:p>
                  </a:txBody>
                  <a:tcPr/>
                </a:tc>
                <a:tc>
                  <a:txBody>
                    <a:bodyPr/>
                    <a:lstStyle/>
                    <a:p>
                      <a:pPr algn="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 – 77%</a:t>
                      </a:r>
                      <a:endParaRPr lang="en-US" sz="900" b="1" dirty="0"/>
                    </a:p>
                  </a:txBody>
                  <a:tcPr>
                    <a:solidFill>
                      <a:schemeClr val="accent2">
                        <a:lumMod val="20000"/>
                        <a:lumOff val="80000"/>
                      </a:schemeClr>
                    </a:solidFill>
                  </a:tcPr>
                </a:tc>
                <a:tc>
                  <a:txBody>
                    <a:bodyPr/>
                    <a:lstStyle/>
                    <a:p>
                      <a:pPr algn="ctr"/>
                      <a:r>
                        <a:rPr lang="en-US" sz="900" b="0" dirty="0" smtClean="0"/>
                        <a:t>Rent – 15%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8039">
                <a:tc vMerge="1">
                  <a:txBody>
                    <a:bodyPr/>
                    <a:lstStyle/>
                    <a:p>
                      <a:pPr algn="r"/>
                      <a:endParaRPr lang="en-US" sz="900" b="1" dirty="0"/>
                    </a:p>
                  </a:txBody>
                  <a:tcPr/>
                </a:tc>
                <a:tc>
                  <a:txBody>
                    <a:bodyPr/>
                    <a:lstStyle/>
                    <a:p>
                      <a:pPr algn="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Married – 69%</a:t>
                      </a:r>
                      <a:endParaRPr lang="en-US" sz="900" b="1" dirty="0"/>
                    </a:p>
                  </a:txBody>
                  <a:tcPr>
                    <a:solidFill>
                      <a:schemeClr val="accent2">
                        <a:lumMod val="20000"/>
                        <a:lumOff val="80000"/>
                      </a:schemeClr>
                    </a:solidFill>
                  </a:tcPr>
                </a:tc>
                <a:tc>
                  <a:txBody>
                    <a:bodyPr/>
                    <a:lstStyle/>
                    <a:p>
                      <a:pPr algn="ctr"/>
                      <a:r>
                        <a:rPr lang="en-US" sz="900" b="0" dirty="0" smtClean="0"/>
                        <a:t>Divorced – 23%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8039">
                <a:tc vMerge="1">
                  <a:txBody>
                    <a:bodyPr/>
                    <a:lstStyle/>
                    <a:p>
                      <a:pPr algn="r"/>
                      <a:endParaRPr lang="en-US" sz="900" b="1" dirty="0"/>
                    </a:p>
                  </a:txBody>
                  <a:tcPr/>
                </a:tc>
                <a:tc>
                  <a:txBody>
                    <a:bodyPr/>
                    <a:lstStyle/>
                    <a:p>
                      <a:pPr algn="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31%</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8039">
                <a:tc vMerge="1">
                  <a:txBody>
                    <a:bodyPr/>
                    <a:lstStyle/>
                    <a:p>
                      <a:pPr algn="r"/>
                      <a:endParaRPr lang="en-US" sz="900" b="1" dirty="0"/>
                    </a:p>
                  </a:txBody>
                  <a:tcPr/>
                </a:tc>
                <a:tc>
                  <a:txBody>
                    <a:bodyPr/>
                    <a:lstStyle/>
                    <a:p>
                      <a:pPr algn="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Post college – 54%</a:t>
                      </a:r>
                      <a:endParaRPr lang="en-US" sz="900" b="1" dirty="0"/>
                    </a:p>
                  </a:txBody>
                  <a:tcPr>
                    <a:solidFill>
                      <a:schemeClr val="accent2">
                        <a:lumMod val="20000"/>
                        <a:lumOff val="80000"/>
                      </a:schemeClr>
                    </a:solidFill>
                  </a:tcPr>
                </a:tc>
                <a:tc>
                  <a:txBody>
                    <a:bodyPr/>
                    <a:lstStyle/>
                    <a:p>
                      <a:pPr algn="ctr"/>
                      <a:r>
                        <a:rPr lang="en-US" sz="900" b="0" dirty="0" smtClean="0"/>
                        <a:t>4 years college – 31%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Full time – 46%</a:t>
                      </a:r>
                      <a:endParaRPr lang="en-US" sz="900" b="1" dirty="0"/>
                    </a:p>
                  </a:txBody>
                  <a:tcPr>
                    <a:solidFill>
                      <a:schemeClr val="accent2">
                        <a:lumMod val="20000"/>
                        <a:lumOff val="80000"/>
                      </a:schemeClr>
                    </a:solidFill>
                  </a:tcPr>
                </a:tc>
                <a:tc>
                  <a:txBody>
                    <a:bodyPr/>
                    <a:lstStyle/>
                    <a:p>
                      <a:pPr algn="ctr"/>
                      <a:r>
                        <a:rPr lang="en-US" sz="900" b="0" dirty="0" smtClean="0"/>
                        <a:t>Retired</a:t>
                      </a:r>
                      <a:r>
                        <a:rPr lang="en-US" sz="900" b="0" baseline="0" dirty="0" smtClean="0"/>
                        <a:t> </a:t>
                      </a:r>
                      <a:r>
                        <a:rPr lang="en-US" sz="900" b="0" dirty="0" smtClean="0"/>
                        <a:t>– 31%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86%</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$145,000</a:t>
                      </a:r>
                      <a:endParaRPr lang="en-US" sz="900" b="1" dirty="0"/>
                    </a:p>
                  </a:txBody>
                  <a:tcP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8039">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92%</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21621">
                <a:tc>
                  <a:txBody>
                    <a:bodyPr/>
                    <a:lstStyle/>
                    <a:p>
                      <a:pPr algn="ctr"/>
                      <a:endParaRPr lang="en-US" sz="200" b="1" dirty="0">
                        <a:solidFill>
                          <a:schemeClr val="accent2">
                            <a:lumMod val="75000"/>
                          </a:schemeClr>
                        </a:solidFill>
                      </a:endParaRPr>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8039">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E</a:t>
                      </a:r>
                      <a:endParaRPr lang="en-US" sz="1050" b="1" dirty="0">
                        <a:solidFill>
                          <a:schemeClr val="accent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Restaurants</a:t>
                      </a:r>
                      <a:r>
                        <a:rPr lang="en-US" sz="900" b="1" baseline="0" dirty="0" smtClean="0"/>
                        <a:t> </a:t>
                      </a:r>
                      <a:r>
                        <a:rPr lang="en-US" sz="900" b="1" dirty="0" smtClean="0"/>
                        <a:t>– 92%</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900" b="0" dirty="0" smtClean="0"/>
                        <a:t>Time with friends</a:t>
                      </a:r>
                      <a:r>
                        <a:rPr lang="en-US" sz="900" b="0" baseline="0" dirty="0" smtClean="0"/>
                        <a:t> </a:t>
                      </a:r>
                      <a:r>
                        <a:rPr lang="en-US" sz="900" b="0" dirty="0" smtClean="0"/>
                        <a:t>– 85%</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8039">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Internet – 12</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900" b="0" dirty="0" smtClean="0"/>
                        <a:t>Broadcast</a:t>
                      </a:r>
                      <a:r>
                        <a:rPr lang="en-US" sz="900" b="0" baseline="0" dirty="0" smtClean="0"/>
                        <a:t> TV </a:t>
                      </a:r>
                      <a:r>
                        <a:rPr lang="en-US" sz="900" b="0" dirty="0" smtClean="0"/>
                        <a:t>– 8</a:t>
                      </a:r>
                      <a:r>
                        <a:rPr lang="en-US" sz="900" b="0" baseline="0" dirty="0" smtClean="0"/>
                        <a:t> hours</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Laptop – 40% of time</a:t>
                      </a:r>
                      <a:endParaRPr lang="en-US" sz="900" b="1" dirty="0"/>
                    </a:p>
                  </a:txBody>
                  <a:tcP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a:r>
                        <a:rPr lang="en-US" sz="900" b="0" dirty="0" smtClean="0"/>
                        <a:t>Tablet – 23% of time</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Laptop – 85%</a:t>
                      </a:r>
                      <a:endParaRPr lang="en-US" sz="900" b="1" dirty="0"/>
                    </a:p>
                  </a:txBody>
                  <a:tcPr>
                    <a:solidFill>
                      <a:schemeClr val="accent2">
                        <a:lumMod val="20000"/>
                        <a:lumOff val="80000"/>
                      </a:schemeClr>
                    </a:solidFill>
                  </a:tcPr>
                </a:tc>
                <a:tc>
                  <a:txBody>
                    <a:bodyPr/>
                    <a:lstStyle/>
                    <a:p>
                      <a:pPr algn="ctr"/>
                      <a:r>
                        <a:rPr lang="en-US" sz="900" b="0" dirty="0" smtClean="0"/>
                        <a:t>Smartphone – 85%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8"/>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Movies – 77%</a:t>
                      </a:r>
                      <a:endParaRPr lang="en-US" sz="900" b="1" dirty="0"/>
                    </a:p>
                  </a:txBody>
                  <a:tcPr>
                    <a:solidFill>
                      <a:schemeClr val="accent2">
                        <a:lumMod val="20000"/>
                        <a:lumOff val="80000"/>
                      </a:schemeClr>
                    </a:solidFill>
                  </a:tcPr>
                </a:tc>
                <a:tc>
                  <a:txBody>
                    <a:bodyPr/>
                    <a:lstStyle/>
                    <a:p>
                      <a:pPr algn="ctr"/>
                      <a:r>
                        <a:rPr lang="en-US" sz="900" b="0" dirty="0" smtClean="0"/>
                        <a:t>Comedy – 69%</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69%</a:t>
                      </a:r>
                      <a:endParaRPr lang="en-US" sz="900" b="1" dirty="0"/>
                    </a:p>
                  </a:txBody>
                  <a:tcPr>
                    <a:solidFill>
                      <a:schemeClr val="accent2">
                        <a:lumMod val="20000"/>
                        <a:lumOff val="80000"/>
                      </a:schemeClr>
                    </a:solidFill>
                  </a:tcPr>
                </a:tc>
                <a:tc>
                  <a:txBody>
                    <a:bodyPr/>
                    <a:lstStyle/>
                    <a:p>
                      <a:pPr algn="ctr"/>
                      <a:r>
                        <a:rPr lang="en-US" sz="900" b="0" dirty="0" smtClean="0"/>
                        <a:t>YouTube – 38%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 – 85%</a:t>
                      </a:r>
                      <a:endParaRPr lang="en-US" sz="900" b="1" dirty="0"/>
                    </a:p>
                  </a:txBody>
                  <a:tcPr>
                    <a:solidFill>
                      <a:schemeClr val="accent2">
                        <a:lumMod val="20000"/>
                        <a:lumOff val="80000"/>
                      </a:schemeClr>
                    </a:solidFill>
                  </a:tcPr>
                </a:tc>
                <a:tc>
                  <a:txBody>
                    <a:bodyPr/>
                    <a:lstStyle/>
                    <a:p>
                      <a:pPr algn="ctr"/>
                      <a:r>
                        <a:rPr lang="en-US" sz="900" b="0" dirty="0" smtClean="0"/>
                        <a:t>Major Drug</a:t>
                      </a:r>
                      <a:r>
                        <a:rPr lang="en-US" sz="900" b="0" baseline="0" dirty="0" smtClean="0"/>
                        <a:t> Store </a:t>
                      </a:r>
                      <a:r>
                        <a:rPr lang="en-US" sz="900" b="0" dirty="0" smtClean="0"/>
                        <a:t>– 69%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38%</a:t>
                      </a:r>
                      <a:endParaRPr lang="en-US" sz="900" b="1" dirty="0"/>
                    </a:p>
                  </a:txBody>
                  <a:tcPr>
                    <a:solidFill>
                      <a:schemeClr val="accent2">
                        <a:lumMod val="20000"/>
                        <a:lumOff val="80000"/>
                      </a:schemeClr>
                    </a:solidFill>
                  </a:tcPr>
                </a:tc>
                <a:tc>
                  <a:txBody>
                    <a:bodyPr/>
                    <a:lstStyle/>
                    <a:p>
                      <a:pPr algn="ctr"/>
                      <a:r>
                        <a:rPr lang="en-US" sz="900" b="0" dirty="0" smtClean="0"/>
                        <a:t>SUV– 23%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2"/>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Honda – 46%</a:t>
                      </a:r>
                      <a:endParaRPr lang="en-US" sz="900" b="1" dirty="0"/>
                    </a:p>
                  </a:txBody>
                  <a:tcP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900" b="0" dirty="0" smtClean="0"/>
                        <a:t>Chevy</a:t>
                      </a:r>
                      <a:r>
                        <a:rPr lang="en-US" sz="900" b="0" baseline="0" dirty="0" smtClean="0"/>
                        <a:t> </a:t>
                      </a:r>
                      <a:r>
                        <a:rPr lang="en-US" sz="900" b="0" dirty="0" smtClean="0"/>
                        <a:t>– 8%</a:t>
                      </a: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graphicFrame>
        <p:nvGraphicFramePr>
          <p:cNvPr id="5" name="Table 4"/>
          <p:cNvGraphicFramePr>
            <a:graphicFrameLocks noGrp="1"/>
          </p:cNvGraphicFramePr>
          <p:nvPr>
            <p:extLst/>
          </p:nvPr>
        </p:nvGraphicFramePr>
        <p:xfrm>
          <a:off x="101601" y="5511801"/>
          <a:ext cx="4343400" cy="128016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2">
                              <a:lumMod val="75000"/>
                            </a:schemeClr>
                          </a:solidFill>
                        </a:rPr>
                        <a:t>G A M B L I N G / G A M I N G   P O T E N T I A L</a:t>
                      </a:r>
                      <a:endParaRPr lang="en-US" sz="1200" b="1" dirty="0">
                        <a:solidFill>
                          <a:schemeClr val="accent2">
                            <a:lumMod val="75000"/>
                          </a:schemeClr>
                        </a:solidFill>
                      </a:endParaRPr>
                    </a:p>
                  </a:txBody>
                  <a:tcPr>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val="10000"/>
                  </a:ext>
                </a:extLst>
              </a:tr>
              <a:tr h="149854">
                <a:tc>
                  <a:txBody>
                    <a:bodyPr/>
                    <a:lstStyle/>
                    <a:p>
                      <a:pPr algn="r"/>
                      <a:r>
                        <a:rPr lang="en-US" sz="1050" b="1" dirty="0" smtClean="0"/>
                        <a:t>Risk Meter</a:t>
                      </a:r>
                      <a:endParaRPr lang="en-US" sz="1050" b="1" dirty="0"/>
                    </a:p>
                  </a:txBody>
                  <a:tcPr/>
                </a:tc>
                <a:tc>
                  <a:txBody>
                    <a:bodyPr/>
                    <a:lstStyle/>
                    <a:p>
                      <a:pPr algn="ctr"/>
                      <a:r>
                        <a:rPr lang="en-US" sz="1050" b="1" dirty="0" smtClean="0"/>
                        <a:t>12</a:t>
                      </a:r>
                      <a:r>
                        <a:rPr lang="en-US" sz="900" b="1" dirty="0" smtClean="0"/>
                        <a:t> </a:t>
                      </a:r>
                      <a:r>
                        <a:rPr lang="en-US" sz="900" i="1" dirty="0" smtClean="0"/>
                        <a:t>out of 25 points</a:t>
                      </a:r>
                      <a:endParaRPr lang="en-US" sz="900" i="1" dirty="0"/>
                    </a:p>
                  </a:txBody>
                  <a:tcPr/>
                </a:tc>
                <a:extLst>
                  <a:ext uri="{0D108BD9-81ED-4DB2-BD59-A6C34878D82A}">
                    <a16:rowId xmlns:a16="http://schemas.microsoft.com/office/drawing/2014/main" val="10001"/>
                  </a:ext>
                </a:extLst>
              </a:tr>
              <a:tr h="149854">
                <a:tc>
                  <a:txBody>
                    <a:bodyPr/>
                    <a:lstStyle/>
                    <a:p>
                      <a:pPr algn="r"/>
                      <a:r>
                        <a:rPr lang="en-US" sz="1050" b="1" dirty="0" smtClean="0"/>
                        <a:t>Gaming/Gambling Tendency</a:t>
                      </a:r>
                      <a:endParaRPr lang="en-US" sz="1050" b="1" dirty="0"/>
                    </a:p>
                  </a:txBody>
                  <a:tcPr/>
                </a:tc>
                <a:tc>
                  <a:txBody>
                    <a:bodyPr/>
                    <a:lstStyle/>
                    <a:p>
                      <a:pPr algn="ctr"/>
                      <a:r>
                        <a:rPr lang="en-US" sz="1050" b="1" dirty="0" smtClean="0"/>
                        <a:t>11</a:t>
                      </a:r>
                      <a:r>
                        <a:rPr lang="en-US" sz="900" i="1" dirty="0" smtClean="0"/>
                        <a:t>out of 25 points</a:t>
                      </a:r>
                      <a:endParaRPr lang="en-US" sz="900" i="1" dirty="0"/>
                    </a:p>
                  </a:txBody>
                  <a:tcPr/>
                </a:tc>
                <a:extLst>
                  <a:ext uri="{0D108BD9-81ED-4DB2-BD59-A6C34878D82A}">
                    <a16:rowId xmlns:a16="http://schemas.microsoft.com/office/drawing/2014/main" val="10002"/>
                  </a:ext>
                </a:extLst>
              </a:tr>
              <a:tr h="149854">
                <a:tc>
                  <a:txBody>
                    <a:bodyPr/>
                    <a:lstStyle/>
                    <a:p>
                      <a:pPr algn="r"/>
                      <a:r>
                        <a:rPr lang="en-US" sz="1050" b="1" dirty="0" smtClean="0"/>
                        <a:t>Maryland Lottery Perception</a:t>
                      </a:r>
                      <a:endParaRPr lang="en-US" sz="1050" b="1" dirty="0"/>
                    </a:p>
                  </a:txBody>
                  <a:tcPr/>
                </a:tc>
                <a:tc>
                  <a:txBody>
                    <a:bodyPr/>
                    <a:lstStyle/>
                    <a:p>
                      <a:pPr algn="ctr"/>
                      <a:r>
                        <a:rPr lang="en-US" sz="1050" b="1" dirty="0" smtClean="0"/>
                        <a:t>24</a:t>
                      </a:r>
                      <a:r>
                        <a:rPr lang="en-US" sz="900" i="1" dirty="0" smtClean="0"/>
                        <a:t>out of 50 points</a:t>
                      </a:r>
                      <a:endParaRPr lang="en-US" sz="900" i="1" dirty="0"/>
                    </a:p>
                  </a:txBody>
                  <a:tcPr/>
                </a:tc>
                <a:extLst>
                  <a:ext uri="{0D108BD9-81ED-4DB2-BD59-A6C34878D82A}">
                    <a16:rowId xmlns:a16="http://schemas.microsoft.com/office/drawing/2014/main" val="10003"/>
                  </a:ext>
                </a:extLst>
              </a:tr>
              <a:tr h="149854">
                <a:tc>
                  <a:txBody>
                    <a:bodyPr/>
                    <a:lstStyle/>
                    <a:p>
                      <a:pPr algn="r"/>
                      <a:r>
                        <a:rPr lang="en-US" sz="1050" b="1" dirty="0" smtClean="0">
                          <a:solidFill>
                            <a:schemeClr val="bg1"/>
                          </a:solidFill>
                        </a:rPr>
                        <a:t>Total Score</a:t>
                      </a:r>
                      <a:endParaRPr lang="en-US" sz="1050" b="1" dirty="0">
                        <a:solidFill>
                          <a:schemeClr val="bg1"/>
                        </a:solidFill>
                      </a:endParaRPr>
                    </a:p>
                  </a:txBody>
                  <a:tcPr>
                    <a:solidFill>
                      <a:schemeClr val="accent2"/>
                    </a:solidFill>
                  </a:tcPr>
                </a:tc>
                <a:tc>
                  <a:txBody>
                    <a:bodyPr/>
                    <a:lstStyle/>
                    <a:p>
                      <a:pPr algn="ctr"/>
                      <a:r>
                        <a:rPr lang="en-US" sz="1050" b="1" i="0" dirty="0" smtClean="0">
                          <a:solidFill>
                            <a:schemeClr val="bg1"/>
                          </a:solidFill>
                        </a:rPr>
                        <a:t>47</a:t>
                      </a:r>
                      <a:r>
                        <a:rPr lang="en-US" sz="1050" b="1" i="0" baseline="0" dirty="0" smtClean="0">
                          <a:solidFill>
                            <a:schemeClr val="bg1"/>
                          </a:solidFill>
                        </a:rPr>
                        <a:t> </a:t>
                      </a:r>
                      <a:r>
                        <a:rPr lang="en-US" sz="900" b="1" i="1" dirty="0" smtClean="0">
                          <a:solidFill>
                            <a:schemeClr val="bg1"/>
                          </a:solidFill>
                        </a:rPr>
                        <a:t>out of 100 points</a:t>
                      </a:r>
                      <a:endParaRPr lang="en-US" sz="900" b="1" i="1" dirty="0">
                        <a:solidFill>
                          <a:schemeClr val="bg1"/>
                        </a:solidFill>
                      </a:endParaRPr>
                    </a:p>
                  </a:txBody>
                  <a:tcPr>
                    <a:solidFill>
                      <a:schemeClr val="accent2"/>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nvPr>
        </p:nvGraphicFramePr>
        <p:xfrm>
          <a:off x="101601" y="1278466"/>
          <a:ext cx="4343400" cy="2270157"/>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tblGrid>
              <a:tr h="349917">
                <a:tc>
                  <a:txBody>
                    <a:bodyPr/>
                    <a:lstStyle/>
                    <a:p>
                      <a:pPr algn="ctr"/>
                      <a:r>
                        <a:rPr lang="en-US" sz="1200" b="1" dirty="0" smtClean="0">
                          <a:solidFill>
                            <a:schemeClr val="accent2">
                              <a:lumMod val="75000"/>
                            </a:schemeClr>
                          </a:solidFill>
                        </a:rPr>
                        <a:t>P R O F I L E  S U M M A R Y</a:t>
                      </a:r>
                      <a:r>
                        <a:rPr lang="en-US" sz="1200" b="1" baseline="0" dirty="0" smtClean="0">
                          <a:solidFill>
                            <a:schemeClr val="accent2">
                              <a:lumMod val="75000"/>
                            </a:schemeClr>
                          </a:solidFill>
                        </a:rPr>
                        <a:t> </a:t>
                      </a:r>
                      <a:endParaRPr lang="en-US" sz="1200" b="1" dirty="0">
                        <a:solidFill>
                          <a:schemeClr val="accent2">
                            <a:lumMod val="75000"/>
                          </a:schemeClr>
                        </a:solidFill>
                      </a:endParaRPr>
                    </a:p>
                  </a:txBody>
                  <a:tcPr anchor="ctr">
                    <a:solidFill>
                      <a:schemeClr val="bg1">
                        <a:lumMod val="95000"/>
                      </a:schemeClr>
                    </a:solidFill>
                  </a:tcPr>
                </a:tc>
                <a:extLst>
                  <a:ext uri="{0D108BD9-81ED-4DB2-BD59-A6C34878D82A}">
                    <a16:rowId xmlns:a16="http://schemas.microsoft.com/office/drawing/2014/main" val="10000"/>
                  </a:ext>
                </a:extLst>
              </a:tr>
              <a:tr h="1876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This</a:t>
                      </a:r>
                      <a:r>
                        <a:rPr lang="en-US" sz="1200" b="1" baseline="0" dirty="0" smtClean="0">
                          <a:solidFill>
                            <a:schemeClr val="tx1"/>
                          </a:solidFill>
                        </a:rPr>
                        <a:t> segment owns expensive homes in the city and make approximately $145,000 in household income each year.  One third have children in the household and one in four are divorced.  They are highly educated and have professional jobs.  They spend their leisure eating out at restaurants, traveling, exercising, and watching broadcast TV mostly comedy, news programs, and twelve hours per week on the Internet. Their gambling/gaming index score is in the Low range indicating their likelihood to play the Lottery is low.</a:t>
                      </a:r>
                      <a:endParaRPr lang="en-US" sz="1200" b="1" dirty="0" smtClean="0">
                        <a:solidFill>
                          <a:schemeClr val="tx1"/>
                        </a:solidFill>
                      </a:endParaRPr>
                    </a:p>
                    <a:p>
                      <a:pPr algn="l"/>
                      <a:endParaRPr lang="en-US" sz="1200" b="1"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nvPr>
        </p:nvGraphicFramePr>
        <p:xfrm>
          <a:off x="107950" y="3606800"/>
          <a:ext cx="4343400" cy="1836421"/>
        </p:xfrm>
        <a:graphic>
          <a:graphicData uri="http://schemas.openxmlformats.org/drawingml/2006/table">
            <a:tbl>
              <a:tblPr firstRow="1" bandRow="1">
                <a:tableStyleId>{5940675A-B579-460E-94D1-54222C63F5DA}</a:tableStyleId>
              </a:tblPr>
              <a:tblGrid>
                <a:gridCol w="2285999">
                  <a:extLst>
                    <a:ext uri="{9D8B030D-6E8A-4147-A177-3AD203B41FA5}">
                      <a16:colId xmlns:a16="http://schemas.microsoft.com/office/drawing/2014/main" val="20000"/>
                    </a:ext>
                  </a:extLst>
                </a:gridCol>
                <a:gridCol w="2057401">
                  <a:extLst>
                    <a:ext uri="{9D8B030D-6E8A-4147-A177-3AD203B41FA5}">
                      <a16:colId xmlns:a16="http://schemas.microsoft.com/office/drawing/2014/main" val="20001"/>
                    </a:ext>
                  </a:extLst>
                </a:gridCol>
              </a:tblGrid>
              <a:tr h="286195">
                <a:tc gridSpan="2">
                  <a:txBody>
                    <a:bodyPr/>
                    <a:lstStyle/>
                    <a:p>
                      <a:pPr algn="ctr"/>
                      <a:r>
                        <a:rPr lang="en-US" sz="1200" b="1" dirty="0" smtClean="0">
                          <a:solidFill>
                            <a:schemeClr val="tx1">
                              <a:lumMod val="75000"/>
                              <a:lumOff val="25000"/>
                            </a:schemeClr>
                          </a:solidFill>
                        </a:rPr>
                        <a:t>C U R R E N T</a:t>
                      </a:r>
                      <a:r>
                        <a:rPr lang="en-US" sz="1200" b="1" baseline="0" dirty="0" smtClean="0">
                          <a:solidFill>
                            <a:schemeClr val="tx1">
                              <a:lumMod val="75000"/>
                              <a:lumOff val="25000"/>
                            </a:schemeClr>
                          </a:solidFill>
                        </a:rPr>
                        <a:t>  L O T T E R Y  P L A Y</a:t>
                      </a:r>
                      <a:endParaRPr lang="en-US" sz="1200" b="1" dirty="0">
                        <a:solidFill>
                          <a:schemeClr val="tx1">
                            <a:lumMod val="75000"/>
                            <a:lumOff val="25000"/>
                          </a:schemeClr>
                        </a:solidFill>
                      </a:endParaRPr>
                    </a:p>
                  </a:txBody>
                  <a:tcPr>
                    <a:solidFill>
                      <a:schemeClr val="bg1">
                        <a:lumMod val="85000"/>
                      </a:schemeClr>
                    </a:solidFill>
                  </a:tcPr>
                </a:tc>
                <a:tc hMerge="1">
                  <a:txBody>
                    <a:bodyPr/>
                    <a:lstStyle/>
                    <a:p>
                      <a:pPr algn="ctr"/>
                      <a:endParaRPr lang="en-US" sz="1200" b="1" dirty="0">
                        <a:solidFill>
                          <a:schemeClr val="accent2">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238496">
                <a:tc>
                  <a:txBody>
                    <a:bodyPr/>
                    <a:lstStyle/>
                    <a:p>
                      <a:pPr algn="r"/>
                      <a:endParaRPr lang="en-US" sz="900" b="1" dirty="0">
                        <a:solidFill>
                          <a:schemeClr val="tx1">
                            <a:lumMod val="50000"/>
                            <a:lumOff val="50000"/>
                          </a:schemeClr>
                        </a:solidFill>
                      </a:endParaRPr>
                    </a:p>
                  </a:txBody>
                  <a:tcPr>
                    <a:solidFill>
                      <a:schemeClr val="bg1">
                        <a:lumMod val="85000"/>
                      </a:schemeClr>
                    </a:solidFill>
                  </a:tcPr>
                </a:tc>
                <a:tc>
                  <a:txBody>
                    <a:bodyPr/>
                    <a:lstStyle/>
                    <a:p>
                      <a:pPr algn="ctr"/>
                      <a:r>
                        <a:rPr lang="en-US" sz="900" b="1" i="1" dirty="0" smtClean="0">
                          <a:solidFill>
                            <a:schemeClr val="tx1">
                              <a:lumMod val="50000"/>
                              <a:lumOff val="50000"/>
                            </a:schemeClr>
                          </a:solidFill>
                        </a:rPr>
                        <a:t>% of Respondents</a:t>
                      </a:r>
                      <a:endParaRPr lang="en-US" sz="900" b="1" i="1"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1"/>
                  </a:ext>
                </a:extLst>
              </a:tr>
              <a:tr h="262346">
                <a:tc>
                  <a:txBody>
                    <a:bodyPr/>
                    <a:lstStyle/>
                    <a:p>
                      <a:pPr algn="r"/>
                      <a:r>
                        <a:rPr lang="en-US" sz="1050" b="1" dirty="0" smtClean="0">
                          <a:solidFill>
                            <a:schemeClr val="tx1">
                              <a:lumMod val="50000"/>
                              <a:lumOff val="50000"/>
                            </a:schemeClr>
                          </a:solidFill>
                        </a:rPr>
                        <a:t>Daily Games</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2"/>
                  </a:ext>
                </a:extLst>
              </a:tr>
              <a:tr h="262346">
                <a:tc>
                  <a:txBody>
                    <a:bodyPr/>
                    <a:lstStyle/>
                    <a:p>
                      <a:pPr algn="r"/>
                      <a:r>
                        <a:rPr lang="en-US" sz="1050" b="1" dirty="0" smtClean="0">
                          <a:solidFill>
                            <a:schemeClr val="tx1">
                              <a:lumMod val="50000"/>
                              <a:lumOff val="50000"/>
                            </a:schemeClr>
                          </a:solidFill>
                        </a:rPr>
                        <a:t>Jackpot</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3"/>
                  </a:ext>
                </a:extLst>
              </a:tr>
              <a:tr h="262346">
                <a:tc>
                  <a:txBody>
                    <a:bodyPr/>
                    <a:lstStyle/>
                    <a:p>
                      <a:pPr algn="r"/>
                      <a:r>
                        <a:rPr lang="en-US" sz="1050" b="1" dirty="0" smtClean="0">
                          <a:solidFill>
                            <a:schemeClr val="tx1">
                              <a:lumMod val="50000"/>
                              <a:lumOff val="50000"/>
                            </a:schemeClr>
                          </a:solidFill>
                        </a:rPr>
                        <a:t>Scratch-Offs</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4"/>
                  </a:ext>
                </a:extLst>
              </a:tr>
              <a:tr h="262346">
                <a:tc>
                  <a:txBody>
                    <a:bodyPr/>
                    <a:lstStyle/>
                    <a:p>
                      <a:pPr algn="r"/>
                      <a:r>
                        <a:rPr lang="en-US" sz="1050" b="1" dirty="0" smtClean="0">
                          <a:solidFill>
                            <a:schemeClr val="tx1">
                              <a:lumMod val="50000"/>
                              <a:lumOff val="50000"/>
                            </a:schemeClr>
                          </a:solidFill>
                        </a:rPr>
                        <a:t>Monitor Games</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5"/>
                  </a:ext>
                </a:extLst>
              </a:tr>
              <a:tr h="262346">
                <a:tc>
                  <a:txBody>
                    <a:bodyPr/>
                    <a:lstStyle/>
                    <a:p>
                      <a:pPr algn="r"/>
                      <a:r>
                        <a:rPr lang="en-US" sz="1050" b="1" dirty="0" smtClean="0">
                          <a:solidFill>
                            <a:schemeClr val="tx1">
                              <a:lumMod val="50000"/>
                              <a:lumOff val="50000"/>
                            </a:schemeClr>
                          </a:solidFill>
                        </a:rPr>
                        <a:t>Total  Lottery</a:t>
                      </a:r>
                      <a:r>
                        <a:rPr lang="en-US" sz="1050" b="1" baseline="0" dirty="0" smtClean="0">
                          <a:solidFill>
                            <a:schemeClr val="tx1">
                              <a:lumMod val="50000"/>
                              <a:lumOff val="50000"/>
                            </a:schemeClr>
                          </a:solidFill>
                        </a:rPr>
                        <a:t> </a:t>
                      </a:r>
                      <a:r>
                        <a:rPr lang="en-US" sz="1050" b="1" dirty="0" smtClean="0">
                          <a:solidFill>
                            <a:schemeClr val="tx1">
                              <a:lumMod val="50000"/>
                              <a:lumOff val="50000"/>
                            </a:schemeClr>
                          </a:solidFill>
                        </a:rPr>
                        <a:t>Spend</a:t>
                      </a:r>
                      <a:endParaRPr lang="en-US" sz="1050" b="1" dirty="0">
                        <a:solidFill>
                          <a:schemeClr val="tx1">
                            <a:lumMod val="50000"/>
                            <a:lumOff val="50000"/>
                          </a:schemeClr>
                        </a:solidFill>
                      </a:endParaRP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tx1">
                              <a:lumMod val="50000"/>
                              <a:lumOff val="50000"/>
                            </a:schemeClr>
                          </a:solidFill>
                        </a:rPr>
                        <a:t>DNP</a:t>
                      </a:r>
                      <a:endParaRPr lang="en-US" sz="1050" b="1"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6"/>
                  </a:ext>
                </a:extLst>
              </a:tr>
            </a:tbl>
          </a:graphicData>
        </a:graphic>
      </p:graphicFrame>
      <p:sp>
        <p:nvSpPr>
          <p:cNvPr id="8" name="Rectangle 7"/>
          <p:cNvSpPr/>
          <p:nvPr/>
        </p:nvSpPr>
        <p:spPr>
          <a:xfrm>
            <a:off x="8168195" y="762000"/>
            <a:ext cx="899605" cy="369332"/>
          </a:xfrm>
          <a:prstGeom prst="rect">
            <a:avLst/>
          </a:prstGeom>
        </p:spPr>
        <p:txBody>
          <a:bodyPr wrap="none">
            <a:spAutoFit/>
          </a:bodyPr>
          <a:lstStyle/>
          <a:p>
            <a:pPr>
              <a:defRPr/>
            </a:pPr>
            <a:r>
              <a:rPr lang="en-US" i="1" dirty="0"/>
              <a:t>(n = </a:t>
            </a:r>
            <a:r>
              <a:rPr lang="en-US" i="1" dirty="0" smtClean="0"/>
              <a:t>13)</a:t>
            </a:r>
            <a:endParaRPr lang="en-US" i="1" dirty="0"/>
          </a:p>
        </p:txBody>
      </p:sp>
    </p:spTree>
    <p:extLst>
      <p:ext uri="{BB962C8B-B14F-4D97-AF65-F5344CB8AC3E}">
        <p14:creationId xmlns:p14="http://schemas.microsoft.com/office/powerpoint/2010/main" val="278379586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p:cNvSpPr>
            <a:spLocks noGrp="1"/>
          </p:cNvSpPr>
          <p:nvPr>
            <p:ph type="body" sz="quarter" idx="10"/>
          </p:nvPr>
        </p:nvSpPr>
        <p:spPr>
          <a:xfrm>
            <a:off x="152400" y="152403"/>
            <a:ext cx="8991600" cy="685800"/>
          </a:xfrm>
        </p:spPr>
        <p:txBody>
          <a:bodyPr/>
          <a:lstStyle/>
          <a:p>
            <a:pPr>
              <a:lnSpc>
                <a:spcPct val="70000"/>
              </a:lnSpc>
            </a:pPr>
            <a:r>
              <a:rPr lang="en-US" sz="4000" dirty="0">
                <a:solidFill>
                  <a:schemeClr val="accent2"/>
                </a:solidFill>
              </a:rPr>
              <a:t>Non-Player Profile</a:t>
            </a:r>
          </a:p>
          <a:p>
            <a:pPr eaLnBrk="1" hangingPunct="1">
              <a:lnSpc>
                <a:spcPct val="70000"/>
              </a:lnSpc>
            </a:pPr>
            <a:r>
              <a:rPr lang="en-US" sz="2800" b="0" i="1" dirty="0" smtClean="0">
                <a:solidFill>
                  <a:schemeClr val="tx1"/>
                </a:solidFill>
              </a:rPr>
              <a:t>SUBURBAN / LOW INCOME </a:t>
            </a:r>
          </a:p>
        </p:txBody>
      </p:sp>
      <p:graphicFrame>
        <p:nvGraphicFramePr>
          <p:cNvPr id="4" name="Table 3"/>
          <p:cNvGraphicFramePr>
            <a:graphicFrameLocks noGrp="1"/>
          </p:cNvGraphicFramePr>
          <p:nvPr>
            <p:extLst>
              <p:ext uri="{D42A27DB-BD31-4B8C-83A1-F6EECF244321}">
                <p14:modId xmlns:p14="http://schemas.microsoft.com/office/powerpoint/2010/main" val="1581730874"/>
              </p:ext>
            </p:extLst>
          </p:nvPr>
        </p:nvGraphicFramePr>
        <p:xfrm>
          <a:off x="4690532" y="1278466"/>
          <a:ext cx="4343400" cy="5516880"/>
        </p:xfrm>
        <a:graphic>
          <a:graphicData uri="http://schemas.openxmlformats.org/drawingml/2006/table">
            <a:tbl>
              <a:tblPr firstRow="1" bandRow="1">
                <a:tableStyleId>{5940675A-B579-460E-94D1-54222C63F5DA}</a:tableStyleId>
              </a:tblPr>
              <a:tblGrid>
                <a:gridCol w="294536">
                  <a:extLst>
                    <a:ext uri="{9D8B030D-6E8A-4147-A177-3AD203B41FA5}">
                      <a16:colId xmlns:a16="http://schemas.microsoft.com/office/drawing/2014/main" val="20000"/>
                    </a:ext>
                  </a:extLst>
                </a:gridCol>
                <a:gridCol w="130566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64862">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chemeClr val="bg1"/>
                          </a:solidFill>
                        </a:rPr>
                        <a:t>Top Response </a:t>
                      </a:r>
                    </a:p>
                    <a:p>
                      <a:pPr algn="ctr"/>
                      <a:r>
                        <a:rPr lang="en-US" sz="900" b="1" dirty="0" smtClean="0">
                          <a:solidFill>
                            <a:schemeClr val="bg1"/>
                          </a:solidFill>
                        </a:rPr>
                        <a:t> (or Average)</a:t>
                      </a:r>
                    </a:p>
                  </a:txBody>
                  <a:tcPr>
                    <a:lnT w="12700" cap="flat" cmpd="sng" algn="ctr">
                      <a:solidFill>
                        <a:schemeClr val="tx1"/>
                      </a:solidFill>
                      <a:prstDash val="solid"/>
                      <a:round/>
                      <a:headEnd type="none" w="med" len="med"/>
                      <a:tailEnd type="none" w="med" len="med"/>
                    </a:lnT>
                    <a:solidFill>
                      <a:schemeClr val="accent2"/>
                    </a:solidFill>
                  </a:tcPr>
                </a:tc>
                <a:tc>
                  <a:txBody>
                    <a:bodyPr/>
                    <a:lstStyle/>
                    <a:p>
                      <a:pPr algn="ctr"/>
                      <a:r>
                        <a:rPr lang="en-US" sz="900" b="1" dirty="0" smtClean="0">
                          <a:solidFill>
                            <a:schemeClr val="tx1"/>
                          </a:solidFill>
                        </a:rPr>
                        <a:t>2</a:t>
                      </a:r>
                      <a:r>
                        <a:rPr lang="en-US" sz="900" b="1" baseline="30000" dirty="0" smtClean="0">
                          <a:solidFill>
                            <a:schemeClr val="tx1"/>
                          </a:solidFill>
                        </a:rPr>
                        <a:t>nd</a:t>
                      </a:r>
                      <a:r>
                        <a:rPr lang="en-US" sz="900" b="1" baseline="0" dirty="0" smtClean="0">
                          <a:solidFill>
                            <a:schemeClr val="tx1"/>
                          </a:solidFill>
                        </a:rPr>
                        <a:t> Top Response</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r h="228039">
                <a:tc rowSpan="13">
                  <a:txBody>
                    <a:bodyPr/>
                    <a:lstStyle/>
                    <a:p>
                      <a:pPr algn="ctr"/>
                      <a:r>
                        <a:rPr lang="en-US" sz="1050" b="1" dirty="0" smtClean="0">
                          <a:solidFill>
                            <a:schemeClr val="accent2">
                              <a:lumMod val="75000"/>
                            </a:schemeClr>
                          </a:solidFill>
                        </a:rPr>
                        <a:t>DEMOGRAPHICS</a:t>
                      </a:r>
                      <a:endParaRPr lang="en-US" sz="1050" b="1" dirty="0">
                        <a:solidFill>
                          <a:schemeClr val="accent2">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46 years</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28039">
                <a:tc vMerge="1">
                  <a:txBody>
                    <a:bodyPr/>
                    <a:lstStyle/>
                    <a:p>
                      <a:pPr algn="r"/>
                      <a:endParaRPr lang="en-US" sz="900" b="1" dirty="0"/>
                    </a:p>
                  </a:txBody>
                  <a:tcPr/>
                </a:tc>
                <a:tc>
                  <a:txBody>
                    <a:bodyPr/>
                    <a:lstStyle/>
                    <a:p>
                      <a:pPr algn="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Female – 53%</a:t>
                      </a:r>
                      <a:endParaRPr lang="en-US" sz="900" b="1" dirty="0"/>
                    </a:p>
                  </a:txBody>
                  <a:tcPr>
                    <a:solidFill>
                      <a:schemeClr val="accent2">
                        <a:lumMod val="20000"/>
                        <a:lumOff val="80000"/>
                      </a:schemeClr>
                    </a:solidFill>
                  </a:tcPr>
                </a:tc>
                <a:tc>
                  <a:txBody>
                    <a:bodyPr/>
                    <a:lstStyle/>
                    <a:p>
                      <a:pPr algn="ctr"/>
                      <a:r>
                        <a:rPr lang="en-US" sz="900" b="0" dirty="0" smtClean="0"/>
                        <a:t>Male – 47%</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28039">
                <a:tc vMerge="1">
                  <a:txBody>
                    <a:bodyPr/>
                    <a:lstStyle/>
                    <a:p>
                      <a:pPr algn="r"/>
                      <a:endParaRPr lang="en-US" sz="900" b="1" dirty="0"/>
                    </a:p>
                  </a:txBody>
                  <a:tcPr/>
                </a:tc>
                <a:tc>
                  <a:txBody>
                    <a:bodyPr/>
                    <a:lstStyle/>
                    <a:p>
                      <a:pPr algn="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a:t>
                      </a:r>
                      <a:r>
                        <a:rPr lang="en-US" sz="900" b="1" baseline="0" dirty="0" smtClean="0"/>
                        <a:t> </a:t>
                      </a:r>
                      <a:r>
                        <a:rPr lang="en-US" sz="900" b="1" dirty="0" smtClean="0"/>
                        <a:t> – 72%</a:t>
                      </a:r>
                      <a:endParaRPr lang="en-US" sz="900" b="1" dirty="0"/>
                    </a:p>
                  </a:txBody>
                  <a:tcPr>
                    <a:solidFill>
                      <a:schemeClr val="accent2">
                        <a:lumMod val="20000"/>
                        <a:lumOff val="80000"/>
                      </a:schemeClr>
                    </a:solidFill>
                  </a:tcPr>
                </a:tc>
                <a:tc>
                  <a:txBody>
                    <a:bodyPr/>
                    <a:lstStyle/>
                    <a:p>
                      <a:pPr algn="ctr"/>
                      <a:r>
                        <a:rPr lang="en-US" sz="900" b="0" dirty="0" smtClean="0"/>
                        <a:t>Asian– 15%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28039">
                <a:tc vMerge="1">
                  <a:txBody>
                    <a:bodyPr/>
                    <a:lstStyle/>
                    <a:p>
                      <a:pPr algn="r"/>
                      <a:endParaRPr lang="en-US" sz="900" b="1" dirty="0"/>
                    </a:p>
                  </a:txBody>
                  <a:tcPr/>
                </a:tc>
                <a:tc>
                  <a:txBody>
                    <a:bodyPr/>
                    <a:lstStyle/>
                    <a:p>
                      <a:pPr algn="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47%</a:t>
                      </a:r>
                      <a:endParaRPr lang="en-US" sz="900" b="1" dirty="0"/>
                    </a:p>
                  </a:txBody>
                  <a:tcPr>
                    <a:solidFill>
                      <a:schemeClr val="accent2">
                        <a:lumMod val="20000"/>
                        <a:lumOff val="80000"/>
                      </a:schemeClr>
                    </a:solidFill>
                  </a:tcPr>
                </a:tc>
                <a:tc>
                  <a:txBody>
                    <a:bodyPr/>
                    <a:lstStyle/>
                    <a:p>
                      <a:pPr algn="ctr"/>
                      <a:r>
                        <a:rPr lang="en-US" sz="900" b="0" dirty="0" smtClean="0"/>
                        <a:t>Apartment – 21%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8039">
                <a:tc vMerge="1">
                  <a:txBody>
                    <a:bodyPr/>
                    <a:lstStyle/>
                    <a:p>
                      <a:pPr algn="r"/>
                      <a:endParaRPr lang="en-US" sz="900" b="1" dirty="0"/>
                    </a:p>
                  </a:txBody>
                  <a:tcPr/>
                </a:tc>
                <a:tc>
                  <a:txBody>
                    <a:bodyPr/>
                    <a:lstStyle/>
                    <a:p>
                      <a:pPr algn="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$230,000</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8039">
                <a:tc vMerge="1">
                  <a:txBody>
                    <a:bodyPr/>
                    <a:lstStyle/>
                    <a:p>
                      <a:pPr algn="r"/>
                      <a:endParaRPr lang="en-US" sz="900" b="1" dirty="0"/>
                    </a:p>
                  </a:txBody>
                  <a:tcPr/>
                </a:tc>
                <a:tc>
                  <a:txBody>
                    <a:bodyPr/>
                    <a:lstStyle/>
                    <a:p>
                      <a:pPr algn="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 – 50%</a:t>
                      </a:r>
                      <a:endParaRPr lang="en-US" sz="900" b="1" dirty="0"/>
                    </a:p>
                  </a:txBody>
                  <a:tcPr>
                    <a:solidFill>
                      <a:schemeClr val="accent2">
                        <a:lumMod val="20000"/>
                        <a:lumOff val="80000"/>
                      </a:schemeClr>
                    </a:solidFill>
                  </a:tcPr>
                </a:tc>
                <a:tc>
                  <a:txBody>
                    <a:bodyPr/>
                    <a:lstStyle/>
                    <a:p>
                      <a:pPr algn="ctr"/>
                      <a:r>
                        <a:rPr lang="en-US" sz="900" b="0" dirty="0" smtClean="0"/>
                        <a:t>Rent – 31%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8039">
                <a:tc vMerge="1">
                  <a:txBody>
                    <a:bodyPr/>
                    <a:lstStyle/>
                    <a:p>
                      <a:pPr algn="r"/>
                      <a:endParaRPr lang="en-US" sz="900" b="1" dirty="0"/>
                    </a:p>
                  </a:txBody>
                  <a:tcPr/>
                </a:tc>
                <a:tc>
                  <a:txBody>
                    <a:bodyPr/>
                    <a:lstStyle/>
                    <a:p>
                      <a:pPr algn="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Single – 46%</a:t>
                      </a:r>
                      <a:endParaRPr lang="en-US" sz="900" b="1" dirty="0"/>
                    </a:p>
                  </a:txBody>
                  <a:tcPr>
                    <a:solidFill>
                      <a:schemeClr val="accent2">
                        <a:lumMod val="20000"/>
                        <a:lumOff val="80000"/>
                      </a:schemeClr>
                    </a:solidFill>
                  </a:tcPr>
                </a:tc>
                <a:tc>
                  <a:txBody>
                    <a:bodyPr/>
                    <a:lstStyle/>
                    <a:p>
                      <a:pPr algn="ctr"/>
                      <a:r>
                        <a:rPr lang="en-US" sz="900" b="0" dirty="0" smtClean="0"/>
                        <a:t>Married – 32%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8039">
                <a:tc vMerge="1">
                  <a:txBody>
                    <a:bodyPr/>
                    <a:lstStyle/>
                    <a:p>
                      <a:pPr algn="r"/>
                      <a:endParaRPr lang="en-US" sz="900" b="1" dirty="0"/>
                    </a:p>
                  </a:txBody>
                  <a:tcPr/>
                </a:tc>
                <a:tc>
                  <a:txBody>
                    <a:bodyPr/>
                    <a:lstStyle/>
                    <a:p>
                      <a:pPr algn="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13%</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8039">
                <a:tc vMerge="1">
                  <a:txBody>
                    <a:bodyPr/>
                    <a:lstStyle/>
                    <a:p>
                      <a:pPr algn="r"/>
                      <a:endParaRPr lang="en-US" sz="900" b="1" dirty="0"/>
                    </a:p>
                  </a:txBody>
                  <a:tcPr/>
                </a:tc>
                <a:tc>
                  <a:txBody>
                    <a:bodyPr/>
                    <a:lstStyle/>
                    <a:p>
                      <a:pPr algn="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 years college – 31%</a:t>
                      </a:r>
                      <a:endParaRPr lang="en-US" sz="900" b="1" dirty="0"/>
                    </a:p>
                  </a:txBody>
                  <a:tcPr>
                    <a:solidFill>
                      <a:schemeClr val="accent2">
                        <a:lumMod val="20000"/>
                        <a:lumOff val="80000"/>
                      </a:schemeClr>
                    </a:solidFill>
                  </a:tcPr>
                </a:tc>
                <a:tc>
                  <a:txBody>
                    <a:bodyPr/>
                    <a:lstStyle/>
                    <a:p>
                      <a:pPr algn="ctr"/>
                      <a:r>
                        <a:rPr lang="en-US" sz="900" b="0" dirty="0" smtClean="0"/>
                        <a:t>Some college – 26%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Retired – 26%</a:t>
                      </a:r>
                      <a:endParaRPr lang="en-US" sz="900" b="1" dirty="0"/>
                    </a:p>
                  </a:txBody>
                  <a:tcPr>
                    <a:solidFill>
                      <a:schemeClr val="accent2">
                        <a:lumMod val="20000"/>
                        <a:lumOff val="80000"/>
                      </a:schemeClr>
                    </a:solidFill>
                  </a:tcPr>
                </a:tc>
                <a:tc>
                  <a:txBody>
                    <a:bodyPr/>
                    <a:lstStyle/>
                    <a:p>
                      <a:pPr algn="ctr"/>
                      <a:r>
                        <a:rPr lang="en-US" sz="900" b="0" dirty="0" smtClean="0"/>
                        <a:t>Full time – 25%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53%</a:t>
                      </a:r>
                      <a:endParaRPr lang="en-US" sz="900" b="1" dirty="0"/>
                    </a:p>
                  </a:txBody>
                  <a:tcPr>
                    <a:solidFill>
                      <a:schemeClr val="accent2">
                        <a:lumMod val="20000"/>
                        <a:lumOff val="80000"/>
                      </a:schemeClr>
                    </a:solidFill>
                  </a:tcPr>
                </a:tc>
                <a:tc>
                  <a:txBody>
                    <a:bodyPr/>
                    <a:lstStyle/>
                    <a:p>
                      <a:pPr algn="ctr"/>
                      <a:r>
                        <a:rPr lang="en-US" sz="900" b="0" dirty="0" smtClean="0"/>
                        <a:t>Trade/Retail – 29%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$33,000</a:t>
                      </a:r>
                      <a:endParaRPr lang="en-US" sz="900" b="1" dirty="0"/>
                    </a:p>
                  </a:txBody>
                  <a:tcP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8039">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63%</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21621">
                <a:tc>
                  <a:txBody>
                    <a:bodyPr/>
                    <a:lstStyle/>
                    <a:p>
                      <a:pPr algn="ctr"/>
                      <a:endParaRPr lang="en-US" sz="200" b="1" dirty="0">
                        <a:solidFill>
                          <a:schemeClr val="accent2">
                            <a:lumMod val="75000"/>
                          </a:schemeClr>
                        </a:solidFill>
                      </a:endParaRPr>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8039">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E</a:t>
                      </a:r>
                      <a:endParaRPr lang="en-US" sz="1050" b="1" dirty="0">
                        <a:solidFill>
                          <a:schemeClr val="accent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Watching</a:t>
                      </a:r>
                      <a:r>
                        <a:rPr lang="en-US" sz="900" b="1" baseline="0" dirty="0" smtClean="0"/>
                        <a:t> TV</a:t>
                      </a:r>
                      <a:r>
                        <a:rPr lang="en-US" sz="900" b="1" dirty="0" smtClean="0"/>
                        <a:t>– 72%</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900" b="0" dirty="0" smtClean="0"/>
                        <a:t>Time with friends – 58%</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8039">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Internet</a:t>
                      </a:r>
                      <a:r>
                        <a:rPr lang="en-US" sz="900" b="1" baseline="0" dirty="0" smtClean="0"/>
                        <a:t> </a:t>
                      </a:r>
                      <a:r>
                        <a:rPr lang="en-US" sz="900" b="1" dirty="0" smtClean="0"/>
                        <a:t>– 7</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900" b="0" dirty="0" smtClean="0"/>
                        <a:t>Broadcast</a:t>
                      </a:r>
                      <a:r>
                        <a:rPr lang="en-US" sz="900" b="0" baseline="0" dirty="0" smtClean="0"/>
                        <a:t> TV</a:t>
                      </a:r>
                      <a:r>
                        <a:rPr lang="en-US" sz="900" b="0" dirty="0" smtClean="0"/>
                        <a:t> – 7</a:t>
                      </a:r>
                      <a:r>
                        <a:rPr lang="en-US" sz="900" b="0" baseline="0" dirty="0" smtClean="0"/>
                        <a:t> hours</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Laptop – 43% of time</a:t>
                      </a:r>
                      <a:endParaRPr lang="en-US" sz="900" b="1" dirty="0"/>
                    </a:p>
                  </a:txBody>
                  <a:tcP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a:r>
                        <a:rPr lang="en-US" sz="900" b="0" dirty="0" smtClean="0"/>
                        <a:t>Desktop – 34% of time</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Laptop – 71%</a:t>
                      </a:r>
                      <a:endParaRPr lang="en-US" sz="900" b="1" dirty="0"/>
                    </a:p>
                  </a:txBody>
                  <a:tcPr>
                    <a:solidFill>
                      <a:schemeClr val="accent2">
                        <a:lumMod val="20000"/>
                        <a:lumOff val="80000"/>
                      </a:schemeClr>
                    </a:solidFill>
                  </a:tcPr>
                </a:tc>
                <a:tc>
                  <a:txBody>
                    <a:bodyPr/>
                    <a:lstStyle/>
                    <a:p>
                      <a:pPr algn="ctr"/>
                      <a:r>
                        <a:rPr lang="en-US" sz="900" b="0" dirty="0" smtClean="0"/>
                        <a:t>Smartphone – 67%</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8"/>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Drama – 64%</a:t>
                      </a:r>
                      <a:endParaRPr lang="en-US" sz="900" b="1" dirty="0"/>
                    </a:p>
                  </a:txBody>
                  <a:tcPr>
                    <a:solidFill>
                      <a:schemeClr val="accent2">
                        <a:lumMod val="20000"/>
                        <a:lumOff val="80000"/>
                      </a:schemeClr>
                    </a:solidFill>
                  </a:tcPr>
                </a:tc>
                <a:tc>
                  <a:txBody>
                    <a:bodyPr/>
                    <a:lstStyle/>
                    <a:p>
                      <a:pPr algn="ctr"/>
                      <a:r>
                        <a:rPr lang="en-US" sz="900" b="0" dirty="0" smtClean="0"/>
                        <a:t>Movies – 61%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60%</a:t>
                      </a:r>
                      <a:endParaRPr lang="en-US" sz="900" b="1" dirty="0"/>
                    </a:p>
                  </a:txBody>
                  <a:tcPr>
                    <a:solidFill>
                      <a:schemeClr val="accent2">
                        <a:lumMod val="20000"/>
                        <a:lumOff val="80000"/>
                      </a:schemeClr>
                    </a:solidFill>
                  </a:tcPr>
                </a:tc>
                <a:tc>
                  <a:txBody>
                    <a:bodyPr/>
                    <a:lstStyle/>
                    <a:p>
                      <a:pPr algn="ctr"/>
                      <a:r>
                        <a:rPr lang="en-US" sz="900" b="0" dirty="0" smtClean="0"/>
                        <a:t>YouTube – 36%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 – 67%</a:t>
                      </a:r>
                      <a:endParaRPr lang="en-US" sz="900" b="1" dirty="0"/>
                    </a:p>
                  </a:txBody>
                  <a:tcPr>
                    <a:solidFill>
                      <a:schemeClr val="accent2">
                        <a:lumMod val="20000"/>
                        <a:lumOff val="80000"/>
                      </a:schemeClr>
                    </a:solidFill>
                  </a:tcPr>
                </a:tc>
                <a:tc>
                  <a:txBody>
                    <a:bodyPr/>
                    <a:lstStyle/>
                    <a:p>
                      <a:pPr algn="ctr"/>
                      <a:r>
                        <a:rPr lang="en-US" sz="900" b="0" dirty="0" smtClean="0"/>
                        <a:t>Superstore– 60%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45%</a:t>
                      </a:r>
                      <a:endParaRPr lang="en-US" sz="900" b="1" dirty="0"/>
                    </a:p>
                  </a:txBody>
                  <a:tcPr>
                    <a:solidFill>
                      <a:schemeClr val="accent2">
                        <a:lumMod val="20000"/>
                        <a:lumOff val="80000"/>
                      </a:schemeClr>
                    </a:solidFill>
                  </a:tcPr>
                </a:tc>
                <a:tc>
                  <a:txBody>
                    <a:bodyPr/>
                    <a:lstStyle/>
                    <a:p>
                      <a:pPr algn="ctr"/>
                      <a:r>
                        <a:rPr lang="en-US" sz="900" b="0" dirty="0" smtClean="0"/>
                        <a:t>SUV– 25%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2"/>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Honda – 20%</a:t>
                      </a:r>
                      <a:endParaRPr lang="en-US" sz="900" b="1" dirty="0"/>
                    </a:p>
                  </a:txBody>
                  <a:tcP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900" b="0" dirty="0" smtClean="0"/>
                        <a:t>Ford</a:t>
                      </a:r>
                      <a:r>
                        <a:rPr lang="en-US" sz="900" b="0" baseline="0" dirty="0" smtClean="0"/>
                        <a:t> </a:t>
                      </a:r>
                      <a:r>
                        <a:rPr lang="en-US" sz="900" b="0" dirty="0" smtClean="0"/>
                        <a:t>– 16%</a:t>
                      </a: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graphicFrame>
        <p:nvGraphicFramePr>
          <p:cNvPr id="5" name="Table 4"/>
          <p:cNvGraphicFramePr>
            <a:graphicFrameLocks noGrp="1"/>
          </p:cNvGraphicFramePr>
          <p:nvPr>
            <p:extLst/>
          </p:nvPr>
        </p:nvGraphicFramePr>
        <p:xfrm>
          <a:off x="101601" y="5511801"/>
          <a:ext cx="4343400" cy="128016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2">
                              <a:lumMod val="75000"/>
                            </a:schemeClr>
                          </a:solidFill>
                        </a:rPr>
                        <a:t>G A M B L I N G / G A M I N G   P O T E N T I A L</a:t>
                      </a:r>
                      <a:endParaRPr lang="en-US" sz="1200" b="1" dirty="0">
                        <a:solidFill>
                          <a:schemeClr val="accent2">
                            <a:lumMod val="75000"/>
                          </a:schemeClr>
                        </a:solidFill>
                      </a:endParaRPr>
                    </a:p>
                  </a:txBody>
                  <a:tcPr>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val="10000"/>
                  </a:ext>
                </a:extLst>
              </a:tr>
              <a:tr h="149854">
                <a:tc>
                  <a:txBody>
                    <a:bodyPr/>
                    <a:lstStyle/>
                    <a:p>
                      <a:pPr algn="r"/>
                      <a:r>
                        <a:rPr lang="en-US" sz="1050" b="1" dirty="0" smtClean="0"/>
                        <a:t>Risk Meter</a:t>
                      </a:r>
                      <a:endParaRPr lang="en-US" sz="1050" b="1" dirty="0"/>
                    </a:p>
                  </a:txBody>
                  <a:tcPr/>
                </a:tc>
                <a:tc>
                  <a:txBody>
                    <a:bodyPr/>
                    <a:lstStyle/>
                    <a:p>
                      <a:pPr algn="ctr"/>
                      <a:r>
                        <a:rPr lang="en-US" sz="1050" b="1" dirty="0" smtClean="0"/>
                        <a:t>11</a:t>
                      </a:r>
                      <a:r>
                        <a:rPr lang="en-US" sz="900" b="1" dirty="0" smtClean="0"/>
                        <a:t> </a:t>
                      </a:r>
                      <a:r>
                        <a:rPr lang="en-US" sz="900" i="1" dirty="0" smtClean="0"/>
                        <a:t>out of 25 points</a:t>
                      </a:r>
                      <a:endParaRPr lang="en-US" sz="900" i="1" dirty="0"/>
                    </a:p>
                  </a:txBody>
                  <a:tcPr/>
                </a:tc>
                <a:extLst>
                  <a:ext uri="{0D108BD9-81ED-4DB2-BD59-A6C34878D82A}">
                    <a16:rowId xmlns:a16="http://schemas.microsoft.com/office/drawing/2014/main" val="10001"/>
                  </a:ext>
                </a:extLst>
              </a:tr>
              <a:tr h="149854">
                <a:tc>
                  <a:txBody>
                    <a:bodyPr/>
                    <a:lstStyle/>
                    <a:p>
                      <a:pPr algn="r"/>
                      <a:r>
                        <a:rPr lang="en-US" sz="1050" b="1" dirty="0" smtClean="0"/>
                        <a:t>Gaming/Gambling Tendency</a:t>
                      </a:r>
                      <a:endParaRPr lang="en-US" sz="1050" b="1" dirty="0"/>
                    </a:p>
                  </a:txBody>
                  <a:tcPr/>
                </a:tc>
                <a:tc>
                  <a:txBody>
                    <a:bodyPr/>
                    <a:lstStyle/>
                    <a:p>
                      <a:pPr algn="ctr"/>
                      <a:r>
                        <a:rPr lang="en-US" sz="1050" b="1" dirty="0" smtClean="0"/>
                        <a:t>12 </a:t>
                      </a:r>
                      <a:r>
                        <a:rPr lang="en-US" sz="900" i="1" dirty="0" smtClean="0"/>
                        <a:t>out of 25 points</a:t>
                      </a:r>
                      <a:endParaRPr lang="en-US" sz="900" i="1" dirty="0"/>
                    </a:p>
                  </a:txBody>
                  <a:tcPr/>
                </a:tc>
                <a:extLst>
                  <a:ext uri="{0D108BD9-81ED-4DB2-BD59-A6C34878D82A}">
                    <a16:rowId xmlns:a16="http://schemas.microsoft.com/office/drawing/2014/main" val="10002"/>
                  </a:ext>
                </a:extLst>
              </a:tr>
              <a:tr h="149854">
                <a:tc>
                  <a:txBody>
                    <a:bodyPr/>
                    <a:lstStyle/>
                    <a:p>
                      <a:pPr algn="r"/>
                      <a:r>
                        <a:rPr lang="en-US" sz="1050" b="1" dirty="0" smtClean="0"/>
                        <a:t>Maryland Lottery Perception</a:t>
                      </a:r>
                      <a:endParaRPr lang="en-US" sz="1050" b="1" dirty="0"/>
                    </a:p>
                  </a:txBody>
                  <a:tcPr/>
                </a:tc>
                <a:tc>
                  <a:txBody>
                    <a:bodyPr/>
                    <a:lstStyle/>
                    <a:p>
                      <a:pPr algn="ctr"/>
                      <a:r>
                        <a:rPr lang="en-US" sz="1050" b="1" dirty="0" smtClean="0"/>
                        <a:t>25</a:t>
                      </a:r>
                      <a:r>
                        <a:rPr lang="en-US" sz="900" b="1" dirty="0" smtClean="0"/>
                        <a:t> </a:t>
                      </a:r>
                      <a:r>
                        <a:rPr lang="en-US" sz="900" i="1" dirty="0" smtClean="0"/>
                        <a:t>out of 50 points</a:t>
                      </a:r>
                      <a:endParaRPr lang="en-US" sz="900" i="1" dirty="0"/>
                    </a:p>
                  </a:txBody>
                  <a:tcPr/>
                </a:tc>
                <a:extLst>
                  <a:ext uri="{0D108BD9-81ED-4DB2-BD59-A6C34878D82A}">
                    <a16:rowId xmlns:a16="http://schemas.microsoft.com/office/drawing/2014/main" val="10003"/>
                  </a:ext>
                </a:extLst>
              </a:tr>
              <a:tr h="149854">
                <a:tc>
                  <a:txBody>
                    <a:bodyPr/>
                    <a:lstStyle/>
                    <a:p>
                      <a:pPr algn="r"/>
                      <a:r>
                        <a:rPr lang="en-US" sz="1050" b="1" dirty="0" smtClean="0">
                          <a:solidFill>
                            <a:schemeClr val="bg1"/>
                          </a:solidFill>
                        </a:rPr>
                        <a:t>Total Score</a:t>
                      </a:r>
                      <a:endParaRPr lang="en-US" sz="1050" b="1" dirty="0">
                        <a:solidFill>
                          <a:schemeClr val="bg1"/>
                        </a:solidFill>
                      </a:endParaRPr>
                    </a:p>
                  </a:txBody>
                  <a:tcPr>
                    <a:solidFill>
                      <a:schemeClr val="accent2"/>
                    </a:solidFill>
                  </a:tcPr>
                </a:tc>
                <a:tc>
                  <a:txBody>
                    <a:bodyPr/>
                    <a:lstStyle/>
                    <a:p>
                      <a:pPr algn="ctr"/>
                      <a:r>
                        <a:rPr lang="en-US" sz="1050" b="1" i="0" dirty="0" smtClean="0">
                          <a:solidFill>
                            <a:schemeClr val="bg1"/>
                          </a:solidFill>
                        </a:rPr>
                        <a:t>48</a:t>
                      </a:r>
                      <a:r>
                        <a:rPr lang="en-US" sz="1050" b="1" i="0" baseline="0" dirty="0" smtClean="0">
                          <a:solidFill>
                            <a:schemeClr val="bg1"/>
                          </a:solidFill>
                        </a:rPr>
                        <a:t> </a:t>
                      </a:r>
                      <a:r>
                        <a:rPr lang="en-US" sz="900" b="1" i="1" dirty="0" smtClean="0">
                          <a:solidFill>
                            <a:schemeClr val="bg1"/>
                          </a:solidFill>
                        </a:rPr>
                        <a:t>out of 100 points</a:t>
                      </a:r>
                      <a:endParaRPr lang="en-US" sz="900" b="1" i="1" dirty="0">
                        <a:solidFill>
                          <a:schemeClr val="bg1"/>
                        </a:solidFill>
                      </a:endParaRPr>
                    </a:p>
                  </a:txBody>
                  <a:tcPr>
                    <a:solidFill>
                      <a:schemeClr val="accent2"/>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nvPr>
        </p:nvGraphicFramePr>
        <p:xfrm>
          <a:off x="101601" y="1278466"/>
          <a:ext cx="4343400" cy="2270157"/>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tblGrid>
              <a:tr h="349917">
                <a:tc>
                  <a:txBody>
                    <a:bodyPr/>
                    <a:lstStyle/>
                    <a:p>
                      <a:pPr algn="ctr"/>
                      <a:r>
                        <a:rPr lang="en-US" sz="1200" b="1" dirty="0" smtClean="0">
                          <a:solidFill>
                            <a:schemeClr val="accent2">
                              <a:lumMod val="75000"/>
                            </a:schemeClr>
                          </a:solidFill>
                        </a:rPr>
                        <a:t>P R O F I L E  S U M M A R Y</a:t>
                      </a:r>
                      <a:r>
                        <a:rPr lang="en-US" sz="1200" b="1" baseline="0" dirty="0" smtClean="0">
                          <a:solidFill>
                            <a:schemeClr val="accent2">
                              <a:lumMod val="75000"/>
                            </a:schemeClr>
                          </a:solidFill>
                        </a:rPr>
                        <a:t> </a:t>
                      </a:r>
                      <a:endParaRPr lang="en-US" sz="1200" b="1" dirty="0">
                        <a:solidFill>
                          <a:schemeClr val="accent2">
                            <a:lumMod val="75000"/>
                          </a:schemeClr>
                        </a:solidFill>
                      </a:endParaRPr>
                    </a:p>
                  </a:txBody>
                  <a:tcPr anchor="ctr">
                    <a:solidFill>
                      <a:schemeClr val="bg1">
                        <a:lumMod val="95000"/>
                      </a:schemeClr>
                    </a:solidFill>
                  </a:tcPr>
                </a:tc>
                <a:extLst>
                  <a:ext uri="{0D108BD9-81ED-4DB2-BD59-A6C34878D82A}">
                    <a16:rowId xmlns:a16="http://schemas.microsoft.com/office/drawing/2014/main" val="10000"/>
                  </a:ext>
                </a:extLst>
              </a:tr>
              <a:tr h="1876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The average age of this</a:t>
                      </a:r>
                      <a:r>
                        <a:rPr lang="en-US" sz="1200" b="1" baseline="0" dirty="0" smtClean="0">
                          <a:solidFill>
                            <a:schemeClr val="tx1"/>
                          </a:solidFill>
                        </a:rPr>
                        <a:t> segment is forty-six, they live in suburban areas and nearly fifty percent are renters.  Almost half are single,  mostly white with a disproportionate percentage of Asians, and a high majority do not have children in the household.  They are moderately educated and are either retired or working full time.  They spend their leisure time watching broadcast TV, reading, cooking, and enjoying the company of their friends and family.   Their gambling/gaming index score is at the High end of the non-player range. </a:t>
                      </a:r>
                      <a:endParaRPr lang="en-US" sz="1200" b="1" dirty="0" smtClean="0">
                        <a:solidFill>
                          <a:schemeClr val="tx1"/>
                        </a:solidFill>
                      </a:endParaRPr>
                    </a:p>
                    <a:p>
                      <a:pPr algn="l"/>
                      <a:endParaRPr lang="en-US" sz="1200" b="1"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nvPr>
        </p:nvGraphicFramePr>
        <p:xfrm>
          <a:off x="107950" y="3606800"/>
          <a:ext cx="4343400" cy="1836421"/>
        </p:xfrm>
        <a:graphic>
          <a:graphicData uri="http://schemas.openxmlformats.org/drawingml/2006/table">
            <a:tbl>
              <a:tblPr firstRow="1" bandRow="1">
                <a:tableStyleId>{5940675A-B579-460E-94D1-54222C63F5DA}</a:tableStyleId>
              </a:tblPr>
              <a:tblGrid>
                <a:gridCol w="2285999">
                  <a:extLst>
                    <a:ext uri="{9D8B030D-6E8A-4147-A177-3AD203B41FA5}">
                      <a16:colId xmlns:a16="http://schemas.microsoft.com/office/drawing/2014/main" val="20000"/>
                    </a:ext>
                  </a:extLst>
                </a:gridCol>
                <a:gridCol w="2057401">
                  <a:extLst>
                    <a:ext uri="{9D8B030D-6E8A-4147-A177-3AD203B41FA5}">
                      <a16:colId xmlns:a16="http://schemas.microsoft.com/office/drawing/2014/main" val="20001"/>
                    </a:ext>
                  </a:extLst>
                </a:gridCol>
              </a:tblGrid>
              <a:tr h="286195">
                <a:tc gridSpan="2">
                  <a:txBody>
                    <a:bodyPr/>
                    <a:lstStyle/>
                    <a:p>
                      <a:pPr algn="ctr"/>
                      <a:r>
                        <a:rPr lang="en-US" sz="1200" b="1" dirty="0" smtClean="0">
                          <a:solidFill>
                            <a:schemeClr val="tx1">
                              <a:lumMod val="75000"/>
                              <a:lumOff val="25000"/>
                            </a:schemeClr>
                          </a:solidFill>
                        </a:rPr>
                        <a:t>C U R R E N T</a:t>
                      </a:r>
                      <a:r>
                        <a:rPr lang="en-US" sz="1200" b="1" baseline="0" dirty="0" smtClean="0">
                          <a:solidFill>
                            <a:schemeClr val="tx1">
                              <a:lumMod val="75000"/>
                              <a:lumOff val="25000"/>
                            </a:schemeClr>
                          </a:solidFill>
                        </a:rPr>
                        <a:t>  L O T T E R Y  P L A Y</a:t>
                      </a:r>
                      <a:endParaRPr lang="en-US" sz="1200" b="1" dirty="0">
                        <a:solidFill>
                          <a:schemeClr val="tx1">
                            <a:lumMod val="75000"/>
                            <a:lumOff val="25000"/>
                          </a:schemeClr>
                        </a:solidFill>
                      </a:endParaRPr>
                    </a:p>
                  </a:txBody>
                  <a:tcPr>
                    <a:solidFill>
                      <a:schemeClr val="bg1">
                        <a:lumMod val="85000"/>
                      </a:schemeClr>
                    </a:solidFill>
                  </a:tcPr>
                </a:tc>
                <a:tc hMerge="1">
                  <a:txBody>
                    <a:bodyPr/>
                    <a:lstStyle/>
                    <a:p>
                      <a:pPr algn="ctr"/>
                      <a:endParaRPr lang="en-US" sz="1200" b="1" dirty="0">
                        <a:solidFill>
                          <a:schemeClr val="accent2">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238496">
                <a:tc>
                  <a:txBody>
                    <a:bodyPr/>
                    <a:lstStyle/>
                    <a:p>
                      <a:pPr algn="r"/>
                      <a:endParaRPr lang="en-US" sz="900" b="1" dirty="0">
                        <a:solidFill>
                          <a:schemeClr val="tx1">
                            <a:lumMod val="50000"/>
                            <a:lumOff val="50000"/>
                          </a:schemeClr>
                        </a:solidFill>
                      </a:endParaRPr>
                    </a:p>
                  </a:txBody>
                  <a:tcPr>
                    <a:solidFill>
                      <a:schemeClr val="bg1">
                        <a:lumMod val="85000"/>
                      </a:schemeClr>
                    </a:solidFill>
                  </a:tcPr>
                </a:tc>
                <a:tc>
                  <a:txBody>
                    <a:bodyPr/>
                    <a:lstStyle/>
                    <a:p>
                      <a:pPr algn="ctr"/>
                      <a:r>
                        <a:rPr lang="en-US" sz="900" b="1" i="1" dirty="0" smtClean="0">
                          <a:solidFill>
                            <a:schemeClr val="tx1">
                              <a:lumMod val="50000"/>
                              <a:lumOff val="50000"/>
                            </a:schemeClr>
                          </a:solidFill>
                        </a:rPr>
                        <a:t>% of Respondents</a:t>
                      </a:r>
                      <a:endParaRPr lang="en-US" sz="900" b="1" i="1"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1"/>
                  </a:ext>
                </a:extLst>
              </a:tr>
              <a:tr h="262346">
                <a:tc>
                  <a:txBody>
                    <a:bodyPr/>
                    <a:lstStyle/>
                    <a:p>
                      <a:pPr algn="r"/>
                      <a:r>
                        <a:rPr lang="en-US" sz="1050" b="1" dirty="0" smtClean="0">
                          <a:solidFill>
                            <a:schemeClr val="tx1">
                              <a:lumMod val="50000"/>
                              <a:lumOff val="50000"/>
                            </a:schemeClr>
                          </a:solidFill>
                        </a:rPr>
                        <a:t>Daily Games</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2"/>
                  </a:ext>
                </a:extLst>
              </a:tr>
              <a:tr h="262346">
                <a:tc>
                  <a:txBody>
                    <a:bodyPr/>
                    <a:lstStyle/>
                    <a:p>
                      <a:pPr algn="r"/>
                      <a:r>
                        <a:rPr lang="en-US" sz="1050" b="1" dirty="0" smtClean="0">
                          <a:solidFill>
                            <a:schemeClr val="tx1">
                              <a:lumMod val="50000"/>
                              <a:lumOff val="50000"/>
                            </a:schemeClr>
                          </a:solidFill>
                        </a:rPr>
                        <a:t>Jackpot</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3"/>
                  </a:ext>
                </a:extLst>
              </a:tr>
              <a:tr h="262346">
                <a:tc>
                  <a:txBody>
                    <a:bodyPr/>
                    <a:lstStyle/>
                    <a:p>
                      <a:pPr algn="r"/>
                      <a:r>
                        <a:rPr lang="en-US" sz="1050" b="1" dirty="0" smtClean="0">
                          <a:solidFill>
                            <a:schemeClr val="tx1">
                              <a:lumMod val="50000"/>
                              <a:lumOff val="50000"/>
                            </a:schemeClr>
                          </a:solidFill>
                        </a:rPr>
                        <a:t>Scratch-Offs</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4"/>
                  </a:ext>
                </a:extLst>
              </a:tr>
              <a:tr h="262346">
                <a:tc>
                  <a:txBody>
                    <a:bodyPr/>
                    <a:lstStyle/>
                    <a:p>
                      <a:pPr algn="r"/>
                      <a:r>
                        <a:rPr lang="en-US" sz="1050" b="1" dirty="0" smtClean="0">
                          <a:solidFill>
                            <a:schemeClr val="tx1">
                              <a:lumMod val="50000"/>
                              <a:lumOff val="50000"/>
                            </a:schemeClr>
                          </a:solidFill>
                        </a:rPr>
                        <a:t>Monitor Games</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5"/>
                  </a:ext>
                </a:extLst>
              </a:tr>
              <a:tr h="262346">
                <a:tc>
                  <a:txBody>
                    <a:bodyPr/>
                    <a:lstStyle/>
                    <a:p>
                      <a:pPr algn="r"/>
                      <a:r>
                        <a:rPr lang="en-US" sz="1050" b="1" dirty="0" smtClean="0">
                          <a:solidFill>
                            <a:schemeClr val="tx1">
                              <a:lumMod val="50000"/>
                              <a:lumOff val="50000"/>
                            </a:schemeClr>
                          </a:solidFill>
                        </a:rPr>
                        <a:t>Total  Lottery</a:t>
                      </a:r>
                      <a:r>
                        <a:rPr lang="en-US" sz="1050" b="1" baseline="0" dirty="0" smtClean="0">
                          <a:solidFill>
                            <a:schemeClr val="tx1">
                              <a:lumMod val="50000"/>
                              <a:lumOff val="50000"/>
                            </a:schemeClr>
                          </a:solidFill>
                        </a:rPr>
                        <a:t> </a:t>
                      </a:r>
                      <a:r>
                        <a:rPr lang="en-US" sz="1050" b="1" dirty="0" smtClean="0">
                          <a:solidFill>
                            <a:schemeClr val="tx1">
                              <a:lumMod val="50000"/>
                              <a:lumOff val="50000"/>
                            </a:schemeClr>
                          </a:solidFill>
                        </a:rPr>
                        <a:t>Spend</a:t>
                      </a:r>
                      <a:endParaRPr lang="en-US" sz="1050" b="1" dirty="0">
                        <a:solidFill>
                          <a:schemeClr val="tx1">
                            <a:lumMod val="50000"/>
                            <a:lumOff val="50000"/>
                          </a:schemeClr>
                        </a:solidFill>
                      </a:endParaRP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tx1">
                              <a:lumMod val="50000"/>
                              <a:lumOff val="50000"/>
                            </a:schemeClr>
                          </a:solidFill>
                        </a:rPr>
                        <a:t>DNP</a:t>
                      </a:r>
                      <a:endParaRPr lang="en-US" sz="1050" b="1"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6"/>
                  </a:ext>
                </a:extLst>
              </a:tr>
            </a:tbl>
          </a:graphicData>
        </a:graphic>
      </p:graphicFrame>
      <p:sp>
        <p:nvSpPr>
          <p:cNvPr id="8" name="Rectangle 7"/>
          <p:cNvSpPr/>
          <p:nvPr/>
        </p:nvSpPr>
        <p:spPr>
          <a:xfrm>
            <a:off x="8168195" y="762000"/>
            <a:ext cx="899605" cy="369332"/>
          </a:xfrm>
          <a:prstGeom prst="rect">
            <a:avLst/>
          </a:prstGeom>
        </p:spPr>
        <p:txBody>
          <a:bodyPr wrap="none">
            <a:spAutoFit/>
          </a:bodyPr>
          <a:lstStyle/>
          <a:p>
            <a:pPr>
              <a:defRPr/>
            </a:pPr>
            <a:r>
              <a:rPr lang="en-US" i="1" dirty="0"/>
              <a:t>(n = </a:t>
            </a:r>
            <a:r>
              <a:rPr lang="en-US" i="1" dirty="0" smtClean="0"/>
              <a:t>72)</a:t>
            </a:r>
            <a:endParaRPr lang="en-US" i="1" dirty="0"/>
          </a:p>
        </p:txBody>
      </p:sp>
    </p:spTree>
    <p:extLst>
      <p:ext uri="{BB962C8B-B14F-4D97-AF65-F5344CB8AC3E}">
        <p14:creationId xmlns:p14="http://schemas.microsoft.com/office/powerpoint/2010/main" val="26539829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p:cNvSpPr>
            <a:spLocks noGrp="1"/>
          </p:cNvSpPr>
          <p:nvPr>
            <p:ph type="body" sz="quarter" idx="10"/>
          </p:nvPr>
        </p:nvSpPr>
        <p:spPr>
          <a:xfrm>
            <a:off x="152400" y="152403"/>
            <a:ext cx="8991600" cy="685800"/>
          </a:xfrm>
        </p:spPr>
        <p:txBody>
          <a:bodyPr/>
          <a:lstStyle/>
          <a:p>
            <a:pPr>
              <a:lnSpc>
                <a:spcPct val="70000"/>
              </a:lnSpc>
            </a:pPr>
            <a:r>
              <a:rPr lang="en-US" sz="4000" dirty="0">
                <a:solidFill>
                  <a:schemeClr val="accent2"/>
                </a:solidFill>
              </a:rPr>
              <a:t>Non-Player Profile</a:t>
            </a:r>
          </a:p>
          <a:p>
            <a:pPr eaLnBrk="1" hangingPunct="1">
              <a:lnSpc>
                <a:spcPct val="70000"/>
              </a:lnSpc>
            </a:pPr>
            <a:r>
              <a:rPr lang="en-US" sz="2800" b="0" i="1" dirty="0" smtClean="0">
                <a:solidFill>
                  <a:schemeClr val="tx1"/>
                </a:solidFill>
              </a:rPr>
              <a:t>SUBURBAN / MIDDLE INCOME </a:t>
            </a:r>
          </a:p>
        </p:txBody>
      </p:sp>
      <p:graphicFrame>
        <p:nvGraphicFramePr>
          <p:cNvPr id="4" name="Table 3"/>
          <p:cNvGraphicFramePr>
            <a:graphicFrameLocks noGrp="1"/>
          </p:cNvGraphicFramePr>
          <p:nvPr>
            <p:extLst>
              <p:ext uri="{D42A27DB-BD31-4B8C-83A1-F6EECF244321}">
                <p14:modId xmlns:p14="http://schemas.microsoft.com/office/powerpoint/2010/main" val="2987125408"/>
              </p:ext>
            </p:extLst>
          </p:nvPr>
        </p:nvGraphicFramePr>
        <p:xfrm>
          <a:off x="4690532" y="1278466"/>
          <a:ext cx="4343400" cy="5516880"/>
        </p:xfrm>
        <a:graphic>
          <a:graphicData uri="http://schemas.openxmlformats.org/drawingml/2006/table">
            <a:tbl>
              <a:tblPr firstRow="1" bandRow="1">
                <a:tableStyleId>{5940675A-B579-460E-94D1-54222C63F5DA}</a:tableStyleId>
              </a:tblPr>
              <a:tblGrid>
                <a:gridCol w="294536">
                  <a:extLst>
                    <a:ext uri="{9D8B030D-6E8A-4147-A177-3AD203B41FA5}">
                      <a16:colId xmlns:a16="http://schemas.microsoft.com/office/drawing/2014/main" val="20000"/>
                    </a:ext>
                  </a:extLst>
                </a:gridCol>
                <a:gridCol w="130566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64862">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chemeClr val="bg1"/>
                          </a:solidFill>
                        </a:rPr>
                        <a:t>Top Response </a:t>
                      </a:r>
                    </a:p>
                    <a:p>
                      <a:pPr algn="ctr"/>
                      <a:r>
                        <a:rPr lang="en-US" sz="900" b="1" dirty="0" smtClean="0">
                          <a:solidFill>
                            <a:schemeClr val="bg1"/>
                          </a:solidFill>
                        </a:rPr>
                        <a:t> (or Average)</a:t>
                      </a:r>
                    </a:p>
                  </a:txBody>
                  <a:tcPr>
                    <a:lnT w="12700" cap="flat" cmpd="sng" algn="ctr">
                      <a:solidFill>
                        <a:schemeClr val="tx1"/>
                      </a:solidFill>
                      <a:prstDash val="solid"/>
                      <a:round/>
                      <a:headEnd type="none" w="med" len="med"/>
                      <a:tailEnd type="none" w="med" len="med"/>
                    </a:lnT>
                    <a:solidFill>
                      <a:schemeClr val="accent2"/>
                    </a:solidFill>
                  </a:tcPr>
                </a:tc>
                <a:tc>
                  <a:txBody>
                    <a:bodyPr/>
                    <a:lstStyle/>
                    <a:p>
                      <a:pPr algn="ctr"/>
                      <a:r>
                        <a:rPr lang="en-US" sz="900" b="1" dirty="0" smtClean="0">
                          <a:solidFill>
                            <a:schemeClr val="tx1"/>
                          </a:solidFill>
                        </a:rPr>
                        <a:t>2</a:t>
                      </a:r>
                      <a:r>
                        <a:rPr lang="en-US" sz="900" b="1" baseline="30000" dirty="0" smtClean="0">
                          <a:solidFill>
                            <a:schemeClr val="tx1"/>
                          </a:solidFill>
                        </a:rPr>
                        <a:t>nd</a:t>
                      </a:r>
                      <a:r>
                        <a:rPr lang="en-US" sz="900" b="1" baseline="0" dirty="0" smtClean="0">
                          <a:solidFill>
                            <a:schemeClr val="tx1"/>
                          </a:solidFill>
                        </a:rPr>
                        <a:t> Top Response</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r h="228039">
                <a:tc rowSpan="13">
                  <a:txBody>
                    <a:bodyPr/>
                    <a:lstStyle/>
                    <a:p>
                      <a:pPr algn="ctr"/>
                      <a:r>
                        <a:rPr lang="en-US" sz="1050" b="1" dirty="0" smtClean="0">
                          <a:solidFill>
                            <a:schemeClr val="accent2">
                              <a:lumMod val="75000"/>
                            </a:schemeClr>
                          </a:solidFill>
                        </a:rPr>
                        <a:t>DEMOGRAPHICS</a:t>
                      </a:r>
                      <a:endParaRPr lang="en-US" sz="1050" b="1" dirty="0">
                        <a:solidFill>
                          <a:schemeClr val="accent2">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50 years</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28039">
                <a:tc vMerge="1">
                  <a:txBody>
                    <a:bodyPr/>
                    <a:lstStyle/>
                    <a:p>
                      <a:pPr algn="r"/>
                      <a:endParaRPr lang="en-US" sz="900" b="1" dirty="0"/>
                    </a:p>
                  </a:txBody>
                  <a:tcPr/>
                </a:tc>
                <a:tc>
                  <a:txBody>
                    <a:bodyPr/>
                    <a:lstStyle/>
                    <a:p>
                      <a:pPr algn="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Female – 65%</a:t>
                      </a:r>
                      <a:endParaRPr lang="en-US" sz="900" b="1" dirty="0"/>
                    </a:p>
                  </a:txBody>
                  <a:tcPr>
                    <a:solidFill>
                      <a:schemeClr val="accent2">
                        <a:lumMod val="20000"/>
                        <a:lumOff val="80000"/>
                      </a:schemeClr>
                    </a:solidFill>
                  </a:tcPr>
                </a:tc>
                <a:tc>
                  <a:txBody>
                    <a:bodyPr/>
                    <a:lstStyle/>
                    <a:p>
                      <a:pPr algn="ctr"/>
                      <a:r>
                        <a:rPr lang="en-US" sz="900" b="0" dirty="0" smtClean="0"/>
                        <a:t>Male – 35%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28039">
                <a:tc vMerge="1">
                  <a:txBody>
                    <a:bodyPr/>
                    <a:lstStyle/>
                    <a:p>
                      <a:pPr algn="r"/>
                      <a:endParaRPr lang="en-US" sz="900" b="1" dirty="0"/>
                    </a:p>
                  </a:txBody>
                  <a:tcPr/>
                </a:tc>
                <a:tc>
                  <a:txBody>
                    <a:bodyPr/>
                    <a:lstStyle/>
                    <a:p>
                      <a:pPr algn="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a:t>
                      </a:r>
                      <a:r>
                        <a:rPr lang="en-US" sz="900" b="1" baseline="0" dirty="0" smtClean="0"/>
                        <a:t> </a:t>
                      </a:r>
                      <a:r>
                        <a:rPr lang="en-US" sz="900" b="1" dirty="0" smtClean="0"/>
                        <a:t> – 78%</a:t>
                      </a:r>
                      <a:endParaRPr lang="en-US" sz="900" b="1" dirty="0"/>
                    </a:p>
                  </a:txBody>
                  <a:tcPr>
                    <a:solidFill>
                      <a:schemeClr val="accent2">
                        <a:lumMod val="20000"/>
                        <a:lumOff val="80000"/>
                      </a:schemeClr>
                    </a:solidFill>
                  </a:tcPr>
                </a:tc>
                <a:tc>
                  <a:txBody>
                    <a:bodyPr/>
                    <a:lstStyle/>
                    <a:p>
                      <a:pPr algn="ctr"/>
                      <a:r>
                        <a:rPr lang="en-US" sz="900" b="0" dirty="0" smtClean="0"/>
                        <a:t>AA– 10%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28039">
                <a:tc vMerge="1">
                  <a:txBody>
                    <a:bodyPr/>
                    <a:lstStyle/>
                    <a:p>
                      <a:pPr algn="r"/>
                      <a:endParaRPr lang="en-US" sz="900" b="1" dirty="0"/>
                    </a:p>
                  </a:txBody>
                  <a:tcPr/>
                </a:tc>
                <a:tc>
                  <a:txBody>
                    <a:bodyPr/>
                    <a:lstStyle/>
                    <a:p>
                      <a:pPr algn="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58%</a:t>
                      </a:r>
                      <a:endParaRPr lang="en-US" sz="900" b="1" dirty="0"/>
                    </a:p>
                  </a:txBody>
                  <a:tcPr>
                    <a:solidFill>
                      <a:schemeClr val="accent2">
                        <a:lumMod val="20000"/>
                        <a:lumOff val="80000"/>
                      </a:schemeClr>
                    </a:solidFill>
                  </a:tcPr>
                </a:tc>
                <a:tc>
                  <a:txBody>
                    <a:bodyPr/>
                    <a:lstStyle/>
                    <a:p>
                      <a:pPr algn="ctr"/>
                      <a:r>
                        <a:rPr lang="en-US" sz="900" b="0" dirty="0" smtClean="0"/>
                        <a:t>TH – 22%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8039">
                <a:tc vMerge="1">
                  <a:txBody>
                    <a:bodyPr/>
                    <a:lstStyle/>
                    <a:p>
                      <a:pPr algn="r"/>
                      <a:endParaRPr lang="en-US" sz="900" b="1" dirty="0"/>
                    </a:p>
                  </a:txBody>
                  <a:tcPr/>
                </a:tc>
                <a:tc>
                  <a:txBody>
                    <a:bodyPr/>
                    <a:lstStyle/>
                    <a:p>
                      <a:pPr algn="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$264,000</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8039">
                <a:tc vMerge="1">
                  <a:txBody>
                    <a:bodyPr/>
                    <a:lstStyle/>
                    <a:p>
                      <a:pPr algn="r"/>
                      <a:endParaRPr lang="en-US" sz="900" b="1" dirty="0"/>
                    </a:p>
                  </a:txBody>
                  <a:tcPr/>
                </a:tc>
                <a:tc>
                  <a:txBody>
                    <a:bodyPr/>
                    <a:lstStyle/>
                    <a:p>
                      <a:pPr algn="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 – 77%</a:t>
                      </a:r>
                      <a:endParaRPr lang="en-US" sz="900" b="1" dirty="0"/>
                    </a:p>
                  </a:txBody>
                  <a:tcPr>
                    <a:solidFill>
                      <a:schemeClr val="accent2">
                        <a:lumMod val="20000"/>
                        <a:lumOff val="80000"/>
                      </a:schemeClr>
                    </a:solidFill>
                  </a:tcPr>
                </a:tc>
                <a:tc>
                  <a:txBody>
                    <a:bodyPr/>
                    <a:lstStyle/>
                    <a:p>
                      <a:pPr algn="ctr"/>
                      <a:r>
                        <a:rPr lang="en-US" sz="900" b="0" dirty="0" smtClean="0"/>
                        <a:t>Rent –19%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8039">
                <a:tc vMerge="1">
                  <a:txBody>
                    <a:bodyPr/>
                    <a:lstStyle/>
                    <a:p>
                      <a:pPr algn="r"/>
                      <a:endParaRPr lang="en-US" sz="900" b="1" dirty="0"/>
                    </a:p>
                  </a:txBody>
                  <a:tcPr/>
                </a:tc>
                <a:tc>
                  <a:txBody>
                    <a:bodyPr/>
                    <a:lstStyle/>
                    <a:p>
                      <a:pPr algn="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Married – 48%</a:t>
                      </a:r>
                      <a:endParaRPr lang="en-US" sz="900" b="1" dirty="0"/>
                    </a:p>
                  </a:txBody>
                  <a:tcPr>
                    <a:solidFill>
                      <a:schemeClr val="accent2">
                        <a:lumMod val="20000"/>
                        <a:lumOff val="80000"/>
                      </a:schemeClr>
                    </a:solidFill>
                  </a:tcPr>
                </a:tc>
                <a:tc>
                  <a:txBody>
                    <a:bodyPr/>
                    <a:lstStyle/>
                    <a:p>
                      <a:pPr algn="ctr"/>
                      <a:r>
                        <a:rPr lang="en-US" sz="900" b="0" dirty="0" smtClean="0"/>
                        <a:t>Single – 31%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8039">
                <a:tc vMerge="1">
                  <a:txBody>
                    <a:bodyPr/>
                    <a:lstStyle/>
                    <a:p>
                      <a:pPr algn="r"/>
                      <a:endParaRPr lang="en-US" sz="900" b="1" dirty="0"/>
                    </a:p>
                  </a:txBody>
                  <a:tcPr/>
                </a:tc>
                <a:tc>
                  <a:txBody>
                    <a:bodyPr/>
                    <a:lstStyle/>
                    <a:p>
                      <a:pPr algn="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18%</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8039">
                <a:tc vMerge="1">
                  <a:txBody>
                    <a:bodyPr/>
                    <a:lstStyle/>
                    <a:p>
                      <a:pPr algn="r"/>
                      <a:endParaRPr lang="en-US" sz="900" b="1" dirty="0"/>
                    </a:p>
                  </a:txBody>
                  <a:tcPr/>
                </a:tc>
                <a:tc>
                  <a:txBody>
                    <a:bodyPr/>
                    <a:lstStyle/>
                    <a:p>
                      <a:pPr algn="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 years college – 37%</a:t>
                      </a:r>
                      <a:endParaRPr lang="en-US" sz="900" b="1" dirty="0"/>
                    </a:p>
                  </a:txBody>
                  <a:tcPr>
                    <a:solidFill>
                      <a:schemeClr val="accent2">
                        <a:lumMod val="20000"/>
                        <a:lumOff val="80000"/>
                      </a:schemeClr>
                    </a:solidFill>
                  </a:tcPr>
                </a:tc>
                <a:tc>
                  <a:txBody>
                    <a:bodyPr/>
                    <a:lstStyle/>
                    <a:p>
                      <a:pPr algn="ctr"/>
                      <a:r>
                        <a:rPr lang="en-US" sz="900" b="0" dirty="0" smtClean="0"/>
                        <a:t>Post college – 27%</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Full time – 58%</a:t>
                      </a:r>
                      <a:endParaRPr lang="en-US" sz="900" b="1" dirty="0"/>
                    </a:p>
                  </a:txBody>
                  <a:tcPr>
                    <a:solidFill>
                      <a:schemeClr val="accent2">
                        <a:lumMod val="20000"/>
                        <a:lumOff val="80000"/>
                      </a:schemeClr>
                    </a:solidFill>
                  </a:tcPr>
                </a:tc>
                <a:tc>
                  <a:txBody>
                    <a:bodyPr/>
                    <a:lstStyle/>
                    <a:p>
                      <a:pPr algn="ctr"/>
                      <a:r>
                        <a:rPr lang="en-US" sz="900" b="0" dirty="0" smtClean="0"/>
                        <a:t>Retired</a:t>
                      </a:r>
                      <a:r>
                        <a:rPr lang="en-US" sz="900" b="0" baseline="0" dirty="0" smtClean="0"/>
                        <a:t> </a:t>
                      </a:r>
                      <a:r>
                        <a:rPr lang="en-US" sz="900" b="0" dirty="0" smtClean="0"/>
                        <a:t>– 21%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79%</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$75,000</a:t>
                      </a:r>
                      <a:endParaRPr lang="en-US" sz="900" b="1" dirty="0"/>
                    </a:p>
                  </a:txBody>
                  <a:tcP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8039">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85%</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21621">
                <a:tc>
                  <a:txBody>
                    <a:bodyPr/>
                    <a:lstStyle/>
                    <a:p>
                      <a:pPr algn="ctr"/>
                      <a:endParaRPr lang="en-US" sz="200" b="1" dirty="0">
                        <a:solidFill>
                          <a:schemeClr val="accent2">
                            <a:lumMod val="75000"/>
                          </a:schemeClr>
                        </a:solidFill>
                      </a:endParaRPr>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8039">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E</a:t>
                      </a:r>
                      <a:endParaRPr lang="en-US" sz="1050" b="1" dirty="0">
                        <a:solidFill>
                          <a:schemeClr val="accent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Watching TV– 80%</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900" b="0" dirty="0" smtClean="0"/>
                        <a:t>Time with friends</a:t>
                      </a:r>
                      <a:r>
                        <a:rPr lang="en-US" sz="900" b="0" baseline="0" dirty="0" smtClean="0"/>
                        <a:t> </a:t>
                      </a:r>
                      <a:r>
                        <a:rPr lang="en-US" sz="900" b="0" dirty="0" smtClean="0"/>
                        <a:t>– 69%</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8039">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Broadcast</a:t>
                      </a:r>
                      <a:r>
                        <a:rPr lang="en-US" sz="900" b="1" baseline="0" dirty="0" smtClean="0"/>
                        <a:t> TV </a:t>
                      </a:r>
                      <a:r>
                        <a:rPr lang="en-US" sz="900" b="1" dirty="0" smtClean="0"/>
                        <a:t>– 8</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900" b="0" dirty="0" smtClean="0"/>
                        <a:t>Internet – 8</a:t>
                      </a:r>
                      <a:r>
                        <a:rPr lang="en-US" sz="900" b="0" baseline="0" dirty="0" smtClean="0"/>
                        <a:t> hours</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Laptop – 42% of time</a:t>
                      </a:r>
                      <a:endParaRPr lang="en-US" sz="900" b="1" dirty="0"/>
                    </a:p>
                  </a:txBody>
                  <a:tcP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a:r>
                        <a:rPr lang="en-US" sz="900" b="0" dirty="0" smtClean="0"/>
                        <a:t>Desktop – 33% of time</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Laptop – 81%</a:t>
                      </a:r>
                      <a:endParaRPr lang="en-US" sz="900" b="1" dirty="0"/>
                    </a:p>
                  </a:txBody>
                  <a:tcPr>
                    <a:solidFill>
                      <a:schemeClr val="accent2">
                        <a:lumMod val="20000"/>
                        <a:lumOff val="80000"/>
                      </a:schemeClr>
                    </a:solidFill>
                  </a:tcPr>
                </a:tc>
                <a:tc>
                  <a:txBody>
                    <a:bodyPr/>
                    <a:lstStyle/>
                    <a:p>
                      <a:pPr algn="ctr"/>
                      <a:r>
                        <a:rPr lang="en-US" sz="900" b="0" dirty="0" smtClean="0"/>
                        <a:t>Smartphone – 65%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8"/>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Drama – 71%</a:t>
                      </a:r>
                      <a:endParaRPr lang="en-US" sz="900" b="1" dirty="0"/>
                    </a:p>
                  </a:txBody>
                  <a:tcPr>
                    <a:solidFill>
                      <a:schemeClr val="accent2">
                        <a:lumMod val="20000"/>
                        <a:lumOff val="80000"/>
                      </a:schemeClr>
                    </a:solidFill>
                  </a:tcPr>
                </a:tc>
                <a:tc>
                  <a:txBody>
                    <a:bodyPr/>
                    <a:lstStyle/>
                    <a:p>
                      <a:pPr algn="ctr"/>
                      <a:r>
                        <a:rPr lang="en-US" sz="900" b="0" dirty="0" smtClean="0"/>
                        <a:t>Comedy – 61%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64%</a:t>
                      </a:r>
                      <a:endParaRPr lang="en-US" sz="900" b="1" dirty="0"/>
                    </a:p>
                  </a:txBody>
                  <a:tcPr>
                    <a:solidFill>
                      <a:schemeClr val="accent2">
                        <a:lumMod val="20000"/>
                        <a:lumOff val="80000"/>
                      </a:schemeClr>
                    </a:solidFill>
                  </a:tcPr>
                </a:tc>
                <a:tc>
                  <a:txBody>
                    <a:bodyPr/>
                    <a:lstStyle/>
                    <a:p>
                      <a:pPr algn="ctr"/>
                      <a:r>
                        <a:rPr lang="en-US" sz="900" b="0" dirty="0" smtClean="0"/>
                        <a:t>YouTube – 32%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 – 77%</a:t>
                      </a:r>
                      <a:endParaRPr lang="en-US" sz="900" b="1" dirty="0"/>
                    </a:p>
                  </a:txBody>
                  <a:tcPr>
                    <a:solidFill>
                      <a:schemeClr val="accent2">
                        <a:lumMod val="20000"/>
                        <a:lumOff val="80000"/>
                      </a:schemeClr>
                    </a:solidFill>
                  </a:tcPr>
                </a:tc>
                <a:tc>
                  <a:txBody>
                    <a:bodyPr/>
                    <a:lstStyle/>
                    <a:p>
                      <a:pPr algn="ctr"/>
                      <a:r>
                        <a:rPr lang="en-US" sz="900" b="0" dirty="0" smtClean="0"/>
                        <a:t>Superstore– 68%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45%</a:t>
                      </a:r>
                      <a:endParaRPr lang="en-US" sz="900" b="1" dirty="0"/>
                    </a:p>
                  </a:txBody>
                  <a:tcPr>
                    <a:solidFill>
                      <a:schemeClr val="accent2">
                        <a:lumMod val="20000"/>
                        <a:lumOff val="80000"/>
                      </a:schemeClr>
                    </a:solidFill>
                  </a:tcPr>
                </a:tc>
                <a:tc>
                  <a:txBody>
                    <a:bodyPr/>
                    <a:lstStyle/>
                    <a:p>
                      <a:pPr algn="ctr"/>
                      <a:r>
                        <a:rPr lang="en-US" sz="900" b="0" dirty="0" smtClean="0"/>
                        <a:t>SUV– 28%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2"/>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Toyota – 23%</a:t>
                      </a:r>
                      <a:endParaRPr lang="en-US" sz="900" b="1" dirty="0"/>
                    </a:p>
                  </a:txBody>
                  <a:tcP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900" b="0" dirty="0" smtClean="0"/>
                        <a:t>Honda</a:t>
                      </a:r>
                      <a:r>
                        <a:rPr lang="en-US" sz="900" b="0" baseline="0" dirty="0" smtClean="0"/>
                        <a:t> </a:t>
                      </a:r>
                      <a:r>
                        <a:rPr lang="en-US" sz="900" b="0" dirty="0" smtClean="0"/>
                        <a:t>– 18%</a:t>
                      </a: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graphicFrame>
        <p:nvGraphicFramePr>
          <p:cNvPr id="5" name="Table 4"/>
          <p:cNvGraphicFramePr>
            <a:graphicFrameLocks noGrp="1"/>
          </p:cNvGraphicFramePr>
          <p:nvPr>
            <p:extLst/>
          </p:nvPr>
        </p:nvGraphicFramePr>
        <p:xfrm>
          <a:off x="101601" y="5511801"/>
          <a:ext cx="4343400" cy="128016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2">
                              <a:lumMod val="75000"/>
                            </a:schemeClr>
                          </a:solidFill>
                        </a:rPr>
                        <a:t>G A M B L I N G / G A M I N G   P O T E N T I A L</a:t>
                      </a:r>
                      <a:endParaRPr lang="en-US" sz="1200" b="1" dirty="0">
                        <a:solidFill>
                          <a:schemeClr val="accent2">
                            <a:lumMod val="75000"/>
                          </a:schemeClr>
                        </a:solidFill>
                      </a:endParaRPr>
                    </a:p>
                  </a:txBody>
                  <a:tcPr>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val="10000"/>
                  </a:ext>
                </a:extLst>
              </a:tr>
              <a:tr h="149854">
                <a:tc>
                  <a:txBody>
                    <a:bodyPr/>
                    <a:lstStyle/>
                    <a:p>
                      <a:pPr algn="r"/>
                      <a:r>
                        <a:rPr lang="en-US" sz="1050" b="1" dirty="0" smtClean="0"/>
                        <a:t>Risk Meter</a:t>
                      </a:r>
                      <a:endParaRPr lang="en-US" sz="1050" b="1" dirty="0"/>
                    </a:p>
                  </a:txBody>
                  <a:tcPr/>
                </a:tc>
                <a:tc>
                  <a:txBody>
                    <a:bodyPr/>
                    <a:lstStyle/>
                    <a:p>
                      <a:pPr algn="ctr"/>
                      <a:r>
                        <a:rPr lang="en-US" sz="1050" b="1" dirty="0" smtClean="0"/>
                        <a:t>11</a:t>
                      </a:r>
                      <a:r>
                        <a:rPr lang="en-US" sz="900" b="1" dirty="0" smtClean="0"/>
                        <a:t> </a:t>
                      </a:r>
                      <a:r>
                        <a:rPr lang="en-US" sz="900" i="1" dirty="0" smtClean="0"/>
                        <a:t>out of 25 points</a:t>
                      </a:r>
                      <a:endParaRPr lang="en-US" sz="900" i="1" dirty="0"/>
                    </a:p>
                  </a:txBody>
                  <a:tcPr/>
                </a:tc>
                <a:extLst>
                  <a:ext uri="{0D108BD9-81ED-4DB2-BD59-A6C34878D82A}">
                    <a16:rowId xmlns:a16="http://schemas.microsoft.com/office/drawing/2014/main" val="10001"/>
                  </a:ext>
                </a:extLst>
              </a:tr>
              <a:tr h="149854">
                <a:tc>
                  <a:txBody>
                    <a:bodyPr/>
                    <a:lstStyle/>
                    <a:p>
                      <a:pPr algn="r"/>
                      <a:r>
                        <a:rPr lang="en-US" sz="1050" b="1" dirty="0" smtClean="0"/>
                        <a:t>Gaming/Gambling Tendency</a:t>
                      </a:r>
                      <a:endParaRPr lang="en-US" sz="1050" b="1" dirty="0"/>
                    </a:p>
                  </a:txBody>
                  <a:tcPr/>
                </a:tc>
                <a:tc>
                  <a:txBody>
                    <a:bodyPr/>
                    <a:lstStyle/>
                    <a:p>
                      <a:pPr algn="ctr"/>
                      <a:r>
                        <a:rPr lang="en-US" sz="1050" b="1" dirty="0" smtClean="0"/>
                        <a:t>11 </a:t>
                      </a:r>
                      <a:r>
                        <a:rPr lang="en-US" sz="900" i="1" dirty="0" smtClean="0"/>
                        <a:t>out of 25 points</a:t>
                      </a:r>
                      <a:endParaRPr lang="en-US" sz="900" i="1" dirty="0"/>
                    </a:p>
                  </a:txBody>
                  <a:tcPr/>
                </a:tc>
                <a:extLst>
                  <a:ext uri="{0D108BD9-81ED-4DB2-BD59-A6C34878D82A}">
                    <a16:rowId xmlns:a16="http://schemas.microsoft.com/office/drawing/2014/main" val="10002"/>
                  </a:ext>
                </a:extLst>
              </a:tr>
              <a:tr h="149854">
                <a:tc>
                  <a:txBody>
                    <a:bodyPr/>
                    <a:lstStyle/>
                    <a:p>
                      <a:pPr algn="r"/>
                      <a:r>
                        <a:rPr lang="en-US" sz="1050" b="1" dirty="0" smtClean="0"/>
                        <a:t>Maryland Lottery Perception</a:t>
                      </a:r>
                      <a:endParaRPr lang="en-US" sz="1050" b="1" dirty="0"/>
                    </a:p>
                  </a:txBody>
                  <a:tcPr/>
                </a:tc>
                <a:tc>
                  <a:txBody>
                    <a:bodyPr/>
                    <a:lstStyle/>
                    <a:p>
                      <a:pPr algn="ctr"/>
                      <a:r>
                        <a:rPr lang="en-US" sz="1050" b="1" dirty="0" smtClean="0"/>
                        <a:t>24</a:t>
                      </a:r>
                      <a:r>
                        <a:rPr lang="en-US" sz="900" b="1" dirty="0" smtClean="0"/>
                        <a:t> </a:t>
                      </a:r>
                      <a:r>
                        <a:rPr lang="en-US" sz="900" i="1" dirty="0" smtClean="0"/>
                        <a:t>out of 50 points</a:t>
                      </a:r>
                      <a:endParaRPr lang="en-US" sz="900" i="1" dirty="0"/>
                    </a:p>
                  </a:txBody>
                  <a:tcPr/>
                </a:tc>
                <a:extLst>
                  <a:ext uri="{0D108BD9-81ED-4DB2-BD59-A6C34878D82A}">
                    <a16:rowId xmlns:a16="http://schemas.microsoft.com/office/drawing/2014/main" val="10003"/>
                  </a:ext>
                </a:extLst>
              </a:tr>
              <a:tr h="149854">
                <a:tc>
                  <a:txBody>
                    <a:bodyPr/>
                    <a:lstStyle/>
                    <a:p>
                      <a:pPr algn="r"/>
                      <a:r>
                        <a:rPr lang="en-US" sz="1050" b="1" dirty="0" smtClean="0">
                          <a:solidFill>
                            <a:schemeClr val="bg1"/>
                          </a:solidFill>
                        </a:rPr>
                        <a:t>Total Score</a:t>
                      </a:r>
                      <a:endParaRPr lang="en-US" sz="1050" b="1" dirty="0">
                        <a:solidFill>
                          <a:schemeClr val="bg1"/>
                        </a:solidFill>
                      </a:endParaRPr>
                    </a:p>
                  </a:txBody>
                  <a:tcPr>
                    <a:solidFill>
                      <a:schemeClr val="accent2"/>
                    </a:solidFill>
                  </a:tcPr>
                </a:tc>
                <a:tc>
                  <a:txBody>
                    <a:bodyPr/>
                    <a:lstStyle/>
                    <a:p>
                      <a:pPr algn="ctr"/>
                      <a:r>
                        <a:rPr lang="en-US" sz="1050" b="1" i="0" dirty="0" smtClean="0">
                          <a:solidFill>
                            <a:schemeClr val="bg1"/>
                          </a:solidFill>
                        </a:rPr>
                        <a:t>46</a:t>
                      </a:r>
                      <a:r>
                        <a:rPr lang="en-US" sz="1050" b="1" i="0" baseline="0" dirty="0" smtClean="0">
                          <a:solidFill>
                            <a:schemeClr val="bg1"/>
                          </a:solidFill>
                        </a:rPr>
                        <a:t> </a:t>
                      </a:r>
                      <a:r>
                        <a:rPr lang="en-US" sz="900" b="1" i="1" dirty="0" smtClean="0">
                          <a:solidFill>
                            <a:schemeClr val="bg1"/>
                          </a:solidFill>
                        </a:rPr>
                        <a:t>out of 100 points</a:t>
                      </a:r>
                      <a:endParaRPr lang="en-US" sz="900" b="1" i="1" dirty="0">
                        <a:solidFill>
                          <a:schemeClr val="bg1"/>
                        </a:solidFill>
                      </a:endParaRPr>
                    </a:p>
                  </a:txBody>
                  <a:tcPr>
                    <a:solidFill>
                      <a:schemeClr val="accent2"/>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nvPr>
        </p:nvGraphicFramePr>
        <p:xfrm>
          <a:off x="101601" y="1278466"/>
          <a:ext cx="4343400" cy="2270157"/>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tblGrid>
              <a:tr h="349917">
                <a:tc>
                  <a:txBody>
                    <a:bodyPr/>
                    <a:lstStyle/>
                    <a:p>
                      <a:pPr algn="ctr"/>
                      <a:r>
                        <a:rPr lang="en-US" sz="1200" b="1" dirty="0" smtClean="0">
                          <a:solidFill>
                            <a:schemeClr val="accent2">
                              <a:lumMod val="75000"/>
                            </a:schemeClr>
                          </a:solidFill>
                        </a:rPr>
                        <a:t>P R O F I L E  S U M M A R Y</a:t>
                      </a:r>
                      <a:r>
                        <a:rPr lang="en-US" sz="1200" b="1" baseline="0" dirty="0" smtClean="0">
                          <a:solidFill>
                            <a:schemeClr val="accent2">
                              <a:lumMod val="75000"/>
                            </a:schemeClr>
                          </a:solidFill>
                        </a:rPr>
                        <a:t> </a:t>
                      </a:r>
                      <a:endParaRPr lang="en-US" sz="1200" b="1" dirty="0">
                        <a:solidFill>
                          <a:schemeClr val="accent2">
                            <a:lumMod val="75000"/>
                          </a:schemeClr>
                        </a:solidFill>
                      </a:endParaRPr>
                    </a:p>
                  </a:txBody>
                  <a:tcPr anchor="ctr">
                    <a:solidFill>
                      <a:schemeClr val="bg1">
                        <a:lumMod val="95000"/>
                      </a:schemeClr>
                    </a:solidFill>
                  </a:tcPr>
                </a:tc>
                <a:extLst>
                  <a:ext uri="{0D108BD9-81ED-4DB2-BD59-A6C34878D82A}">
                    <a16:rowId xmlns:a16="http://schemas.microsoft.com/office/drawing/2014/main" val="10000"/>
                  </a:ext>
                </a:extLst>
              </a:tr>
              <a:tr h="1876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This group’s average age is slightly older</a:t>
                      </a:r>
                      <a:r>
                        <a:rPr lang="en-US" sz="1200" b="1" baseline="0" dirty="0" smtClean="0">
                          <a:solidFill>
                            <a:schemeClr val="tx1"/>
                          </a:solidFill>
                        </a:rPr>
                        <a:t> compared to a similar income segment in the city.  The are mostly white and own either a single family home or townhouse.  </a:t>
                      </a:r>
                      <a:r>
                        <a:rPr lang="en-US" sz="1200" b="1" dirty="0" smtClean="0">
                          <a:solidFill>
                            <a:schemeClr val="tx1"/>
                          </a:solidFill>
                        </a:rPr>
                        <a:t>They have college or post college degrees</a:t>
                      </a:r>
                      <a:r>
                        <a:rPr lang="en-US" sz="1200" b="1" baseline="0" dirty="0" smtClean="0">
                          <a:solidFill>
                            <a:schemeClr val="tx1"/>
                          </a:solidFill>
                        </a:rPr>
                        <a:t> </a:t>
                      </a:r>
                      <a:r>
                        <a:rPr lang="en-US" sz="1200" b="1" dirty="0" smtClean="0">
                          <a:solidFill>
                            <a:schemeClr val="tx1"/>
                          </a:solidFill>
                        </a:rPr>
                        <a:t>and the majority are working full time in a</a:t>
                      </a:r>
                      <a:r>
                        <a:rPr lang="en-US" sz="1200" b="1" baseline="0" dirty="0" smtClean="0">
                          <a:solidFill>
                            <a:schemeClr val="tx1"/>
                          </a:solidFill>
                        </a:rPr>
                        <a:t> </a:t>
                      </a:r>
                      <a:r>
                        <a:rPr lang="en-US" sz="1200" b="1" dirty="0" smtClean="0">
                          <a:solidFill>
                            <a:schemeClr val="tx1"/>
                          </a:solidFill>
                        </a:rPr>
                        <a:t>professional job with</a:t>
                      </a:r>
                      <a:r>
                        <a:rPr lang="en-US" sz="1200" b="1" baseline="0" dirty="0" smtClean="0">
                          <a:solidFill>
                            <a:schemeClr val="tx1"/>
                          </a:solidFill>
                        </a:rPr>
                        <a:t> an average HHI of $75,000</a:t>
                      </a:r>
                      <a:r>
                        <a:rPr lang="en-US" sz="1200" b="1" dirty="0" smtClean="0">
                          <a:solidFill>
                            <a:schemeClr val="tx1"/>
                          </a:solidFill>
                        </a:rPr>
                        <a:t>.  Besides watching</a:t>
                      </a:r>
                      <a:r>
                        <a:rPr lang="en-US" sz="1200" b="1" baseline="0" dirty="0" smtClean="0">
                          <a:solidFill>
                            <a:schemeClr val="tx1"/>
                          </a:solidFill>
                        </a:rPr>
                        <a:t> </a:t>
                      </a:r>
                      <a:r>
                        <a:rPr lang="en-US" sz="1200" b="1" dirty="0" smtClean="0">
                          <a:solidFill>
                            <a:schemeClr val="tx1"/>
                          </a:solidFill>
                        </a:rPr>
                        <a:t>TV</a:t>
                      </a:r>
                      <a:r>
                        <a:rPr lang="en-US" sz="1200" b="1" baseline="0" dirty="0" smtClean="0">
                          <a:solidFill>
                            <a:schemeClr val="tx1"/>
                          </a:solidFill>
                        </a:rPr>
                        <a:t> and dining out, they spend their leisure time exercising, gardening, and reading. </a:t>
                      </a:r>
                      <a:r>
                        <a:rPr lang="en-US" sz="1200" b="1" dirty="0" smtClean="0">
                          <a:solidFill>
                            <a:schemeClr val="tx1"/>
                          </a:solidFill>
                        </a:rPr>
                        <a:t>Their gambling/gaming index score is average for the non-players, however low</a:t>
                      </a:r>
                      <a:r>
                        <a:rPr lang="en-US" sz="1200" b="1" baseline="0" dirty="0" smtClean="0">
                          <a:solidFill>
                            <a:schemeClr val="tx1"/>
                          </a:solidFill>
                        </a:rPr>
                        <a:t> compared to light and high volume </a:t>
                      </a:r>
                      <a:r>
                        <a:rPr lang="en-US" sz="1200" b="1" dirty="0" smtClean="0">
                          <a:solidFill>
                            <a:schemeClr val="tx1"/>
                          </a:solidFill>
                        </a:rPr>
                        <a:t>Lottery players.</a:t>
                      </a:r>
                    </a:p>
                    <a:p>
                      <a:pPr algn="l"/>
                      <a:endParaRPr lang="en-US" sz="1200" b="1"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nvPr>
        </p:nvGraphicFramePr>
        <p:xfrm>
          <a:off x="107950" y="3606800"/>
          <a:ext cx="4343400" cy="1836421"/>
        </p:xfrm>
        <a:graphic>
          <a:graphicData uri="http://schemas.openxmlformats.org/drawingml/2006/table">
            <a:tbl>
              <a:tblPr firstRow="1" bandRow="1">
                <a:tableStyleId>{5940675A-B579-460E-94D1-54222C63F5DA}</a:tableStyleId>
              </a:tblPr>
              <a:tblGrid>
                <a:gridCol w="2285999">
                  <a:extLst>
                    <a:ext uri="{9D8B030D-6E8A-4147-A177-3AD203B41FA5}">
                      <a16:colId xmlns:a16="http://schemas.microsoft.com/office/drawing/2014/main" val="20000"/>
                    </a:ext>
                  </a:extLst>
                </a:gridCol>
                <a:gridCol w="2057401">
                  <a:extLst>
                    <a:ext uri="{9D8B030D-6E8A-4147-A177-3AD203B41FA5}">
                      <a16:colId xmlns:a16="http://schemas.microsoft.com/office/drawing/2014/main" val="20001"/>
                    </a:ext>
                  </a:extLst>
                </a:gridCol>
              </a:tblGrid>
              <a:tr h="286195">
                <a:tc gridSpan="2">
                  <a:txBody>
                    <a:bodyPr/>
                    <a:lstStyle/>
                    <a:p>
                      <a:pPr algn="ctr"/>
                      <a:r>
                        <a:rPr lang="en-US" sz="1200" b="1" dirty="0" smtClean="0">
                          <a:solidFill>
                            <a:schemeClr val="tx1">
                              <a:lumMod val="75000"/>
                              <a:lumOff val="25000"/>
                            </a:schemeClr>
                          </a:solidFill>
                        </a:rPr>
                        <a:t>C U R R E N T</a:t>
                      </a:r>
                      <a:r>
                        <a:rPr lang="en-US" sz="1200" b="1" baseline="0" dirty="0" smtClean="0">
                          <a:solidFill>
                            <a:schemeClr val="tx1">
                              <a:lumMod val="75000"/>
                              <a:lumOff val="25000"/>
                            </a:schemeClr>
                          </a:solidFill>
                        </a:rPr>
                        <a:t>  L O T T E R Y  P L A Y</a:t>
                      </a:r>
                      <a:endParaRPr lang="en-US" sz="1200" b="1" dirty="0">
                        <a:solidFill>
                          <a:schemeClr val="tx1">
                            <a:lumMod val="75000"/>
                            <a:lumOff val="25000"/>
                          </a:schemeClr>
                        </a:solidFill>
                      </a:endParaRPr>
                    </a:p>
                  </a:txBody>
                  <a:tcPr>
                    <a:solidFill>
                      <a:schemeClr val="bg1">
                        <a:lumMod val="85000"/>
                      </a:schemeClr>
                    </a:solidFill>
                  </a:tcPr>
                </a:tc>
                <a:tc hMerge="1">
                  <a:txBody>
                    <a:bodyPr/>
                    <a:lstStyle/>
                    <a:p>
                      <a:pPr algn="ctr"/>
                      <a:endParaRPr lang="en-US" sz="1200" b="1" dirty="0">
                        <a:solidFill>
                          <a:schemeClr val="accent2">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238496">
                <a:tc>
                  <a:txBody>
                    <a:bodyPr/>
                    <a:lstStyle/>
                    <a:p>
                      <a:pPr algn="r"/>
                      <a:endParaRPr lang="en-US" sz="900" b="1" dirty="0">
                        <a:solidFill>
                          <a:schemeClr val="tx1">
                            <a:lumMod val="50000"/>
                            <a:lumOff val="50000"/>
                          </a:schemeClr>
                        </a:solidFill>
                      </a:endParaRPr>
                    </a:p>
                  </a:txBody>
                  <a:tcPr>
                    <a:solidFill>
                      <a:schemeClr val="bg1">
                        <a:lumMod val="85000"/>
                      </a:schemeClr>
                    </a:solidFill>
                  </a:tcPr>
                </a:tc>
                <a:tc>
                  <a:txBody>
                    <a:bodyPr/>
                    <a:lstStyle/>
                    <a:p>
                      <a:pPr algn="ctr"/>
                      <a:r>
                        <a:rPr lang="en-US" sz="900" b="1" i="1" dirty="0" smtClean="0">
                          <a:solidFill>
                            <a:schemeClr val="tx1">
                              <a:lumMod val="50000"/>
                              <a:lumOff val="50000"/>
                            </a:schemeClr>
                          </a:solidFill>
                        </a:rPr>
                        <a:t>% of Respondents</a:t>
                      </a:r>
                      <a:endParaRPr lang="en-US" sz="900" b="1" i="1"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1"/>
                  </a:ext>
                </a:extLst>
              </a:tr>
              <a:tr h="262346">
                <a:tc>
                  <a:txBody>
                    <a:bodyPr/>
                    <a:lstStyle/>
                    <a:p>
                      <a:pPr algn="r"/>
                      <a:r>
                        <a:rPr lang="en-US" sz="1050" b="1" dirty="0" smtClean="0">
                          <a:solidFill>
                            <a:schemeClr val="tx1">
                              <a:lumMod val="50000"/>
                              <a:lumOff val="50000"/>
                            </a:schemeClr>
                          </a:solidFill>
                        </a:rPr>
                        <a:t>Daily Games</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2"/>
                  </a:ext>
                </a:extLst>
              </a:tr>
              <a:tr h="262346">
                <a:tc>
                  <a:txBody>
                    <a:bodyPr/>
                    <a:lstStyle/>
                    <a:p>
                      <a:pPr algn="r"/>
                      <a:r>
                        <a:rPr lang="en-US" sz="1050" b="1" dirty="0" smtClean="0">
                          <a:solidFill>
                            <a:schemeClr val="tx1">
                              <a:lumMod val="50000"/>
                              <a:lumOff val="50000"/>
                            </a:schemeClr>
                          </a:solidFill>
                        </a:rPr>
                        <a:t>Jackpot</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3"/>
                  </a:ext>
                </a:extLst>
              </a:tr>
              <a:tr h="262346">
                <a:tc>
                  <a:txBody>
                    <a:bodyPr/>
                    <a:lstStyle/>
                    <a:p>
                      <a:pPr algn="r"/>
                      <a:r>
                        <a:rPr lang="en-US" sz="1050" b="1" dirty="0" smtClean="0">
                          <a:solidFill>
                            <a:schemeClr val="tx1">
                              <a:lumMod val="50000"/>
                              <a:lumOff val="50000"/>
                            </a:schemeClr>
                          </a:solidFill>
                        </a:rPr>
                        <a:t>Scratch-Offs</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4"/>
                  </a:ext>
                </a:extLst>
              </a:tr>
              <a:tr h="262346">
                <a:tc>
                  <a:txBody>
                    <a:bodyPr/>
                    <a:lstStyle/>
                    <a:p>
                      <a:pPr algn="r"/>
                      <a:r>
                        <a:rPr lang="en-US" sz="1050" b="1" dirty="0" smtClean="0">
                          <a:solidFill>
                            <a:schemeClr val="tx1">
                              <a:lumMod val="50000"/>
                              <a:lumOff val="50000"/>
                            </a:schemeClr>
                          </a:solidFill>
                        </a:rPr>
                        <a:t>Monitor Games</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5"/>
                  </a:ext>
                </a:extLst>
              </a:tr>
              <a:tr h="262346">
                <a:tc>
                  <a:txBody>
                    <a:bodyPr/>
                    <a:lstStyle/>
                    <a:p>
                      <a:pPr algn="r"/>
                      <a:r>
                        <a:rPr lang="en-US" sz="1050" b="1" dirty="0" smtClean="0">
                          <a:solidFill>
                            <a:schemeClr val="tx1">
                              <a:lumMod val="50000"/>
                              <a:lumOff val="50000"/>
                            </a:schemeClr>
                          </a:solidFill>
                        </a:rPr>
                        <a:t>Total  Lottery</a:t>
                      </a:r>
                      <a:r>
                        <a:rPr lang="en-US" sz="1050" b="1" baseline="0" dirty="0" smtClean="0">
                          <a:solidFill>
                            <a:schemeClr val="tx1">
                              <a:lumMod val="50000"/>
                              <a:lumOff val="50000"/>
                            </a:schemeClr>
                          </a:solidFill>
                        </a:rPr>
                        <a:t> </a:t>
                      </a:r>
                      <a:r>
                        <a:rPr lang="en-US" sz="1050" b="1" dirty="0" smtClean="0">
                          <a:solidFill>
                            <a:schemeClr val="tx1">
                              <a:lumMod val="50000"/>
                              <a:lumOff val="50000"/>
                            </a:schemeClr>
                          </a:solidFill>
                        </a:rPr>
                        <a:t>Spend</a:t>
                      </a:r>
                      <a:endParaRPr lang="en-US" sz="1050" b="1" dirty="0">
                        <a:solidFill>
                          <a:schemeClr val="tx1">
                            <a:lumMod val="50000"/>
                            <a:lumOff val="50000"/>
                          </a:schemeClr>
                        </a:solidFill>
                      </a:endParaRP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tx1">
                              <a:lumMod val="50000"/>
                              <a:lumOff val="50000"/>
                            </a:schemeClr>
                          </a:solidFill>
                        </a:rPr>
                        <a:t>DNP</a:t>
                      </a:r>
                      <a:endParaRPr lang="en-US" sz="1050" b="1"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6"/>
                  </a:ext>
                </a:extLst>
              </a:tr>
            </a:tbl>
          </a:graphicData>
        </a:graphic>
      </p:graphicFrame>
      <p:sp>
        <p:nvSpPr>
          <p:cNvPr id="9" name="Rectangle 8"/>
          <p:cNvSpPr/>
          <p:nvPr/>
        </p:nvSpPr>
        <p:spPr>
          <a:xfrm>
            <a:off x="8168195" y="762000"/>
            <a:ext cx="1016625" cy="369332"/>
          </a:xfrm>
          <a:prstGeom prst="rect">
            <a:avLst/>
          </a:prstGeom>
        </p:spPr>
        <p:txBody>
          <a:bodyPr wrap="none">
            <a:spAutoFit/>
          </a:bodyPr>
          <a:lstStyle/>
          <a:p>
            <a:pPr>
              <a:defRPr/>
            </a:pPr>
            <a:r>
              <a:rPr lang="en-US" i="1" dirty="0"/>
              <a:t>(n = </a:t>
            </a:r>
            <a:r>
              <a:rPr lang="en-US" i="1" dirty="0" smtClean="0"/>
              <a:t>198)</a:t>
            </a:r>
            <a:endParaRPr lang="en-US" i="1" dirty="0"/>
          </a:p>
        </p:txBody>
      </p:sp>
    </p:spTree>
    <p:extLst>
      <p:ext uri="{BB962C8B-B14F-4D97-AF65-F5344CB8AC3E}">
        <p14:creationId xmlns:p14="http://schemas.microsoft.com/office/powerpoint/2010/main" val="423152587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p:cNvSpPr>
            <a:spLocks noGrp="1"/>
          </p:cNvSpPr>
          <p:nvPr>
            <p:ph type="body" sz="quarter" idx="10"/>
          </p:nvPr>
        </p:nvSpPr>
        <p:spPr>
          <a:xfrm>
            <a:off x="152400" y="152403"/>
            <a:ext cx="8991600" cy="685800"/>
          </a:xfrm>
        </p:spPr>
        <p:txBody>
          <a:bodyPr/>
          <a:lstStyle/>
          <a:p>
            <a:pPr>
              <a:lnSpc>
                <a:spcPct val="70000"/>
              </a:lnSpc>
            </a:pPr>
            <a:r>
              <a:rPr lang="en-US" sz="4000" dirty="0">
                <a:solidFill>
                  <a:schemeClr val="accent2"/>
                </a:solidFill>
              </a:rPr>
              <a:t>Non-Player Profile</a:t>
            </a:r>
          </a:p>
          <a:p>
            <a:pPr eaLnBrk="1" hangingPunct="1">
              <a:lnSpc>
                <a:spcPct val="70000"/>
              </a:lnSpc>
            </a:pPr>
            <a:r>
              <a:rPr lang="en-US" sz="2800" b="0" i="1" dirty="0" smtClean="0">
                <a:solidFill>
                  <a:schemeClr val="tx1"/>
                </a:solidFill>
              </a:rPr>
              <a:t>SUBURBAN / HIGH INCOME </a:t>
            </a:r>
          </a:p>
        </p:txBody>
      </p:sp>
      <p:graphicFrame>
        <p:nvGraphicFramePr>
          <p:cNvPr id="4" name="Table 3"/>
          <p:cNvGraphicFramePr>
            <a:graphicFrameLocks noGrp="1"/>
          </p:cNvGraphicFramePr>
          <p:nvPr>
            <p:extLst>
              <p:ext uri="{D42A27DB-BD31-4B8C-83A1-F6EECF244321}">
                <p14:modId xmlns:p14="http://schemas.microsoft.com/office/powerpoint/2010/main" val="3659588406"/>
              </p:ext>
            </p:extLst>
          </p:nvPr>
        </p:nvGraphicFramePr>
        <p:xfrm>
          <a:off x="4690532" y="1278466"/>
          <a:ext cx="4343400" cy="5516880"/>
        </p:xfrm>
        <a:graphic>
          <a:graphicData uri="http://schemas.openxmlformats.org/drawingml/2006/table">
            <a:tbl>
              <a:tblPr firstRow="1" bandRow="1">
                <a:tableStyleId>{5940675A-B579-460E-94D1-54222C63F5DA}</a:tableStyleId>
              </a:tblPr>
              <a:tblGrid>
                <a:gridCol w="294536">
                  <a:extLst>
                    <a:ext uri="{9D8B030D-6E8A-4147-A177-3AD203B41FA5}">
                      <a16:colId xmlns:a16="http://schemas.microsoft.com/office/drawing/2014/main" val="20000"/>
                    </a:ext>
                  </a:extLst>
                </a:gridCol>
                <a:gridCol w="130566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64862">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chemeClr val="bg1"/>
                          </a:solidFill>
                        </a:rPr>
                        <a:t>Top Response </a:t>
                      </a:r>
                    </a:p>
                    <a:p>
                      <a:pPr algn="ctr"/>
                      <a:r>
                        <a:rPr lang="en-US" sz="900" b="1" dirty="0" smtClean="0">
                          <a:solidFill>
                            <a:schemeClr val="bg1"/>
                          </a:solidFill>
                        </a:rPr>
                        <a:t> (or Average)</a:t>
                      </a:r>
                    </a:p>
                  </a:txBody>
                  <a:tcPr>
                    <a:lnT w="12700" cap="flat" cmpd="sng" algn="ctr">
                      <a:solidFill>
                        <a:schemeClr val="tx1"/>
                      </a:solidFill>
                      <a:prstDash val="solid"/>
                      <a:round/>
                      <a:headEnd type="none" w="med" len="med"/>
                      <a:tailEnd type="none" w="med" len="med"/>
                    </a:lnT>
                    <a:solidFill>
                      <a:schemeClr val="accent2"/>
                    </a:solidFill>
                  </a:tcPr>
                </a:tc>
                <a:tc>
                  <a:txBody>
                    <a:bodyPr/>
                    <a:lstStyle/>
                    <a:p>
                      <a:pPr algn="ctr"/>
                      <a:r>
                        <a:rPr lang="en-US" sz="900" b="1" dirty="0" smtClean="0">
                          <a:solidFill>
                            <a:schemeClr val="tx1"/>
                          </a:solidFill>
                        </a:rPr>
                        <a:t>2</a:t>
                      </a:r>
                      <a:r>
                        <a:rPr lang="en-US" sz="900" b="1" baseline="30000" dirty="0" smtClean="0">
                          <a:solidFill>
                            <a:schemeClr val="tx1"/>
                          </a:solidFill>
                        </a:rPr>
                        <a:t>nd</a:t>
                      </a:r>
                      <a:r>
                        <a:rPr lang="en-US" sz="900" b="1" baseline="0" dirty="0" smtClean="0">
                          <a:solidFill>
                            <a:schemeClr val="tx1"/>
                          </a:solidFill>
                        </a:rPr>
                        <a:t> Top Response</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r h="228039">
                <a:tc rowSpan="13">
                  <a:txBody>
                    <a:bodyPr/>
                    <a:lstStyle/>
                    <a:p>
                      <a:pPr algn="ctr"/>
                      <a:r>
                        <a:rPr lang="en-US" sz="1050" b="1" dirty="0" smtClean="0">
                          <a:solidFill>
                            <a:schemeClr val="accent2">
                              <a:lumMod val="75000"/>
                            </a:schemeClr>
                          </a:solidFill>
                        </a:rPr>
                        <a:t>DEMOGRAPHICS</a:t>
                      </a:r>
                      <a:endParaRPr lang="en-US" sz="1050" b="1" dirty="0">
                        <a:solidFill>
                          <a:schemeClr val="accent2">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51 years</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28039">
                <a:tc vMerge="1">
                  <a:txBody>
                    <a:bodyPr/>
                    <a:lstStyle/>
                    <a:p>
                      <a:pPr algn="r"/>
                      <a:endParaRPr lang="en-US" sz="900" b="1" dirty="0"/>
                    </a:p>
                  </a:txBody>
                  <a:tcPr/>
                </a:tc>
                <a:tc>
                  <a:txBody>
                    <a:bodyPr/>
                    <a:lstStyle/>
                    <a:p>
                      <a:pPr algn="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Male</a:t>
                      </a:r>
                      <a:r>
                        <a:rPr lang="en-US" sz="900" b="1" baseline="0" dirty="0" smtClean="0"/>
                        <a:t> </a:t>
                      </a:r>
                      <a:r>
                        <a:rPr lang="en-US" sz="900" b="1" dirty="0" smtClean="0"/>
                        <a:t>– 57%</a:t>
                      </a:r>
                      <a:endParaRPr lang="en-US" sz="900" b="1" dirty="0"/>
                    </a:p>
                  </a:txBody>
                  <a:tcPr>
                    <a:solidFill>
                      <a:schemeClr val="accent2">
                        <a:lumMod val="20000"/>
                        <a:lumOff val="80000"/>
                      </a:schemeClr>
                    </a:solidFill>
                  </a:tcPr>
                </a:tc>
                <a:tc>
                  <a:txBody>
                    <a:bodyPr/>
                    <a:lstStyle/>
                    <a:p>
                      <a:pPr algn="ctr"/>
                      <a:r>
                        <a:rPr lang="en-US" sz="900" b="0" dirty="0" smtClean="0"/>
                        <a:t>Female – 43%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28039">
                <a:tc vMerge="1">
                  <a:txBody>
                    <a:bodyPr/>
                    <a:lstStyle/>
                    <a:p>
                      <a:pPr algn="r"/>
                      <a:endParaRPr lang="en-US" sz="900" b="1" dirty="0"/>
                    </a:p>
                  </a:txBody>
                  <a:tcPr/>
                </a:tc>
                <a:tc>
                  <a:txBody>
                    <a:bodyPr/>
                    <a:lstStyle/>
                    <a:p>
                      <a:pPr algn="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a:t>
                      </a:r>
                      <a:r>
                        <a:rPr lang="en-US" sz="900" b="1" baseline="0" dirty="0" smtClean="0"/>
                        <a:t> </a:t>
                      </a:r>
                      <a:r>
                        <a:rPr lang="en-US" sz="900" b="1" dirty="0" smtClean="0"/>
                        <a:t> – 71%</a:t>
                      </a:r>
                      <a:endParaRPr lang="en-US" sz="900" b="1" dirty="0"/>
                    </a:p>
                  </a:txBody>
                  <a:tcPr>
                    <a:solidFill>
                      <a:schemeClr val="accent2">
                        <a:lumMod val="20000"/>
                        <a:lumOff val="80000"/>
                      </a:schemeClr>
                    </a:solidFill>
                  </a:tcPr>
                </a:tc>
                <a:tc>
                  <a:txBody>
                    <a:bodyPr/>
                    <a:lstStyle/>
                    <a:p>
                      <a:pPr algn="ctr"/>
                      <a:r>
                        <a:rPr lang="en-US" sz="900" b="0" dirty="0" smtClean="0"/>
                        <a:t>AA– 15%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28039">
                <a:tc vMerge="1">
                  <a:txBody>
                    <a:bodyPr/>
                    <a:lstStyle/>
                    <a:p>
                      <a:pPr algn="r"/>
                      <a:endParaRPr lang="en-US" sz="900" b="1" dirty="0"/>
                    </a:p>
                  </a:txBody>
                  <a:tcPr/>
                </a:tc>
                <a:tc>
                  <a:txBody>
                    <a:bodyPr/>
                    <a:lstStyle/>
                    <a:p>
                      <a:pPr algn="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70%</a:t>
                      </a:r>
                      <a:endParaRPr lang="en-US" sz="900" b="1" dirty="0"/>
                    </a:p>
                  </a:txBody>
                  <a:tcPr>
                    <a:solidFill>
                      <a:schemeClr val="accent2">
                        <a:lumMod val="20000"/>
                        <a:lumOff val="80000"/>
                      </a:schemeClr>
                    </a:solidFill>
                  </a:tcPr>
                </a:tc>
                <a:tc>
                  <a:txBody>
                    <a:bodyPr/>
                    <a:lstStyle/>
                    <a:p>
                      <a:pPr algn="ctr"/>
                      <a:r>
                        <a:rPr lang="en-US" sz="900" b="0" dirty="0" smtClean="0"/>
                        <a:t>TH – 16%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8039">
                <a:tc vMerge="1">
                  <a:txBody>
                    <a:bodyPr/>
                    <a:lstStyle/>
                    <a:p>
                      <a:pPr algn="r"/>
                      <a:endParaRPr lang="en-US" sz="900" b="1" dirty="0"/>
                    </a:p>
                  </a:txBody>
                  <a:tcPr/>
                </a:tc>
                <a:tc>
                  <a:txBody>
                    <a:bodyPr/>
                    <a:lstStyle/>
                    <a:p>
                      <a:pPr algn="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$460,000</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8039">
                <a:tc vMerge="1">
                  <a:txBody>
                    <a:bodyPr/>
                    <a:lstStyle/>
                    <a:p>
                      <a:pPr algn="r"/>
                      <a:endParaRPr lang="en-US" sz="900" b="1" dirty="0"/>
                    </a:p>
                  </a:txBody>
                  <a:tcPr/>
                </a:tc>
                <a:tc>
                  <a:txBody>
                    <a:bodyPr/>
                    <a:lstStyle/>
                    <a:p>
                      <a:pPr algn="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 – 85%</a:t>
                      </a:r>
                      <a:endParaRPr lang="en-US" sz="900" b="1" dirty="0"/>
                    </a:p>
                  </a:txBody>
                  <a:tcPr>
                    <a:solidFill>
                      <a:schemeClr val="accent2">
                        <a:lumMod val="20000"/>
                        <a:lumOff val="80000"/>
                      </a:schemeClr>
                    </a:solidFill>
                  </a:tcPr>
                </a:tc>
                <a:tc>
                  <a:txBody>
                    <a:bodyPr/>
                    <a:lstStyle/>
                    <a:p>
                      <a:pPr algn="ctr"/>
                      <a:r>
                        <a:rPr lang="en-US" sz="900" b="0" dirty="0" smtClean="0"/>
                        <a:t>Rent – 11%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8039">
                <a:tc vMerge="1">
                  <a:txBody>
                    <a:bodyPr/>
                    <a:lstStyle/>
                    <a:p>
                      <a:pPr algn="r"/>
                      <a:endParaRPr lang="en-US" sz="900" b="1" dirty="0"/>
                    </a:p>
                  </a:txBody>
                  <a:tcPr/>
                </a:tc>
                <a:tc>
                  <a:txBody>
                    <a:bodyPr/>
                    <a:lstStyle/>
                    <a:p>
                      <a:pPr algn="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Married – 70%</a:t>
                      </a:r>
                      <a:endParaRPr lang="en-US" sz="900" b="1" dirty="0"/>
                    </a:p>
                  </a:txBody>
                  <a:tcPr>
                    <a:solidFill>
                      <a:schemeClr val="accent2">
                        <a:lumMod val="20000"/>
                        <a:lumOff val="80000"/>
                      </a:schemeClr>
                    </a:solidFill>
                  </a:tcPr>
                </a:tc>
                <a:tc>
                  <a:txBody>
                    <a:bodyPr/>
                    <a:lstStyle/>
                    <a:p>
                      <a:pPr algn="ctr"/>
                      <a:r>
                        <a:rPr lang="en-US" sz="900" b="0" dirty="0" smtClean="0"/>
                        <a:t>Single – 20%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8039">
                <a:tc vMerge="1">
                  <a:txBody>
                    <a:bodyPr/>
                    <a:lstStyle/>
                    <a:p>
                      <a:pPr algn="r"/>
                      <a:endParaRPr lang="en-US" sz="900" b="1" dirty="0"/>
                    </a:p>
                  </a:txBody>
                  <a:tcPr/>
                </a:tc>
                <a:tc>
                  <a:txBody>
                    <a:bodyPr/>
                    <a:lstStyle/>
                    <a:p>
                      <a:pPr algn="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32%</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8039">
                <a:tc vMerge="1">
                  <a:txBody>
                    <a:bodyPr/>
                    <a:lstStyle/>
                    <a:p>
                      <a:pPr algn="r"/>
                      <a:endParaRPr lang="en-US" sz="900" b="1" dirty="0"/>
                    </a:p>
                  </a:txBody>
                  <a:tcPr/>
                </a:tc>
                <a:tc>
                  <a:txBody>
                    <a:bodyPr/>
                    <a:lstStyle/>
                    <a:p>
                      <a:pPr algn="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Post college – 48%</a:t>
                      </a:r>
                      <a:endParaRPr lang="en-US" sz="900" b="1" dirty="0"/>
                    </a:p>
                  </a:txBody>
                  <a:tcPr>
                    <a:solidFill>
                      <a:schemeClr val="accent2">
                        <a:lumMod val="20000"/>
                        <a:lumOff val="80000"/>
                      </a:schemeClr>
                    </a:solidFill>
                  </a:tcPr>
                </a:tc>
                <a:tc>
                  <a:txBody>
                    <a:bodyPr/>
                    <a:lstStyle/>
                    <a:p>
                      <a:pPr algn="ctr"/>
                      <a:r>
                        <a:rPr lang="en-US" sz="900" b="0" dirty="0" smtClean="0"/>
                        <a:t>4 years college – 32%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Full time – 63%</a:t>
                      </a:r>
                      <a:endParaRPr lang="en-US" sz="900" b="1" dirty="0"/>
                    </a:p>
                  </a:txBody>
                  <a:tcPr>
                    <a:solidFill>
                      <a:schemeClr val="accent2">
                        <a:lumMod val="20000"/>
                        <a:lumOff val="80000"/>
                      </a:schemeClr>
                    </a:solidFill>
                  </a:tcPr>
                </a:tc>
                <a:tc>
                  <a:txBody>
                    <a:bodyPr/>
                    <a:lstStyle/>
                    <a:p>
                      <a:pPr algn="ctr"/>
                      <a:r>
                        <a:rPr lang="en-US" sz="900" b="0" dirty="0" smtClean="0"/>
                        <a:t>Retired</a:t>
                      </a:r>
                      <a:r>
                        <a:rPr lang="en-US" sz="900" b="0" baseline="0" dirty="0" smtClean="0"/>
                        <a:t> </a:t>
                      </a:r>
                      <a:r>
                        <a:rPr lang="en-US" sz="900" b="0" dirty="0" smtClean="0"/>
                        <a:t>– 15%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80%</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$156,000</a:t>
                      </a:r>
                      <a:endParaRPr lang="en-US" sz="900" b="1" dirty="0"/>
                    </a:p>
                  </a:txBody>
                  <a:tcP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8039">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89%</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21621">
                <a:tc>
                  <a:txBody>
                    <a:bodyPr/>
                    <a:lstStyle/>
                    <a:p>
                      <a:pPr algn="ctr"/>
                      <a:endParaRPr lang="en-US" sz="200" b="1" dirty="0">
                        <a:solidFill>
                          <a:schemeClr val="accent2">
                            <a:lumMod val="75000"/>
                          </a:schemeClr>
                        </a:solidFill>
                      </a:endParaRPr>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8039">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E</a:t>
                      </a:r>
                      <a:endParaRPr lang="en-US" sz="1050" b="1" dirty="0">
                        <a:solidFill>
                          <a:schemeClr val="accent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Watching TV– 73%</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900" b="0" dirty="0" smtClean="0"/>
                        <a:t>Restaurants – 69%</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8039">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Internet – 8</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900" b="0" dirty="0" smtClean="0"/>
                        <a:t>Broadcast</a:t>
                      </a:r>
                      <a:r>
                        <a:rPr lang="en-US" sz="900" b="0" baseline="0" dirty="0" smtClean="0"/>
                        <a:t> TV </a:t>
                      </a:r>
                      <a:r>
                        <a:rPr lang="en-US" sz="900" b="0" dirty="0" smtClean="0"/>
                        <a:t>– 7</a:t>
                      </a:r>
                      <a:r>
                        <a:rPr lang="en-US" sz="900" b="0" baseline="0" dirty="0" smtClean="0"/>
                        <a:t> hours</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Desktop – 43% of time</a:t>
                      </a:r>
                      <a:endParaRPr lang="en-US" sz="900" b="1" dirty="0"/>
                    </a:p>
                  </a:txBody>
                  <a:tcP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a:r>
                        <a:rPr lang="en-US" sz="900" b="0" dirty="0" smtClean="0"/>
                        <a:t>Laptop</a:t>
                      </a:r>
                      <a:r>
                        <a:rPr lang="en-US" sz="900" b="0" baseline="0" dirty="0" smtClean="0"/>
                        <a:t> </a:t>
                      </a:r>
                      <a:r>
                        <a:rPr lang="en-US" sz="900" b="0" dirty="0" smtClean="0"/>
                        <a:t>– 36% of time</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Smartphone – 80%</a:t>
                      </a:r>
                      <a:endParaRPr lang="en-US" sz="900" b="1" dirty="0"/>
                    </a:p>
                  </a:txBody>
                  <a:tcPr>
                    <a:solidFill>
                      <a:schemeClr val="accent2">
                        <a:lumMod val="20000"/>
                        <a:lumOff val="80000"/>
                      </a:schemeClr>
                    </a:solidFill>
                  </a:tcPr>
                </a:tc>
                <a:tc>
                  <a:txBody>
                    <a:bodyPr/>
                    <a:lstStyle/>
                    <a:p>
                      <a:pPr algn="ctr"/>
                      <a:r>
                        <a:rPr lang="en-US" sz="900" b="0" dirty="0" smtClean="0"/>
                        <a:t>Laptop – 71%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8"/>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Drama – 73%</a:t>
                      </a:r>
                      <a:endParaRPr lang="en-US" sz="900" b="1" dirty="0"/>
                    </a:p>
                  </a:txBody>
                  <a:tcPr>
                    <a:solidFill>
                      <a:schemeClr val="accent2">
                        <a:lumMod val="20000"/>
                        <a:lumOff val="80000"/>
                      </a:schemeClr>
                    </a:solidFill>
                  </a:tcPr>
                </a:tc>
                <a:tc>
                  <a:txBody>
                    <a:bodyPr/>
                    <a:lstStyle/>
                    <a:p>
                      <a:pPr algn="ctr"/>
                      <a:r>
                        <a:rPr lang="en-US" sz="900" b="0" dirty="0" smtClean="0"/>
                        <a:t>Comedy – 70%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48%</a:t>
                      </a:r>
                      <a:endParaRPr lang="en-US" sz="900" b="1" dirty="0"/>
                    </a:p>
                  </a:txBody>
                  <a:tcPr>
                    <a:solidFill>
                      <a:schemeClr val="accent2">
                        <a:lumMod val="20000"/>
                        <a:lumOff val="80000"/>
                      </a:schemeClr>
                    </a:solidFill>
                  </a:tcPr>
                </a:tc>
                <a:tc>
                  <a:txBody>
                    <a:bodyPr/>
                    <a:lstStyle/>
                    <a:p>
                      <a:pPr algn="ctr"/>
                      <a:r>
                        <a:rPr lang="en-US" sz="900" b="0" dirty="0" smtClean="0"/>
                        <a:t>LinkedIn – 26%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 – 88%</a:t>
                      </a:r>
                      <a:endParaRPr lang="en-US" sz="900" b="1" dirty="0"/>
                    </a:p>
                  </a:txBody>
                  <a:tcPr>
                    <a:solidFill>
                      <a:schemeClr val="accent2">
                        <a:lumMod val="20000"/>
                        <a:lumOff val="80000"/>
                      </a:schemeClr>
                    </a:solidFill>
                  </a:tcPr>
                </a:tc>
                <a:tc>
                  <a:txBody>
                    <a:bodyPr/>
                    <a:lstStyle/>
                    <a:p>
                      <a:pPr algn="ctr"/>
                      <a:r>
                        <a:rPr lang="en-US" sz="900" b="0" dirty="0" smtClean="0"/>
                        <a:t>Superstore– 74%</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52%</a:t>
                      </a:r>
                      <a:endParaRPr lang="en-US" sz="900" b="1" dirty="0"/>
                    </a:p>
                  </a:txBody>
                  <a:tcPr>
                    <a:solidFill>
                      <a:schemeClr val="accent2">
                        <a:lumMod val="20000"/>
                        <a:lumOff val="80000"/>
                      </a:schemeClr>
                    </a:solidFill>
                  </a:tcPr>
                </a:tc>
                <a:tc>
                  <a:txBody>
                    <a:bodyPr/>
                    <a:lstStyle/>
                    <a:p>
                      <a:pPr algn="ctr"/>
                      <a:r>
                        <a:rPr lang="en-US" sz="900" b="0" dirty="0" smtClean="0"/>
                        <a:t>SUV– 19%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2"/>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Toyota – 22%</a:t>
                      </a:r>
                      <a:endParaRPr lang="en-US" sz="900" b="1" dirty="0"/>
                    </a:p>
                  </a:txBody>
                  <a:tcP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900" b="0" dirty="0" smtClean="0"/>
                        <a:t>Honda</a:t>
                      </a:r>
                      <a:r>
                        <a:rPr lang="en-US" sz="900" b="0" baseline="0" dirty="0" smtClean="0"/>
                        <a:t> </a:t>
                      </a:r>
                      <a:r>
                        <a:rPr lang="en-US" sz="900" b="0" dirty="0" smtClean="0"/>
                        <a:t>– 11%</a:t>
                      </a: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graphicFrame>
        <p:nvGraphicFramePr>
          <p:cNvPr id="5" name="Table 4"/>
          <p:cNvGraphicFramePr>
            <a:graphicFrameLocks noGrp="1"/>
          </p:cNvGraphicFramePr>
          <p:nvPr>
            <p:extLst/>
          </p:nvPr>
        </p:nvGraphicFramePr>
        <p:xfrm>
          <a:off x="101601" y="5511801"/>
          <a:ext cx="4343400" cy="128016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2">
                              <a:lumMod val="75000"/>
                            </a:schemeClr>
                          </a:solidFill>
                        </a:rPr>
                        <a:t>G A M B L I N G / G A M I N G   P O T E N T I A L</a:t>
                      </a:r>
                      <a:endParaRPr lang="en-US" sz="1200" b="1" dirty="0">
                        <a:solidFill>
                          <a:schemeClr val="accent2">
                            <a:lumMod val="75000"/>
                          </a:schemeClr>
                        </a:solidFill>
                      </a:endParaRPr>
                    </a:p>
                  </a:txBody>
                  <a:tcPr>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val="10000"/>
                  </a:ext>
                </a:extLst>
              </a:tr>
              <a:tr h="149854">
                <a:tc>
                  <a:txBody>
                    <a:bodyPr/>
                    <a:lstStyle/>
                    <a:p>
                      <a:pPr algn="r"/>
                      <a:r>
                        <a:rPr lang="en-US" sz="1050" b="1" dirty="0" smtClean="0"/>
                        <a:t>Risk Meter</a:t>
                      </a:r>
                      <a:endParaRPr lang="en-US" sz="1050" b="1" dirty="0"/>
                    </a:p>
                  </a:txBody>
                  <a:tcPr/>
                </a:tc>
                <a:tc>
                  <a:txBody>
                    <a:bodyPr/>
                    <a:lstStyle/>
                    <a:p>
                      <a:pPr algn="ctr"/>
                      <a:r>
                        <a:rPr lang="en-US" sz="1050" b="1" dirty="0" smtClean="0"/>
                        <a:t>12</a:t>
                      </a:r>
                      <a:r>
                        <a:rPr lang="en-US" sz="900" b="1" dirty="0" smtClean="0"/>
                        <a:t> </a:t>
                      </a:r>
                      <a:r>
                        <a:rPr lang="en-US" sz="900" i="1" dirty="0" smtClean="0"/>
                        <a:t>out of 25 points</a:t>
                      </a:r>
                      <a:endParaRPr lang="en-US" sz="900" i="1" dirty="0"/>
                    </a:p>
                  </a:txBody>
                  <a:tcPr/>
                </a:tc>
                <a:extLst>
                  <a:ext uri="{0D108BD9-81ED-4DB2-BD59-A6C34878D82A}">
                    <a16:rowId xmlns:a16="http://schemas.microsoft.com/office/drawing/2014/main" val="10001"/>
                  </a:ext>
                </a:extLst>
              </a:tr>
              <a:tr h="149854">
                <a:tc>
                  <a:txBody>
                    <a:bodyPr/>
                    <a:lstStyle/>
                    <a:p>
                      <a:pPr algn="r"/>
                      <a:r>
                        <a:rPr lang="en-US" sz="1050" b="1" dirty="0" smtClean="0"/>
                        <a:t>Gaming/Gambling Tendency</a:t>
                      </a:r>
                      <a:endParaRPr lang="en-US" sz="1050" b="1" dirty="0"/>
                    </a:p>
                  </a:txBody>
                  <a:tcPr/>
                </a:tc>
                <a:tc>
                  <a:txBody>
                    <a:bodyPr/>
                    <a:lstStyle/>
                    <a:p>
                      <a:pPr algn="ctr"/>
                      <a:r>
                        <a:rPr lang="en-US" sz="1050" b="1" dirty="0" smtClean="0"/>
                        <a:t>12 </a:t>
                      </a:r>
                      <a:r>
                        <a:rPr lang="en-US" sz="900" i="1" dirty="0" smtClean="0"/>
                        <a:t>out of 25 points</a:t>
                      </a:r>
                      <a:endParaRPr lang="en-US" sz="900" i="1" dirty="0"/>
                    </a:p>
                  </a:txBody>
                  <a:tcPr/>
                </a:tc>
                <a:extLst>
                  <a:ext uri="{0D108BD9-81ED-4DB2-BD59-A6C34878D82A}">
                    <a16:rowId xmlns:a16="http://schemas.microsoft.com/office/drawing/2014/main" val="10002"/>
                  </a:ext>
                </a:extLst>
              </a:tr>
              <a:tr h="149854">
                <a:tc>
                  <a:txBody>
                    <a:bodyPr/>
                    <a:lstStyle/>
                    <a:p>
                      <a:pPr algn="r"/>
                      <a:r>
                        <a:rPr lang="en-US" sz="1050" b="1" dirty="0" smtClean="0"/>
                        <a:t>Maryland Lottery Perception</a:t>
                      </a:r>
                      <a:endParaRPr lang="en-US" sz="1050" b="1" dirty="0"/>
                    </a:p>
                  </a:txBody>
                  <a:tcPr/>
                </a:tc>
                <a:tc>
                  <a:txBody>
                    <a:bodyPr/>
                    <a:lstStyle/>
                    <a:p>
                      <a:pPr algn="ctr"/>
                      <a:r>
                        <a:rPr lang="en-US" sz="1050" b="1" dirty="0" smtClean="0"/>
                        <a:t>25</a:t>
                      </a:r>
                      <a:r>
                        <a:rPr lang="en-US" sz="900" b="1" dirty="0" smtClean="0"/>
                        <a:t> </a:t>
                      </a:r>
                      <a:r>
                        <a:rPr lang="en-US" sz="900" i="1" dirty="0" smtClean="0"/>
                        <a:t>out of 50 points</a:t>
                      </a:r>
                      <a:endParaRPr lang="en-US" sz="900" i="1" dirty="0"/>
                    </a:p>
                  </a:txBody>
                  <a:tcPr/>
                </a:tc>
                <a:extLst>
                  <a:ext uri="{0D108BD9-81ED-4DB2-BD59-A6C34878D82A}">
                    <a16:rowId xmlns:a16="http://schemas.microsoft.com/office/drawing/2014/main" val="10003"/>
                  </a:ext>
                </a:extLst>
              </a:tr>
              <a:tr h="149854">
                <a:tc>
                  <a:txBody>
                    <a:bodyPr/>
                    <a:lstStyle/>
                    <a:p>
                      <a:pPr algn="r"/>
                      <a:r>
                        <a:rPr lang="en-US" sz="1050" b="1" dirty="0" smtClean="0">
                          <a:solidFill>
                            <a:schemeClr val="bg1"/>
                          </a:solidFill>
                        </a:rPr>
                        <a:t>Total Score</a:t>
                      </a:r>
                      <a:endParaRPr lang="en-US" sz="1050" b="1" dirty="0">
                        <a:solidFill>
                          <a:schemeClr val="bg1"/>
                        </a:solidFill>
                      </a:endParaRPr>
                    </a:p>
                  </a:txBody>
                  <a:tcPr>
                    <a:solidFill>
                      <a:schemeClr val="accent2"/>
                    </a:solidFill>
                  </a:tcPr>
                </a:tc>
                <a:tc>
                  <a:txBody>
                    <a:bodyPr/>
                    <a:lstStyle/>
                    <a:p>
                      <a:pPr algn="ctr"/>
                      <a:r>
                        <a:rPr lang="en-US" sz="1050" b="1" i="0" dirty="0" smtClean="0">
                          <a:solidFill>
                            <a:schemeClr val="bg1"/>
                          </a:solidFill>
                        </a:rPr>
                        <a:t>49</a:t>
                      </a:r>
                      <a:r>
                        <a:rPr lang="en-US" sz="1050" b="1" i="0" baseline="0" dirty="0" smtClean="0">
                          <a:solidFill>
                            <a:schemeClr val="bg1"/>
                          </a:solidFill>
                        </a:rPr>
                        <a:t> </a:t>
                      </a:r>
                      <a:r>
                        <a:rPr lang="en-US" sz="900" b="1" i="1" dirty="0" smtClean="0">
                          <a:solidFill>
                            <a:schemeClr val="bg1"/>
                          </a:solidFill>
                        </a:rPr>
                        <a:t>out of 100 points</a:t>
                      </a:r>
                      <a:endParaRPr lang="en-US" sz="900" b="1" i="1" dirty="0">
                        <a:solidFill>
                          <a:schemeClr val="bg1"/>
                        </a:solidFill>
                      </a:endParaRPr>
                    </a:p>
                  </a:txBody>
                  <a:tcPr>
                    <a:solidFill>
                      <a:schemeClr val="accent2"/>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nvPr>
        </p:nvGraphicFramePr>
        <p:xfrm>
          <a:off x="101601" y="1278466"/>
          <a:ext cx="4343400" cy="2226734"/>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tblGrid>
              <a:tr h="349917">
                <a:tc>
                  <a:txBody>
                    <a:bodyPr/>
                    <a:lstStyle/>
                    <a:p>
                      <a:pPr algn="ctr"/>
                      <a:r>
                        <a:rPr lang="en-US" sz="1200" b="1" dirty="0" smtClean="0">
                          <a:solidFill>
                            <a:schemeClr val="accent2">
                              <a:lumMod val="75000"/>
                            </a:schemeClr>
                          </a:solidFill>
                        </a:rPr>
                        <a:t>P R O F I L E  S U M M A R Y</a:t>
                      </a:r>
                      <a:r>
                        <a:rPr lang="en-US" sz="1200" b="1" baseline="0" dirty="0" smtClean="0">
                          <a:solidFill>
                            <a:schemeClr val="accent2">
                              <a:lumMod val="75000"/>
                            </a:schemeClr>
                          </a:solidFill>
                        </a:rPr>
                        <a:t> </a:t>
                      </a:r>
                      <a:endParaRPr lang="en-US" sz="1200" b="1" dirty="0">
                        <a:solidFill>
                          <a:schemeClr val="accent2">
                            <a:lumMod val="75000"/>
                          </a:schemeClr>
                        </a:solidFill>
                      </a:endParaRPr>
                    </a:p>
                  </a:txBody>
                  <a:tcPr anchor="ctr">
                    <a:solidFill>
                      <a:schemeClr val="bg1">
                        <a:lumMod val="95000"/>
                      </a:schemeClr>
                    </a:solidFill>
                  </a:tcPr>
                </a:tc>
                <a:extLst>
                  <a:ext uri="{0D108BD9-81ED-4DB2-BD59-A6C34878D82A}">
                    <a16:rowId xmlns:a16="http://schemas.microsoft.com/office/drawing/2014/main" val="10000"/>
                  </a:ext>
                </a:extLst>
              </a:tr>
              <a:tr h="1876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This</a:t>
                      </a:r>
                      <a:r>
                        <a:rPr lang="en-US" sz="1200" b="1" baseline="0" dirty="0" smtClean="0">
                          <a:solidFill>
                            <a:schemeClr val="tx1"/>
                          </a:solidFill>
                        </a:rPr>
                        <a:t> group lives in expensive homes in the suburbs of Maryland and make on average $156,000 in household income per year.  One third have children in the household and most are married.  They are highly educated and have professional jobs.  They spend their leisure  time eating out at restaurants, traveling, exercising, shopping, and watching broadcast TV mostly dramas, comedy, and documentaries, and browse the Internet eight hours per week. Their gambling/gaming index score is the highest for the non-player range.</a:t>
                      </a:r>
                      <a:endParaRPr lang="en-US" sz="1200" b="1" dirty="0" smtClean="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nvPr>
        </p:nvGraphicFramePr>
        <p:xfrm>
          <a:off x="107950" y="3606800"/>
          <a:ext cx="4343400" cy="1836421"/>
        </p:xfrm>
        <a:graphic>
          <a:graphicData uri="http://schemas.openxmlformats.org/drawingml/2006/table">
            <a:tbl>
              <a:tblPr firstRow="1" bandRow="1">
                <a:tableStyleId>{5940675A-B579-460E-94D1-54222C63F5DA}</a:tableStyleId>
              </a:tblPr>
              <a:tblGrid>
                <a:gridCol w="2285999">
                  <a:extLst>
                    <a:ext uri="{9D8B030D-6E8A-4147-A177-3AD203B41FA5}">
                      <a16:colId xmlns:a16="http://schemas.microsoft.com/office/drawing/2014/main" val="20000"/>
                    </a:ext>
                  </a:extLst>
                </a:gridCol>
                <a:gridCol w="2057401">
                  <a:extLst>
                    <a:ext uri="{9D8B030D-6E8A-4147-A177-3AD203B41FA5}">
                      <a16:colId xmlns:a16="http://schemas.microsoft.com/office/drawing/2014/main" val="20001"/>
                    </a:ext>
                  </a:extLst>
                </a:gridCol>
              </a:tblGrid>
              <a:tr h="286195">
                <a:tc gridSpan="2">
                  <a:txBody>
                    <a:bodyPr/>
                    <a:lstStyle/>
                    <a:p>
                      <a:pPr algn="ctr"/>
                      <a:r>
                        <a:rPr lang="en-US" sz="1200" b="1" dirty="0" smtClean="0">
                          <a:solidFill>
                            <a:schemeClr val="tx1">
                              <a:lumMod val="75000"/>
                              <a:lumOff val="25000"/>
                            </a:schemeClr>
                          </a:solidFill>
                        </a:rPr>
                        <a:t>C U R R E N T</a:t>
                      </a:r>
                      <a:r>
                        <a:rPr lang="en-US" sz="1200" b="1" baseline="0" dirty="0" smtClean="0">
                          <a:solidFill>
                            <a:schemeClr val="tx1">
                              <a:lumMod val="75000"/>
                              <a:lumOff val="25000"/>
                            </a:schemeClr>
                          </a:solidFill>
                        </a:rPr>
                        <a:t>  L O T T E R Y  P L A Y</a:t>
                      </a:r>
                      <a:endParaRPr lang="en-US" sz="1200" b="1" dirty="0">
                        <a:solidFill>
                          <a:schemeClr val="tx1">
                            <a:lumMod val="75000"/>
                            <a:lumOff val="25000"/>
                          </a:schemeClr>
                        </a:solidFill>
                      </a:endParaRPr>
                    </a:p>
                  </a:txBody>
                  <a:tcPr>
                    <a:solidFill>
                      <a:schemeClr val="bg1">
                        <a:lumMod val="85000"/>
                      </a:schemeClr>
                    </a:solidFill>
                  </a:tcPr>
                </a:tc>
                <a:tc hMerge="1">
                  <a:txBody>
                    <a:bodyPr/>
                    <a:lstStyle/>
                    <a:p>
                      <a:pPr algn="ctr"/>
                      <a:endParaRPr lang="en-US" sz="1200" b="1" dirty="0">
                        <a:solidFill>
                          <a:schemeClr val="accent2">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238496">
                <a:tc>
                  <a:txBody>
                    <a:bodyPr/>
                    <a:lstStyle/>
                    <a:p>
                      <a:pPr algn="r"/>
                      <a:endParaRPr lang="en-US" sz="900" b="1" dirty="0">
                        <a:solidFill>
                          <a:schemeClr val="tx1">
                            <a:lumMod val="50000"/>
                            <a:lumOff val="50000"/>
                          </a:schemeClr>
                        </a:solidFill>
                      </a:endParaRPr>
                    </a:p>
                  </a:txBody>
                  <a:tcPr>
                    <a:solidFill>
                      <a:schemeClr val="bg1">
                        <a:lumMod val="85000"/>
                      </a:schemeClr>
                    </a:solidFill>
                  </a:tcPr>
                </a:tc>
                <a:tc>
                  <a:txBody>
                    <a:bodyPr/>
                    <a:lstStyle/>
                    <a:p>
                      <a:pPr algn="ctr"/>
                      <a:r>
                        <a:rPr lang="en-US" sz="900" b="1" i="1" dirty="0" smtClean="0">
                          <a:solidFill>
                            <a:schemeClr val="tx1">
                              <a:lumMod val="50000"/>
                              <a:lumOff val="50000"/>
                            </a:schemeClr>
                          </a:solidFill>
                        </a:rPr>
                        <a:t>% of Respondents</a:t>
                      </a:r>
                      <a:endParaRPr lang="en-US" sz="900" b="1" i="1"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1"/>
                  </a:ext>
                </a:extLst>
              </a:tr>
              <a:tr h="262346">
                <a:tc>
                  <a:txBody>
                    <a:bodyPr/>
                    <a:lstStyle/>
                    <a:p>
                      <a:pPr algn="r"/>
                      <a:r>
                        <a:rPr lang="en-US" sz="1050" b="1" dirty="0" smtClean="0">
                          <a:solidFill>
                            <a:schemeClr val="tx1">
                              <a:lumMod val="50000"/>
                              <a:lumOff val="50000"/>
                            </a:schemeClr>
                          </a:solidFill>
                        </a:rPr>
                        <a:t>Daily Games</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2"/>
                  </a:ext>
                </a:extLst>
              </a:tr>
              <a:tr h="262346">
                <a:tc>
                  <a:txBody>
                    <a:bodyPr/>
                    <a:lstStyle/>
                    <a:p>
                      <a:pPr algn="r"/>
                      <a:r>
                        <a:rPr lang="en-US" sz="1050" b="1" dirty="0" smtClean="0">
                          <a:solidFill>
                            <a:schemeClr val="tx1">
                              <a:lumMod val="50000"/>
                              <a:lumOff val="50000"/>
                            </a:schemeClr>
                          </a:solidFill>
                        </a:rPr>
                        <a:t>Jackpot</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3"/>
                  </a:ext>
                </a:extLst>
              </a:tr>
              <a:tr h="262346">
                <a:tc>
                  <a:txBody>
                    <a:bodyPr/>
                    <a:lstStyle/>
                    <a:p>
                      <a:pPr algn="r"/>
                      <a:r>
                        <a:rPr lang="en-US" sz="1050" b="1" dirty="0" smtClean="0">
                          <a:solidFill>
                            <a:schemeClr val="tx1">
                              <a:lumMod val="50000"/>
                              <a:lumOff val="50000"/>
                            </a:schemeClr>
                          </a:solidFill>
                        </a:rPr>
                        <a:t>Scratch-Offs</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4"/>
                  </a:ext>
                </a:extLst>
              </a:tr>
              <a:tr h="262346">
                <a:tc>
                  <a:txBody>
                    <a:bodyPr/>
                    <a:lstStyle/>
                    <a:p>
                      <a:pPr algn="r"/>
                      <a:r>
                        <a:rPr lang="en-US" sz="1050" b="1" dirty="0" smtClean="0">
                          <a:solidFill>
                            <a:schemeClr val="tx1">
                              <a:lumMod val="50000"/>
                              <a:lumOff val="50000"/>
                            </a:schemeClr>
                          </a:solidFill>
                        </a:rPr>
                        <a:t>Monitor Games</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5"/>
                  </a:ext>
                </a:extLst>
              </a:tr>
              <a:tr h="262346">
                <a:tc>
                  <a:txBody>
                    <a:bodyPr/>
                    <a:lstStyle/>
                    <a:p>
                      <a:pPr algn="r"/>
                      <a:r>
                        <a:rPr lang="en-US" sz="1050" b="1" dirty="0" smtClean="0">
                          <a:solidFill>
                            <a:schemeClr val="tx1">
                              <a:lumMod val="50000"/>
                              <a:lumOff val="50000"/>
                            </a:schemeClr>
                          </a:solidFill>
                        </a:rPr>
                        <a:t>Total  Lottery</a:t>
                      </a:r>
                      <a:r>
                        <a:rPr lang="en-US" sz="1050" b="1" baseline="0" dirty="0" smtClean="0">
                          <a:solidFill>
                            <a:schemeClr val="tx1">
                              <a:lumMod val="50000"/>
                              <a:lumOff val="50000"/>
                            </a:schemeClr>
                          </a:solidFill>
                        </a:rPr>
                        <a:t> </a:t>
                      </a:r>
                      <a:r>
                        <a:rPr lang="en-US" sz="1050" b="1" dirty="0" smtClean="0">
                          <a:solidFill>
                            <a:schemeClr val="tx1">
                              <a:lumMod val="50000"/>
                              <a:lumOff val="50000"/>
                            </a:schemeClr>
                          </a:solidFill>
                        </a:rPr>
                        <a:t>Spend</a:t>
                      </a:r>
                      <a:endParaRPr lang="en-US" sz="1050" b="1" dirty="0">
                        <a:solidFill>
                          <a:schemeClr val="tx1">
                            <a:lumMod val="50000"/>
                            <a:lumOff val="50000"/>
                          </a:schemeClr>
                        </a:solidFill>
                      </a:endParaRP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tx1">
                              <a:lumMod val="50000"/>
                              <a:lumOff val="50000"/>
                            </a:schemeClr>
                          </a:solidFill>
                        </a:rPr>
                        <a:t>DNP</a:t>
                      </a:r>
                      <a:endParaRPr lang="en-US" sz="1050" b="1"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6"/>
                  </a:ext>
                </a:extLst>
              </a:tr>
            </a:tbl>
          </a:graphicData>
        </a:graphic>
      </p:graphicFrame>
      <p:sp>
        <p:nvSpPr>
          <p:cNvPr id="8" name="Rectangle 7"/>
          <p:cNvSpPr/>
          <p:nvPr/>
        </p:nvSpPr>
        <p:spPr>
          <a:xfrm>
            <a:off x="8168195" y="762000"/>
            <a:ext cx="899605" cy="369332"/>
          </a:xfrm>
          <a:prstGeom prst="rect">
            <a:avLst/>
          </a:prstGeom>
        </p:spPr>
        <p:txBody>
          <a:bodyPr wrap="none">
            <a:spAutoFit/>
          </a:bodyPr>
          <a:lstStyle/>
          <a:p>
            <a:pPr>
              <a:defRPr/>
            </a:pPr>
            <a:r>
              <a:rPr lang="en-US" i="1" dirty="0"/>
              <a:t>(n = </a:t>
            </a:r>
            <a:r>
              <a:rPr lang="en-US" i="1" dirty="0" smtClean="0"/>
              <a:t>96)</a:t>
            </a:r>
            <a:endParaRPr lang="en-US" i="1" dirty="0"/>
          </a:p>
        </p:txBody>
      </p:sp>
    </p:spTree>
    <p:extLst>
      <p:ext uri="{BB962C8B-B14F-4D97-AF65-F5344CB8AC3E}">
        <p14:creationId xmlns:p14="http://schemas.microsoft.com/office/powerpoint/2010/main" val="146440042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p:cNvSpPr>
            <a:spLocks noGrp="1"/>
          </p:cNvSpPr>
          <p:nvPr>
            <p:ph type="body" sz="quarter" idx="10"/>
          </p:nvPr>
        </p:nvSpPr>
        <p:spPr>
          <a:xfrm>
            <a:off x="152400" y="152403"/>
            <a:ext cx="8991600" cy="685800"/>
          </a:xfrm>
        </p:spPr>
        <p:txBody>
          <a:bodyPr/>
          <a:lstStyle/>
          <a:p>
            <a:pPr>
              <a:lnSpc>
                <a:spcPct val="70000"/>
              </a:lnSpc>
            </a:pPr>
            <a:r>
              <a:rPr lang="en-US" sz="4000" dirty="0">
                <a:solidFill>
                  <a:schemeClr val="accent2"/>
                </a:solidFill>
              </a:rPr>
              <a:t>Non-Player Profile</a:t>
            </a:r>
          </a:p>
          <a:p>
            <a:pPr eaLnBrk="1" hangingPunct="1">
              <a:lnSpc>
                <a:spcPct val="70000"/>
              </a:lnSpc>
            </a:pPr>
            <a:r>
              <a:rPr lang="en-US" sz="2800" b="0" i="1" dirty="0" smtClean="0">
                <a:solidFill>
                  <a:schemeClr val="tx1"/>
                </a:solidFill>
              </a:rPr>
              <a:t>RURAL/ LOW INCOME </a:t>
            </a:r>
          </a:p>
        </p:txBody>
      </p:sp>
      <p:graphicFrame>
        <p:nvGraphicFramePr>
          <p:cNvPr id="4" name="Table 3"/>
          <p:cNvGraphicFramePr>
            <a:graphicFrameLocks noGrp="1"/>
          </p:cNvGraphicFramePr>
          <p:nvPr>
            <p:extLst>
              <p:ext uri="{D42A27DB-BD31-4B8C-83A1-F6EECF244321}">
                <p14:modId xmlns:p14="http://schemas.microsoft.com/office/powerpoint/2010/main" val="3630790468"/>
              </p:ext>
            </p:extLst>
          </p:nvPr>
        </p:nvGraphicFramePr>
        <p:xfrm>
          <a:off x="4690532" y="1278466"/>
          <a:ext cx="4343400" cy="5516880"/>
        </p:xfrm>
        <a:graphic>
          <a:graphicData uri="http://schemas.openxmlformats.org/drawingml/2006/table">
            <a:tbl>
              <a:tblPr firstRow="1" bandRow="1">
                <a:tableStyleId>{5940675A-B579-460E-94D1-54222C63F5DA}</a:tableStyleId>
              </a:tblPr>
              <a:tblGrid>
                <a:gridCol w="294536">
                  <a:extLst>
                    <a:ext uri="{9D8B030D-6E8A-4147-A177-3AD203B41FA5}">
                      <a16:colId xmlns:a16="http://schemas.microsoft.com/office/drawing/2014/main" val="20000"/>
                    </a:ext>
                  </a:extLst>
                </a:gridCol>
                <a:gridCol w="130566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64862">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chemeClr val="bg1"/>
                          </a:solidFill>
                        </a:rPr>
                        <a:t>Top Response </a:t>
                      </a:r>
                    </a:p>
                    <a:p>
                      <a:pPr algn="ctr"/>
                      <a:r>
                        <a:rPr lang="en-US" sz="900" b="1" dirty="0" smtClean="0">
                          <a:solidFill>
                            <a:schemeClr val="bg1"/>
                          </a:solidFill>
                        </a:rPr>
                        <a:t> (or Average)</a:t>
                      </a:r>
                    </a:p>
                  </a:txBody>
                  <a:tcPr>
                    <a:lnT w="12700" cap="flat" cmpd="sng" algn="ctr">
                      <a:solidFill>
                        <a:schemeClr val="tx1"/>
                      </a:solidFill>
                      <a:prstDash val="solid"/>
                      <a:round/>
                      <a:headEnd type="none" w="med" len="med"/>
                      <a:tailEnd type="none" w="med" len="med"/>
                    </a:lnT>
                    <a:solidFill>
                      <a:schemeClr val="accent2"/>
                    </a:solidFill>
                  </a:tcPr>
                </a:tc>
                <a:tc>
                  <a:txBody>
                    <a:bodyPr/>
                    <a:lstStyle/>
                    <a:p>
                      <a:pPr algn="ctr"/>
                      <a:r>
                        <a:rPr lang="en-US" sz="900" b="1" dirty="0" smtClean="0">
                          <a:solidFill>
                            <a:schemeClr val="tx1"/>
                          </a:solidFill>
                        </a:rPr>
                        <a:t>2</a:t>
                      </a:r>
                      <a:r>
                        <a:rPr lang="en-US" sz="900" b="1" baseline="30000" dirty="0" smtClean="0">
                          <a:solidFill>
                            <a:schemeClr val="tx1"/>
                          </a:solidFill>
                        </a:rPr>
                        <a:t>nd</a:t>
                      </a:r>
                      <a:r>
                        <a:rPr lang="en-US" sz="900" b="1" baseline="0" dirty="0" smtClean="0">
                          <a:solidFill>
                            <a:schemeClr val="tx1"/>
                          </a:solidFill>
                        </a:rPr>
                        <a:t> Top Response</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r h="228039">
                <a:tc rowSpan="13">
                  <a:txBody>
                    <a:bodyPr/>
                    <a:lstStyle/>
                    <a:p>
                      <a:pPr algn="ctr"/>
                      <a:r>
                        <a:rPr lang="en-US" sz="1050" b="1" dirty="0" smtClean="0">
                          <a:solidFill>
                            <a:schemeClr val="accent2">
                              <a:lumMod val="75000"/>
                            </a:schemeClr>
                          </a:solidFill>
                        </a:rPr>
                        <a:t>DEMOGRAPHICS</a:t>
                      </a:r>
                      <a:endParaRPr lang="en-US" sz="1050" b="1" dirty="0">
                        <a:solidFill>
                          <a:schemeClr val="accent2">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46 years</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28039">
                <a:tc vMerge="1">
                  <a:txBody>
                    <a:bodyPr/>
                    <a:lstStyle/>
                    <a:p>
                      <a:pPr algn="r"/>
                      <a:endParaRPr lang="en-US" sz="900" b="1" dirty="0"/>
                    </a:p>
                  </a:txBody>
                  <a:tcPr/>
                </a:tc>
                <a:tc>
                  <a:txBody>
                    <a:bodyPr/>
                    <a:lstStyle/>
                    <a:p>
                      <a:pPr algn="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Female – 55%</a:t>
                      </a:r>
                      <a:endParaRPr lang="en-US" sz="900" b="1" dirty="0"/>
                    </a:p>
                  </a:txBody>
                  <a:tcPr>
                    <a:solidFill>
                      <a:schemeClr val="accent2">
                        <a:lumMod val="20000"/>
                        <a:lumOff val="80000"/>
                      </a:schemeClr>
                    </a:solidFill>
                  </a:tcPr>
                </a:tc>
                <a:tc>
                  <a:txBody>
                    <a:bodyPr/>
                    <a:lstStyle/>
                    <a:p>
                      <a:pPr algn="ctr"/>
                      <a:r>
                        <a:rPr lang="en-US" sz="900" b="0" dirty="0" smtClean="0"/>
                        <a:t>Male – 45%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28039">
                <a:tc vMerge="1">
                  <a:txBody>
                    <a:bodyPr/>
                    <a:lstStyle/>
                    <a:p>
                      <a:pPr algn="r"/>
                      <a:endParaRPr lang="en-US" sz="900" b="1" dirty="0"/>
                    </a:p>
                  </a:txBody>
                  <a:tcPr/>
                </a:tc>
                <a:tc>
                  <a:txBody>
                    <a:bodyPr/>
                    <a:lstStyle/>
                    <a:p>
                      <a:pPr algn="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a:t>
                      </a:r>
                      <a:r>
                        <a:rPr lang="en-US" sz="900" b="1" baseline="0" dirty="0" smtClean="0"/>
                        <a:t> </a:t>
                      </a:r>
                      <a:r>
                        <a:rPr lang="en-US" sz="900" b="1" dirty="0" smtClean="0"/>
                        <a:t> – 88%</a:t>
                      </a:r>
                      <a:endParaRPr lang="en-US" sz="900" b="1" dirty="0"/>
                    </a:p>
                  </a:txBody>
                  <a:tcPr>
                    <a:solidFill>
                      <a:schemeClr val="accent2">
                        <a:lumMod val="20000"/>
                        <a:lumOff val="80000"/>
                      </a:schemeClr>
                    </a:solidFill>
                  </a:tcPr>
                </a:tc>
                <a:tc>
                  <a:txBody>
                    <a:bodyPr/>
                    <a:lstStyle/>
                    <a:p>
                      <a:pPr algn="ctr"/>
                      <a:r>
                        <a:rPr lang="en-US" sz="900" b="0" dirty="0" smtClean="0"/>
                        <a:t>AA– 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28039">
                <a:tc vMerge="1">
                  <a:txBody>
                    <a:bodyPr/>
                    <a:lstStyle/>
                    <a:p>
                      <a:pPr algn="r"/>
                      <a:endParaRPr lang="en-US" sz="900" b="1" dirty="0"/>
                    </a:p>
                  </a:txBody>
                  <a:tcPr/>
                </a:tc>
                <a:tc>
                  <a:txBody>
                    <a:bodyPr/>
                    <a:lstStyle/>
                    <a:p>
                      <a:pPr algn="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73%</a:t>
                      </a:r>
                      <a:endParaRPr lang="en-US" sz="900" b="1" dirty="0"/>
                    </a:p>
                  </a:txBody>
                  <a:tcPr>
                    <a:solidFill>
                      <a:schemeClr val="accent2">
                        <a:lumMod val="20000"/>
                        <a:lumOff val="80000"/>
                      </a:schemeClr>
                    </a:solidFill>
                  </a:tcPr>
                </a:tc>
                <a:tc>
                  <a:txBody>
                    <a:bodyPr/>
                    <a:lstStyle/>
                    <a:p>
                      <a:pPr algn="ctr"/>
                      <a:r>
                        <a:rPr lang="en-US" sz="900" b="0" dirty="0" smtClean="0"/>
                        <a:t>Apartment – 13%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8039">
                <a:tc vMerge="1">
                  <a:txBody>
                    <a:bodyPr/>
                    <a:lstStyle/>
                    <a:p>
                      <a:pPr algn="r"/>
                      <a:endParaRPr lang="en-US" sz="900" b="1" dirty="0"/>
                    </a:p>
                  </a:txBody>
                  <a:tcPr/>
                </a:tc>
                <a:tc>
                  <a:txBody>
                    <a:bodyPr/>
                    <a:lstStyle/>
                    <a:p>
                      <a:pPr algn="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$180,000</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8039">
                <a:tc vMerge="1">
                  <a:txBody>
                    <a:bodyPr/>
                    <a:lstStyle/>
                    <a:p>
                      <a:pPr algn="r"/>
                      <a:endParaRPr lang="en-US" sz="900" b="1" dirty="0"/>
                    </a:p>
                  </a:txBody>
                  <a:tcPr/>
                </a:tc>
                <a:tc>
                  <a:txBody>
                    <a:bodyPr/>
                    <a:lstStyle/>
                    <a:p>
                      <a:pPr algn="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 – 60%</a:t>
                      </a:r>
                      <a:endParaRPr lang="en-US" sz="900" b="1" dirty="0"/>
                    </a:p>
                  </a:txBody>
                  <a:tcPr>
                    <a:solidFill>
                      <a:schemeClr val="accent2">
                        <a:lumMod val="20000"/>
                        <a:lumOff val="80000"/>
                      </a:schemeClr>
                    </a:solidFill>
                  </a:tcPr>
                </a:tc>
                <a:tc>
                  <a:txBody>
                    <a:bodyPr/>
                    <a:lstStyle/>
                    <a:p>
                      <a:pPr algn="ctr"/>
                      <a:r>
                        <a:rPr lang="en-US" sz="900" b="0" dirty="0" smtClean="0"/>
                        <a:t>Rent – 20%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8039">
                <a:tc vMerge="1">
                  <a:txBody>
                    <a:bodyPr/>
                    <a:lstStyle/>
                    <a:p>
                      <a:pPr algn="r"/>
                      <a:endParaRPr lang="en-US" sz="900" b="1" dirty="0"/>
                    </a:p>
                  </a:txBody>
                  <a:tcPr/>
                </a:tc>
                <a:tc>
                  <a:txBody>
                    <a:bodyPr/>
                    <a:lstStyle/>
                    <a:p>
                      <a:pPr algn="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Single – 33%</a:t>
                      </a:r>
                      <a:endParaRPr lang="en-US" sz="900" b="1" dirty="0"/>
                    </a:p>
                  </a:txBody>
                  <a:tcPr>
                    <a:solidFill>
                      <a:schemeClr val="accent2">
                        <a:lumMod val="20000"/>
                        <a:lumOff val="80000"/>
                      </a:schemeClr>
                    </a:solidFill>
                  </a:tcPr>
                </a:tc>
                <a:tc>
                  <a:txBody>
                    <a:bodyPr/>
                    <a:lstStyle/>
                    <a:p>
                      <a:pPr algn="ctr"/>
                      <a:r>
                        <a:rPr lang="en-US" sz="900" b="0" dirty="0" smtClean="0"/>
                        <a:t>Married – 33%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8039">
                <a:tc vMerge="1">
                  <a:txBody>
                    <a:bodyPr/>
                    <a:lstStyle/>
                    <a:p>
                      <a:pPr algn="r"/>
                      <a:endParaRPr lang="en-US" sz="900" b="1" dirty="0"/>
                    </a:p>
                  </a:txBody>
                  <a:tcPr/>
                </a:tc>
                <a:tc>
                  <a:txBody>
                    <a:bodyPr/>
                    <a:lstStyle/>
                    <a:p>
                      <a:pPr algn="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25%</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8039">
                <a:tc vMerge="1">
                  <a:txBody>
                    <a:bodyPr/>
                    <a:lstStyle/>
                    <a:p>
                      <a:pPr algn="r"/>
                      <a:endParaRPr lang="en-US" sz="900" b="1" dirty="0"/>
                    </a:p>
                  </a:txBody>
                  <a:tcPr/>
                </a:tc>
                <a:tc>
                  <a:txBody>
                    <a:bodyPr/>
                    <a:lstStyle/>
                    <a:p>
                      <a:pPr algn="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Some college – 43%</a:t>
                      </a:r>
                      <a:endParaRPr lang="en-US" sz="900" b="1" dirty="0"/>
                    </a:p>
                  </a:txBody>
                  <a:tcPr>
                    <a:solidFill>
                      <a:schemeClr val="accent2">
                        <a:lumMod val="20000"/>
                        <a:lumOff val="80000"/>
                      </a:schemeClr>
                    </a:solidFill>
                  </a:tcPr>
                </a:tc>
                <a:tc>
                  <a:txBody>
                    <a:bodyPr/>
                    <a:lstStyle/>
                    <a:p>
                      <a:pPr algn="ctr"/>
                      <a:r>
                        <a:rPr lang="en-US" sz="900" b="0" dirty="0" smtClean="0"/>
                        <a:t>High School– 38%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Part time  – 33%</a:t>
                      </a:r>
                      <a:endParaRPr lang="en-US" sz="900" b="1" dirty="0"/>
                    </a:p>
                  </a:txBody>
                  <a:tcPr>
                    <a:solidFill>
                      <a:schemeClr val="accent2">
                        <a:lumMod val="20000"/>
                        <a:lumOff val="80000"/>
                      </a:schemeClr>
                    </a:solidFill>
                  </a:tcPr>
                </a:tc>
                <a:tc>
                  <a:txBody>
                    <a:bodyPr/>
                    <a:lstStyle/>
                    <a:p>
                      <a:pPr algn="ctr"/>
                      <a:r>
                        <a:rPr lang="en-US" sz="900" b="0" dirty="0" smtClean="0"/>
                        <a:t>Retired– 28%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Trade/Retail – 58%</a:t>
                      </a:r>
                      <a:endParaRPr lang="en-US" sz="900" b="1" dirty="0"/>
                    </a:p>
                  </a:txBody>
                  <a:tcPr>
                    <a:solidFill>
                      <a:schemeClr val="accent2">
                        <a:lumMod val="20000"/>
                        <a:lumOff val="80000"/>
                      </a:schemeClr>
                    </a:solidFill>
                  </a:tcPr>
                </a:tc>
                <a:tc>
                  <a:txBody>
                    <a:bodyPr/>
                    <a:lstStyle/>
                    <a:p>
                      <a:pPr algn="ctr"/>
                      <a:r>
                        <a:rPr lang="en-US" sz="900" b="0" dirty="0" smtClean="0"/>
                        <a:t>Professional – 21%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$34,000</a:t>
                      </a:r>
                      <a:endParaRPr lang="en-US" sz="900" b="1" dirty="0"/>
                    </a:p>
                  </a:txBody>
                  <a:tcP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8039">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48%</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21621">
                <a:tc>
                  <a:txBody>
                    <a:bodyPr/>
                    <a:lstStyle/>
                    <a:p>
                      <a:pPr algn="ctr"/>
                      <a:endParaRPr lang="en-US" sz="200" b="1" dirty="0">
                        <a:solidFill>
                          <a:schemeClr val="accent2">
                            <a:lumMod val="75000"/>
                          </a:schemeClr>
                        </a:solidFill>
                      </a:endParaRPr>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8039">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E</a:t>
                      </a:r>
                      <a:endParaRPr lang="en-US" sz="1050" b="1" dirty="0">
                        <a:solidFill>
                          <a:schemeClr val="accent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Watching</a:t>
                      </a:r>
                      <a:r>
                        <a:rPr lang="en-US" sz="900" b="1" baseline="0" dirty="0" smtClean="0"/>
                        <a:t> TV</a:t>
                      </a:r>
                      <a:r>
                        <a:rPr lang="en-US" sz="900" b="1" dirty="0" smtClean="0"/>
                        <a:t>– 75%</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900" b="0" dirty="0" smtClean="0"/>
                        <a:t>Time with friends – 45%</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8039">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Internet</a:t>
                      </a:r>
                      <a:r>
                        <a:rPr lang="en-US" sz="900" b="1" baseline="0" dirty="0" smtClean="0"/>
                        <a:t> </a:t>
                      </a:r>
                      <a:r>
                        <a:rPr lang="en-US" sz="900" b="1" dirty="0" smtClean="0"/>
                        <a:t>– 8</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900" b="0" dirty="0" smtClean="0"/>
                        <a:t>Broadcast</a:t>
                      </a:r>
                      <a:r>
                        <a:rPr lang="en-US" sz="900" b="0" baseline="0" dirty="0" smtClean="0"/>
                        <a:t> TV</a:t>
                      </a:r>
                      <a:r>
                        <a:rPr lang="en-US" sz="900" b="0" dirty="0" smtClean="0"/>
                        <a:t> – 6</a:t>
                      </a:r>
                      <a:r>
                        <a:rPr lang="en-US" sz="900" b="0" baseline="0" dirty="0" smtClean="0"/>
                        <a:t> hours</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Laptop – 45% of time</a:t>
                      </a:r>
                      <a:endParaRPr lang="en-US" sz="900" b="1" dirty="0"/>
                    </a:p>
                  </a:txBody>
                  <a:tcP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a:r>
                        <a:rPr lang="en-US" sz="900" b="0" dirty="0" smtClean="0"/>
                        <a:t>Desktop – 35% of time</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Laptop – 73%</a:t>
                      </a:r>
                      <a:endParaRPr lang="en-US" sz="900" b="1" dirty="0"/>
                    </a:p>
                  </a:txBody>
                  <a:tcPr>
                    <a:solidFill>
                      <a:schemeClr val="accent2">
                        <a:lumMod val="20000"/>
                        <a:lumOff val="80000"/>
                      </a:schemeClr>
                    </a:solidFill>
                  </a:tcPr>
                </a:tc>
                <a:tc>
                  <a:txBody>
                    <a:bodyPr/>
                    <a:lstStyle/>
                    <a:p>
                      <a:pPr algn="ctr"/>
                      <a:r>
                        <a:rPr lang="en-US" sz="900" b="0" dirty="0" smtClean="0"/>
                        <a:t>Smartphone – 38%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8"/>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Comedy – 65%</a:t>
                      </a:r>
                      <a:endParaRPr lang="en-US" sz="900" b="1" dirty="0"/>
                    </a:p>
                  </a:txBody>
                  <a:tcPr>
                    <a:solidFill>
                      <a:schemeClr val="accent2">
                        <a:lumMod val="20000"/>
                        <a:lumOff val="80000"/>
                      </a:schemeClr>
                    </a:solidFill>
                  </a:tcPr>
                </a:tc>
                <a:tc>
                  <a:txBody>
                    <a:bodyPr/>
                    <a:lstStyle/>
                    <a:p>
                      <a:pPr algn="ctr"/>
                      <a:r>
                        <a:rPr lang="en-US" sz="900" b="0" dirty="0" smtClean="0"/>
                        <a:t>Movies – 58%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58%</a:t>
                      </a:r>
                      <a:endParaRPr lang="en-US" sz="900" b="1" dirty="0"/>
                    </a:p>
                  </a:txBody>
                  <a:tcPr>
                    <a:solidFill>
                      <a:schemeClr val="accent2">
                        <a:lumMod val="20000"/>
                        <a:lumOff val="80000"/>
                      </a:schemeClr>
                    </a:solidFill>
                  </a:tcPr>
                </a:tc>
                <a:tc>
                  <a:txBody>
                    <a:bodyPr/>
                    <a:lstStyle/>
                    <a:p>
                      <a:pPr algn="ctr"/>
                      <a:r>
                        <a:rPr lang="en-US" sz="900" b="0" dirty="0" smtClean="0"/>
                        <a:t>YouTube – 20%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Superstore – 70%</a:t>
                      </a:r>
                      <a:endParaRPr lang="en-US" sz="900" b="1" dirty="0"/>
                    </a:p>
                  </a:txBody>
                  <a:tcPr>
                    <a:solidFill>
                      <a:schemeClr val="accent2">
                        <a:lumMod val="20000"/>
                        <a:lumOff val="80000"/>
                      </a:schemeClr>
                    </a:solidFill>
                  </a:tcPr>
                </a:tc>
                <a:tc>
                  <a:txBody>
                    <a:bodyPr/>
                    <a:lstStyle/>
                    <a:p>
                      <a:pPr algn="ctr"/>
                      <a:r>
                        <a:rPr lang="en-US" sz="900" b="0" dirty="0" smtClean="0"/>
                        <a:t>Supermarket</a:t>
                      </a:r>
                      <a:r>
                        <a:rPr lang="en-US" sz="900" b="0" baseline="0" dirty="0" smtClean="0"/>
                        <a:t> </a:t>
                      </a:r>
                      <a:r>
                        <a:rPr lang="en-US" sz="900" b="0" dirty="0" smtClean="0"/>
                        <a:t>– 65%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38%</a:t>
                      </a:r>
                      <a:endParaRPr lang="en-US" sz="900" b="1" dirty="0"/>
                    </a:p>
                  </a:txBody>
                  <a:tcPr>
                    <a:solidFill>
                      <a:schemeClr val="accent2">
                        <a:lumMod val="20000"/>
                        <a:lumOff val="80000"/>
                      </a:schemeClr>
                    </a:solidFill>
                  </a:tcPr>
                </a:tc>
                <a:tc>
                  <a:txBody>
                    <a:bodyPr/>
                    <a:lstStyle/>
                    <a:p>
                      <a:pPr algn="ctr"/>
                      <a:r>
                        <a:rPr lang="en-US" sz="900" b="0" dirty="0" smtClean="0"/>
                        <a:t>SUV– 28%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2"/>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Toyota – 17%</a:t>
                      </a:r>
                      <a:endParaRPr lang="en-US" sz="900" b="1" dirty="0"/>
                    </a:p>
                  </a:txBody>
                  <a:tcP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900" b="0" dirty="0" smtClean="0"/>
                        <a:t>Chevy</a:t>
                      </a:r>
                      <a:r>
                        <a:rPr lang="en-US" sz="900" b="0" baseline="0" dirty="0" smtClean="0"/>
                        <a:t> </a:t>
                      </a:r>
                      <a:r>
                        <a:rPr lang="en-US" sz="900" b="0" dirty="0" smtClean="0"/>
                        <a:t>– 17%</a:t>
                      </a: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graphicFrame>
        <p:nvGraphicFramePr>
          <p:cNvPr id="5" name="Table 4"/>
          <p:cNvGraphicFramePr>
            <a:graphicFrameLocks noGrp="1"/>
          </p:cNvGraphicFramePr>
          <p:nvPr>
            <p:extLst/>
          </p:nvPr>
        </p:nvGraphicFramePr>
        <p:xfrm>
          <a:off x="101601" y="5511801"/>
          <a:ext cx="4343400" cy="128016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2">
                              <a:lumMod val="75000"/>
                            </a:schemeClr>
                          </a:solidFill>
                        </a:rPr>
                        <a:t>G A M B L I N G / G A M I N G   P O T E N T I A L</a:t>
                      </a:r>
                      <a:endParaRPr lang="en-US" sz="1200" b="1" dirty="0">
                        <a:solidFill>
                          <a:schemeClr val="accent2">
                            <a:lumMod val="75000"/>
                          </a:schemeClr>
                        </a:solidFill>
                      </a:endParaRPr>
                    </a:p>
                  </a:txBody>
                  <a:tcPr>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val="10000"/>
                  </a:ext>
                </a:extLst>
              </a:tr>
              <a:tr h="149854">
                <a:tc>
                  <a:txBody>
                    <a:bodyPr/>
                    <a:lstStyle/>
                    <a:p>
                      <a:pPr algn="r"/>
                      <a:r>
                        <a:rPr lang="en-US" sz="1050" b="1" dirty="0" smtClean="0"/>
                        <a:t>Risk Meter</a:t>
                      </a:r>
                      <a:endParaRPr lang="en-US" sz="1050" b="1" dirty="0"/>
                    </a:p>
                  </a:txBody>
                  <a:tcPr/>
                </a:tc>
                <a:tc>
                  <a:txBody>
                    <a:bodyPr/>
                    <a:lstStyle/>
                    <a:p>
                      <a:pPr algn="ctr"/>
                      <a:r>
                        <a:rPr lang="en-US" sz="1050" b="1" dirty="0" smtClean="0"/>
                        <a:t>11</a:t>
                      </a:r>
                      <a:r>
                        <a:rPr lang="en-US" sz="900" b="1" dirty="0" smtClean="0"/>
                        <a:t> </a:t>
                      </a:r>
                      <a:r>
                        <a:rPr lang="en-US" sz="900" i="1" dirty="0" smtClean="0"/>
                        <a:t>out of 25 points</a:t>
                      </a:r>
                      <a:endParaRPr lang="en-US" sz="900" i="1" dirty="0"/>
                    </a:p>
                  </a:txBody>
                  <a:tcPr/>
                </a:tc>
                <a:extLst>
                  <a:ext uri="{0D108BD9-81ED-4DB2-BD59-A6C34878D82A}">
                    <a16:rowId xmlns:a16="http://schemas.microsoft.com/office/drawing/2014/main" val="10001"/>
                  </a:ext>
                </a:extLst>
              </a:tr>
              <a:tr h="149854">
                <a:tc>
                  <a:txBody>
                    <a:bodyPr/>
                    <a:lstStyle/>
                    <a:p>
                      <a:pPr algn="r"/>
                      <a:r>
                        <a:rPr lang="en-US" sz="1050" b="1" dirty="0" smtClean="0"/>
                        <a:t>Gaming/Gambling Tendency</a:t>
                      </a:r>
                      <a:endParaRPr lang="en-US" sz="1050" b="1" dirty="0"/>
                    </a:p>
                  </a:txBody>
                  <a:tcPr/>
                </a:tc>
                <a:tc>
                  <a:txBody>
                    <a:bodyPr/>
                    <a:lstStyle/>
                    <a:p>
                      <a:pPr algn="ctr"/>
                      <a:r>
                        <a:rPr lang="en-US" sz="1050" b="1" dirty="0" smtClean="0"/>
                        <a:t>10 </a:t>
                      </a:r>
                      <a:r>
                        <a:rPr lang="en-US" sz="900" i="1" dirty="0" smtClean="0"/>
                        <a:t>out of 25 points</a:t>
                      </a:r>
                      <a:endParaRPr lang="en-US" sz="900" i="1" dirty="0"/>
                    </a:p>
                  </a:txBody>
                  <a:tcPr/>
                </a:tc>
                <a:extLst>
                  <a:ext uri="{0D108BD9-81ED-4DB2-BD59-A6C34878D82A}">
                    <a16:rowId xmlns:a16="http://schemas.microsoft.com/office/drawing/2014/main" val="10002"/>
                  </a:ext>
                </a:extLst>
              </a:tr>
              <a:tr h="149854">
                <a:tc>
                  <a:txBody>
                    <a:bodyPr/>
                    <a:lstStyle/>
                    <a:p>
                      <a:pPr algn="r"/>
                      <a:r>
                        <a:rPr lang="en-US" sz="1050" b="1" dirty="0" smtClean="0"/>
                        <a:t>Maryland Lottery Perception</a:t>
                      </a:r>
                      <a:endParaRPr lang="en-US" sz="1050" b="1" dirty="0"/>
                    </a:p>
                  </a:txBody>
                  <a:tcPr/>
                </a:tc>
                <a:tc>
                  <a:txBody>
                    <a:bodyPr/>
                    <a:lstStyle/>
                    <a:p>
                      <a:pPr algn="ctr"/>
                      <a:r>
                        <a:rPr lang="en-US" sz="1050" b="1" dirty="0" smtClean="0"/>
                        <a:t>22</a:t>
                      </a:r>
                      <a:r>
                        <a:rPr lang="en-US" sz="900" b="1" dirty="0" smtClean="0"/>
                        <a:t> </a:t>
                      </a:r>
                      <a:r>
                        <a:rPr lang="en-US" sz="900" i="1" dirty="0" smtClean="0"/>
                        <a:t>out of 50 points</a:t>
                      </a:r>
                      <a:endParaRPr lang="en-US" sz="900" i="1" dirty="0"/>
                    </a:p>
                  </a:txBody>
                  <a:tcPr/>
                </a:tc>
                <a:extLst>
                  <a:ext uri="{0D108BD9-81ED-4DB2-BD59-A6C34878D82A}">
                    <a16:rowId xmlns:a16="http://schemas.microsoft.com/office/drawing/2014/main" val="10003"/>
                  </a:ext>
                </a:extLst>
              </a:tr>
              <a:tr h="149854">
                <a:tc>
                  <a:txBody>
                    <a:bodyPr/>
                    <a:lstStyle/>
                    <a:p>
                      <a:pPr algn="r"/>
                      <a:r>
                        <a:rPr lang="en-US" sz="1050" b="1" dirty="0" smtClean="0">
                          <a:solidFill>
                            <a:schemeClr val="bg1"/>
                          </a:solidFill>
                        </a:rPr>
                        <a:t>Total Score</a:t>
                      </a:r>
                      <a:endParaRPr lang="en-US" sz="1050" b="1" dirty="0">
                        <a:solidFill>
                          <a:schemeClr val="bg1"/>
                        </a:solidFill>
                      </a:endParaRPr>
                    </a:p>
                  </a:txBody>
                  <a:tcPr>
                    <a:solidFill>
                      <a:schemeClr val="accent2"/>
                    </a:solidFill>
                  </a:tcPr>
                </a:tc>
                <a:tc>
                  <a:txBody>
                    <a:bodyPr/>
                    <a:lstStyle/>
                    <a:p>
                      <a:pPr algn="ctr"/>
                      <a:r>
                        <a:rPr lang="en-US" sz="1050" b="1" i="0" dirty="0" smtClean="0">
                          <a:solidFill>
                            <a:schemeClr val="bg1"/>
                          </a:solidFill>
                        </a:rPr>
                        <a:t>43</a:t>
                      </a:r>
                      <a:r>
                        <a:rPr lang="en-US" sz="1050" b="1" i="0" baseline="0" dirty="0" smtClean="0">
                          <a:solidFill>
                            <a:schemeClr val="bg1"/>
                          </a:solidFill>
                        </a:rPr>
                        <a:t> </a:t>
                      </a:r>
                      <a:r>
                        <a:rPr lang="en-US" sz="900" b="1" i="1" dirty="0" smtClean="0">
                          <a:solidFill>
                            <a:schemeClr val="bg1"/>
                          </a:solidFill>
                        </a:rPr>
                        <a:t>out of 100 points</a:t>
                      </a:r>
                      <a:endParaRPr lang="en-US" sz="900" b="1" i="1" dirty="0">
                        <a:solidFill>
                          <a:schemeClr val="bg1"/>
                        </a:solidFill>
                      </a:endParaRPr>
                    </a:p>
                  </a:txBody>
                  <a:tcPr>
                    <a:solidFill>
                      <a:schemeClr val="accent2"/>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nvPr>
        </p:nvGraphicFramePr>
        <p:xfrm>
          <a:off x="101601" y="1278466"/>
          <a:ext cx="4343400" cy="2226734"/>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tblGrid>
              <a:tr h="349917">
                <a:tc>
                  <a:txBody>
                    <a:bodyPr/>
                    <a:lstStyle/>
                    <a:p>
                      <a:pPr algn="ctr"/>
                      <a:r>
                        <a:rPr lang="en-US" sz="1200" b="1" dirty="0" smtClean="0">
                          <a:solidFill>
                            <a:schemeClr val="accent2">
                              <a:lumMod val="75000"/>
                            </a:schemeClr>
                          </a:solidFill>
                        </a:rPr>
                        <a:t>P R O F I L E  S U M M A R Y</a:t>
                      </a:r>
                      <a:r>
                        <a:rPr lang="en-US" sz="1200" b="1" baseline="0" dirty="0" smtClean="0">
                          <a:solidFill>
                            <a:schemeClr val="accent2">
                              <a:lumMod val="75000"/>
                            </a:schemeClr>
                          </a:solidFill>
                        </a:rPr>
                        <a:t> </a:t>
                      </a:r>
                      <a:endParaRPr lang="en-US" sz="1200" b="1" dirty="0">
                        <a:solidFill>
                          <a:schemeClr val="accent2">
                            <a:lumMod val="75000"/>
                          </a:schemeClr>
                        </a:solidFill>
                      </a:endParaRPr>
                    </a:p>
                  </a:txBody>
                  <a:tcPr anchor="ctr">
                    <a:solidFill>
                      <a:schemeClr val="bg1">
                        <a:lumMod val="95000"/>
                      </a:schemeClr>
                    </a:solidFill>
                  </a:tcPr>
                </a:tc>
                <a:extLst>
                  <a:ext uri="{0D108BD9-81ED-4DB2-BD59-A6C34878D82A}">
                    <a16:rowId xmlns:a16="http://schemas.microsoft.com/office/drawing/2014/main" val="10000"/>
                  </a:ext>
                </a:extLst>
              </a:tr>
              <a:tr h="1876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The average age of this</a:t>
                      </a:r>
                      <a:r>
                        <a:rPr lang="en-US" sz="1200" b="1" baseline="0" dirty="0" smtClean="0">
                          <a:solidFill>
                            <a:schemeClr val="tx1"/>
                          </a:solidFill>
                        </a:rPr>
                        <a:t> segment is forty-eight, they live in moderate dwellings in rural areas and most own their home.  They are equally split between married, single, and divorced.    They have some college education but most only completed a high school education.  Typical jobs are in the trades or retail industry. They spend their leisure time watching broadcast TV, reading, and eating out at restaurants.   Their gambling/gaming index score is at the Low end of the non-player range. </a:t>
                      </a:r>
                      <a:endParaRPr lang="en-US" sz="1200" b="1" dirty="0" smtClean="0">
                        <a:solidFill>
                          <a:schemeClr val="tx1"/>
                        </a:solidFill>
                      </a:endParaRPr>
                    </a:p>
                    <a:p>
                      <a:pPr algn="l"/>
                      <a:endParaRPr lang="en-US" sz="1200" b="1"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nvPr>
        </p:nvGraphicFramePr>
        <p:xfrm>
          <a:off x="107950" y="3606800"/>
          <a:ext cx="4343400" cy="1836421"/>
        </p:xfrm>
        <a:graphic>
          <a:graphicData uri="http://schemas.openxmlformats.org/drawingml/2006/table">
            <a:tbl>
              <a:tblPr firstRow="1" bandRow="1">
                <a:tableStyleId>{5940675A-B579-460E-94D1-54222C63F5DA}</a:tableStyleId>
              </a:tblPr>
              <a:tblGrid>
                <a:gridCol w="2285999">
                  <a:extLst>
                    <a:ext uri="{9D8B030D-6E8A-4147-A177-3AD203B41FA5}">
                      <a16:colId xmlns:a16="http://schemas.microsoft.com/office/drawing/2014/main" val="20000"/>
                    </a:ext>
                  </a:extLst>
                </a:gridCol>
                <a:gridCol w="2057401">
                  <a:extLst>
                    <a:ext uri="{9D8B030D-6E8A-4147-A177-3AD203B41FA5}">
                      <a16:colId xmlns:a16="http://schemas.microsoft.com/office/drawing/2014/main" val="20001"/>
                    </a:ext>
                  </a:extLst>
                </a:gridCol>
              </a:tblGrid>
              <a:tr h="286195">
                <a:tc gridSpan="2">
                  <a:txBody>
                    <a:bodyPr/>
                    <a:lstStyle/>
                    <a:p>
                      <a:pPr algn="ctr"/>
                      <a:r>
                        <a:rPr lang="en-US" sz="1200" b="1" dirty="0" smtClean="0">
                          <a:solidFill>
                            <a:schemeClr val="tx1">
                              <a:lumMod val="75000"/>
                              <a:lumOff val="25000"/>
                            </a:schemeClr>
                          </a:solidFill>
                        </a:rPr>
                        <a:t>C U R R E N T</a:t>
                      </a:r>
                      <a:r>
                        <a:rPr lang="en-US" sz="1200" b="1" baseline="0" dirty="0" smtClean="0">
                          <a:solidFill>
                            <a:schemeClr val="tx1">
                              <a:lumMod val="75000"/>
                              <a:lumOff val="25000"/>
                            </a:schemeClr>
                          </a:solidFill>
                        </a:rPr>
                        <a:t>  L O T T E R Y  P L A Y</a:t>
                      </a:r>
                      <a:endParaRPr lang="en-US" sz="1200" b="1" dirty="0">
                        <a:solidFill>
                          <a:schemeClr val="tx1">
                            <a:lumMod val="75000"/>
                            <a:lumOff val="25000"/>
                          </a:schemeClr>
                        </a:solidFill>
                      </a:endParaRPr>
                    </a:p>
                  </a:txBody>
                  <a:tcPr>
                    <a:solidFill>
                      <a:schemeClr val="bg1">
                        <a:lumMod val="85000"/>
                      </a:schemeClr>
                    </a:solidFill>
                  </a:tcPr>
                </a:tc>
                <a:tc hMerge="1">
                  <a:txBody>
                    <a:bodyPr/>
                    <a:lstStyle/>
                    <a:p>
                      <a:pPr algn="ctr"/>
                      <a:endParaRPr lang="en-US" sz="1200" b="1" dirty="0">
                        <a:solidFill>
                          <a:schemeClr val="accent2">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238496">
                <a:tc>
                  <a:txBody>
                    <a:bodyPr/>
                    <a:lstStyle/>
                    <a:p>
                      <a:pPr algn="r"/>
                      <a:endParaRPr lang="en-US" sz="900" b="1" dirty="0">
                        <a:solidFill>
                          <a:schemeClr val="tx1">
                            <a:lumMod val="50000"/>
                            <a:lumOff val="50000"/>
                          </a:schemeClr>
                        </a:solidFill>
                      </a:endParaRPr>
                    </a:p>
                  </a:txBody>
                  <a:tcPr>
                    <a:solidFill>
                      <a:schemeClr val="bg1">
                        <a:lumMod val="85000"/>
                      </a:schemeClr>
                    </a:solidFill>
                  </a:tcPr>
                </a:tc>
                <a:tc>
                  <a:txBody>
                    <a:bodyPr/>
                    <a:lstStyle/>
                    <a:p>
                      <a:pPr algn="ctr"/>
                      <a:r>
                        <a:rPr lang="en-US" sz="900" b="1" i="1" dirty="0" smtClean="0">
                          <a:solidFill>
                            <a:schemeClr val="tx1">
                              <a:lumMod val="50000"/>
                              <a:lumOff val="50000"/>
                            </a:schemeClr>
                          </a:solidFill>
                        </a:rPr>
                        <a:t>% of Respondents</a:t>
                      </a:r>
                      <a:endParaRPr lang="en-US" sz="900" b="1" i="1"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1"/>
                  </a:ext>
                </a:extLst>
              </a:tr>
              <a:tr h="262346">
                <a:tc>
                  <a:txBody>
                    <a:bodyPr/>
                    <a:lstStyle/>
                    <a:p>
                      <a:pPr algn="r"/>
                      <a:r>
                        <a:rPr lang="en-US" sz="1050" b="1" dirty="0" smtClean="0">
                          <a:solidFill>
                            <a:schemeClr val="tx1">
                              <a:lumMod val="50000"/>
                              <a:lumOff val="50000"/>
                            </a:schemeClr>
                          </a:solidFill>
                        </a:rPr>
                        <a:t>Daily Games</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2"/>
                  </a:ext>
                </a:extLst>
              </a:tr>
              <a:tr h="262346">
                <a:tc>
                  <a:txBody>
                    <a:bodyPr/>
                    <a:lstStyle/>
                    <a:p>
                      <a:pPr algn="r"/>
                      <a:r>
                        <a:rPr lang="en-US" sz="1050" b="1" dirty="0" smtClean="0">
                          <a:solidFill>
                            <a:schemeClr val="tx1">
                              <a:lumMod val="50000"/>
                              <a:lumOff val="50000"/>
                            </a:schemeClr>
                          </a:solidFill>
                        </a:rPr>
                        <a:t>Jackpot</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3"/>
                  </a:ext>
                </a:extLst>
              </a:tr>
              <a:tr h="262346">
                <a:tc>
                  <a:txBody>
                    <a:bodyPr/>
                    <a:lstStyle/>
                    <a:p>
                      <a:pPr algn="r"/>
                      <a:r>
                        <a:rPr lang="en-US" sz="1050" b="1" dirty="0" smtClean="0">
                          <a:solidFill>
                            <a:schemeClr val="tx1">
                              <a:lumMod val="50000"/>
                              <a:lumOff val="50000"/>
                            </a:schemeClr>
                          </a:solidFill>
                        </a:rPr>
                        <a:t>Scratch-Offs</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4"/>
                  </a:ext>
                </a:extLst>
              </a:tr>
              <a:tr h="262346">
                <a:tc>
                  <a:txBody>
                    <a:bodyPr/>
                    <a:lstStyle/>
                    <a:p>
                      <a:pPr algn="r"/>
                      <a:r>
                        <a:rPr lang="en-US" sz="1050" b="1" dirty="0" smtClean="0">
                          <a:solidFill>
                            <a:schemeClr val="tx1">
                              <a:lumMod val="50000"/>
                              <a:lumOff val="50000"/>
                            </a:schemeClr>
                          </a:solidFill>
                        </a:rPr>
                        <a:t>Monitor Games</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5"/>
                  </a:ext>
                </a:extLst>
              </a:tr>
              <a:tr h="262346">
                <a:tc>
                  <a:txBody>
                    <a:bodyPr/>
                    <a:lstStyle/>
                    <a:p>
                      <a:pPr algn="r"/>
                      <a:r>
                        <a:rPr lang="en-US" sz="1050" b="1" dirty="0" smtClean="0">
                          <a:solidFill>
                            <a:schemeClr val="tx1">
                              <a:lumMod val="50000"/>
                              <a:lumOff val="50000"/>
                            </a:schemeClr>
                          </a:solidFill>
                        </a:rPr>
                        <a:t>Total  Lottery</a:t>
                      </a:r>
                      <a:r>
                        <a:rPr lang="en-US" sz="1050" b="1" baseline="0" dirty="0" smtClean="0">
                          <a:solidFill>
                            <a:schemeClr val="tx1">
                              <a:lumMod val="50000"/>
                              <a:lumOff val="50000"/>
                            </a:schemeClr>
                          </a:solidFill>
                        </a:rPr>
                        <a:t> </a:t>
                      </a:r>
                      <a:r>
                        <a:rPr lang="en-US" sz="1050" b="1" dirty="0" smtClean="0">
                          <a:solidFill>
                            <a:schemeClr val="tx1">
                              <a:lumMod val="50000"/>
                              <a:lumOff val="50000"/>
                            </a:schemeClr>
                          </a:solidFill>
                        </a:rPr>
                        <a:t>Spend</a:t>
                      </a:r>
                      <a:endParaRPr lang="en-US" sz="1050" b="1" dirty="0">
                        <a:solidFill>
                          <a:schemeClr val="tx1">
                            <a:lumMod val="50000"/>
                            <a:lumOff val="50000"/>
                          </a:schemeClr>
                        </a:solidFill>
                      </a:endParaRP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tx1">
                              <a:lumMod val="50000"/>
                              <a:lumOff val="50000"/>
                            </a:schemeClr>
                          </a:solidFill>
                        </a:rPr>
                        <a:t>DNP</a:t>
                      </a:r>
                      <a:endParaRPr lang="en-US" sz="1050" b="1"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6"/>
                  </a:ext>
                </a:extLst>
              </a:tr>
            </a:tbl>
          </a:graphicData>
        </a:graphic>
      </p:graphicFrame>
      <p:sp>
        <p:nvSpPr>
          <p:cNvPr id="8" name="Rectangle 7"/>
          <p:cNvSpPr/>
          <p:nvPr/>
        </p:nvSpPr>
        <p:spPr>
          <a:xfrm>
            <a:off x="8168195" y="762000"/>
            <a:ext cx="899605" cy="369332"/>
          </a:xfrm>
          <a:prstGeom prst="rect">
            <a:avLst/>
          </a:prstGeom>
        </p:spPr>
        <p:txBody>
          <a:bodyPr wrap="none">
            <a:spAutoFit/>
          </a:bodyPr>
          <a:lstStyle/>
          <a:p>
            <a:pPr>
              <a:defRPr/>
            </a:pPr>
            <a:r>
              <a:rPr lang="en-US" i="1" dirty="0"/>
              <a:t>(n = </a:t>
            </a:r>
            <a:r>
              <a:rPr lang="en-US" i="1" dirty="0" smtClean="0"/>
              <a:t>40)</a:t>
            </a:r>
            <a:endParaRPr lang="en-US" i="1" dirty="0"/>
          </a:p>
        </p:txBody>
      </p:sp>
    </p:spTree>
    <p:extLst>
      <p:ext uri="{BB962C8B-B14F-4D97-AF65-F5344CB8AC3E}">
        <p14:creationId xmlns:p14="http://schemas.microsoft.com/office/powerpoint/2010/main" val="300109091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p:cNvSpPr>
            <a:spLocks noGrp="1"/>
          </p:cNvSpPr>
          <p:nvPr>
            <p:ph type="body" sz="quarter" idx="10"/>
          </p:nvPr>
        </p:nvSpPr>
        <p:spPr>
          <a:xfrm>
            <a:off x="152400" y="152403"/>
            <a:ext cx="8991600" cy="685800"/>
          </a:xfrm>
        </p:spPr>
        <p:txBody>
          <a:bodyPr/>
          <a:lstStyle/>
          <a:p>
            <a:pPr>
              <a:lnSpc>
                <a:spcPct val="70000"/>
              </a:lnSpc>
            </a:pPr>
            <a:r>
              <a:rPr lang="en-US" sz="4000" dirty="0">
                <a:solidFill>
                  <a:schemeClr val="accent2"/>
                </a:solidFill>
              </a:rPr>
              <a:t>Non-Player Profile</a:t>
            </a:r>
          </a:p>
          <a:p>
            <a:pPr eaLnBrk="1" hangingPunct="1">
              <a:lnSpc>
                <a:spcPct val="70000"/>
              </a:lnSpc>
            </a:pPr>
            <a:r>
              <a:rPr lang="en-US" sz="2800" b="0" i="1" dirty="0" smtClean="0">
                <a:solidFill>
                  <a:schemeClr val="tx1"/>
                </a:solidFill>
              </a:rPr>
              <a:t>RURAL / MIDDLE INCOME </a:t>
            </a:r>
          </a:p>
        </p:txBody>
      </p:sp>
      <p:graphicFrame>
        <p:nvGraphicFramePr>
          <p:cNvPr id="4" name="Table 3"/>
          <p:cNvGraphicFramePr>
            <a:graphicFrameLocks noGrp="1"/>
          </p:cNvGraphicFramePr>
          <p:nvPr>
            <p:extLst>
              <p:ext uri="{D42A27DB-BD31-4B8C-83A1-F6EECF244321}">
                <p14:modId xmlns:p14="http://schemas.microsoft.com/office/powerpoint/2010/main" val="978226063"/>
              </p:ext>
            </p:extLst>
          </p:nvPr>
        </p:nvGraphicFramePr>
        <p:xfrm>
          <a:off x="4690532" y="1278466"/>
          <a:ext cx="4343400" cy="5516880"/>
        </p:xfrm>
        <a:graphic>
          <a:graphicData uri="http://schemas.openxmlformats.org/drawingml/2006/table">
            <a:tbl>
              <a:tblPr firstRow="1" bandRow="1">
                <a:tableStyleId>{5940675A-B579-460E-94D1-54222C63F5DA}</a:tableStyleId>
              </a:tblPr>
              <a:tblGrid>
                <a:gridCol w="294536">
                  <a:extLst>
                    <a:ext uri="{9D8B030D-6E8A-4147-A177-3AD203B41FA5}">
                      <a16:colId xmlns:a16="http://schemas.microsoft.com/office/drawing/2014/main" val="20000"/>
                    </a:ext>
                  </a:extLst>
                </a:gridCol>
                <a:gridCol w="130566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64862">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chemeClr val="bg1"/>
                          </a:solidFill>
                        </a:rPr>
                        <a:t>Top Response </a:t>
                      </a:r>
                    </a:p>
                    <a:p>
                      <a:pPr algn="ctr"/>
                      <a:r>
                        <a:rPr lang="en-US" sz="900" b="1" dirty="0" smtClean="0">
                          <a:solidFill>
                            <a:schemeClr val="bg1"/>
                          </a:solidFill>
                        </a:rPr>
                        <a:t> (or Average)</a:t>
                      </a:r>
                    </a:p>
                  </a:txBody>
                  <a:tcPr>
                    <a:lnT w="12700" cap="flat" cmpd="sng" algn="ctr">
                      <a:solidFill>
                        <a:schemeClr val="tx1"/>
                      </a:solidFill>
                      <a:prstDash val="solid"/>
                      <a:round/>
                      <a:headEnd type="none" w="med" len="med"/>
                      <a:tailEnd type="none" w="med" len="med"/>
                    </a:lnT>
                    <a:solidFill>
                      <a:schemeClr val="accent2"/>
                    </a:solidFill>
                  </a:tcPr>
                </a:tc>
                <a:tc>
                  <a:txBody>
                    <a:bodyPr/>
                    <a:lstStyle/>
                    <a:p>
                      <a:pPr algn="ctr"/>
                      <a:r>
                        <a:rPr lang="en-US" sz="900" b="1" dirty="0" smtClean="0">
                          <a:solidFill>
                            <a:schemeClr val="tx1"/>
                          </a:solidFill>
                        </a:rPr>
                        <a:t>2</a:t>
                      </a:r>
                      <a:r>
                        <a:rPr lang="en-US" sz="900" b="1" baseline="30000" dirty="0" smtClean="0">
                          <a:solidFill>
                            <a:schemeClr val="tx1"/>
                          </a:solidFill>
                        </a:rPr>
                        <a:t>nd</a:t>
                      </a:r>
                      <a:r>
                        <a:rPr lang="en-US" sz="900" b="1" baseline="0" dirty="0" smtClean="0">
                          <a:solidFill>
                            <a:schemeClr val="tx1"/>
                          </a:solidFill>
                        </a:rPr>
                        <a:t> Top Response</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r h="228039">
                <a:tc rowSpan="13">
                  <a:txBody>
                    <a:bodyPr/>
                    <a:lstStyle/>
                    <a:p>
                      <a:pPr algn="ctr"/>
                      <a:r>
                        <a:rPr lang="en-US" sz="1050" b="1" dirty="0" smtClean="0">
                          <a:solidFill>
                            <a:schemeClr val="accent2">
                              <a:lumMod val="75000"/>
                            </a:schemeClr>
                          </a:solidFill>
                        </a:rPr>
                        <a:t>DEMOGRAPHICS</a:t>
                      </a:r>
                      <a:endParaRPr lang="en-US" sz="1050" b="1" dirty="0">
                        <a:solidFill>
                          <a:schemeClr val="accent2">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56 years</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28039">
                <a:tc vMerge="1">
                  <a:txBody>
                    <a:bodyPr/>
                    <a:lstStyle/>
                    <a:p>
                      <a:pPr algn="r"/>
                      <a:endParaRPr lang="en-US" sz="900" b="1" dirty="0"/>
                    </a:p>
                  </a:txBody>
                  <a:tcPr/>
                </a:tc>
                <a:tc>
                  <a:txBody>
                    <a:bodyPr/>
                    <a:lstStyle/>
                    <a:p>
                      <a:pPr algn="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Male – 56%</a:t>
                      </a:r>
                      <a:endParaRPr lang="en-US" sz="900" b="1" dirty="0"/>
                    </a:p>
                  </a:txBody>
                  <a:tcPr>
                    <a:solidFill>
                      <a:schemeClr val="accent2">
                        <a:lumMod val="20000"/>
                        <a:lumOff val="80000"/>
                      </a:schemeClr>
                    </a:solidFill>
                  </a:tcPr>
                </a:tc>
                <a:tc>
                  <a:txBody>
                    <a:bodyPr/>
                    <a:lstStyle/>
                    <a:p>
                      <a:pPr algn="ctr"/>
                      <a:r>
                        <a:rPr lang="en-US" sz="900" b="0" dirty="0" smtClean="0"/>
                        <a:t>Female – 44%</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28039">
                <a:tc vMerge="1">
                  <a:txBody>
                    <a:bodyPr/>
                    <a:lstStyle/>
                    <a:p>
                      <a:pPr algn="r"/>
                      <a:endParaRPr lang="en-US" sz="900" b="1" dirty="0"/>
                    </a:p>
                  </a:txBody>
                  <a:tcPr/>
                </a:tc>
                <a:tc>
                  <a:txBody>
                    <a:bodyPr/>
                    <a:lstStyle/>
                    <a:p>
                      <a:pPr algn="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a:t>
                      </a:r>
                      <a:r>
                        <a:rPr lang="en-US" sz="900" b="1" baseline="0" dirty="0" smtClean="0"/>
                        <a:t> </a:t>
                      </a:r>
                      <a:r>
                        <a:rPr lang="en-US" sz="900" b="1" dirty="0" smtClean="0"/>
                        <a:t> – 93%</a:t>
                      </a:r>
                      <a:endParaRPr lang="en-US" sz="900" b="1" dirty="0"/>
                    </a:p>
                  </a:txBody>
                  <a:tcPr>
                    <a:solidFill>
                      <a:schemeClr val="accent2">
                        <a:lumMod val="20000"/>
                        <a:lumOff val="80000"/>
                      </a:schemeClr>
                    </a:solidFill>
                  </a:tcPr>
                </a:tc>
                <a:tc>
                  <a:txBody>
                    <a:bodyPr/>
                    <a:lstStyle/>
                    <a:p>
                      <a:pPr algn="ctr"/>
                      <a:r>
                        <a:rPr lang="en-US" sz="900" b="0" dirty="0" smtClean="0"/>
                        <a:t>AA– 4%</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28039">
                <a:tc vMerge="1">
                  <a:txBody>
                    <a:bodyPr/>
                    <a:lstStyle/>
                    <a:p>
                      <a:pPr algn="r"/>
                      <a:endParaRPr lang="en-US" sz="900" b="1" dirty="0"/>
                    </a:p>
                  </a:txBody>
                  <a:tcPr/>
                </a:tc>
                <a:tc>
                  <a:txBody>
                    <a:bodyPr/>
                    <a:lstStyle/>
                    <a:p>
                      <a:pPr algn="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88%</a:t>
                      </a:r>
                      <a:endParaRPr lang="en-US" sz="900" b="1" dirty="0"/>
                    </a:p>
                  </a:txBody>
                  <a:tcPr>
                    <a:solidFill>
                      <a:schemeClr val="accent2">
                        <a:lumMod val="20000"/>
                        <a:lumOff val="80000"/>
                      </a:schemeClr>
                    </a:solidFill>
                  </a:tcPr>
                </a:tc>
                <a:tc>
                  <a:txBody>
                    <a:bodyPr/>
                    <a:lstStyle/>
                    <a:p>
                      <a:pPr algn="ctr"/>
                      <a:r>
                        <a:rPr lang="en-US" sz="900" b="0" dirty="0" smtClean="0"/>
                        <a:t>TH – 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8039">
                <a:tc vMerge="1">
                  <a:txBody>
                    <a:bodyPr/>
                    <a:lstStyle/>
                    <a:p>
                      <a:pPr algn="r"/>
                      <a:endParaRPr lang="en-US" sz="900" b="1" dirty="0"/>
                    </a:p>
                  </a:txBody>
                  <a:tcPr/>
                </a:tc>
                <a:tc>
                  <a:txBody>
                    <a:bodyPr/>
                    <a:lstStyle/>
                    <a:p>
                      <a:pPr algn="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$279,000</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8039">
                <a:tc vMerge="1">
                  <a:txBody>
                    <a:bodyPr/>
                    <a:lstStyle/>
                    <a:p>
                      <a:pPr algn="r"/>
                      <a:endParaRPr lang="en-US" sz="900" b="1" dirty="0"/>
                    </a:p>
                  </a:txBody>
                  <a:tcPr/>
                </a:tc>
                <a:tc>
                  <a:txBody>
                    <a:bodyPr/>
                    <a:lstStyle/>
                    <a:p>
                      <a:pPr algn="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 – 96%</a:t>
                      </a:r>
                      <a:endParaRPr lang="en-US" sz="900" b="1" dirty="0"/>
                    </a:p>
                  </a:txBody>
                  <a:tcPr>
                    <a:solidFill>
                      <a:schemeClr val="accent2">
                        <a:lumMod val="20000"/>
                        <a:lumOff val="80000"/>
                      </a:schemeClr>
                    </a:solidFill>
                  </a:tcPr>
                </a:tc>
                <a:tc>
                  <a:txBody>
                    <a:bodyPr/>
                    <a:lstStyle/>
                    <a:p>
                      <a:pPr algn="ctr"/>
                      <a:r>
                        <a:rPr lang="en-US" sz="900" b="0" dirty="0" smtClean="0"/>
                        <a:t>Rent –3%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8039">
                <a:tc vMerge="1">
                  <a:txBody>
                    <a:bodyPr/>
                    <a:lstStyle/>
                    <a:p>
                      <a:pPr algn="r"/>
                      <a:endParaRPr lang="en-US" sz="900" b="1" dirty="0"/>
                    </a:p>
                  </a:txBody>
                  <a:tcPr/>
                </a:tc>
                <a:tc>
                  <a:txBody>
                    <a:bodyPr/>
                    <a:lstStyle/>
                    <a:p>
                      <a:pPr algn="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Married – 69%</a:t>
                      </a:r>
                      <a:endParaRPr lang="en-US" sz="900" b="1" dirty="0"/>
                    </a:p>
                  </a:txBody>
                  <a:tcPr>
                    <a:solidFill>
                      <a:schemeClr val="accent2">
                        <a:lumMod val="20000"/>
                        <a:lumOff val="80000"/>
                      </a:schemeClr>
                    </a:solidFill>
                  </a:tcPr>
                </a:tc>
                <a:tc>
                  <a:txBody>
                    <a:bodyPr/>
                    <a:lstStyle/>
                    <a:p>
                      <a:pPr algn="ctr"/>
                      <a:r>
                        <a:rPr lang="en-US" sz="900" b="0" dirty="0" smtClean="0"/>
                        <a:t>Single – 13%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8039">
                <a:tc vMerge="1">
                  <a:txBody>
                    <a:bodyPr/>
                    <a:lstStyle/>
                    <a:p>
                      <a:pPr algn="r"/>
                      <a:endParaRPr lang="en-US" sz="900" b="1" dirty="0"/>
                    </a:p>
                  </a:txBody>
                  <a:tcPr/>
                </a:tc>
                <a:tc>
                  <a:txBody>
                    <a:bodyPr/>
                    <a:lstStyle/>
                    <a:p>
                      <a:pPr algn="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21%</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8039">
                <a:tc vMerge="1">
                  <a:txBody>
                    <a:bodyPr/>
                    <a:lstStyle/>
                    <a:p>
                      <a:pPr algn="r"/>
                      <a:endParaRPr lang="en-US" sz="900" b="1" dirty="0"/>
                    </a:p>
                  </a:txBody>
                  <a:tcPr/>
                </a:tc>
                <a:tc>
                  <a:txBody>
                    <a:bodyPr/>
                    <a:lstStyle/>
                    <a:p>
                      <a:pPr algn="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 years college – 38%</a:t>
                      </a:r>
                      <a:endParaRPr lang="en-US" sz="900" b="1" dirty="0"/>
                    </a:p>
                  </a:txBody>
                  <a:tcPr>
                    <a:solidFill>
                      <a:schemeClr val="accent2">
                        <a:lumMod val="20000"/>
                        <a:lumOff val="80000"/>
                      </a:schemeClr>
                    </a:solidFill>
                  </a:tcPr>
                </a:tc>
                <a:tc>
                  <a:txBody>
                    <a:bodyPr/>
                    <a:lstStyle/>
                    <a:p>
                      <a:pPr algn="ctr"/>
                      <a:r>
                        <a:rPr lang="en-US" sz="900" b="0" dirty="0" smtClean="0"/>
                        <a:t>Some college – 31%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Retired– 39%</a:t>
                      </a:r>
                      <a:endParaRPr lang="en-US" sz="900" b="1" dirty="0"/>
                    </a:p>
                  </a:txBody>
                  <a:tcPr>
                    <a:solidFill>
                      <a:schemeClr val="accent2">
                        <a:lumMod val="20000"/>
                        <a:lumOff val="80000"/>
                      </a:schemeClr>
                    </a:solidFill>
                  </a:tcPr>
                </a:tc>
                <a:tc>
                  <a:txBody>
                    <a:bodyPr/>
                    <a:lstStyle/>
                    <a:p>
                      <a:pPr algn="ctr"/>
                      <a:r>
                        <a:rPr lang="en-US" sz="900" b="0" dirty="0" smtClean="0"/>
                        <a:t>Full time</a:t>
                      </a:r>
                      <a:r>
                        <a:rPr lang="en-US" sz="900" b="0" baseline="0" dirty="0" smtClean="0"/>
                        <a:t> </a:t>
                      </a:r>
                      <a:r>
                        <a:rPr lang="en-US" sz="900" b="0" dirty="0" smtClean="0"/>
                        <a:t>– 39%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58%</a:t>
                      </a:r>
                      <a:endParaRPr lang="en-US" sz="900" b="1" dirty="0"/>
                    </a:p>
                  </a:txBody>
                  <a:tcPr>
                    <a:solidFill>
                      <a:schemeClr val="accent2">
                        <a:lumMod val="20000"/>
                        <a:lumOff val="80000"/>
                      </a:schemeClr>
                    </a:solidFill>
                  </a:tcPr>
                </a:tc>
                <a:tc>
                  <a:txBody>
                    <a:bodyPr/>
                    <a:lstStyle/>
                    <a:p>
                      <a:pPr algn="ctr"/>
                      <a:r>
                        <a:rPr lang="en-US" sz="900" b="0" dirty="0" smtClean="0"/>
                        <a:t>Trade/Retail</a:t>
                      </a:r>
                      <a:r>
                        <a:rPr lang="en-US" sz="900" b="0" baseline="0" dirty="0" smtClean="0"/>
                        <a:t> – 32%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$76,000</a:t>
                      </a:r>
                      <a:endParaRPr lang="en-US" sz="900" b="1" dirty="0"/>
                    </a:p>
                  </a:txBody>
                  <a:tcP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8039">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78%</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21621">
                <a:tc>
                  <a:txBody>
                    <a:bodyPr/>
                    <a:lstStyle/>
                    <a:p>
                      <a:pPr algn="ctr"/>
                      <a:endParaRPr lang="en-US" sz="200" b="1" dirty="0">
                        <a:solidFill>
                          <a:schemeClr val="accent2">
                            <a:lumMod val="75000"/>
                          </a:schemeClr>
                        </a:solidFill>
                      </a:endParaRPr>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8039">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E</a:t>
                      </a:r>
                      <a:endParaRPr lang="en-US" sz="1050" b="1" dirty="0">
                        <a:solidFill>
                          <a:schemeClr val="accent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Watching TV– 82%</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900" b="0" dirty="0" smtClean="0"/>
                        <a:t>Restaurants</a:t>
                      </a:r>
                      <a:r>
                        <a:rPr lang="en-US" sz="900" b="0" baseline="0" dirty="0" smtClean="0"/>
                        <a:t> </a:t>
                      </a:r>
                      <a:r>
                        <a:rPr lang="en-US" sz="900" b="0" dirty="0" smtClean="0"/>
                        <a:t>– 71%</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8039">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Broadcast</a:t>
                      </a:r>
                      <a:r>
                        <a:rPr lang="en-US" sz="900" b="1" baseline="0" dirty="0" smtClean="0"/>
                        <a:t> TV </a:t>
                      </a:r>
                      <a:r>
                        <a:rPr lang="en-US" sz="900" b="1" dirty="0" smtClean="0"/>
                        <a:t>– 9</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900" b="0" dirty="0" smtClean="0"/>
                        <a:t>Internet – 7</a:t>
                      </a:r>
                      <a:r>
                        <a:rPr lang="en-US" sz="900" b="0" baseline="0" dirty="0" smtClean="0"/>
                        <a:t> hours</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Desktop – 41% of time</a:t>
                      </a:r>
                      <a:endParaRPr lang="en-US" sz="900" b="1" dirty="0"/>
                    </a:p>
                  </a:txBody>
                  <a:tcP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a:r>
                        <a:rPr lang="en-US" sz="900" b="0" dirty="0" smtClean="0"/>
                        <a:t>Laptop – 38% of time</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Laptop – 81%</a:t>
                      </a:r>
                      <a:endParaRPr lang="en-US" sz="900" b="1" dirty="0"/>
                    </a:p>
                  </a:txBody>
                  <a:tcPr>
                    <a:solidFill>
                      <a:schemeClr val="accent2">
                        <a:lumMod val="20000"/>
                        <a:lumOff val="80000"/>
                      </a:schemeClr>
                    </a:solidFill>
                  </a:tcPr>
                </a:tc>
                <a:tc>
                  <a:txBody>
                    <a:bodyPr/>
                    <a:lstStyle/>
                    <a:p>
                      <a:pPr algn="ctr"/>
                      <a:r>
                        <a:rPr lang="en-US" sz="900" b="0" dirty="0" smtClean="0"/>
                        <a:t>Smartphone – 61%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8"/>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Drama – 72%</a:t>
                      </a:r>
                      <a:endParaRPr lang="en-US" sz="900" b="1" dirty="0"/>
                    </a:p>
                  </a:txBody>
                  <a:tcPr>
                    <a:solidFill>
                      <a:schemeClr val="accent2">
                        <a:lumMod val="20000"/>
                        <a:lumOff val="80000"/>
                      </a:schemeClr>
                    </a:solidFill>
                  </a:tcPr>
                </a:tc>
                <a:tc>
                  <a:txBody>
                    <a:bodyPr/>
                    <a:lstStyle/>
                    <a:p>
                      <a:pPr algn="ctr"/>
                      <a:r>
                        <a:rPr lang="en-US" sz="900" b="0" dirty="0" smtClean="0"/>
                        <a:t>Comedy – 69%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57%</a:t>
                      </a:r>
                      <a:endParaRPr lang="en-US" sz="900" b="1" dirty="0"/>
                    </a:p>
                  </a:txBody>
                  <a:tcPr>
                    <a:solidFill>
                      <a:schemeClr val="accent2">
                        <a:lumMod val="20000"/>
                        <a:lumOff val="80000"/>
                      </a:schemeClr>
                    </a:solidFill>
                  </a:tcPr>
                </a:tc>
                <a:tc>
                  <a:txBody>
                    <a:bodyPr/>
                    <a:lstStyle/>
                    <a:p>
                      <a:pPr algn="ctr"/>
                      <a:r>
                        <a:rPr lang="en-US" sz="900" b="0" dirty="0" smtClean="0"/>
                        <a:t>YouTube – 22%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 – 93%</a:t>
                      </a:r>
                      <a:endParaRPr lang="en-US" sz="900" b="1" dirty="0"/>
                    </a:p>
                  </a:txBody>
                  <a:tcPr>
                    <a:solidFill>
                      <a:schemeClr val="accent2">
                        <a:lumMod val="20000"/>
                        <a:lumOff val="80000"/>
                      </a:schemeClr>
                    </a:solidFill>
                  </a:tcPr>
                </a:tc>
                <a:tc>
                  <a:txBody>
                    <a:bodyPr/>
                    <a:lstStyle/>
                    <a:p>
                      <a:pPr algn="ctr"/>
                      <a:r>
                        <a:rPr lang="en-US" sz="900" b="0" dirty="0" smtClean="0"/>
                        <a:t>Superstore– 76%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42%</a:t>
                      </a:r>
                      <a:endParaRPr lang="en-US" sz="900" b="1" dirty="0"/>
                    </a:p>
                  </a:txBody>
                  <a:tcPr>
                    <a:solidFill>
                      <a:schemeClr val="accent2">
                        <a:lumMod val="20000"/>
                        <a:lumOff val="80000"/>
                      </a:schemeClr>
                    </a:solidFill>
                  </a:tcPr>
                </a:tc>
                <a:tc>
                  <a:txBody>
                    <a:bodyPr/>
                    <a:lstStyle/>
                    <a:p>
                      <a:pPr algn="ctr"/>
                      <a:r>
                        <a:rPr lang="en-US" sz="900" b="0" dirty="0" smtClean="0"/>
                        <a:t>SUV– 29%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2"/>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Toyota – 23%</a:t>
                      </a:r>
                      <a:endParaRPr lang="en-US" sz="900" b="1" dirty="0"/>
                    </a:p>
                  </a:txBody>
                  <a:tcP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900" b="0" dirty="0" smtClean="0"/>
                        <a:t>Ford</a:t>
                      </a:r>
                      <a:r>
                        <a:rPr lang="en-US" sz="900" b="0" baseline="0" dirty="0" smtClean="0"/>
                        <a:t> </a:t>
                      </a:r>
                      <a:r>
                        <a:rPr lang="en-US" sz="900" b="0" dirty="0" smtClean="0"/>
                        <a:t>– 18%</a:t>
                      </a: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graphicFrame>
        <p:nvGraphicFramePr>
          <p:cNvPr id="5" name="Table 4"/>
          <p:cNvGraphicFramePr>
            <a:graphicFrameLocks noGrp="1"/>
          </p:cNvGraphicFramePr>
          <p:nvPr>
            <p:extLst/>
          </p:nvPr>
        </p:nvGraphicFramePr>
        <p:xfrm>
          <a:off x="101601" y="5511801"/>
          <a:ext cx="4343400" cy="128016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2">
                              <a:lumMod val="75000"/>
                            </a:schemeClr>
                          </a:solidFill>
                        </a:rPr>
                        <a:t>G A M B L I N G / G A M I N G   P O T E N T I A L</a:t>
                      </a:r>
                      <a:endParaRPr lang="en-US" sz="1200" b="1" dirty="0">
                        <a:solidFill>
                          <a:schemeClr val="accent2">
                            <a:lumMod val="75000"/>
                          </a:schemeClr>
                        </a:solidFill>
                      </a:endParaRPr>
                    </a:p>
                  </a:txBody>
                  <a:tcPr>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val="10000"/>
                  </a:ext>
                </a:extLst>
              </a:tr>
              <a:tr h="149854">
                <a:tc>
                  <a:txBody>
                    <a:bodyPr/>
                    <a:lstStyle/>
                    <a:p>
                      <a:pPr algn="r"/>
                      <a:r>
                        <a:rPr lang="en-US" sz="1050" b="1" dirty="0" smtClean="0"/>
                        <a:t>Risk Meter</a:t>
                      </a:r>
                      <a:endParaRPr lang="en-US" sz="1050" b="1" dirty="0"/>
                    </a:p>
                  </a:txBody>
                  <a:tcPr/>
                </a:tc>
                <a:tc>
                  <a:txBody>
                    <a:bodyPr/>
                    <a:lstStyle/>
                    <a:p>
                      <a:pPr algn="ctr"/>
                      <a:r>
                        <a:rPr lang="en-US" sz="1050" b="1" dirty="0" smtClean="0"/>
                        <a:t>11</a:t>
                      </a:r>
                      <a:r>
                        <a:rPr lang="en-US" sz="900" b="1" dirty="0" smtClean="0"/>
                        <a:t> </a:t>
                      </a:r>
                      <a:r>
                        <a:rPr lang="en-US" sz="900" i="1" dirty="0" smtClean="0"/>
                        <a:t>out of 25 points</a:t>
                      </a:r>
                      <a:endParaRPr lang="en-US" sz="900" i="1" dirty="0"/>
                    </a:p>
                  </a:txBody>
                  <a:tcPr/>
                </a:tc>
                <a:extLst>
                  <a:ext uri="{0D108BD9-81ED-4DB2-BD59-A6C34878D82A}">
                    <a16:rowId xmlns:a16="http://schemas.microsoft.com/office/drawing/2014/main" val="10001"/>
                  </a:ext>
                </a:extLst>
              </a:tr>
              <a:tr h="149854">
                <a:tc>
                  <a:txBody>
                    <a:bodyPr/>
                    <a:lstStyle/>
                    <a:p>
                      <a:pPr algn="r"/>
                      <a:r>
                        <a:rPr lang="en-US" sz="1050" b="1" dirty="0" smtClean="0"/>
                        <a:t>Gaming/Gambling Tendency</a:t>
                      </a:r>
                      <a:endParaRPr lang="en-US" sz="1050" b="1" dirty="0"/>
                    </a:p>
                  </a:txBody>
                  <a:tcPr/>
                </a:tc>
                <a:tc>
                  <a:txBody>
                    <a:bodyPr/>
                    <a:lstStyle/>
                    <a:p>
                      <a:pPr algn="ctr"/>
                      <a:r>
                        <a:rPr lang="en-US" sz="1050" b="1" dirty="0" smtClean="0"/>
                        <a:t>11 </a:t>
                      </a:r>
                      <a:r>
                        <a:rPr lang="en-US" sz="900" i="1" dirty="0" smtClean="0"/>
                        <a:t>out of 25 points</a:t>
                      </a:r>
                      <a:endParaRPr lang="en-US" sz="900" i="1" dirty="0"/>
                    </a:p>
                  </a:txBody>
                  <a:tcPr/>
                </a:tc>
                <a:extLst>
                  <a:ext uri="{0D108BD9-81ED-4DB2-BD59-A6C34878D82A}">
                    <a16:rowId xmlns:a16="http://schemas.microsoft.com/office/drawing/2014/main" val="10002"/>
                  </a:ext>
                </a:extLst>
              </a:tr>
              <a:tr h="149854">
                <a:tc>
                  <a:txBody>
                    <a:bodyPr/>
                    <a:lstStyle/>
                    <a:p>
                      <a:pPr algn="r"/>
                      <a:r>
                        <a:rPr lang="en-US" sz="1050" b="1" dirty="0" smtClean="0"/>
                        <a:t>Maryland Lottery Perception</a:t>
                      </a:r>
                      <a:endParaRPr lang="en-US" sz="1050" b="1" dirty="0"/>
                    </a:p>
                  </a:txBody>
                  <a:tcPr/>
                </a:tc>
                <a:tc>
                  <a:txBody>
                    <a:bodyPr/>
                    <a:lstStyle/>
                    <a:p>
                      <a:pPr algn="ctr"/>
                      <a:r>
                        <a:rPr lang="en-US" sz="1050" b="1" dirty="0" smtClean="0"/>
                        <a:t>22</a:t>
                      </a:r>
                      <a:r>
                        <a:rPr lang="en-US" sz="900" b="1" dirty="0" smtClean="0"/>
                        <a:t> </a:t>
                      </a:r>
                      <a:r>
                        <a:rPr lang="en-US" sz="900" i="1" dirty="0" smtClean="0"/>
                        <a:t>out of 50 points</a:t>
                      </a:r>
                      <a:endParaRPr lang="en-US" sz="900" i="1" dirty="0"/>
                    </a:p>
                  </a:txBody>
                  <a:tcPr/>
                </a:tc>
                <a:extLst>
                  <a:ext uri="{0D108BD9-81ED-4DB2-BD59-A6C34878D82A}">
                    <a16:rowId xmlns:a16="http://schemas.microsoft.com/office/drawing/2014/main" val="10003"/>
                  </a:ext>
                </a:extLst>
              </a:tr>
              <a:tr h="149854">
                <a:tc>
                  <a:txBody>
                    <a:bodyPr/>
                    <a:lstStyle/>
                    <a:p>
                      <a:pPr algn="r"/>
                      <a:r>
                        <a:rPr lang="en-US" sz="1050" b="1" dirty="0" smtClean="0">
                          <a:solidFill>
                            <a:schemeClr val="bg1"/>
                          </a:solidFill>
                        </a:rPr>
                        <a:t>Total Score</a:t>
                      </a:r>
                      <a:endParaRPr lang="en-US" sz="1050" b="1" dirty="0">
                        <a:solidFill>
                          <a:schemeClr val="bg1"/>
                        </a:solidFill>
                      </a:endParaRPr>
                    </a:p>
                  </a:txBody>
                  <a:tcPr>
                    <a:solidFill>
                      <a:schemeClr val="accent2"/>
                    </a:solidFill>
                  </a:tcPr>
                </a:tc>
                <a:tc>
                  <a:txBody>
                    <a:bodyPr/>
                    <a:lstStyle/>
                    <a:p>
                      <a:pPr algn="ctr"/>
                      <a:r>
                        <a:rPr lang="en-US" sz="1050" b="1" i="0" dirty="0" smtClean="0">
                          <a:solidFill>
                            <a:schemeClr val="bg1"/>
                          </a:solidFill>
                        </a:rPr>
                        <a:t>44</a:t>
                      </a:r>
                      <a:r>
                        <a:rPr lang="en-US" sz="1050" b="1" i="0" baseline="0" dirty="0" smtClean="0">
                          <a:solidFill>
                            <a:schemeClr val="bg1"/>
                          </a:solidFill>
                        </a:rPr>
                        <a:t> </a:t>
                      </a:r>
                      <a:r>
                        <a:rPr lang="en-US" sz="900" b="1" i="1" dirty="0" smtClean="0">
                          <a:solidFill>
                            <a:schemeClr val="bg1"/>
                          </a:solidFill>
                        </a:rPr>
                        <a:t>out of 100 points</a:t>
                      </a:r>
                      <a:endParaRPr lang="en-US" sz="900" b="1" i="1" dirty="0">
                        <a:solidFill>
                          <a:schemeClr val="bg1"/>
                        </a:solidFill>
                      </a:endParaRPr>
                    </a:p>
                  </a:txBody>
                  <a:tcPr>
                    <a:solidFill>
                      <a:schemeClr val="accent2"/>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nvPr>
        </p:nvGraphicFramePr>
        <p:xfrm>
          <a:off x="101601" y="1278466"/>
          <a:ext cx="4343400" cy="2226734"/>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tblGrid>
              <a:tr h="349917">
                <a:tc>
                  <a:txBody>
                    <a:bodyPr/>
                    <a:lstStyle/>
                    <a:p>
                      <a:pPr algn="ctr"/>
                      <a:r>
                        <a:rPr lang="en-US" sz="1200" b="1" dirty="0" smtClean="0">
                          <a:solidFill>
                            <a:schemeClr val="accent2">
                              <a:lumMod val="75000"/>
                            </a:schemeClr>
                          </a:solidFill>
                        </a:rPr>
                        <a:t>P R O F I L E  S U M M A R Y</a:t>
                      </a:r>
                      <a:r>
                        <a:rPr lang="en-US" sz="1200" b="1" baseline="0" dirty="0" smtClean="0">
                          <a:solidFill>
                            <a:schemeClr val="accent2">
                              <a:lumMod val="75000"/>
                            </a:schemeClr>
                          </a:solidFill>
                        </a:rPr>
                        <a:t> </a:t>
                      </a:r>
                      <a:endParaRPr lang="en-US" sz="1200" b="1" dirty="0">
                        <a:solidFill>
                          <a:schemeClr val="accent2">
                            <a:lumMod val="75000"/>
                          </a:schemeClr>
                        </a:solidFill>
                      </a:endParaRPr>
                    </a:p>
                  </a:txBody>
                  <a:tcPr anchor="ctr">
                    <a:solidFill>
                      <a:schemeClr val="bg1">
                        <a:lumMod val="95000"/>
                      </a:schemeClr>
                    </a:solidFill>
                  </a:tcPr>
                </a:tc>
                <a:extLst>
                  <a:ext uri="{0D108BD9-81ED-4DB2-BD59-A6C34878D82A}">
                    <a16:rowId xmlns:a16="http://schemas.microsoft.com/office/drawing/2014/main" val="10000"/>
                  </a:ext>
                </a:extLst>
              </a:tr>
              <a:tr h="1876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This group’s average age is the oldest</a:t>
                      </a:r>
                      <a:r>
                        <a:rPr lang="en-US" sz="1200" b="1" baseline="0" dirty="0" smtClean="0">
                          <a:solidFill>
                            <a:schemeClr val="tx1"/>
                          </a:solidFill>
                        </a:rPr>
                        <a:t> compared to other segments.  The high majority are white and own a single family home valued around $300,000 in small towns or rural areas.  </a:t>
                      </a:r>
                      <a:r>
                        <a:rPr lang="en-US" sz="1200" b="1" dirty="0" smtClean="0">
                          <a:solidFill>
                            <a:schemeClr val="tx1"/>
                          </a:solidFill>
                        </a:rPr>
                        <a:t>They are moderately</a:t>
                      </a:r>
                      <a:r>
                        <a:rPr lang="en-US" sz="1200" b="1" baseline="0" dirty="0" smtClean="0">
                          <a:solidFill>
                            <a:schemeClr val="tx1"/>
                          </a:solidFill>
                        </a:rPr>
                        <a:t> educated and either work full time </a:t>
                      </a:r>
                      <a:r>
                        <a:rPr lang="en-US" sz="1200" b="1" dirty="0" smtClean="0">
                          <a:solidFill>
                            <a:schemeClr val="tx1"/>
                          </a:solidFill>
                        </a:rPr>
                        <a:t>with</a:t>
                      </a:r>
                      <a:r>
                        <a:rPr lang="en-US" sz="1200" b="1" baseline="0" dirty="0" smtClean="0">
                          <a:solidFill>
                            <a:schemeClr val="tx1"/>
                          </a:solidFill>
                        </a:rPr>
                        <a:t> an average HHI of $76,000 or are retired.   </a:t>
                      </a:r>
                      <a:r>
                        <a:rPr lang="en-US" sz="1200" b="1" dirty="0" smtClean="0">
                          <a:solidFill>
                            <a:schemeClr val="tx1"/>
                          </a:solidFill>
                        </a:rPr>
                        <a:t>Besides watching</a:t>
                      </a:r>
                      <a:r>
                        <a:rPr lang="en-US" sz="1200" b="1" baseline="0" dirty="0" smtClean="0">
                          <a:solidFill>
                            <a:schemeClr val="tx1"/>
                          </a:solidFill>
                        </a:rPr>
                        <a:t> </a:t>
                      </a:r>
                      <a:r>
                        <a:rPr lang="en-US" sz="1200" b="1" dirty="0" smtClean="0">
                          <a:solidFill>
                            <a:schemeClr val="tx1"/>
                          </a:solidFill>
                        </a:rPr>
                        <a:t>TV</a:t>
                      </a:r>
                      <a:r>
                        <a:rPr lang="en-US" sz="1200" b="1" baseline="0" dirty="0" smtClean="0">
                          <a:solidFill>
                            <a:schemeClr val="tx1"/>
                          </a:solidFill>
                        </a:rPr>
                        <a:t> and reading, they spend their leisure time caring for pets, cooking, and traveling. </a:t>
                      </a:r>
                      <a:r>
                        <a:rPr lang="en-US" sz="1200" b="1" dirty="0" smtClean="0">
                          <a:solidFill>
                            <a:schemeClr val="tx1"/>
                          </a:solidFill>
                        </a:rPr>
                        <a:t>Their gambling/gaming index score is below average for the non-players.</a:t>
                      </a:r>
                    </a:p>
                    <a:p>
                      <a:pPr algn="l"/>
                      <a:endParaRPr lang="en-US" sz="1200" b="1"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nvPr>
        </p:nvGraphicFramePr>
        <p:xfrm>
          <a:off x="107950" y="3606800"/>
          <a:ext cx="4343400" cy="1836421"/>
        </p:xfrm>
        <a:graphic>
          <a:graphicData uri="http://schemas.openxmlformats.org/drawingml/2006/table">
            <a:tbl>
              <a:tblPr firstRow="1" bandRow="1">
                <a:tableStyleId>{5940675A-B579-460E-94D1-54222C63F5DA}</a:tableStyleId>
              </a:tblPr>
              <a:tblGrid>
                <a:gridCol w="2285999">
                  <a:extLst>
                    <a:ext uri="{9D8B030D-6E8A-4147-A177-3AD203B41FA5}">
                      <a16:colId xmlns:a16="http://schemas.microsoft.com/office/drawing/2014/main" val="20000"/>
                    </a:ext>
                  </a:extLst>
                </a:gridCol>
                <a:gridCol w="2057401">
                  <a:extLst>
                    <a:ext uri="{9D8B030D-6E8A-4147-A177-3AD203B41FA5}">
                      <a16:colId xmlns:a16="http://schemas.microsoft.com/office/drawing/2014/main" val="20001"/>
                    </a:ext>
                  </a:extLst>
                </a:gridCol>
              </a:tblGrid>
              <a:tr h="286195">
                <a:tc gridSpan="2">
                  <a:txBody>
                    <a:bodyPr/>
                    <a:lstStyle/>
                    <a:p>
                      <a:pPr algn="ctr"/>
                      <a:r>
                        <a:rPr lang="en-US" sz="1200" b="1" dirty="0" smtClean="0">
                          <a:solidFill>
                            <a:schemeClr val="tx1">
                              <a:lumMod val="75000"/>
                              <a:lumOff val="25000"/>
                            </a:schemeClr>
                          </a:solidFill>
                        </a:rPr>
                        <a:t>C U R R E N T</a:t>
                      </a:r>
                      <a:r>
                        <a:rPr lang="en-US" sz="1200" b="1" baseline="0" dirty="0" smtClean="0">
                          <a:solidFill>
                            <a:schemeClr val="tx1">
                              <a:lumMod val="75000"/>
                              <a:lumOff val="25000"/>
                            </a:schemeClr>
                          </a:solidFill>
                        </a:rPr>
                        <a:t>  L O T T E R Y  P L A Y</a:t>
                      </a:r>
                      <a:endParaRPr lang="en-US" sz="1200" b="1" dirty="0">
                        <a:solidFill>
                          <a:schemeClr val="tx1">
                            <a:lumMod val="75000"/>
                            <a:lumOff val="25000"/>
                          </a:schemeClr>
                        </a:solidFill>
                      </a:endParaRPr>
                    </a:p>
                  </a:txBody>
                  <a:tcPr>
                    <a:solidFill>
                      <a:schemeClr val="bg1">
                        <a:lumMod val="85000"/>
                      </a:schemeClr>
                    </a:solidFill>
                  </a:tcPr>
                </a:tc>
                <a:tc hMerge="1">
                  <a:txBody>
                    <a:bodyPr/>
                    <a:lstStyle/>
                    <a:p>
                      <a:pPr algn="ctr"/>
                      <a:endParaRPr lang="en-US" sz="1200" b="1" dirty="0">
                        <a:solidFill>
                          <a:schemeClr val="accent2">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238496">
                <a:tc>
                  <a:txBody>
                    <a:bodyPr/>
                    <a:lstStyle/>
                    <a:p>
                      <a:pPr algn="r"/>
                      <a:endParaRPr lang="en-US" sz="900" b="1" dirty="0">
                        <a:solidFill>
                          <a:schemeClr val="tx1">
                            <a:lumMod val="50000"/>
                            <a:lumOff val="50000"/>
                          </a:schemeClr>
                        </a:solidFill>
                      </a:endParaRPr>
                    </a:p>
                  </a:txBody>
                  <a:tcPr>
                    <a:solidFill>
                      <a:schemeClr val="bg1">
                        <a:lumMod val="85000"/>
                      </a:schemeClr>
                    </a:solidFill>
                  </a:tcPr>
                </a:tc>
                <a:tc>
                  <a:txBody>
                    <a:bodyPr/>
                    <a:lstStyle/>
                    <a:p>
                      <a:pPr algn="ctr"/>
                      <a:r>
                        <a:rPr lang="en-US" sz="900" b="1" i="1" dirty="0" smtClean="0">
                          <a:solidFill>
                            <a:schemeClr val="tx1">
                              <a:lumMod val="50000"/>
                              <a:lumOff val="50000"/>
                            </a:schemeClr>
                          </a:solidFill>
                        </a:rPr>
                        <a:t>% of Respondents</a:t>
                      </a:r>
                      <a:endParaRPr lang="en-US" sz="900" b="1" i="1"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1"/>
                  </a:ext>
                </a:extLst>
              </a:tr>
              <a:tr h="262346">
                <a:tc>
                  <a:txBody>
                    <a:bodyPr/>
                    <a:lstStyle/>
                    <a:p>
                      <a:pPr algn="r"/>
                      <a:r>
                        <a:rPr lang="en-US" sz="1050" b="1" dirty="0" smtClean="0">
                          <a:solidFill>
                            <a:schemeClr val="tx1">
                              <a:lumMod val="50000"/>
                              <a:lumOff val="50000"/>
                            </a:schemeClr>
                          </a:solidFill>
                        </a:rPr>
                        <a:t>Daily Games</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2"/>
                  </a:ext>
                </a:extLst>
              </a:tr>
              <a:tr h="262346">
                <a:tc>
                  <a:txBody>
                    <a:bodyPr/>
                    <a:lstStyle/>
                    <a:p>
                      <a:pPr algn="r"/>
                      <a:r>
                        <a:rPr lang="en-US" sz="1050" b="1" dirty="0" smtClean="0">
                          <a:solidFill>
                            <a:schemeClr val="tx1">
                              <a:lumMod val="50000"/>
                              <a:lumOff val="50000"/>
                            </a:schemeClr>
                          </a:solidFill>
                        </a:rPr>
                        <a:t>Jackpot</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3"/>
                  </a:ext>
                </a:extLst>
              </a:tr>
              <a:tr h="262346">
                <a:tc>
                  <a:txBody>
                    <a:bodyPr/>
                    <a:lstStyle/>
                    <a:p>
                      <a:pPr algn="r"/>
                      <a:r>
                        <a:rPr lang="en-US" sz="1050" b="1" dirty="0" smtClean="0">
                          <a:solidFill>
                            <a:schemeClr val="tx1">
                              <a:lumMod val="50000"/>
                              <a:lumOff val="50000"/>
                            </a:schemeClr>
                          </a:solidFill>
                        </a:rPr>
                        <a:t>Scratch-Offs</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4"/>
                  </a:ext>
                </a:extLst>
              </a:tr>
              <a:tr h="262346">
                <a:tc>
                  <a:txBody>
                    <a:bodyPr/>
                    <a:lstStyle/>
                    <a:p>
                      <a:pPr algn="r"/>
                      <a:r>
                        <a:rPr lang="en-US" sz="1050" b="1" dirty="0" smtClean="0">
                          <a:solidFill>
                            <a:schemeClr val="tx1">
                              <a:lumMod val="50000"/>
                              <a:lumOff val="50000"/>
                            </a:schemeClr>
                          </a:solidFill>
                        </a:rPr>
                        <a:t>Monitor Games</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5"/>
                  </a:ext>
                </a:extLst>
              </a:tr>
              <a:tr h="262346">
                <a:tc>
                  <a:txBody>
                    <a:bodyPr/>
                    <a:lstStyle/>
                    <a:p>
                      <a:pPr algn="r"/>
                      <a:r>
                        <a:rPr lang="en-US" sz="1050" b="1" dirty="0" smtClean="0">
                          <a:solidFill>
                            <a:schemeClr val="tx1">
                              <a:lumMod val="50000"/>
                              <a:lumOff val="50000"/>
                            </a:schemeClr>
                          </a:solidFill>
                        </a:rPr>
                        <a:t>Total  Lottery</a:t>
                      </a:r>
                      <a:r>
                        <a:rPr lang="en-US" sz="1050" b="1" baseline="0" dirty="0" smtClean="0">
                          <a:solidFill>
                            <a:schemeClr val="tx1">
                              <a:lumMod val="50000"/>
                              <a:lumOff val="50000"/>
                            </a:schemeClr>
                          </a:solidFill>
                        </a:rPr>
                        <a:t> </a:t>
                      </a:r>
                      <a:r>
                        <a:rPr lang="en-US" sz="1050" b="1" dirty="0" smtClean="0">
                          <a:solidFill>
                            <a:schemeClr val="tx1">
                              <a:lumMod val="50000"/>
                              <a:lumOff val="50000"/>
                            </a:schemeClr>
                          </a:solidFill>
                        </a:rPr>
                        <a:t>Spend</a:t>
                      </a:r>
                      <a:endParaRPr lang="en-US" sz="1050" b="1" dirty="0">
                        <a:solidFill>
                          <a:schemeClr val="tx1">
                            <a:lumMod val="50000"/>
                            <a:lumOff val="50000"/>
                          </a:schemeClr>
                        </a:solidFill>
                      </a:endParaRP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tx1">
                              <a:lumMod val="50000"/>
                              <a:lumOff val="50000"/>
                            </a:schemeClr>
                          </a:solidFill>
                        </a:rPr>
                        <a:t>DNP</a:t>
                      </a:r>
                      <a:endParaRPr lang="en-US" sz="1050" b="1"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6"/>
                  </a:ext>
                </a:extLst>
              </a:tr>
            </a:tbl>
          </a:graphicData>
        </a:graphic>
      </p:graphicFrame>
      <p:sp>
        <p:nvSpPr>
          <p:cNvPr id="8" name="Rectangle 7"/>
          <p:cNvSpPr/>
          <p:nvPr/>
        </p:nvSpPr>
        <p:spPr>
          <a:xfrm>
            <a:off x="8168195" y="762000"/>
            <a:ext cx="899605" cy="369332"/>
          </a:xfrm>
          <a:prstGeom prst="rect">
            <a:avLst/>
          </a:prstGeom>
        </p:spPr>
        <p:txBody>
          <a:bodyPr wrap="none">
            <a:spAutoFit/>
          </a:bodyPr>
          <a:lstStyle/>
          <a:p>
            <a:pPr>
              <a:defRPr/>
            </a:pPr>
            <a:r>
              <a:rPr lang="en-US" i="1" dirty="0"/>
              <a:t>(n = </a:t>
            </a:r>
            <a:r>
              <a:rPr lang="en-US" i="1" dirty="0" smtClean="0"/>
              <a:t>72)</a:t>
            </a:r>
            <a:endParaRPr lang="en-US" i="1" dirty="0"/>
          </a:p>
        </p:txBody>
      </p:sp>
    </p:spTree>
    <p:extLst>
      <p:ext uri="{BB962C8B-B14F-4D97-AF65-F5344CB8AC3E}">
        <p14:creationId xmlns:p14="http://schemas.microsoft.com/office/powerpoint/2010/main" val="181275204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p:cNvSpPr>
            <a:spLocks noGrp="1"/>
          </p:cNvSpPr>
          <p:nvPr>
            <p:ph type="body" sz="quarter" idx="10"/>
          </p:nvPr>
        </p:nvSpPr>
        <p:spPr>
          <a:xfrm>
            <a:off x="152400" y="152403"/>
            <a:ext cx="8991600" cy="685800"/>
          </a:xfrm>
        </p:spPr>
        <p:txBody>
          <a:bodyPr/>
          <a:lstStyle/>
          <a:p>
            <a:pPr>
              <a:lnSpc>
                <a:spcPct val="70000"/>
              </a:lnSpc>
            </a:pPr>
            <a:r>
              <a:rPr lang="en-US" sz="4000" dirty="0">
                <a:solidFill>
                  <a:schemeClr val="accent2"/>
                </a:solidFill>
              </a:rPr>
              <a:t>Non-Player Profile</a:t>
            </a:r>
          </a:p>
          <a:p>
            <a:pPr eaLnBrk="1" hangingPunct="1">
              <a:lnSpc>
                <a:spcPct val="70000"/>
              </a:lnSpc>
            </a:pPr>
            <a:r>
              <a:rPr lang="en-US" sz="2800" b="0" i="1" dirty="0" smtClean="0">
                <a:solidFill>
                  <a:schemeClr val="tx1"/>
                </a:solidFill>
              </a:rPr>
              <a:t>RURAL / HIGH INCOME </a:t>
            </a:r>
          </a:p>
        </p:txBody>
      </p:sp>
      <p:graphicFrame>
        <p:nvGraphicFramePr>
          <p:cNvPr id="4" name="Table 3"/>
          <p:cNvGraphicFramePr>
            <a:graphicFrameLocks noGrp="1"/>
          </p:cNvGraphicFramePr>
          <p:nvPr>
            <p:extLst>
              <p:ext uri="{D42A27DB-BD31-4B8C-83A1-F6EECF244321}">
                <p14:modId xmlns:p14="http://schemas.microsoft.com/office/powerpoint/2010/main" val="3172060672"/>
              </p:ext>
            </p:extLst>
          </p:nvPr>
        </p:nvGraphicFramePr>
        <p:xfrm>
          <a:off x="4690532" y="1278466"/>
          <a:ext cx="4343400" cy="5516880"/>
        </p:xfrm>
        <a:graphic>
          <a:graphicData uri="http://schemas.openxmlformats.org/drawingml/2006/table">
            <a:tbl>
              <a:tblPr firstRow="1" bandRow="1">
                <a:tableStyleId>{5940675A-B579-460E-94D1-54222C63F5DA}</a:tableStyleId>
              </a:tblPr>
              <a:tblGrid>
                <a:gridCol w="294536">
                  <a:extLst>
                    <a:ext uri="{9D8B030D-6E8A-4147-A177-3AD203B41FA5}">
                      <a16:colId xmlns:a16="http://schemas.microsoft.com/office/drawing/2014/main" val="20000"/>
                    </a:ext>
                  </a:extLst>
                </a:gridCol>
                <a:gridCol w="130566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64862">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chemeClr val="bg1"/>
                          </a:solidFill>
                        </a:rPr>
                        <a:t>Top Response </a:t>
                      </a:r>
                    </a:p>
                    <a:p>
                      <a:pPr algn="ctr"/>
                      <a:r>
                        <a:rPr lang="en-US" sz="900" b="1" dirty="0" smtClean="0">
                          <a:solidFill>
                            <a:schemeClr val="bg1"/>
                          </a:solidFill>
                        </a:rPr>
                        <a:t> (or Average)</a:t>
                      </a:r>
                    </a:p>
                  </a:txBody>
                  <a:tcPr>
                    <a:lnT w="12700" cap="flat" cmpd="sng" algn="ctr">
                      <a:solidFill>
                        <a:schemeClr val="tx1"/>
                      </a:solidFill>
                      <a:prstDash val="solid"/>
                      <a:round/>
                      <a:headEnd type="none" w="med" len="med"/>
                      <a:tailEnd type="none" w="med" len="med"/>
                    </a:lnT>
                    <a:solidFill>
                      <a:schemeClr val="accent2"/>
                    </a:solidFill>
                  </a:tcPr>
                </a:tc>
                <a:tc>
                  <a:txBody>
                    <a:bodyPr/>
                    <a:lstStyle/>
                    <a:p>
                      <a:pPr algn="ctr"/>
                      <a:r>
                        <a:rPr lang="en-US" sz="900" b="1" dirty="0" smtClean="0">
                          <a:solidFill>
                            <a:schemeClr val="tx1"/>
                          </a:solidFill>
                        </a:rPr>
                        <a:t>2</a:t>
                      </a:r>
                      <a:r>
                        <a:rPr lang="en-US" sz="900" b="1" baseline="30000" dirty="0" smtClean="0">
                          <a:solidFill>
                            <a:schemeClr val="tx1"/>
                          </a:solidFill>
                        </a:rPr>
                        <a:t>nd</a:t>
                      </a:r>
                      <a:r>
                        <a:rPr lang="en-US" sz="900" b="1" baseline="0" dirty="0" smtClean="0">
                          <a:solidFill>
                            <a:schemeClr val="tx1"/>
                          </a:solidFill>
                        </a:rPr>
                        <a:t> Top Response</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r h="228039">
                <a:tc rowSpan="13">
                  <a:txBody>
                    <a:bodyPr/>
                    <a:lstStyle/>
                    <a:p>
                      <a:pPr algn="ctr"/>
                      <a:r>
                        <a:rPr lang="en-US" sz="1050" b="1" dirty="0" smtClean="0">
                          <a:solidFill>
                            <a:schemeClr val="accent2">
                              <a:lumMod val="75000"/>
                            </a:schemeClr>
                          </a:solidFill>
                        </a:rPr>
                        <a:t>DEMOGRAPHICS</a:t>
                      </a:r>
                      <a:endParaRPr lang="en-US" sz="1050" b="1" dirty="0">
                        <a:solidFill>
                          <a:schemeClr val="accent2">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51 years</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28039">
                <a:tc vMerge="1">
                  <a:txBody>
                    <a:bodyPr/>
                    <a:lstStyle/>
                    <a:p>
                      <a:pPr algn="r"/>
                      <a:endParaRPr lang="en-US" sz="900" b="1" dirty="0"/>
                    </a:p>
                  </a:txBody>
                  <a:tcPr/>
                </a:tc>
                <a:tc>
                  <a:txBody>
                    <a:bodyPr/>
                    <a:lstStyle/>
                    <a:p>
                      <a:pPr algn="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Female</a:t>
                      </a:r>
                      <a:r>
                        <a:rPr lang="en-US" sz="900" b="1" baseline="0" dirty="0" smtClean="0"/>
                        <a:t>  </a:t>
                      </a:r>
                      <a:r>
                        <a:rPr lang="en-US" sz="900" b="1" dirty="0" smtClean="0"/>
                        <a:t>– 52%</a:t>
                      </a:r>
                      <a:endParaRPr lang="en-US" sz="900" b="1" dirty="0"/>
                    </a:p>
                  </a:txBody>
                  <a:tcPr>
                    <a:solidFill>
                      <a:schemeClr val="accent2">
                        <a:lumMod val="20000"/>
                        <a:lumOff val="80000"/>
                      </a:schemeClr>
                    </a:solidFill>
                  </a:tcPr>
                </a:tc>
                <a:tc>
                  <a:txBody>
                    <a:bodyPr/>
                    <a:lstStyle/>
                    <a:p>
                      <a:pPr algn="ctr"/>
                      <a:r>
                        <a:rPr lang="en-US" sz="900" b="0" dirty="0" smtClean="0"/>
                        <a:t>Male – 48%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28039">
                <a:tc vMerge="1">
                  <a:txBody>
                    <a:bodyPr/>
                    <a:lstStyle/>
                    <a:p>
                      <a:pPr algn="r"/>
                      <a:endParaRPr lang="en-US" sz="900" b="1" dirty="0"/>
                    </a:p>
                  </a:txBody>
                  <a:tcPr/>
                </a:tc>
                <a:tc>
                  <a:txBody>
                    <a:bodyPr/>
                    <a:lstStyle/>
                    <a:p>
                      <a:pPr algn="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a:t>
                      </a:r>
                      <a:r>
                        <a:rPr lang="en-US" sz="900" b="1" baseline="0" dirty="0" smtClean="0"/>
                        <a:t> </a:t>
                      </a:r>
                      <a:r>
                        <a:rPr lang="en-US" sz="900" b="1" dirty="0" smtClean="0"/>
                        <a:t> – 86%</a:t>
                      </a:r>
                      <a:endParaRPr lang="en-US" sz="900" b="1" dirty="0"/>
                    </a:p>
                  </a:txBody>
                  <a:tcPr>
                    <a:solidFill>
                      <a:schemeClr val="accent2">
                        <a:lumMod val="20000"/>
                        <a:lumOff val="80000"/>
                      </a:schemeClr>
                    </a:solidFill>
                  </a:tcPr>
                </a:tc>
                <a:tc>
                  <a:txBody>
                    <a:bodyPr/>
                    <a:lstStyle/>
                    <a:p>
                      <a:pPr algn="ctr"/>
                      <a:r>
                        <a:rPr lang="en-US" sz="900" b="0" dirty="0" smtClean="0"/>
                        <a:t>AA– 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28039">
                <a:tc vMerge="1">
                  <a:txBody>
                    <a:bodyPr/>
                    <a:lstStyle/>
                    <a:p>
                      <a:pPr algn="r"/>
                      <a:endParaRPr lang="en-US" sz="900" b="1" dirty="0"/>
                    </a:p>
                  </a:txBody>
                  <a:tcPr/>
                </a:tc>
                <a:tc>
                  <a:txBody>
                    <a:bodyPr/>
                    <a:lstStyle/>
                    <a:p>
                      <a:pPr algn="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a:t>
                      </a:r>
                      <a:r>
                        <a:rPr lang="en-US" sz="900" b="1" baseline="0" dirty="0" smtClean="0"/>
                        <a:t> 100</a:t>
                      </a:r>
                      <a:r>
                        <a:rPr lang="en-US" sz="900" b="1" dirty="0" smtClean="0"/>
                        <a:t>%</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8039">
                <a:tc vMerge="1">
                  <a:txBody>
                    <a:bodyPr/>
                    <a:lstStyle/>
                    <a:p>
                      <a:pPr algn="r"/>
                      <a:endParaRPr lang="en-US" sz="900" b="1" dirty="0"/>
                    </a:p>
                  </a:txBody>
                  <a:tcPr/>
                </a:tc>
                <a:tc>
                  <a:txBody>
                    <a:bodyPr/>
                    <a:lstStyle/>
                    <a:p>
                      <a:pPr algn="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$465,000</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8039">
                <a:tc vMerge="1">
                  <a:txBody>
                    <a:bodyPr/>
                    <a:lstStyle/>
                    <a:p>
                      <a:pPr algn="r"/>
                      <a:endParaRPr lang="en-US" sz="900" b="1" dirty="0"/>
                    </a:p>
                  </a:txBody>
                  <a:tcPr/>
                </a:tc>
                <a:tc>
                  <a:txBody>
                    <a:bodyPr/>
                    <a:lstStyle/>
                    <a:p>
                      <a:pPr algn="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 – 95%</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8039">
                <a:tc vMerge="1">
                  <a:txBody>
                    <a:bodyPr/>
                    <a:lstStyle/>
                    <a:p>
                      <a:pPr algn="r"/>
                      <a:endParaRPr lang="en-US" sz="900" b="1" dirty="0"/>
                    </a:p>
                  </a:txBody>
                  <a:tcPr/>
                </a:tc>
                <a:tc>
                  <a:txBody>
                    <a:bodyPr/>
                    <a:lstStyle/>
                    <a:p>
                      <a:pPr algn="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Married – 81%</a:t>
                      </a:r>
                      <a:endParaRPr lang="en-US" sz="900" b="1" dirty="0"/>
                    </a:p>
                  </a:txBody>
                  <a:tcPr>
                    <a:solidFill>
                      <a:schemeClr val="accent2">
                        <a:lumMod val="20000"/>
                        <a:lumOff val="80000"/>
                      </a:schemeClr>
                    </a:solidFill>
                  </a:tcPr>
                </a:tc>
                <a:tc>
                  <a:txBody>
                    <a:bodyPr/>
                    <a:lstStyle/>
                    <a:p>
                      <a:pPr algn="ctr"/>
                      <a:r>
                        <a:rPr lang="en-US" sz="900" b="0" dirty="0" smtClean="0"/>
                        <a:t>Divorced – 10%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8039">
                <a:tc vMerge="1">
                  <a:txBody>
                    <a:bodyPr/>
                    <a:lstStyle/>
                    <a:p>
                      <a:pPr algn="r"/>
                      <a:endParaRPr lang="en-US" sz="900" b="1" dirty="0"/>
                    </a:p>
                  </a:txBody>
                  <a:tcPr/>
                </a:tc>
                <a:tc>
                  <a:txBody>
                    <a:bodyPr/>
                    <a:lstStyle/>
                    <a:p>
                      <a:pPr algn="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24%</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8039">
                <a:tc vMerge="1">
                  <a:txBody>
                    <a:bodyPr/>
                    <a:lstStyle/>
                    <a:p>
                      <a:pPr algn="r"/>
                      <a:endParaRPr lang="en-US" sz="900" b="1" dirty="0"/>
                    </a:p>
                  </a:txBody>
                  <a:tcPr/>
                </a:tc>
                <a:tc>
                  <a:txBody>
                    <a:bodyPr/>
                    <a:lstStyle/>
                    <a:p>
                      <a:pPr algn="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  Years</a:t>
                      </a:r>
                      <a:r>
                        <a:rPr lang="en-US" sz="900" b="1" baseline="0" dirty="0" smtClean="0"/>
                        <a:t> </a:t>
                      </a:r>
                      <a:r>
                        <a:rPr lang="en-US" sz="900" b="1" dirty="0" smtClean="0"/>
                        <a:t>college – 48%</a:t>
                      </a:r>
                      <a:endParaRPr lang="en-US" sz="900" b="1" dirty="0"/>
                    </a:p>
                  </a:txBody>
                  <a:tcPr>
                    <a:solidFill>
                      <a:schemeClr val="accent2">
                        <a:lumMod val="20000"/>
                        <a:lumOff val="80000"/>
                      </a:schemeClr>
                    </a:solidFill>
                  </a:tcPr>
                </a:tc>
                <a:tc>
                  <a:txBody>
                    <a:bodyPr/>
                    <a:lstStyle/>
                    <a:p>
                      <a:pPr algn="ctr"/>
                      <a:r>
                        <a:rPr lang="en-US" sz="900" b="0" dirty="0" smtClean="0"/>
                        <a:t>Post college – 24%</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Full time – 57%</a:t>
                      </a:r>
                      <a:endParaRPr lang="en-US" sz="900" b="1" dirty="0"/>
                    </a:p>
                  </a:txBody>
                  <a:tcPr>
                    <a:solidFill>
                      <a:schemeClr val="accent2">
                        <a:lumMod val="20000"/>
                        <a:lumOff val="80000"/>
                      </a:schemeClr>
                    </a:solidFill>
                  </a:tcPr>
                </a:tc>
                <a:tc>
                  <a:txBody>
                    <a:bodyPr/>
                    <a:lstStyle/>
                    <a:p>
                      <a:pPr algn="ctr"/>
                      <a:r>
                        <a:rPr lang="en-US" sz="900" b="0" dirty="0" smtClean="0"/>
                        <a:t>Retired</a:t>
                      </a:r>
                      <a:r>
                        <a:rPr lang="en-US" sz="900" b="0" baseline="0" dirty="0" smtClean="0"/>
                        <a:t> </a:t>
                      </a:r>
                      <a:r>
                        <a:rPr lang="en-US" sz="900" b="0" dirty="0" smtClean="0"/>
                        <a:t>– 19%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73%</a:t>
                      </a:r>
                      <a:endParaRPr lang="en-US" sz="900" b="1" dirty="0"/>
                    </a:p>
                  </a:txBody>
                  <a:tcPr>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$154,000</a:t>
                      </a:r>
                      <a:endParaRPr lang="en-US" sz="900" b="1" dirty="0"/>
                    </a:p>
                  </a:txBody>
                  <a:tcP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8039">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100%</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21621">
                <a:tc>
                  <a:txBody>
                    <a:bodyPr/>
                    <a:lstStyle/>
                    <a:p>
                      <a:pPr algn="ctr"/>
                      <a:endParaRPr lang="en-US" sz="200" b="1" dirty="0">
                        <a:solidFill>
                          <a:schemeClr val="accent2">
                            <a:lumMod val="75000"/>
                          </a:schemeClr>
                        </a:solidFill>
                      </a:endParaRPr>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8039">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2">
                              <a:lumMod val="75000"/>
                            </a:schemeClr>
                          </a:solidFill>
                        </a:rPr>
                        <a:t>E</a:t>
                      </a:r>
                      <a:endParaRPr lang="en-US" sz="1050" b="1" dirty="0">
                        <a:solidFill>
                          <a:schemeClr val="accent2">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Watching TV– 81%</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900" b="0" dirty="0" smtClean="0"/>
                        <a:t>Reading – 71%</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8039">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Internet – 7</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900" b="0" dirty="0" smtClean="0"/>
                        <a:t>Broadcast</a:t>
                      </a:r>
                      <a:r>
                        <a:rPr lang="en-US" sz="900" b="0" baseline="0" dirty="0" smtClean="0"/>
                        <a:t> TV </a:t>
                      </a:r>
                      <a:r>
                        <a:rPr lang="en-US" sz="900" b="0" dirty="0" smtClean="0"/>
                        <a:t>– 6</a:t>
                      </a:r>
                      <a:r>
                        <a:rPr lang="en-US" sz="900" b="0" baseline="0" dirty="0" smtClean="0"/>
                        <a:t> hours</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Desktop – 48% of time</a:t>
                      </a:r>
                      <a:endParaRPr lang="en-US" sz="900" b="1" dirty="0"/>
                    </a:p>
                  </a:txBody>
                  <a:tcP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a:r>
                        <a:rPr lang="en-US" sz="900" b="0" dirty="0" smtClean="0"/>
                        <a:t>Laptop</a:t>
                      </a:r>
                      <a:r>
                        <a:rPr lang="en-US" sz="900" b="0" baseline="0" dirty="0" smtClean="0"/>
                        <a:t> </a:t>
                      </a:r>
                      <a:r>
                        <a:rPr lang="en-US" sz="900" b="0" dirty="0" smtClean="0"/>
                        <a:t>– 24% of time</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Smartphone – 81%</a:t>
                      </a:r>
                      <a:endParaRPr lang="en-US" sz="900" b="1" dirty="0"/>
                    </a:p>
                  </a:txBody>
                  <a:tcPr>
                    <a:solidFill>
                      <a:schemeClr val="accent2">
                        <a:lumMod val="20000"/>
                        <a:lumOff val="80000"/>
                      </a:schemeClr>
                    </a:solidFill>
                  </a:tcPr>
                </a:tc>
                <a:tc>
                  <a:txBody>
                    <a:bodyPr/>
                    <a:lstStyle/>
                    <a:p>
                      <a:pPr algn="ctr"/>
                      <a:r>
                        <a:rPr lang="en-US" sz="900" b="0" dirty="0" smtClean="0"/>
                        <a:t>Laptop – 62%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8"/>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Drama – 81%</a:t>
                      </a:r>
                      <a:endParaRPr lang="en-US" sz="900" b="1" dirty="0"/>
                    </a:p>
                  </a:txBody>
                  <a:tcPr>
                    <a:solidFill>
                      <a:schemeClr val="accent2">
                        <a:lumMod val="20000"/>
                        <a:lumOff val="80000"/>
                      </a:schemeClr>
                    </a:solidFill>
                  </a:tcPr>
                </a:tc>
                <a:tc>
                  <a:txBody>
                    <a:bodyPr/>
                    <a:lstStyle/>
                    <a:p>
                      <a:pPr algn="ctr"/>
                      <a:r>
                        <a:rPr lang="en-US" sz="900" b="0" dirty="0" smtClean="0"/>
                        <a:t>Comedy – 71%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62%</a:t>
                      </a:r>
                      <a:endParaRPr lang="en-US" sz="900" b="1" dirty="0"/>
                    </a:p>
                  </a:txBody>
                  <a:tcPr>
                    <a:solidFill>
                      <a:schemeClr val="accent2">
                        <a:lumMod val="20000"/>
                        <a:lumOff val="80000"/>
                      </a:schemeClr>
                    </a:solidFill>
                  </a:tcPr>
                </a:tc>
                <a:tc>
                  <a:txBody>
                    <a:bodyPr/>
                    <a:lstStyle/>
                    <a:p>
                      <a:pPr algn="ctr"/>
                      <a:r>
                        <a:rPr lang="en-US" sz="900" b="0" dirty="0" smtClean="0"/>
                        <a:t>YouTube – 19%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 – 81%</a:t>
                      </a:r>
                      <a:endParaRPr lang="en-US" sz="900" b="1" dirty="0"/>
                    </a:p>
                  </a:txBody>
                  <a:tcPr>
                    <a:solidFill>
                      <a:schemeClr val="accent2">
                        <a:lumMod val="20000"/>
                        <a:lumOff val="80000"/>
                      </a:schemeClr>
                    </a:solidFill>
                  </a:tcPr>
                </a:tc>
                <a:tc>
                  <a:txBody>
                    <a:bodyPr/>
                    <a:lstStyle/>
                    <a:p>
                      <a:pPr algn="ctr"/>
                      <a:r>
                        <a:rPr lang="en-US" sz="900" b="0" dirty="0" smtClean="0"/>
                        <a:t>Superstore– 81%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38%</a:t>
                      </a:r>
                      <a:endParaRPr lang="en-US" sz="900" b="1" dirty="0"/>
                    </a:p>
                  </a:txBody>
                  <a:tcPr>
                    <a:solidFill>
                      <a:schemeClr val="accent2">
                        <a:lumMod val="20000"/>
                        <a:lumOff val="80000"/>
                      </a:schemeClr>
                    </a:solidFill>
                  </a:tcPr>
                </a:tc>
                <a:tc>
                  <a:txBody>
                    <a:bodyPr/>
                    <a:lstStyle/>
                    <a:p>
                      <a:pPr algn="ctr"/>
                      <a:r>
                        <a:rPr lang="en-US" sz="900" b="0" dirty="0" smtClean="0"/>
                        <a:t>SUV– 33%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2"/>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Toyota – 33%</a:t>
                      </a:r>
                      <a:endParaRPr lang="en-US" sz="900" b="1" dirty="0"/>
                    </a:p>
                  </a:txBody>
                  <a:tcP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900" b="0" baseline="0" dirty="0" smtClean="0"/>
                        <a:t>Nissan </a:t>
                      </a:r>
                      <a:r>
                        <a:rPr lang="en-US" sz="900" b="0" dirty="0" smtClean="0"/>
                        <a:t>– 24%</a:t>
                      </a: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graphicFrame>
        <p:nvGraphicFramePr>
          <p:cNvPr id="5" name="Table 4"/>
          <p:cNvGraphicFramePr>
            <a:graphicFrameLocks noGrp="1"/>
          </p:cNvGraphicFramePr>
          <p:nvPr>
            <p:extLst/>
          </p:nvPr>
        </p:nvGraphicFramePr>
        <p:xfrm>
          <a:off x="101601" y="5511801"/>
          <a:ext cx="4343400" cy="128016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2">
                              <a:lumMod val="75000"/>
                            </a:schemeClr>
                          </a:solidFill>
                        </a:rPr>
                        <a:t>G A M B L I N G / G A M I N G   P O T E N T I A L</a:t>
                      </a:r>
                      <a:endParaRPr lang="en-US" sz="1200" b="1" dirty="0">
                        <a:solidFill>
                          <a:schemeClr val="accent2">
                            <a:lumMod val="75000"/>
                          </a:schemeClr>
                        </a:solidFill>
                      </a:endParaRPr>
                    </a:p>
                  </a:txBody>
                  <a:tcPr>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val="10000"/>
                  </a:ext>
                </a:extLst>
              </a:tr>
              <a:tr h="149854">
                <a:tc>
                  <a:txBody>
                    <a:bodyPr/>
                    <a:lstStyle/>
                    <a:p>
                      <a:pPr algn="r"/>
                      <a:r>
                        <a:rPr lang="en-US" sz="1050" b="1" dirty="0" smtClean="0"/>
                        <a:t>Risk Meter</a:t>
                      </a:r>
                      <a:endParaRPr lang="en-US" sz="1050" b="1" dirty="0"/>
                    </a:p>
                  </a:txBody>
                  <a:tcPr/>
                </a:tc>
                <a:tc>
                  <a:txBody>
                    <a:bodyPr/>
                    <a:lstStyle/>
                    <a:p>
                      <a:pPr algn="ctr"/>
                      <a:r>
                        <a:rPr lang="en-US" sz="1050" b="1" dirty="0" smtClean="0"/>
                        <a:t>11</a:t>
                      </a:r>
                      <a:r>
                        <a:rPr lang="en-US" sz="900" b="1" dirty="0" smtClean="0"/>
                        <a:t> </a:t>
                      </a:r>
                      <a:r>
                        <a:rPr lang="en-US" sz="900" i="1" dirty="0" smtClean="0"/>
                        <a:t>out of 25 points</a:t>
                      </a:r>
                      <a:endParaRPr lang="en-US" sz="900" i="1" dirty="0"/>
                    </a:p>
                  </a:txBody>
                  <a:tcPr/>
                </a:tc>
                <a:extLst>
                  <a:ext uri="{0D108BD9-81ED-4DB2-BD59-A6C34878D82A}">
                    <a16:rowId xmlns:a16="http://schemas.microsoft.com/office/drawing/2014/main" val="10001"/>
                  </a:ext>
                </a:extLst>
              </a:tr>
              <a:tr h="149854">
                <a:tc>
                  <a:txBody>
                    <a:bodyPr/>
                    <a:lstStyle/>
                    <a:p>
                      <a:pPr algn="r"/>
                      <a:r>
                        <a:rPr lang="en-US" sz="1050" b="1" dirty="0" smtClean="0"/>
                        <a:t>Gaming/Gambling Tendency</a:t>
                      </a:r>
                      <a:endParaRPr lang="en-US" sz="1050" b="1" dirty="0"/>
                    </a:p>
                  </a:txBody>
                  <a:tcPr/>
                </a:tc>
                <a:tc>
                  <a:txBody>
                    <a:bodyPr/>
                    <a:lstStyle/>
                    <a:p>
                      <a:pPr algn="ctr"/>
                      <a:r>
                        <a:rPr lang="en-US" sz="1050" b="1" dirty="0" smtClean="0"/>
                        <a:t>11 </a:t>
                      </a:r>
                      <a:r>
                        <a:rPr lang="en-US" sz="900" i="1" dirty="0" smtClean="0"/>
                        <a:t>out of 25 points</a:t>
                      </a:r>
                      <a:endParaRPr lang="en-US" sz="900" i="1" dirty="0"/>
                    </a:p>
                  </a:txBody>
                  <a:tcPr/>
                </a:tc>
                <a:extLst>
                  <a:ext uri="{0D108BD9-81ED-4DB2-BD59-A6C34878D82A}">
                    <a16:rowId xmlns:a16="http://schemas.microsoft.com/office/drawing/2014/main" val="10002"/>
                  </a:ext>
                </a:extLst>
              </a:tr>
              <a:tr h="149854">
                <a:tc>
                  <a:txBody>
                    <a:bodyPr/>
                    <a:lstStyle/>
                    <a:p>
                      <a:pPr algn="r"/>
                      <a:r>
                        <a:rPr lang="en-US" sz="1050" b="1" dirty="0" smtClean="0"/>
                        <a:t>Maryland Lottery Perception</a:t>
                      </a:r>
                      <a:endParaRPr lang="en-US" sz="1050" b="1" dirty="0"/>
                    </a:p>
                  </a:txBody>
                  <a:tcPr/>
                </a:tc>
                <a:tc>
                  <a:txBody>
                    <a:bodyPr/>
                    <a:lstStyle/>
                    <a:p>
                      <a:pPr algn="ctr"/>
                      <a:r>
                        <a:rPr lang="en-US" sz="1050" b="1" dirty="0" smtClean="0"/>
                        <a:t>22</a:t>
                      </a:r>
                      <a:r>
                        <a:rPr lang="en-US" sz="900" b="1" dirty="0" smtClean="0"/>
                        <a:t> </a:t>
                      </a:r>
                      <a:r>
                        <a:rPr lang="en-US" sz="900" i="1" dirty="0" smtClean="0"/>
                        <a:t>out of 50 points</a:t>
                      </a:r>
                      <a:endParaRPr lang="en-US" sz="900" i="1" dirty="0"/>
                    </a:p>
                  </a:txBody>
                  <a:tcPr/>
                </a:tc>
                <a:extLst>
                  <a:ext uri="{0D108BD9-81ED-4DB2-BD59-A6C34878D82A}">
                    <a16:rowId xmlns:a16="http://schemas.microsoft.com/office/drawing/2014/main" val="10003"/>
                  </a:ext>
                </a:extLst>
              </a:tr>
              <a:tr h="149854">
                <a:tc>
                  <a:txBody>
                    <a:bodyPr/>
                    <a:lstStyle/>
                    <a:p>
                      <a:pPr algn="r"/>
                      <a:r>
                        <a:rPr lang="en-US" sz="1050" b="1" dirty="0" smtClean="0">
                          <a:solidFill>
                            <a:schemeClr val="bg1"/>
                          </a:solidFill>
                        </a:rPr>
                        <a:t>Total Score</a:t>
                      </a:r>
                      <a:endParaRPr lang="en-US" sz="1050" b="1" dirty="0">
                        <a:solidFill>
                          <a:schemeClr val="bg1"/>
                        </a:solidFill>
                      </a:endParaRPr>
                    </a:p>
                  </a:txBody>
                  <a:tcPr>
                    <a:solidFill>
                      <a:schemeClr val="accent2"/>
                    </a:solidFill>
                  </a:tcPr>
                </a:tc>
                <a:tc>
                  <a:txBody>
                    <a:bodyPr/>
                    <a:lstStyle/>
                    <a:p>
                      <a:pPr algn="ctr"/>
                      <a:r>
                        <a:rPr lang="en-US" sz="1050" b="1" i="0" dirty="0" smtClean="0">
                          <a:solidFill>
                            <a:schemeClr val="bg1"/>
                          </a:solidFill>
                        </a:rPr>
                        <a:t>44</a:t>
                      </a:r>
                      <a:r>
                        <a:rPr lang="en-US" sz="1050" b="1" i="0" baseline="0" dirty="0" smtClean="0">
                          <a:solidFill>
                            <a:schemeClr val="bg1"/>
                          </a:solidFill>
                        </a:rPr>
                        <a:t> </a:t>
                      </a:r>
                      <a:r>
                        <a:rPr lang="en-US" sz="900" b="1" i="1" dirty="0" smtClean="0">
                          <a:solidFill>
                            <a:schemeClr val="bg1"/>
                          </a:solidFill>
                        </a:rPr>
                        <a:t>out of 100 points</a:t>
                      </a:r>
                      <a:endParaRPr lang="en-US" sz="900" b="1" i="1" dirty="0">
                        <a:solidFill>
                          <a:schemeClr val="bg1"/>
                        </a:solidFill>
                      </a:endParaRPr>
                    </a:p>
                  </a:txBody>
                  <a:tcPr>
                    <a:solidFill>
                      <a:schemeClr val="accent2"/>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nvPr>
        </p:nvGraphicFramePr>
        <p:xfrm>
          <a:off x="101601" y="1278466"/>
          <a:ext cx="4343400" cy="2226734"/>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tblGrid>
              <a:tr h="349917">
                <a:tc>
                  <a:txBody>
                    <a:bodyPr/>
                    <a:lstStyle/>
                    <a:p>
                      <a:pPr algn="ctr"/>
                      <a:r>
                        <a:rPr lang="en-US" sz="1200" b="1" dirty="0" smtClean="0">
                          <a:solidFill>
                            <a:schemeClr val="accent2">
                              <a:lumMod val="75000"/>
                            </a:schemeClr>
                          </a:solidFill>
                        </a:rPr>
                        <a:t>P R O F I L E  S U M M A R Y</a:t>
                      </a:r>
                      <a:r>
                        <a:rPr lang="en-US" sz="1200" b="1" baseline="0" dirty="0" smtClean="0">
                          <a:solidFill>
                            <a:schemeClr val="accent2">
                              <a:lumMod val="75000"/>
                            </a:schemeClr>
                          </a:solidFill>
                        </a:rPr>
                        <a:t> </a:t>
                      </a:r>
                      <a:endParaRPr lang="en-US" sz="1200" b="1" dirty="0">
                        <a:solidFill>
                          <a:schemeClr val="accent2">
                            <a:lumMod val="75000"/>
                          </a:schemeClr>
                        </a:solidFill>
                      </a:endParaRPr>
                    </a:p>
                  </a:txBody>
                  <a:tcPr anchor="ctr">
                    <a:solidFill>
                      <a:schemeClr val="bg1">
                        <a:lumMod val="95000"/>
                      </a:schemeClr>
                    </a:solidFill>
                  </a:tcPr>
                </a:tc>
                <a:extLst>
                  <a:ext uri="{0D108BD9-81ED-4DB2-BD59-A6C34878D82A}">
                    <a16:rowId xmlns:a16="http://schemas.microsoft.com/office/drawing/2014/main" val="10000"/>
                  </a:ext>
                </a:extLst>
              </a:tr>
              <a:tr h="1876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This</a:t>
                      </a:r>
                      <a:r>
                        <a:rPr lang="en-US" sz="1200" b="1" baseline="0" dirty="0" smtClean="0">
                          <a:solidFill>
                            <a:schemeClr val="tx1"/>
                          </a:solidFill>
                        </a:rPr>
                        <a:t> group lives in expensive homes in the rural areas and towns of Maryland and make on average $154,000 in household income per year.  One out of four have children in the household and most are married.  They are highly educated and have professional jobs. </a:t>
                      </a:r>
                      <a:r>
                        <a:rPr lang="en-US" sz="1200" b="1" dirty="0" smtClean="0">
                          <a:solidFill>
                            <a:schemeClr val="tx1"/>
                          </a:solidFill>
                        </a:rPr>
                        <a:t>Besides watching</a:t>
                      </a:r>
                      <a:r>
                        <a:rPr lang="en-US" sz="1200" b="1" baseline="0" dirty="0" smtClean="0">
                          <a:solidFill>
                            <a:schemeClr val="tx1"/>
                          </a:solidFill>
                        </a:rPr>
                        <a:t> </a:t>
                      </a:r>
                      <a:r>
                        <a:rPr lang="en-US" sz="1200" b="1" dirty="0" smtClean="0">
                          <a:solidFill>
                            <a:schemeClr val="tx1"/>
                          </a:solidFill>
                        </a:rPr>
                        <a:t>TV</a:t>
                      </a:r>
                      <a:r>
                        <a:rPr lang="en-US" sz="1200" b="1" baseline="0" dirty="0" smtClean="0">
                          <a:solidFill>
                            <a:schemeClr val="tx1"/>
                          </a:solidFill>
                        </a:rPr>
                        <a:t> and reading, they spend their leisure time working out, going to movies, gardening, cooking, and traveling.  Their gambling/gaming index score is at the Low end of the non-player range. </a:t>
                      </a:r>
                      <a:endParaRPr lang="en-US" sz="1200" b="1" dirty="0" smtClean="0">
                        <a:solidFill>
                          <a:schemeClr val="tx1"/>
                        </a:solidFill>
                      </a:endParaRPr>
                    </a:p>
                    <a:p>
                      <a:pPr algn="l"/>
                      <a:endParaRPr lang="en-US" sz="1200" b="1"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nvPr>
        </p:nvGraphicFramePr>
        <p:xfrm>
          <a:off x="107950" y="3606800"/>
          <a:ext cx="4343400" cy="1836421"/>
        </p:xfrm>
        <a:graphic>
          <a:graphicData uri="http://schemas.openxmlformats.org/drawingml/2006/table">
            <a:tbl>
              <a:tblPr firstRow="1" bandRow="1">
                <a:tableStyleId>{5940675A-B579-460E-94D1-54222C63F5DA}</a:tableStyleId>
              </a:tblPr>
              <a:tblGrid>
                <a:gridCol w="2285999">
                  <a:extLst>
                    <a:ext uri="{9D8B030D-6E8A-4147-A177-3AD203B41FA5}">
                      <a16:colId xmlns:a16="http://schemas.microsoft.com/office/drawing/2014/main" val="20000"/>
                    </a:ext>
                  </a:extLst>
                </a:gridCol>
                <a:gridCol w="2057401">
                  <a:extLst>
                    <a:ext uri="{9D8B030D-6E8A-4147-A177-3AD203B41FA5}">
                      <a16:colId xmlns:a16="http://schemas.microsoft.com/office/drawing/2014/main" val="20001"/>
                    </a:ext>
                  </a:extLst>
                </a:gridCol>
              </a:tblGrid>
              <a:tr h="286195">
                <a:tc gridSpan="2">
                  <a:txBody>
                    <a:bodyPr/>
                    <a:lstStyle/>
                    <a:p>
                      <a:pPr algn="ctr"/>
                      <a:r>
                        <a:rPr lang="en-US" sz="1200" b="1" dirty="0" smtClean="0">
                          <a:solidFill>
                            <a:schemeClr val="tx1">
                              <a:lumMod val="75000"/>
                              <a:lumOff val="25000"/>
                            </a:schemeClr>
                          </a:solidFill>
                        </a:rPr>
                        <a:t>C U R R E N T</a:t>
                      </a:r>
                      <a:r>
                        <a:rPr lang="en-US" sz="1200" b="1" baseline="0" dirty="0" smtClean="0">
                          <a:solidFill>
                            <a:schemeClr val="tx1">
                              <a:lumMod val="75000"/>
                              <a:lumOff val="25000"/>
                            </a:schemeClr>
                          </a:solidFill>
                        </a:rPr>
                        <a:t>  L O T T E R Y  P L A Y</a:t>
                      </a:r>
                      <a:endParaRPr lang="en-US" sz="1200" b="1" dirty="0">
                        <a:solidFill>
                          <a:schemeClr val="tx1">
                            <a:lumMod val="75000"/>
                            <a:lumOff val="25000"/>
                          </a:schemeClr>
                        </a:solidFill>
                      </a:endParaRPr>
                    </a:p>
                  </a:txBody>
                  <a:tcPr>
                    <a:solidFill>
                      <a:schemeClr val="bg1">
                        <a:lumMod val="85000"/>
                      </a:schemeClr>
                    </a:solidFill>
                  </a:tcPr>
                </a:tc>
                <a:tc hMerge="1">
                  <a:txBody>
                    <a:bodyPr/>
                    <a:lstStyle/>
                    <a:p>
                      <a:pPr algn="ctr"/>
                      <a:endParaRPr lang="en-US" sz="1200" b="1" dirty="0">
                        <a:solidFill>
                          <a:schemeClr val="accent2">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238496">
                <a:tc>
                  <a:txBody>
                    <a:bodyPr/>
                    <a:lstStyle/>
                    <a:p>
                      <a:pPr algn="r"/>
                      <a:endParaRPr lang="en-US" sz="900" b="1" dirty="0">
                        <a:solidFill>
                          <a:schemeClr val="tx1">
                            <a:lumMod val="50000"/>
                            <a:lumOff val="50000"/>
                          </a:schemeClr>
                        </a:solidFill>
                      </a:endParaRPr>
                    </a:p>
                  </a:txBody>
                  <a:tcPr>
                    <a:solidFill>
                      <a:schemeClr val="bg1">
                        <a:lumMod val="85000"/>
                      </a:schemeClr>
                    </a:solidFill>
                  </a:tcPr>
                </a:tc>
                <a:tc>
                  <a:txBody>
                    <a:bodyPr/>
                    <a:lstStyle/>
                    <a:p>
                      <a:pPr algn="ctr"/>
                      <a:r>
                        <a:rPr lang="en-US" sz="900" b="1" i="1" dirty="0" smtClean="0">
                          <a:solidFill>
                            <a:schemeClr val="tx1">
                              <a:lumMod val="50000"/>
                              <a:lumOff val="50000"/>
                            </a:schemeClr>
                          </a:solidFill>
                        </a:rPr>
                        <a:t>% of Respondents</a:t>
                      </a:r>
                      <a:endParaRPr lang="en-US" sz="900" b="1" i="1"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1"/>
                  </a:ext>
                </a:extLst>
              </a:tr>
              <a:tr h="262346">
                <a:tc>
                  <a:txBody>
                    <a:bodyPr/>
                    <a:lstStyle/>
                    <a:p>
                      <a:pPr algn="r"/>
                      <a:r>
                        <a:rPr lang="en-US" sz="1050" b="1" dirty="0" smtClean="0">
                          <a:solidFill>
                            <a:schemeClr val="tx1">
                              <a:lumMod val="50000"/>
                              <a:lumOff val="50000"/>
                            </a:schemeClr>
                          </a:solidFill>
                        </a:rPr>
                        <a:t>Daily Games</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2"/>
                  </a:ext>
                </a:extLst>
              </a:tr>
              <a:tr h="262346">
                <a:tc>
                  <a:txBody>
                    <a:bodyPr/>
                    <a:lstStyle/>
                    <a:p>
                      <a:pPr algn="r"/>
                      <a:r>
                        <a:rPr lang="en-US" sz="1050" b="1" dirty="0" smtClean="0">
                          <a:solidFill>
                            <a:schemeClr val="tx1">
                              <a:lumMod val="50000"/>
                              <a:lumOff val="50000"/>
                            </a:schemeClr>
                          </a:solidFill>
                        </a:rPr>
                        <a:t>Jackpot</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3"/>
                  </a:ext>
                </a:extLst>
              </a:tr>
              <a:tr h="262346">
                <a:tc>
                  <a:txBody>
                    <a:bodyPr/>
                    <a:lstStyle/>
                    <a:p>
                      <a:pPr algn="r"/>
                      <a:r>
                        <a:rPr lang="en-US" sz="1050" b="1" dirty="0" smtClean="0">
                          <a:solidFill>
                            <a:schemeClr val="tx1">
                              <a:lumMod val="50000"/>
                              <a:lumOff val="50000"/>
                            </a:schemeClr>
                          </a:solidFill>
                        </a:rPr>
                        <a:t>Scratch-Offs</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4"/>
                  </a:ext>
                </a:extLst>
              </a:tr>
              <a:tr h="262346">
                <a:tc>
                  <a:txBody>
                    <a:bodyPr/>
                    <a:lstStyle/>
                    <a:p>
                      <a:pPr algn="r"/>
                      <a:r>
                        <a:rPr lang="en-US" sz="1050" b="1" dirty="0" smtClean="0">
                          <a:solidFill>
                            <a:schemeClr val="tx1">
                              <a:lumMod val="50000"/>
                              <a:lumOff val="50000"/>
                            </a:schemeClr>
                          </a:solidFill>
                        </a:rPr>
                        <a:t>Monitor Games</a:t>
                      </a:r>
                      <a:endParaRPr lang="en-US" sz="1050" b="1" dirty="0">
                        <a:solidFill>
                          <a:schemeClr val="tx1">
                            <a:lumMod val="50000"/>
                            <a:lumOff val="50000"/>
                          </a:schemeClr>
                        </a:solidFill>
                      </a:endParaRPr>
                    </a:p>
                  </a:txBody>
                  <a:tcPr>
                    <a:solidFill>
                      <a:schemeClr val="bg1">
                        <a:lumMod val="85000"/>
                      </a:schemeClr>
                    </a:solidFill>
                  </a:tcPr>
                </a:tc>
                <a:tc>
                  <a:txBody>
                    <a:bodyPr/>
                    <a:lstStyle/>
                    <a:p>
                      <a:pPr algn="ctr"/>
                      <a:r>
                        <a:rPr lang="en-US" sz="900" i="0" dirty="0" smtClean="0">
                          <a:solidFill>
                            <a:schemeClr val="tx1">
                              <a:lumMod val="50000"/>
                              <a:lumOff val="50000"/>
                            </a:schemeClr>
                          </a:solidFill>
                        </a:rPr>
                        <a:t>DNP</a:t>
                      </a:r>
                      <a:endParaRPr lang="en-US" sz="900" i="0"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5"/>
                  </a:ext>
                </a:extLst>
              </a:tr>
              <a:tr h="262346">
                <a:tc>
                  <a:txBody>
                    <a:bodyPr/>
                    <a:lstStyle/>
                    <a:p>
                      <a:pPr algn="r"/>
                      <a:r>
                        <a:rPr lang="en-US" sz="1050" b="1" dirty="0" smtClean="0">
                          <a:solidFill>
                            <a:schemeClr val="tx1">
                              <a:lumMod val="50000"/>
                              <a:lumOff val="50000"/>
                            </a:schemeClr>
                          </a:solidFill>
                        </a:rPr>
                        <a:t>Total  Lottery</a:t>
                      </a:r>
                      <a:r>
                        <a:rPr lang="en-US" sz="1050" b="1" baseline="0" dirty="0" smtClean="0">
                          <a:solidFill>
                            <a:schemeClr val="tx1">
                              <a:lumMod val="50000"/>
                              <a:lumOff val="50000"/>
                            </a:schemeClr>
                          </a:solidFill>
                        </a:rPr>
                        <a:t> </a:t>
                      </a:r>
                      <a:r>
                        <a:rPr lang="en-US" sz="1050" b="1" dirty="0" smtClean="0">
                          <a:solidFill>
                            <a:schemeClr val="tx1">
                              <a:lumMod val="50000"/>
                              <a:lumOff val="50000"/>
                            </a:schemeClr>
                          </a:solidFill>
                        </a:rPr>
                        <a:t>Spend</a:t>
                      </a:r>
                      <a:endParaRPr lang="en-US" sz="1050" b="1" dirty="0">
                        <a:solidFill>
                          <a:schemeClr val="tx1">
                            <a:lumMod val="50000"/>
                            <a:lumOff val="50000"/>
                          </a:schemeClr>
                        </a:solidFill>
                      </a:endParaRP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tx1">
                              <a:lumMod val="50000"/>
                              <a:lumOff val="50000"/>
                            </a:schemeClr>
                          </a:solidFill>
                        </a:rPr>
                        <a:t>DNP</a:t>
                      </a:r>
                      <a:endParaRPr lang="en-US" sz="1050" b="1" dirty="0">
                        <a:solidFill>
                          <a:schemeClr val="tx1">
                            <a:lumMod val="50000"/>
                            <a:lumOff val="50000"/>
                          </a:schemeClr>
                        </a:solidFill>
                      </a:endParaRPr>
                    </a:p>
                  </a:txBody>
                  <a:tcPr>
                    <a:solidFill>
                      <a:schemeClr val="bg1">
                        <a:lumMod val="85000"/>
                      </a:schemeClr>
                    </a:solidFill>
                  </a:tcPr>
                </a:tc>
                <a:extLst>
                  <a:ext uri="{0D108BD9-81ED-4DB2-BD59-A6C34878D82A}">
                    <a16:rowId xmlns:a16="http://schemas.microsoft.com/office/drawing/2014/main" val="10006"/>
                  </a:ext>
                </a:extLst>
              </a:tr>
            </a:tbl>
          </a:graphicData>
        </a:graphic>
      </p:graphicFrame>
      <p:sp>
        <p:nvSpPr>
          <p:cNvPr id="8" name="Rectangle 7"/>
          <p:cNvSpPr/>
          <p:nvPr/>
        </p:nvSpPr>
        <p:spPr>
          <a:xfrm>
            <a:off x="8168195" y="762000"/>
            <a:ext cx="899605" cy="369332"/>
          </a:xfrm>
          <a:prstGeom prst="rect">
            <a:avLst/>
          </a:prstGeom>
        </p:spPr>
        <p:txBody>
          <a:bodyPr wrap="none">
            <a:spAutoFit/>
          </a:bodyPr>
          <a:lstStyle/>
          <a:p>
            <a:pPr>
              <a:defRPr/>
            </a:pPr>
            <a:r>
              <a:rPr lang="en-US" i="1" dirty="0"/>
              <a:t>(n = </a:t>
            </a:r>
            <a:r>
              <a:rPr lang="en-US" i="1" dirty="0" smtClean="0"/>
              <a:t>21)</a:t>
            </a:r>
            <a:endParaRPr lang="en-US" i="1" dirty="0"/>
          </a:p>
        </p:txBody>
      </p:sp>
    </p:spTree>
    <p:extLst>
      <p:ext uri="{BB962C8B-B14F-4D97-AF65-F5344CB8AC3E}">
        <p14:creationId xmlns:p14="http://schemas.microsoft.com/office/powerpoint/2010/main" val="3618747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85899103"/>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65740"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58738"/>
            <a:ext cx="9610725" cy="398462"/>
          </a:xfrm>
        </p:spPr>
        <p:txBody>
          <a:bodyPr/>
          <a:lstStyle/>
          <a:p>
            <a:r>
              <a:rPr lang="en-US" dirty="0">
                <a:solidFill>
                  <a:srgbClr val="0000FF"/>
                </a:solidFill>
              </a:rPr>
              <a:t>Section 1</a:t>
            </a:r>
            <a:r>
              <a:rPr lang="en-US" dirty="0" smtClean="0">
                <a:solidFill>
                  <a:srgbClr val="0000FF"/>
                </a:solidFill>
              </a:rPr>
              <a:t>: Demographics</a:t>
            </a:r>
            <a:endParaRPr lang="en-US" dirty="0">
              <a:solidFill>
                <a:srgbClr val="0000FF"/>
              </a:solidFill>
            </a:endParaRPr>
          </a:p>
        </p:txBody>
      </p:sp>
      <p:sp>
        <p:nvSpPr>
          <p:cNvPr id="61445" name="Text Placeholder 4"/>
          <p:cNvSpPr>
            <a:spLocks noGrp="1"/>
          </p:cNvSpPr>
          <p:nvPr>
            <p:ph type="body" sz="quarter" idx="11"/>
          </p:nvPr>
        </p:nvSpPr>
        <p:spPr>
          <a:xfrm>
            <a:off x="49213" y="442913"/>
            <a:ext cx="9094787" cy="533400"/>
          </a:xfrm>
        </p:spPr>
        <p:txBody>
          <a:bodyPr>
            <a:normAutofit lnSpcReduction="10000"/>
          </a:bodyPr>
          <a:lstStyle/>
          <a:p>
            <a:r>
              <a:rPr lang="en-US" dirty="0" smtClean="0"/>
              <a:t>Age</a:t>
            </a:r>
            <a:endParaRPr lang="en-US" i="1" dirty="0"/>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What </a:t>
            </a:r>
            <a:r>
              <a:rPr lang="en-US" sz="1100" dirty="0"/>
              <a:t>is your age?</a:t>
            </a:r>
            <a:endParaRPr lang="en-US" sz="1100" dirty="0" smtClean="0"/>
          </a:p>
        </p:txBody>
      </p:sp>
      <p:pic>
        <p:nvPicPr>
          <p:cNvPr id="14"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882775"/>
            <a:ext cx="7913687" cy="390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7" name="Text Box 1036"/>
          <p:cNvSpPr txBox="1">
            <a:spLocks noChangeArrowheads="1"/>
          </p:cNvSpPr>
          <p:nvPr/>
        </p:nvSpPr>
        <p:spPr bwMode="auto">
          <a:xfrm>
            <a:off x="110066" y="1258825"/>
            <a:ext cx="8957733" cy="261610"/>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dirty="0">
                <a:latin typeface="+mj-lt"/>
              </a:rPr>
              <a:t> </a:t>
            </a:r>
            <a:r>
              <a:rPr lang="en-US" sz="1100" b="1" dirty="0" smtClean="0">
                <a:latin typeface="+mj-lt"/>
              </a:rPr>
              <a:t>The average age of the respondents was the same across all three segments in the study.</a:t>
            </a:r>
            <a:endParaRPr lang="en-US" sz="1100" b="1" dirty="0">
              <a:latin typeface="+mj-lt"/>
            </a:endParaRPr>
          </a:p>
        </p:txBody>
      </p:sp>
      <p:graphicFrame>
        <p:nvGraphicFramePr>
          <p:cNvPr id="9" name="Table 8"/>
          <p:cNvGraphicFramePr>
            <a:graphicFrameLocks noGrp="1"/>
          </p:cNvGraphicFramePr>
          <p:nvPr>
            <p:extLst>
              <p:ext uri="{D42A27DB-BD31-4B8C-83A1-F6EECF244321}">
                <p14:modId xmlns:p14="http://schemas.microsoft.com/office/powerpoint/2010/main" val="374166226"/>
              </p:ext>
            </p:extLst>
          </p:nvPr>
        </p:nvGraphicFramePr>
        <p:xfrm>
          <a:off x="6934200" y="1841617"/>
          <a:ext cx="2118360" cy="1282583"/>
        </p:xfrm>
        <a:graphic>
          <a:graphicData uri="http://schemas.openxmlformats.org/drawingml/2006/table">
            <a:tbl>
              <a:tblPr firstRow="1" bandRow="1">
                <a:tableStyleId>{7E9639D4-E3E2-4D34-9284-5A2195B3D0D7}</a:tableStyleId>
              </a:tblPr>
              <a:tblGrid>
                <a:gridCol w="1752600">
                  <a:extLst>
                    <a:ext uri="{9D8B030D-6E8A-4147-A177-3AD203B41FA5}">
                      <a16:colId xmlns:a16="http://schemas.microsoft.com/office/drawing/2014/main" val="20000"/>
                    </a:ext>
                  </a:extLst>
                </a:gridCol>
                <a:gridCol w="365760">
                  <a:extLst>
                    <a:ext uri="{9D8B030D-6E8A-4147-A177-3AD203B41FA5}">
                      <a16:colId xmlns:a16="http://schemas.microsoft.com/office/drawing/2014/main" val="20001"/>
                    </a:ext>
                  </a:extLst>
                </a:gridCol>
              </a:tblGrid>
              <a:tr h="347811">
                <a:tc gridSpan="2">
                  <a:txBody>
                    <a:bodyPr/>
                    <a:lstStyle/>
                    <a:p>
                      <a:pPr algn="ctr">
                        <a:lnSpc>
                          <a:spcPct val="90000"/>
                        </a:lnSpc>
                      </a:pPr>
                      <a:r>
                        <a:rPr lang="en-US" sz="1400" dirty="0" smtClean="0"/>
                        <a:t>Average Age</a:t>
                      </a:r>
                      <a:endParaRPr lang="en-US" sz="1400" u="none" dirty="0" smtClean="0"/>
                    </a:p>
                  </a:txBody>
                  <a:tcPr marL="9144" marR="9144" marT="54864" marB="54864" anchor="ctr">
                    <a:solidFill>
                      <a:schemeClr val="tx1">
                        <a:lumMod val="65000"/>
                        <a:lumOff val="35000"/>
                      </a:schemeClr>
                    </a:solidFill>
                  </a:tcPr>
                </a:tc>
                <a:tc hMerge="1">
                  <a:txBody>
                    <a:bodyPr/>
                    <a:lstStyle/>
                    <a:p>
                      <a:endParaRPr lang="en-US" dirty="0"/>
                    </a:p>
                  </a:txBody>
                  <a:tcPr/>
                </a:tc>
                <a:extLst>
                  <a:ext uri="{0D108BD9-81ED-4DB2-BD59-A6C34878D82A}">
                    <a16:rowId xmlns:a16="http://schemas.microsoft.com/office/drawing/2014/main" val="10000"/>
                  </a:ext>
                </a:extLst>
              </a:tr>
              <a:tr h="281023">
                <a:tc>
                  <a:txBody>
                    <a:bodyPr/>
                    <a:lstStyle/>
                    <a:p>
                      <a:pPr>
                        <a:lnSpc>
                          <a:spcPct val="100000"/>
                        </a:lnSpc>
                      </a:pPr>
                      <a:r>
                        <a:rPr lang="en-US" sz="1200" b="1" dirty="0" smtClean="0">
                          <a:solidFill>
                            <a:schemeClr val="accent1">
                              <a:lumMod val="75000"/>
                            </a:schemeClr>
                          </a:solidFill>
                        </a:rPr>
                        <a:t>High</a:t>
                      </a:r>
                      <a:r>
                        <a:rPr lang="en-US" sz="1200" b="1" baseline="0" dirty="0" smtClean="0">
                          <a:solidFill>
                            <a:schemeClr val="accent1">
                              <a:lumMod val="75000"/>
                            </a:schemeClr>
                          </a:solidFill>
                        </a:rPr>
                        <a:t> Frequency Players</a:t>
                      </a:r>
                    </a:p>
                  </a:txBody>
                  <a:tcPr marR="9144" marT="54864" marB="64008"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accent1">
                              <a:lumMod val="75000"/>
                            </a:schemeClr>
                          </a:solidFill>
                          <a:effectLst/>
                          <a:uLnTx/>
                          <a:uFillTx/>
                          <a:latin typeface="+mn-lt"/>
                        </a:rPr>
                        <a:t>49</a:t>
                      </a:r>
                      <a:endParaRPr lang="en-US" sz="1200" b="1" dirty="0">
                        <a:solidFill>
                          <a:schemeClr val="accent1">
                            <a:lumMod val="75000"/>
                          </a:schemeClr>
                        </a:solidFill>
                      </a:endParaRPr>
                    </a:p>
                  </a:txBody>
                  <a:tcPr marL="0" marR="45720" marT="54864" marB="54864" anchor="ctr">
                    <a:solidFill>
                      <a:schemeClr val="bg1"/>
                    </a:solidFill>
                  </a:tcPr>
                </a:tc>
                <a:extLst>
                  <a:ext uri="{0D108BD9-81ED-4DB2-BD59-A6C34878D82A}">
                    <a16:rowId xmlns:a16="http://schemas.microsoft.com/office/drawing/2014/main" val="10001"/>
                  </a:ext>
                </a:extLst>
              </a:tr>
              <a:tr h="316510">
                <a:tc>
                  <a:txBody>
                    <a:bodyPr/>
                    <a:lstStyle/>
                    <a:p>
                      <a:pPr>
                        <a:lnSpc>
                          <a:spcPct val="100000"/>
                        </a:lnSpc>
                      </a:pPr>
                      <a:r>
                        <a:rPr lang="en-US" sz="1200" b="1" dirty="0" smtClean="0">
                          <a:solidFill>
                            <a:schemeClr val="accent4">
                              <a:lumMod val="75000"/>
                            </a:schemeClr>
                          </a:solidFill>
                        </a:rPr>
                        <a:t>Low Frequency Players</a:t>
                      </a:r>
                      <a:endParaRPr lang="en-US" sz="1600" dirty="0">
                        <a:solidFill>
                          <a:schemeClr val="accent4">
                            <a:lumMod val="75000"/>
                          </a:schemeClr>
                        </a:solidFill>
                      </a:endParaRPr>
                    </a:p>
                  </a:txBody>
                  <a:tcPr marR="9144" marT="54864" marB="64008"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accent4">
                              <a:lumMod val="75000"/>
                            </a:schemeClr>
                          </a:solidFill>
                          <a:effectLst/>
                          <a:uLnTx/>
                          <a:uFillTx/>
                          <a:latin typeface="+mn-lt"/>
                        </a:rPr>
                        <a:t>49</a:t>
                      </a:r>
                      <a:endParaRPr lang="en-US" sz="1200" b="1" dirty="0">
                        <a:solidFill>
                          <a:schemeClr val="accent4">
                            <a:lumMod val="75000"/>
                          </a:schemeClr>
                        </a:solidFill>
                      </a:endParaRPr>
                    </a:p>
                  </a:txBody>
                  <a:tcPr marL="0" marR="45720" marT="54864" marB="54864" anchor="ctr">
                    <a:solidFill>
                      <a:schemeClr val="bg1"/>
                    </a:solidFill>
                  </a:tcPr>
                </a:tc>
                <a:extLst>
                  <a:ext uri="{0D108BD9-81ED-4DB2-BD59-A6C34878D82A}">
                    <a16:rowId xmlns:a16="http://schemas.microsoft.com/office/drawing/2014/main" val="10002"/>
                  </a:ext>
                </a:extLst>
              </a:tr>
              <a:tr h="316510">
                <a:tc>
                  <a:txBody>
                    <a:bodyPr/>
                    <a:lstStyle/>
                    <a:p>
                      <a:pPr>
                        <a:lnSpc>
                          <a:spcPct val="100000"/>
                        </a:lnSpc>
                      </a:pPr>
                      <a:r>
                        <a:rPr lang="en-US" sz="1200" b="1" dirty="0" smtClean="0">
                          <a:solidFill>
                            <a:schemeClr val="accent2">
                              <a:lumMod val="75000"/>
                            </a:schemeClr>
                          </a:solidFill>
                        </a:rPr>
                        <a:t>Non-Players</a:t>
                      </a:r>
                      <a:endParaRPr lang="en-US" sz="1200" b="1" dirty="0">
                        <a:solidFill>
                          <a:schemeClr val="accent2">
                            <a:lumMod val="75000"/>
                          </a:schemeClr>
                        </a:solidFill>
                      </a:endParaRPr>
                    </a:p>
                  </a:txBody>
                  <a:tcPr marR="9144" marT="54864" marB="64008"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2">
                              <a:lumMod val="75000"/>
                            </a:schemeClr>
                          </a:solidFill>
                        </a:rPr>
                        <a:t>49</a:t>
                      </a:r>
                      <a:endParaRPr lang="en-US" sz="1200" b="1" dirty="0">
                        <a:solidFill>
                          <a:schemeClr val="accent2">
                            <a:lumMod val="75000"/>
                          </a:schemeClr>
                        </a:solidFill>
                      </a:endParaRPr>
                    </a:p>
                  </a:txBody>
                  <a:tcPr marL="0" marR="45720" marT="54864" marB="54864" anchor="ctr">
                    <a:solidFill>
                      <a:schemeClr val="bg1"/>
                    </a:solidFill>
                  </a:tcPr>
                </a:tc>
                <a:extLst>
                  <a:ext uri="{0D108BD9-81ED-4DB2-BD59-A6C34878D82A}">
                    <a16:rowId xmlns:a16="http://schemas.microsoft.com/office/drawing/2014/main" val="10003"/>
                  </a:ext>
                </a:extLst>
              </a:tr>
            </a:tbl>
          </a:graphicData>
        </a:graphic>
      </p:graphicFrame>
      <p:sp>
        <p:nvSpPr>
          <p:cNvPr id="10" name="TextBox 10"/>
          <p:cNvSpPr txBox="1">
            <a:spLocks noChangeArrowheads="1"/>
          </p:cNvSpPr>
          <p:nvPr/>
        </p:nvSpPr>
        <p:spPr bwMode="auto">
          <a:xfrm>
            <a:off x="0" y="5829988"/>
            <a:ext cx="3810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smtClean="0"/>
              <a:t>Note: No </a:t>
            </a:r>
            <a:r>
              <a:rPr lang="en-US" altLang="en-US" sz="900" i="1" dirty="0"/>
              <a:t>s</a:t>
            </a:r>
            <a:r>
              <a:rPr lang="en-US" altLang="en-US" sz="900" i="1" dirty="0" smtClean="0"/>
              <a:t>tatistically </a:t>
            </a:r>
            <a:r>
              <a:rPr lang="en-US" altLang="en-US" sz="900" i="1" dirty="0"/>
              <a:t>significant </a:t>
            </a:r>
            <a:r>
              <a:rPr lang="en-US" altLang="en-US" sz="900" i="1" dirty="0" smtClean="0"/>
              <a:t>differences between segments, p </a:t>
            </a:r>
            <a:r>
              <a:rPr lang="en-US" altLang="en-US" sz="900" i="1" dirty="0"/>
              <a:t>≤ .05</a:t>
            </a:r>
          </a:p>
          <a:p>
            <a:pPr algn="r" eaLnBrk="1" hangingPunct="1"/>
            <a:endParaRPr lang="en-US" altLang="en-US" sz="900" i="1" dirty="0"/>
          </a:p>
        </p:txBody>
      </p:sp>
    </p:spTree>
    <p:extLst>
      <p:ext uri="{BB962C8B-B14F-4D97-AF65-F5344CB8AC3E}">
        <p14:creationId xmlns:p14="http://schemas.microsoft.com/office/powerpoint/2010/main" val="829285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3043967798"/>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66763"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58738"/>
            <a:ext cx="9610725" cy="398462"/>
          </a:xfrm>
        </p:spPr>
        <p:txBody>
          <a:bodyPr/>
          <a:lstStyle/>
          <a:p>
            <a:r>
              <a:rPr lang="en-US" dirty="0">
                <a:solidFill>
                  <a:srgbClr val="0000FF"/>
                </a:solidFill>
              </a:rPr>
              <a:t>Section 1</a:t>
            </a:r>
            <a:r>
              <a:rPr lang="en-US" dirty="0" smtClean="0">
                <a:solidFill>
                  <a:srgbClr val="0000FF"/>
                </a:solidFill>
              </a:rPr>
              <a:t>: Demographics</a:t>
            </a:r>
            <a:endParaRPr lang="en-US" dirty="0">
              <a:solidFill>
                <a:srgbClr val="0000FF"/>
              </a:solidFill>
            </a:endParaRPr>
          </a:p>
        </p:txBody>
      </p:sp>
      <p:sp>
        <p:nvSpPr>
          <p:cNvPr id="61445" name="Text Placeholder 4"/>
          <p:cNvSpPr>
            <a:spLocks noGrp="1"/>
          </p:cNvSpPr>
          <p:nvPr>
            <p:ph type="body" sz="quarter" idx="11"/>
          </p:nvPr>
        </p:nvSpPr>
        <p:spPr>
          <a:xfrm>
            <a:off x="49213" y="442913"/>
            <a:ext cx="9094787" cy="533400"/>
          </a:xfrm>
        </p:spPr>
        <p:txBody>
          <a:bodyPr>
            <a:normAutofit lnSpcReduction="10000"/>
          </a:bodyPr>
          <a:lstStyle/>
          <a:p>
            <a:r>
              <a:rPr lang="en-US" dirty="0" smtClean="0"/>
              <a:t>Gender</a:t>
            </a:r>
            <a:endParaRPr lang="en-US" i="1" dirty="0"/>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What </a:t>
            </a:r>
            <a:r>
              <a:rPr lang="en-US" sz="1100" dirty="0"/>
              <a:t>is your gender?</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7" name="Text Box 1036"/>
          <p:cNvSpPr txBox="1">
            <a:spLocks noChangeArrowheads="1"/>
          </p:cNvSpPr>
          <p:nvPr/>
        </p:nvSpPr>
        <p:spPr bwMode="auto">
          <a:xfrm>
            <a:off x="110066" y="1258825"/>
            <a:ext cx="8957733" cy="261610"/>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dirty="0">
                <a:latin typeface="+mj-lt"/>
              </a:rPr>
              <a:t> </a:t>
            </a:r>
            <a:r>
              <a:rPr lang="en-US" sz="1100" b="1" dirty="0" smtClean="0">
                <a:latin typeface="+mj-lt"/>
              </a:rPr>
              <a:t>The High frequency players are slightly more male dominated and the </a:t>
            </a:r>
            <a:r>
              <a:rPr lang="en-US" sz="1100" b="1" dirty="0">
                <a:latin typeface="+mj-lt"/>
              </a:rPr>
              <a:t>l</a:t>
            </a:r>
            <a:r>
              <a:rPr lang="en-US" sz="1100" b="1" dirty="0" smtClean="0">
                <a:latin typeface="+mj-lt"/>
              </a:rPr>
              <a:t>ow frequency and non-players tend to be slightly more female.</a:t>
            </a:r>
            <a:endParaRPr lang="en-US" sz="1100" b="1" dirty="0">
              <a:latin typeface="+mj-lt"/>
            </a:endParaRPr>
          </a:p>
        </p:txBody>
      </p:sp>
      <p:pic>
        <p:nvPicPr>
          <p:cNvPr id="12" name="Picture 28"/>
          <p:cNvPicPr>
            <a:picLocks noChangeAspect="1" noChangeArrowheads="1"/>
          </p:cNvPicPr>
          <p:nvPr/>
        </p:nvPicPr>
        <p:blipFill rotWithShape="1">
          <a:blip r:embed="rId6">
            <a:extLst>
              <a:ext uri="{28A0092B-C50C-407E-A947-70E740481C1C}">
                <a14:useLocalDpi xmlns:a14="http://schemas.microsoft.com/office/drawing/2010/main" val="0"/>
              </a:ext>
            </a:extLst>
          </a:blip>
          <a:srcRect l="26541" r="26542"/>
          <a:stretch/>
        </p:blipFill>
        <p:spPr bwMode="auto">
          <a:xfrm>
            <a:off x="812798" y="2065867"/>
            <a:ext cx="2142068"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9"/>
          <p:cNvPicPr>
            <a:picLocks noChangeAspect="1" noChangeArrowheads="1"/>
          </p:cNvPicPr>
          <p:nvPr/>
        </p:nvPicPr>
        <p:blipFill rotWithShape="1">
          <a:blip r:embed="rId7">
            <a:extLst>
              <a:ext uri="{28A0092B-C50C-407E-A947-70E740481C1C}">
                <a14:useLocalDpi xmlns:a14="http://schemas.microsoft.com/office/drawing/2010/main" val="0"/>
              </a:ext>
            </a:extLst>
          </a:blip>
          <a:srcRect l="23230" r="24970"/>
          <a:stretch/>
        </p:blipFill>
        <p:spPr bwMode="auto">
          <a:xfrm>
            <a:off x="3364992" y="2065867"/>
            <a:ext cx="2368296"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0"/>
          <p:cNvPicPr>
            <a:picLocks noChangeAspect="1" noChangeArrowheads="1"/>
          </p:cNvPicPr>
          <p:nvPr/>
        </p:nvPicPr>
        <p:blipFill rotWithShape="1">
          <a:blip r:embed="rId8">
            <a:extLst>
              <a:ext uri="{28A0092B-C50C-407E-A947-70E740481C1C}">
                <a14:useLocalDpi xmlns:a14="http://schemas.microsoft.com/office/drawing/2010/main" val="0"/>
              </a:ext>
            </a:extLst>
          </a:blip>
          <a:srcRect l="24955" r="25845"/>
          <a:stretch/>
        </p:blipFill>
        <p:spPr bwMode="auto">
          <a:xfrm>
            <a:off x="6144767" y="2065867"/>
            <a:ext cx="224942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58191" y="3591791"/>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16" name="TextBox 15"/>
          <p:cNvSpPr txBox="1"/>
          <p:nvPr/>
        </p:nvSpPr>
        <p:spPr>
          <a:xfrm>
            <a:off x="5158324" y="3621667"/>
            <a:ext cx="574964" cy="307777"/>
          </a:xfrm>
          <a:prstGeom prst="rect">
            <a:avLst/>
          </a:prstGeom>
          <a:noFill/>
        </p:spPr>
        <p:txBody>
          <a:bodyPr wrap="square" rtlCol="0">
            <a:spAutoFit/>
          </a:bodyPr>
          <a:lstStyle/>
          <a:p>
            <a:r>
              <a:rPr lang="en-US" sz="1400" dirty="0" smtClean="0"/>
              <a:t>*</a:t>
            </a:r>
            <a:r>
              <a:rPr lang="en-US" sz="1400" baseline="30000" dirty="0"/>
              <a:t>H</a:t>
            </a:r>
            <a:endParaRPr lang="en-US" sz="1400" dirty="0"/>
          </a:p>
        </p:txBody>
      </p:sp>
      <p:sp>
        <p:nvSpPr>
          <p:cNvPr id="19" name="TextBox 18"/>
          <p:cNvSpPr txBox="1"/>
          <p:nvPr/>
        </p:nvSpPr>
        <p:spPr>
          <a:xfrm>
            <a:off x="7852063" y="3581400"/>
            <a:ext cx="574964" cy="307777"/>
          </a:xfrm>
          <a:prstGeom prst="rect">
            <a:avLst/>
          </a:prstGeom>
          <a:noFill/>
        </p:spPr>
        <p:txBody>
          <a:bodyPr wrap="square" rtlCol="0">
            <a:spAutoFit/>
          </a:bodyPr>
          <a:lstStyle/>
          <a:p>
            <a:r>
              <a:rPr lang="en-US" sz="1400" dirty="0" smtClean="0"/>
              <a:t>*</a:t>
            </a:r>
            <a:r>
              <a:rPr lang="en-US" sz="1400" baseline="30000" dirty="0"/>
              <a:t>H</a:t>
            </a:r>
            <a:endParaRPr lang="en-US" sz="1400" dirty="0"/>
          </a:p>
        </p:txBody>
      </p:sp>
      <p:sp>
        <p:nvSpPr>
          <p:cNvPr id="20" name="TextBox 10"/>
          <p:cNvSpPr txBox="1">
            <a:spLocks noChangeArrowheads="1"/>
          </p:cNvSpPr>
          <p:nvPr/>
        </p:nvSpPr>
        <p:spPr bwMode="auto">
          <a:xfrm>
            <a:off x="-152400" y="5829988"/>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Tree>
    <p:extLst>
      <p:ext uri="{BB962C8B-B14F-4D97-AF65-F5344CB8AC3E}">
        <p14:creationId xmlns:p14="http://schemas.microsoft.com/office/powerpoint/2010/main" val="3538610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1397227110"/>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67787"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58738"/>
            <a:ext cx="9610725" cy="398462"/>
          </a:xfrm>
        </p:spPr>
        <p:txBody>
          <a:bodyPr/>
          <a:lstStyle/>
          <a:p>
            <a:r>
              <a:rPr lang="en-US" dirty="0">
                <a:solidFill>
                  <a:srgbClr val="0000FF"/>
                </a:solidFill>
              </a:rPr>
              <a:t>Section 1</a:t>
            </a:r>
            <a:r>
              <a:rPr lang="en-US" dirty="0" smtClean="0">
                <a:solidFill>
                  <a:srgbClr val="0000FF"/>
                </a:solidFill>
              </a:rPr>
              <a:t>: Demographics</a:t>
            </a:r>
            <a:endParaRPr lang="en-US" dirty="0">
              <a:solidFill>
                <a:srgbClr val="0000FF"/>
              </a:solidFill>
            </a:endParaRPr>
          </a:p>
        </p:txBody>
      </p:sp>
      <p:sp>
        <p:nvSpPr>
          <p:cNvPr id="61445" name="Text Placeholder 4"/>
          <p:cNvSpPr>
            <a:spLocks noGrp="1"/>
          </p:cNvSpPr>
          <p:nvPr>
            <p:ph type="body" sz="quarter" idx="11"/>
          </p:nvPr>
        </p:nvSpPr>
        <p:spPr>
          <a:xfrm>
            <a:off x="49213" y="442913"/>
            <a:ext cx="9094787" cy="533400"/>
          </a:xfrm>
        </p:spPr>
        <p:txBody>
          <a:bodyPr>
            <a:normAutofit lnSpcReduction="10000"/>
          </a:bodyPr>
          <a:lstStyle/>
          <a:p>
            <a:r>
              <a:rPr lang="en-US" dirty="0" smtClean="0"/>
              <a:t>Race </a:t>
            </a:r>
            <a:endParaRPr lang="en-US" i="1" dirty="0"/>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Please </a:t>
            </a:r>
            <a:r>
              <a:rPr lang="en-US" sz="1100" dirty="0"/>
              <a:t>specify your race?</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7" name="Text Box 1036"/>
          <p:cNvSpPr txBox="1">
            <a:spLocks noChangeArrowheads="1"/>
          </p:cNvSpPr>
          <p:nvPr/>
        </p:nvSpPr>
        <p:spPr bwMode="auto">
          <a:xfrm>
            <a:off x="110066" y="1258825"/>
            <a:ext cx="8957733" cy="430887"/>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b="1" dirty="0">
                <a:latin typeface="+mj-lt"/>
              </a:rPr>
              <a:t> </a:t>
            </a:r>
            <a:r>
              <a:rPr lang="en-US" sz="1100" b="1" dirty="0" smtClean="0">
                <a:latin typeface="+mj-lt"/>
              </a:rPr>
              <a:t>The high majority of lottery players are White.</a:t>
            </a:r>
          </a:p>
          <a:p>
            <a:pPr>
              <a:spcBef>
                <a:spcPts val="0"/>
              </a:spcBef>
              <a:buFont typeface="Wingdings" pitchFamily="2" charset="2"/>
              <a:buChar char="§"/>
              <a:defRPr/>
            </a:pPr>
            <a:r>
              <a:rPr lang="en-US" sz="1100" b="1" dirty="0">
                <a:latin typeface="+mj-lt"/>
              </a:rPr>
              <a:t> </a:t>
            </a:r>
            <a:r>
              <a:rPr lang="en-US" sz="1100" b="1" dirty="0" smtClean="0">
                <a:latin typeface="+mj-lt"/>
              </a:rPr>
              <a:t>More high frequency players are African American compared to low frequency and non-players.</a:t>
            </a:r>
          </a:p>
        </p:txBody>
      </p:sp>
      <p:pic>
        <p:nvPicPr>
          <p:cNvPr id="10"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807" y="1764131"/>
            <a:ext cx="8308959" cy="4103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495800" y="5123205"/>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12" name="TextBox 11"/>
          <p:cNvSpPr txBox="1"/>
          <p:nvPr/>
        </p:nvSpPr>
        <p:spPr>
          <a:xfrm>
            <a:off x="3321627" y="5334486"/>
            <a:ext cx="574964" cy="307777"/>
          </a:xfrm>
          <a:prstGeom prst="rect">
            <a:avLst/>
          </a:prstGeom>
          <a:noFill/>
        </p:spPr>
        <p:txBody>
          <a:bodyPr wrap="square" rtlCol="0">
            <a:spAutoFit/>
          </a:bodyPr>
          <a:lstStyle/>
          <a:p>
            <a:r>
              <a:rPr lang="en-US" sz="1400" dirty="0" smtClean="0"/>
              <a:t>*</a:t>
            </a:r>
            <a:r>
              <a:rPr lang="en-US" sz="1400" baseline="30000" dirty="0"/>
              <a:t>H</a:t>
            </a:r>
            <a:endParaRPr lang="en-US" sz="1400" dirty="0"/>
          </a:p>
        </p:txBody>
      </p:sp>
      <p:sp>
        <p:nvSpPr>
          <p:cNvPr id="13" name="TextBox 12"/>
          <p:cNvSpPr txBox="1"/>
          <p:nvPr/>
        </p:nvSpPr>
        <p:spPr>
          <a:xfrm>
            <a:off x="3321627" y="5545769"/>
            <a:ext cx="574964" cy="307777"/>
          </a:xfrm>
          <a:prstGeom prst="rect">
            <a:avLst/>
          </a:prstGeom>
          <a:noFill/>
        </p:spPr>
        <p:txBody>
          <a:bodyPr wrap="square" rtlCol="0">
            <a:spAutoFit/>
          </a:bodyPr>
          <a:lstStyle/>
          <a:p>
            <a:r>
              <a:rPr lang="en-US" sz="1400" dirty="0" smtClean="0"/>
              <a:t>*</a:t>
            </a:r>
            <a:r>
              <a:rPr lang="en-US" sz="1400" baseline="30000" dirty="0"/>
              <a:t>H</a:t>
            </a:r>
            <a:endParaRPr lang="en-US" sz="1400" dirty="0"/>
          </a:p>
        </p:txBody>
      </p:sp>
      <p:sp>
        <p:nvSpPr>
          <p:cNvPr id="14" name="TextBox 10"/>
          <p:cNvSpPr txBox="1">
            <a:spLocks noChangeArrowheads="1"/>
          </p:cNvSpPr>
          <p:nvPr/>
        </p:nvSpPr>
        <p:spPr bwMode="auto">
          <a:xfrm>
            <a:off x="-152400" y="5829988"/>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Tree>
    <p:extLst>
      <p:ext uri="{BB962C8B-B14F-4D97-AF65-F5344CB8AC3E}">
        <p14:creationId xmlns:p14="http://schemas.microsoft.com/office/powerpoint/2010/main" val="18150514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2678702933"/>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69836"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58738"/>
            <a:ext cx="9610725" cy="398462"/>
          </a:xfrm>
        </p:spPr>
        <p:txBody>
          <a:bodyPr/>
          <a:lstStyle/>
          <a:p>
            <a:r>
              <a:rPr lang="en-US" dirty="0">
                <a:solidFill>
                  <a:srgbClr val="0000FF"/>
                </a:solidFill>
              </a:rPr>
              <a:t>Section 1</a:t>
            </a:r>
            <a:r>
              <a:rPr lang="en-US" dirty="0" smtClean="0">
                <a:solidFill>
                  <a:srgbClr val="0000FF"/>
                </a:solidFill>
              </a:rPr>
              <a:t>: Demographics</a:t>
            </a:r>
            <a:endParaRPr lang="en-US" dirty="0">
              <a:solidFill>
                <a:srgbClr val="0000FF"/>
              </a:solidFill>
            </a:endParaRPr>
          </a:p>
        </p:txBody>
      </p:sp>
      <p:sp>
        <p:nvSpPr>
          <p:cNvPr id="61445" name="Text Placeholder 4"/>
          <p:cNvSpPr>
            <a:spLocks noGrp="1"/>
          </p:cNvSpPr>
          <p:nvPr>
            <p:ph type="body" sz="quarter" idx="11"/>
          </p:nvPr>
        </p:nvSpPr>
        <p:spPr>
          <a:xfrm>
            <a:off x="49213" y="442913"/>
            <a:ext cx="9094787" cy="533400"/>
          </a:xfrm>
        </p:spPr>
        <p:txBody>
          <a:bodyPr>
            <a:normAutofit lnSpcReduction="10000"/>
          </a:bodyPr>
          <a:lstStyle/>
          <a:p>
            <a:r>
              <a:rPr lang="en-US" dirty="0" smtClean="0"/>
              <a:t>Urbanization Classification</a:t>
            </a:r>
            <a:endParaRPr lang="en-US" i="1" dirty="0"/>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Which </a:t>
            </a:r>
            <a:r>
              <a:rPr lang="en-US" sz="1100" dirty="0"/>
              <a:t>of the following best describes where you live now? </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7" name="Text Box 1036"/>
          <p:cNvSpPr txBox="1">
            <a:spLocks noChangeArrowheads="1"/>
          </p:cNvSpPr>
          <p:nvPr/>
        </p:nvSpPr>
        <p:spPr bwMode="auto">
          <a:xfrm>
            <a:off x="110066" y="1258825"/>
            <a:ext cx="8957733" cy="430887"/>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b="1" dirty="0">
                <a:latin typeface="+mj-lt"/>
              </a:rPr>
              <a:t> </a:t>
            </a:r>
            <a:r>
              <a:rPr lang="en-US" sz="1100" b="1" dirty="0" smtClean="0">
                <a:latin typeface="+mj-lt"/>
              </a:rPr>
              <a:t>The majority of Lottery players live in suburban areas. </a:t>
            </a:r>
          </a:p>
          <a:p>
            <a:pPr>
              <a:spcBef>
                <a:spcPts val="0"/>
              </a:spcBef>
              <a:buFont typeface="Wingdings" pitchFamily="2" charset="2"/>
              <a:buChar char="§"/>
              <a:defRPr/>
            </a:pPr>
            <a:r>
              <a:rPr lang="en-US" sz="1100" b="1" dirty="0" smtClean="0">
                <a:latin typeface="+mj-lt"/>
              </a:rPr>
              <a:t> More low frequency players live in suburban areas compared to high frequency players</a:t>
            </a:r>
            <a:endParaRPr lang="en-US" sz="1100" b="1" dirty="0">
              <a:latin typeface="+mj-lt"/>
            </a:endParaRPr>
          </a:p>
        </p:txBody>
      </p:sp>
      <p:pic>
        <p:nvPicPr>
          <p:cNvPr id="10"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1738826"/>
            <a:ext cx="8388092" cy="414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a:spLocks noChangeArrowheads="1"/>
          </p:cNvSpPr>
          <p:nvPr/>
        </p:nvSpPr>
        <p:spPr bwMode="auto">
          <a:xfrm>
            <a:off x="-152400" y="5829988"/>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
        <p:nvSpPr>
          <p:cNvPr id="12" name="TextBox 11"/>
          <p:cNvSpPr txBox="1"/>
          <p:nvPr/>
        </p:nvSpPr>
        <p:spPr>
          <a:xfrm>
            <a:off x="7845137" y="5123692"/>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13" name="TextBox 12"/>
          <p:cNvSpPr txBox="1"/>
          <p:nvPr/>
        </p:nvSpPr>
        <p:spPr>
          <a:xfrm>
            <a:off x="3418609" y="5355268"/>
            <a:ext cx="574964" cy="307777"/>
          </a:xfrm>
          <a:prstGeom prst="rect">
            <a:avLst/>
          </a:prstGeom>
          <a:noFill/>
        </p:spPr>
        <p:txBody>
          <a:bodyPr wrap="square" rtlCol="0">
            <a:spAutoFit/>
          </a:bodyPr>
          <a:lstStyle/>
          <a:p>
            <a:r>
              <a:rPr lang="en-US" sz="1400" dirty="0" smtClean="0"/>
              <a:t>*</a:t>
            </a:r>
            <a:r>
              <a:rPr lang="en-US" sz="1400" baseline="30000" dirty="0" smtClean="0"/>
              <a:t>H</a:t>
            </a:r>
            <a:endParaRPr lang="en-US" sz="1400" dirty="0"/>
          </a:p>
        </p:txBody>
      </p:sp>
    </p:spTree>
    <p:extLst>
      <p:ext uri="{BB962C8B-B14F-4D97-AF65-F5344CB8AC3E}">
        <p14:creationId xmlns:p14="http://schemas.microsoft.com/office/powerpoint/2010/main" val="10168121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2903099954"/>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68813"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58738"/>
            <a:ext cx="9610725" cy="398462"/>
          </a:xfrm>
        </p:spPr>
        <p:txBody>
          <a:bodyPr/>
          <a:lstStyle/>
          <a:p>
            <a:r>
              <a:rPr lang="en-US" dirty="0">
                <a:solidFill>
                  <a:srgbClr val="0000FF"/>
                </a:solidFill>
              </a:rPr>
              <a:t>Section 1</a:t>
            </a:r>
            <a:r>
              <a:rPr lang="en-US" dirty="0" smtClean="0">
                <a:solidFill>
                  <a:srgbClr val="0000FF"/>
                </a:solidFill>
              </a:rPr>
              <a:t>: Demographics</a:t>
            </a:r>
            <a:endParaRPr lang="en-US" dirty="0">
              <a:solidFill>
                <a:srgbClr val="0000FF"/>
              </a:solidFill>
            </a:endParaRPr>
          </a:p>
        </p:txBody>
      </p:sp>
      <p:sp>
        <p:nvSpPr>
          <p:cNvPr id="61445" name="Text Placeholder 4"/>
          <p:cNvSpPr>
            <a:spLocks noGrp="1"/>
          </p:cNvSpPr>
          <p:nvPr>
            <p:ph type="body" sz="quarter" idx="11"/>
          </p:nvPr>
        </p:nvSpPr>
        <p:spPr>
          <a:xfrm>
            <a:off x="49213" y="442913"/>
            <a:ext cx="9094787" cy="533400"/>
          </a:xfrm>
        </p:spPr>
        <p:txBody>
          <a:bodyPr>
            <a:normAutofit lnSpcReduction="10000"/>
          </a:bodyPr>
          <a:lstStyle/>
          <a:p>
            <a:r>
              <a:rPr lang="en-US" dirty="0" smtClean="0"/>
              <a:t>County of Residence</a:t>
            </a:r>
            <a:endParaRPr lang="en-US" i="1" dirty="0"/>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What </a:t>
            </a:r>
            <a:r>
              <a:rPr lang="en-US" sz="1100" dirty="0"/>
              <a:t>is your county of residence?</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7" name="Text Box 1036"/>
          <p:cNvSpPr txBox="1">
            <a:spLocks noChangeArrowheads="1"/>
          </p:cNvSpPr>
          <p:nvPr/>
        </p:nvSpPr>
        <p:spPr bwMode="auto">
          <a:xfrm>
            <a:off x="110066" y="1258825"/>
            <a:ext cx="8957733" cy="430887"/>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dirty="0">
                <a:latin typeface="+mj-lt"/>
              </a:rPr>
              <a:t> </a:t>
            </a:r>
            <a:r>
              <a:rPr lang="en-US" sz="1100" b="1" dirty="0" smtClean="0">
                <a:latin typeface="+mj-lt"/>
              </a:rPr>
              <a:t>Baltimore county contains the most high frequency players with also twice as many as non-players. </a:t>
            </a:r>
          </a:p>
          <a:p>
            <a:pPr>
              <a:spcBef>
                <a:spcPts val="0"/>
              </a:spcBef>
              <a:buFont typeface="Wingdings" pitchFamily="2" charset="2"/>
              <a:buChar char="§"/>
              <a:defRPr/>
            </a:pPr>
            <a:r>
              <a:rPr lang="en-US" sz="1100" b="1" dirty="0">
                <a:latin typeface="+mj-lt"/>
              </a:rPr>
              <a:t> </a:t>
            </a:r>
            <a:r>
              <a:rPr lang="en-US" sz="1100" b="1" dirty="0" smtClean="0">
                <a:latin typeface="+mj-lt"/>
              </a:rPr>
              <a:t>Montgomery county has the most non-players.</a:t>
            </a:r>
            <a:endParaRPr lang="en-US" sz="1100" b="1" dirty="0">
              <a:latin typeface="+mj-lt"/>
            </a:endParaRPr>
          </a:p>
        </p:txBody>
      </p:sp>
      <p:pic>
        <p:nvPicPr>
          <p:cNvPr id="14" name="Picture 30"/>
          <p:cNvPicPr>
            <a:picLocks noChangeAspect="1" noChangeArrowheads="1"/>
          </p:cNvPicPr>
          <p:nvPr/>
        </p:nvPicPr>
        <p:blipFill rotWithShape="1">
          <a:blip r:embed="rId6">
            <a:extLst>
              <a:ext uri="{28A0092B-C50C-407E-A947-70E740481C1C}">
                <a14:useLocalDpi xmlns:a14="http://schemas.microsoft.com/office/drawing/2010/main" val="0"/>
              </a:ext>
            </a:extLst>
          </a:blip>
          <a:srcRect l="1145"/>
          <a:stretch/>
        </p:blipFill>
        <p:spPr bwMode="auto">
          <a:xfrm>
            <a:off x="0" y="1714281"/>
            <a:ext cx="9144000" cy="425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666009" y="1867558"/>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10" name="TextBox 9"/>
          <p:cNvSpPr txBox="1"/>
          <p:nvPr/>
        </p:nvSpPr>
        <p:spPr>
          <a:xfrm>
            <a:off x="2078182" y="2130623"/>
            <a:ext cx="574964" cy="307777"/>
          </a:xfrm>
          <a:prstGeom prst="rect">
            <a:avLst/>
          </a:prstGeom>
          <a:noFill/>
        </p:spPr>
        <p:txBody>
          <a:bodyPr wrap="square" rtlCol="0">
            <a:spAutoFit/>
          </a:bodyPr>
          <a:lstStyle/>
          <a:p>
            <a:r>
              <a:rPr lang="en-US" sz="1400" dirty="0" smtClean="0"/>
              <a:t>*</a:t>
            </a:r>
            <a:r>
              <a:rPr lang="en-US" sz="1400" baseline="30000" dirty="0" smtClean="0"/>
              <a:t>H,L</a:t>
            </a:r>
            <a:endParaRPr lang="en-US" sz="1400" dirty="0"/>
          </a:p>
        </p:txBody>
      </p:sp>
      <p:sp>
        <p:nvSpPr>
          <p:cNvPr id="11" name="TextBox 10"/>
          <p:cNvSpPr txBox="1">
            <a:spLocks noChangeArrowheads="1"/>
          </p:cNvSpPr>
          <p:nvPr/>
        </p:nvSpPr>
        <p:spPr bwMode="auto">
          <a:xfrm>
            <a:off x="-152400" y="5879068"/>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
        <p:nvSpPr>
          <p:cNvPr id="13" name="TextBox 12"/>
          <p:cNvSpPr txBox="1"/>
          <p:nvPr/>
        </p:nvSpPr>
        <p:spPr>
          <a:xfrm>
            <a:off x="1752600" y="2718955"/>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Tree>
    <p:extLst>
      <p:ext uri="{BB962C8B-B14F-4D97-AF65-F5344CB8AC3E}">
        <p14:creationId xmlns:p14="http://schemas.microsoft.com/office/powerpoint/2010/main" val="10858425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2631435574"/>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70857"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58738"/>
            <a:ext cx="9610725" cy="398462"/>
          </a:xfrm>
        </p:spPr>
        <p:txBody>
          <a:bodyPr/>
          <a:lstStyle/>
          <a:p>
            <a:r>
              <a:rPr lang="en-US" dirty="0">
                <a:solidFill>
                  <a:srgbClr val="0000FF"/>
                </a:solidFill>
              </a:rPr>
              <a:t>Section 1</a:t>
            </a:r>
            <a:r>
              <a:rPr lang="en-US" dirty="0" smtClean="0">
                <a:solidFill>
                  <a:srgbClr val="0000FF"/>
                </a:solidFill>
              </a:rPr>
              <a:t>: Demographics</a:t>
            </a:r>
            <a:endParaRPr lang="en-US" dirty="0">
              <a:solidFill>
                <a:srgbClr val="0000FF"/>
              </a:solidFill>
            </a:endParaRPr>
          </a:p>
        </p:txBody>
      </p:sp>
      <p:sp>
        <p:nvSpPr>
          <p:cNvPr id="61445" name="Text Placeholder 4"/>
          <p:cNvSpPr>
            <a:spLocks noGrp="1"/>
          </p:cNvSpPr>
          <p:nvPr>
            <p:ph type="body" sz="quarter" idx="11"/>
          </p:nvPr>
        </p:nvSpPr>
        <p:spPr>
          <a:xfrm>
            <a:off x="49213" y="442913"/>
            <a:ext cx="9094787" cy="533400"/>
          </a:xfrm>
        </p:spPr>
        <p:txBody>
          <a:bodyPr>
            <a:normAutofit lnSpcReduction="10000"/>
          </a:bodyPr>
          <a:lstStyle/>
          <a:p>
            <a:r>
              <a:rPr lang="en-US" dirty="0" smtClean="0"/>
              <a:t>Type of Home</a:t>
            </a:r>
            <a:endParaRPr lang="en-US" i="1" dirty="0"/>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Which </a:t>
            </a:r>
            <a:r>
              <a:rPr lang="en-US" sz="1100" dirty="0"/>
              <a:t>of the following describes the type of home you currently live in? </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7" name="Text Box 1036"/>
          <p:cNvSpPr txBox="1">
            <a:spLocks noChangeArrowheads="1"/>
          </p:cNvSpPr>
          <p:nvPr/>
        </p:nvSpPr>
        <p:spPr bwMode="auto">
          <a:xfrm>
            <a:off x="110066" y="1258825"/>
            <a:ext cx="8957733" cy="430887"/>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dirty="0">
                <a:latin typeface="+mj-lt"/>
              </a:rPr>
              <a:t> </a:t>
            </a:r>
            <a:r>
              <a:rPr lang="en-US" sz="1100" b="1" dirty="0" smtClean="0">
                <a:latin typeface="+mj-lt"/>
              </a:rPr>
              <a:t>80% of respondents live in single family homes or townhomes.</a:t>
            </a:r>
          </a:p>
          <a:p>
            <a:pPr>
              <a:spcBef>
                <a:spcPts val="0"/>
              </a:spcBef>
              <a:buFont typeface="Wingdings" pitchFamily="2" charset="2"/>
              <a:buChar char="§"/>
              <a:defRPr/>
            </a:pPr>
            <a:r>
              <a:rPr lang="en-US" sz="1100" b="1" dirty="0">
                <a:latin typeface="+mj-lt"/>
              </a:rPr>
              <a:t> </a:t>
            </a:r>
            <a:r>
              <a:rPr lang="en-US" sz="1100" b="1" dirty="0" smtClean="0">
                <a:latin typeface="+mj-lt"/>
              </a:rPr>
              <a:t>Type of home was similar across all segments.</a:t>
            </a:r>
            <a:endParaRPr lang="en-US" sz="1100" b="1" dirty="0">
              <a:latin typeface="+mj-lt"/>
            </a:endParaRPr>
          </a:p>
        </p:txBody>
      </p:sp>
      <p:pic>
        <p:nvPicPr>
          <p:cNvPr id="10"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456" y="1738826"/>
            <a:ext cx="8388092" cy="414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0"/>
          <p:cNvSpPr txBox="1">
            <a:spLocks noChangeArrowheads="1"/>
          </p:cNvSpPr>
          <p:nvPr/>
        </p:nvSpPr>
        <p:spPr bwMode="auto">
          <a:xfrm>
            <a:off x="0" y="5829988"/>
            <a:ext cx="3810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smtClean="0"/>
              <a:t>Note: No </a:t>
            </a:r>
            <a:r>
              <a:rPr lang="en-US" altLang="en-US" sz="900" i="1" dirty="0"/>
              <a:t>s</a:t>
            </a:r>
            <a:r>
              <a:rPr lang="en-US" altLang="en-US" sz="900" i="1" dirty="0" smtClean="0"/>
              <a:t>tatistically </a:t>
            </a:r>
            <a:r>
              <a:rPr lang="en-US" altLang="en-US" sz="900" i="1" dirty="0"/>
              <a:t>significant </a:t>
            </a:r>
            <a:r>
              <a:rPr lang="en-US" altLang="en-US" sz="900" i="1" dirty="0" smtClean="0"/>
              <a:t>differences between segments, p </a:t>
            </a:r>
            <a:r>
              <a:rPr lang="en-US" altLang="en-US" sz="900" i="1" dirty="0"/>
              <a:t>≤ .05</a:t>
            </a:r>
          </a:p>
          <a:p>
            <a:pPr algn="r" eaLnBrk="1" hangingPunct="1"/>
            <a:endParaRPr lang="en-US" altLang="en-US" sz="900" i="1" dirty="0"/>
          </a:p>
        </p:txBody>
      </p:sp>
    </p:spTree>
    <p:extLst>
      <p:ext uri="{BB962C8B-B14F-4D97-AF65-F5344CB8AC3E}">
        <p14:creationId xmlns:p14="http://schemas.microsoft.com/office/powerpoint/2010/main" val="3171460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Placeholder 1"/>
          <p:cNvSpPr>
            <a:spLocks noGrp="1"/>
          </p:cNvSpPr>
          <p:nvPr>
            <p:ph type="body" sz="quarter" idx="10"/>
          </p:nvPr>
        </p:nvSpPr>
        <p:spPr>
          <a:xfrm>
            <a:off x="152400" y="169863"/>
            <a:ext cx="6096000" cy="685800"/>
          </a:xfrm>
        </p:spPr>
        <p:txBody>
          <a:bodyPr/>
          <a:lstStyle/>
          <a:p>
            <a:pPr eaLnBrk="1" hangingPunct="1"/>
            <a:r>
              <a:rPr lang="en-US" dirty="0" smtClean="0"/>
              <a:t>Contents</a:t>
            </a:r>
          </a:p>
        </p:txBody>
      </p:sp>
      <p:sp>
        <p:nvSpPr>
          <p:cNvPr id="9219" name="Text Placeholder 18"/>
          <p:cNvSpPr txBox="1">
            <a:spLocks/>
          </p:cNvSpPr>
          <p:nvPr/>
        </p:nvSpPr>
        <p:spPr bwMode="auto">
          <a:xfrm>
            <a:off x="201613" y="1314450"/>
            <a:ext cx="8534400" cy="4419600"/>
          </a:xfrm>
          <a:prstGeom prst="rect">
            <a:avLst/>
          </a:prstGeom>
          <a:noFill/>
          <a:ln w="9525">
            <a:noFill/>
            <a:miter lim="800000"/>
            <a:headEnd/>
            <a:tailEnd/>
          </a:ln>
        </p:spPr>
        <p:txBody>
          <a:bodyPr/>
          <a:lstStyle/>
          <a:p>
            <a:pPr marL="514350" indent="-514350">
              <a:lnSpc>
                <a:spcPct val="114000"/>
              </a:lnSpc>
              <a:spcBef>
                <a:spcPct val="20000"/>
              </a:spcBef>
              <a:buFont typeface="Calibri" pitchFamily="34" charset="0"/>
              <a:buAutoNum type="alphaUcPeriod"/>
            </a:pPr>
            <a:r>
              <a:rPr lang="en-US" sz="2800" dirty="0">
                <a:latin typeface="Calibri" pitchFamily="34" charset="0"/>
              </a:rPr>
              <a:t>Study Objectives</a:t>
            </a:r>
          </a:p>
          <a:p>
            <a:pPr marL="514350" indent="-514350">
              <a:lnSpc>
                <a:spcPct val="114000"/>
              </a:lnSpc>
              <a:spcBef>
                <a:spcPct val="20000"/>
              </a:spcBef>
              <a:buFont typeface="Calibri" pitchFamily="34" charset="0"/>
              <a:buAutoNum type="alphaUcPeriod"/>
            </a:pPr>
            <a:r>
              <a:rPr lang="en-US" sz="2800" dirty="0" smtClean="0">
                <a:latin typeface="Calibri" pitchFamily="34" charset="0"/>
              </a:rPr>
              <a:t>Methodology</a:t>
            </a:r>
            <a:endParaRPr lang="en-US" sz="2800" dirty="0">
              <a:latin typeface="Calibri" pitchFamily="34" charset="0"/>
            </a:endParaRPr>
          </a:p>
          <a:p>
            <a:pPr marL="514350" indent="-514350">
              <a:lnSpc>
                <a:spcPct val="114000"/>
              </a:lnSpc>
              <a:spcBef>
                <a:spcPct val="20000"/>
              </a:spcBef>
              <a:buFont typeface="Calibri" pitchFamily="34" charset="0"/>
              <a:buAutoNum type="alphaUcPeriod"/>
            </a:pPr>
            <a:r>
              <a:rPr lang="en-US" sz="2800" dirty="0" smtClean="0">
                <a:latin typeface="Calibri" pitchFamily="34" charset="0"/>
              </a:rPr>
              <a:t>Sampling Plan</a:t>
            </a:r>
          </a:p>
          <a:p>
            <a:pPr marL="514350" indent="-514350">
              <a:lnSpc>
                <a:spcPct val="114000"/>
              </a:lnSpc>
              <a:spcBef>
                <a:spcPct val="20000"/>
              </a:spcBef>
              <a:buFont typeface="Calibri" pitchFamily="34" charset="0"/>
              <a:buAutoNum type="alphaUcPeriod"/>
            </a:pPr>
            <a:r>
              <a:rPr lang="en-US" sz="2800" dirty="0" smtClean="0">
                <a:latin typeface="Calibri" pitchFamily="34" charset="0"/>
              </a:rPr>
              <a:t>Key Findings</a:t>
            </a:r>
            <a:endParaRPr lang="en-US" sz="2800" dirty="0">
              <a:latin typeface="Calibri" pitchFamily="34" charset="0"/>
            </a:endParaRPr>
          </a:p>
          <a:p>
            <a:pPr marL="514350" indent="-514350">
              <a:lnSpc>
                <a:spcPct val="114000"/>
              </a:lnSpc>
              <a:spcBef>
                <a:spcPct val="20000"/>
              </a:spcBef>
              <a:buFont typeface="Calibri" pitchFamily="34" charset="0"/>
              <a:buAutoNum type="alphaUcPeriod"/>
            </a:pPr>
            <a:r>
              <a:rPr lang="en-US" sz="2800" dirty="0">
                <a:latin typeface="Calibri" pitchFamily="34" charset="0"/>
              </a:rPr>
              <a:t>Study Results</a:t>
            </a:r>
          </a:p>
          <a:p>
            <a:pPr marL="514350" indent="-514350">
              <a:lnSpc>
                <a:spcPct val="114000"/>
              </a:lnSpc>
              <a:spcBef>
                <a:spcPct val="20000"/>
              </a:spcBef>
              <a:buFont typeface="Calibri" pitchFamily="34" charset="0"/>
              <a:buAutoNum type="alphaUcPeriod"/>
            </a:pPr>
            <a:r>
              <a:rPr lang="en-US" sz="2800" dirty="0" smtClean="0">
                <a:latin typeface="Calibri" pitchFamily="34" charset="0"/>
              </a:rPr>
              <a:t>Segmentation Profiles</a:t>
            </a:r>
            <a:endParaRPr lang="en-US" sz="2800" dirty="0">
              <a:latin typeface="Calibri" pitchFamily="34" charset="0"/>
            </a:endParaRPr>
          </a:p>
        </p:txBody>
      </p:sp>
      <p:sp>
        <p:nvSpPr>
          <p:cNvPr id="4" name="TextBox 3"/>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Tree>
    <p:extLst>
      <p:ext uri="{BB962C8B-B14F-4D97-AF65-F5344CB8AC3E}">
        <p14:creationId xmlns:p14="http://schemas.microsoft.com/office/powerpoint/2010/main" val="132727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1819872030"/>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71884"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58738"/>
            <a:ext cx="9610725" cy="398462"/>
          </a:xfrm>
        </p:spPr>
        <p:txBody>
          <a:bodyPr/>
          <a:lstStyle/>
          <a:p>
            <a:r>
              <a:rPr lang="en-US" dirty="0">
                <a:solidFill>
                  <a:srgbClr val="0000FF"/>
                </a:solidFill>
              </a:rPr>
              <a:t>Section 1</a:t>
            </a:r>
            <a:r>
              <a:rPr lang="en-US" dirty="0" smtClean="0">
                <a:solidFill>
                  <a:srgbClr val="0000FF"/>
                </a:solidFill>
              </a:rPr>
              <a:t>: Demographics</a:t>
            </a:r>
            <a:endParaRPr lang="en-US" dirty="0">
              <a:solidFill>
                <a:srgbClr val="0000FF"/>
              </a:solidFill>
            </a:endParaRPr>
          </a:p>
        </p:txBody>
      </p:sp>
      <p:sp>
        <p:nvSpPr>
          <p:cNvPr id="61445" name="Text Placeholder 4"/>
          <p:cNvSpPr>
            <a:spLocks noGrp="1"/>
          </p:cNvSpPr>
          <p:nvPr>
            <p:ph type="body" sz="quarter" idx="11"/>
          </p:nvPr>
        </p:nvSpPr>
        <p:spPr>
          <a:xfrm>
            <a:off x="49213" y="442913"/>
            <a:ext cx="9094787" cy="533400"/>
          </a:xfrm>
        </p:spPr>
        <p:txBody>
          <a:bodyPr>
            <a:normAutofit lnSpcReduction="10000"/>
          </a:bodyPr>
          <a:lstStyle/>
          <a:p>
            <a:r>
              <a:rPr lang="en-US" dirty="0" smtClean="0"/>
              <a:t>Estimated Home Value</a:t>
            </a:r>
            <a:endParaRPr lang="en-US" i="1" dirty="0"/>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About </a:t>
            </a:r>
            <a:r>
              <a:rPr lang="en-US" sz="1100" dirty="0"/>
              <a:t>how much do you think this home (and lot) or apartment would sell for if it were for sale?</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pic>
        <p:nvPicPr>
          <p:cNvPr id="12"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 y="1889125"/>
            <a:ext cx="7913687"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036"/>
          <p:cNvSpPr txBox="1">
            <a:spLocks noChangeArrowheads="1"/>
          </p:cNvSpPr>
          <p:nvPr/>
        </p:nvSpPr>
        <p:spPr bwMode="auto">
          <a:xfrm>
            <a:off x="110066" y="1258825"/>
            <a:ext cx="8957733" cy="261610"/>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dirty="0">
                <a:latin typeface="+mj-lt"/>
              </a:rPr>
              <a:t> </a:t>
            </a:r>
            <a:r>
              <a:rPr lang="en-US" sz="1100" b="1" dirty="0" smtClean="0">
                <a:latin typeface="+mj-lt"/>
              </a:rPr>
              <a:t>Estimated home value was similar across all segments</a:t>
            </a:r>
            <a:endParaRPr lang="en-US" sz="1100" b="1" dirty="0">
              <a:latin typeface="+mj-lt"/>
            </a:endParaRPr>
          </a:p>
        </p:txBody>
      </p:sp>
      <p:graphicFrame>
        <p:nvGraphicFramePr>
          <p:cNvPr id="9" name="Table 8"/>
          <p:cNvGraphicFramePr>
            <a:graphicFrameLocks noGrp="1"/>
          </p:cNvGraphicFramePr>
          <p:nvPr>
            <p:extLst>
              <p:ext uri="{D42A27DB-BD31-4B8C-83A1-F6EECF244321}">
                <p14:modId xmlns:p14="http://schemas.microsoft.com/office/powerpoint/2010/main" val="2926279868"/>
              </p:ext>
            </p:extLst>
          </p:nvPr>
        </p:nvGraphicFramePr>
        <p:xfrm>
          <a:off x="6477000" y="1841617"/>
          <a:ext cx="2575559" cy="1282583"/>
        </p:xfrm>
        <a:graphic>
          <a:graphicData uri="http://schemas.openxmlformats.org/drawingml/2006/table">
            <a:tbl>
              <a:tblPr firstRow="1" bandRow="1">
                <a:tableStyleId>{7E9639D4-E3E2-4D34-9284-5A2195B3D0D7}</a:tableStyleId>
              </a:tblPr>
              <a:tblGrid>
                <a:gridCol w="1781833">
                  <a:extLst>
                    <a:ext uri="{9D8B030D-6E8A-4147-A177-3AD203B41FA5}">
                      <a16:colId xmlns:a16="http://schemas.microsoft.com/office/drawing/2014/main" val="20000"/>
                    </a:ext>
                  </a:extLst>
                </a:gridCol>
                <a:gridCol w="793726">
                  <a:extLst>
                    <a:ext uri="{9D8B030D-6E8A-4147-A177-3AD203B41FA5}">
                      <a16:colId xmlns:a16="http://schemas.microsoft.com/office/drawing/2014/main" val="20001"/>
                    </a:ext>
                  </a:extLst>
                </a:gridCol>
              </a:tblGrid>
              <a:tr h="347811">
                <a:tc gridSpan="2">
                  <a:txBody>
                    <a:bodyPr/>
                    <a:lstStyle/>
                    <a:p>
                      <a:pPr algn="ctr">
                        <a:lnSpc>
                          <a:spcPct val="90000"/>
                        </a:lnSpc>
                      </a:pPr>
                      <a:r>
                        <a:rPr lang="en-US" sz="1400" dirty="0" smtClean="0"/>
                        <a:t>Average Home Value</a:t>
                      </a:r>
                      <a:endParaRPr lang="en-US" sz="1400" u="none" dirty="0" smtClean="0"/>
                    </a:p>
                  </a:txBody>
                  <a:tcPr marL="9144" marR="9144" marT="54864" marB="54864" anchor="ctr">
                    <a:solidFill>
                      <a:schemeClr val="tx1">
                        <a:lumMod val="65000"/>
                        <a:lumOff val="35000"/>
                      </a:schemeClr>
                    </a:solidFill>
                  </a:tcPr>
                </a:tc>
                <a:tc hMerge="1">
                  <a:txBody>
                    <a:bodyPr/>
                    <a:lstStyle/>
                    <a:p>
                      <a:endParaRPr lang="en-US" dirty="0"/>
                    </a:p>
                  </a:txBody>
                  <a:tcPr/>
                </a:tc>
                <a:extLst>
                  <a:ext uri="{0D108BD9-81ED-4DB2-BD59-A6C34878D82A}">
                    <a16:rowId xmlns:a16="http://schemas.microsoft.com/office/drawing/2014/main" val="10000"/>
                  </a:ext>
                </a:extLst>
              </a:tr>
              <a:tr h="281023">
                <a:tc>
                  <a:txBody>
                    <a:bodyPr/>
                    <a:lstStyle/>
                    <a:p>
                      <a:pPr>
                        <a:lnSpc>
                          <a:spcPct val="100000"/>
                        </a:lnSpc>
                      </a:pPr>
                      <a:r>
                        <a:rPr lang="en-US" sz="1200" b="1" dirty="0" smtClean="0">
                          <a:solidFill>
                            <a:schemeClr val="accent1">
                              <a:lumMod val="75000"/>
                            </a:schemeClr>
                          </a:solidFill>
                        </a:rPr>
                        <a:t>High</a:t>
                      </a:r>
                      <a:r>
                        <a:rPr lang="en-US" sz="1200" b="1" baseline="0" dirty="0" smtClean="0">
                          <a:solidFill>
                            <a:schemeClr val="accent1">
                              <a:lumMod val="75000"/>
                            </a:schemeClr>
                          </a:solidFill>
                        </a:rPr>
                        <a:t> Frequency Players</a:t>
                      </a:r>
                    </a:p>
                  </a:txBody>
                  <a:tcPr marR="9144" marT="54864" marB="64008"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accent1">
                              <a:lumMod val="75000"/>
                            </a:schemeClr>
                          </a:solidFill>
                          <a:effectLst/>
                          <a:uLnTx/>
                          <a:uFillTx/>
                          <a:latin typeface="+mn-lt"/>
                        </a:rPr>
                        <a:t>$292,000</a:t>
                      </a:r>
                      <a:endParaRPr lang="en-US" sz="1200" b="1" dirty="0">
                        <a:solidFill>
                          <a:schemeClr val="accent1">
                            <a:lumMod val="75000"/>
                          </a:schemeClr>
                        </a:solidFill>
                      </a:endParaRPr>
                    </a:p>
                  </a:txBody>
                  <a:tcPr marL="0" marR="45720" marT="54864" marB="54864" anchor="ctr">
                    <a:solidFill>
                      <a:schemeClr val="bg1"/>
                    </a:solidFill>
                  </a:tcPr>
                </a:tc>
                <a:extLst>
                  <a:ext uri="{0D108BD9-81ED-4DB2-BD59-A6C34878D82A}">
                    <a16:rowId xmlns:a16="http://schemas.microsoft.com/office/drawing/2014/main" val="10001"/>
                  </a:ext>
                </a:extLst>
              </a:tr>
              <a:tr h="316510">
                <a:tc>
                  <a:txBody>
                    <a:bodyPr/>
                    <a:lstStyle/>
                    <a:p>
                      <a:pPr>
                        <a:lnSpc>
                          <a:spcPct val="100000"/>
                        </a:lnSpc>
                      </a:pPr>
                      <a:r>
                        <a:rPr lang="en-US" sz="1200" b="1" dirty="0" smtClean="0">
                          <a:solidFill>
                            <a:schemeClr val="accent4">
                              <a:lumMod val="75000"/>
                            </a:schemeClr>
                          </a:solidFill>
                        </a:rPr>
                        <a:t>Low Frequency Players</a:t>
                      </a:r>
                      <a:endParaRPr lang="en-US" sz="1600" dirty="0">
                        <a:solidFill>
                          <a:schemeClr val="accent4">
                            <a:lumMod val="75000"/>
                          </a:schemeClr>
                        </a:solidFill>
                      </a:endParaRPr>
                    </a:p>
                  </a:txBody>
                  <a:tcPr marR="9144" marT="54864" marB="64008"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accent4">
                              <a:lumMod val="75000"/>
                            </a:schemeClr>
                          </a:solidFill>
                          <a:effectLst/>
                          <a:uLnTx/>
                          <a:uFillTx/>
                          <a:latin typeface="+mn-lt"/>
                        </a:rPr>
                        <a:t>$306,000</a:t>
                      </a:r>
                      <a:endParaRPr lang="en-US" sz="1200" b="1" dirty="0">
                        <a:solidFill>
                          <a:schemeClr val="accent4">
                            <a:lumMod val="75000"/>
                          </a:schemeClr>
                        </a:solidFill>
                      </a:endParaRPr>
                    </a:p>
                  </a:txBody>
                  <a:tcPr marL="0" marR="45720" marT="54864" marB="54864" anchor="ctr">
                    <a:solidFill>
                      <a:schemeClr val="bg1"/>
                    </a:solidFill>
                  </a:tcPr>
                </a:tc>
                <a:extLst>
                  <a:ext uri="{0D108BD9-81ED-4DB2-BD59-A6C34878D82A}">
                    <a16:rowId xmlns:a16="http://schemas.microsoft.com/office/drawing/2014/main" val="10002"/>
                  </a:ext>
                </a:extLst>
              </a:tr>
              <a:tr h="316510">
                <a:tc>
                  <a:txBody>
                    <a:bodyPr/>
                    <a:lstStyle/>
                    <a:p>
                      <a:pPr>
                        <a:lnSpc>
                          <a:spcPct val="100000"/>
                        </a:lnSpc>
                      </a:pPr>
                      <a:r>
                        <a:rPr lang="en-US" sz="1200" b="1" dirty="0" smtClean="0">
                          <a:solidFill>
                            <a:schemeClr val="accent2">
                              <a:lumMod val="75000"/>
                            </a:schemeClr>
                          </a:solidFill>
                        </a:rPr>
                        <a:t>Non-Players</a:t>
                      </a:r>
                      <a:endParaRPr lang="en-US" sz="1200" b="1" dirty="0">
                        <a:solidFill>
                          <a:schemeClr val="accent2">
                            <a:lumMod val="75000"/>
                          </a:schemeClr>
                        </a:solidFill>
                      </a:endParaRPr>
                    </a:p>
                  </a:txBody>
                  <a:tcPr marR="9144" marT="54864" marB="64008"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2">
                              <a:lumMod val="75000"/>
                            </a:schemeClr>
                          </a:solidFill>
                        </a:rPr>
                        <a:t>$310,000</a:t>
                      </a:r>
                      <a:endParaRPr lang="en-US" sz="1200" b="1" dirty="0">
                        <a:solidFill>
                          <a:schemeClr val="accent2">
                            <a:lumMod val="75000"/>
                          </a:schemeClr>
                        </a:solidFill>
                      </a:endParaRPr>
                    </a:p>
                  </a:txBody>
                  <a:tcPr marL="0" marR="45720" marT="54864" marB="54864" anchor="ctr">
                    <a:solidFill>
                      <a:schemeClr val="bg1"/>
                    </a:solidFill>
                  </a:tcPr>
                </a:tc>
                <a:extLst>
                  <a:ext uri="{0D108BD9-81ED-4DB2-BD59-A6C34878D82A}">
                    <a16:rowId xmlns:a16="http://schemas.microsoft.com/office/drawing/2014/main" val="10003"/>
                  </a:ext>
                </a:extLst>
              </a:tr>
            </a:tbl>
          </a:graphicData>
        </a:graphic>
      </p:graphicFrame>
      <p:sp>
        <p:nvSpPr>
          <p:cNvPr id="10" name="TextBox 10"/>
          <p:cNvSpPr txBox="1">
            <a:spLocks noChangeArrowheads="1"/>
          </p:cNvSpPr>
          <p:nvPr/>
        </p:nvSpPr>
        <p:spPr bwMode="auto">
          <a:xfrm>
            <a:off x="0" y="5829988"/>
            <a:ext cx="3810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smtClean="0"/>
              <a:t>Note: No </a:t>
            </a:r>
            <a:r>
              <a:rPr lang="en-US" altLang="en-US" sz="900" i="1" dirty="0"/>
              <a:t>s</a:t>
            </a:r>
            <a:r>
              <a:rPr lang="en-US" altLang="en-US" sz="900" i="1" dirty="0" smtClean="0"/>
              <a:t>tatistically </a:t>
            </a:r>
            <a:r>
              <a:rPr lang="en-US" altLang="en-US" sz="900" i="1" dirty="0"/>
              <a:t>significant </a:t>
            </a:r>
            <a:r>
              <a:rPr lang="en-US" altLang="en-US" sz="900" i="1" dirty="0" smtClean="0"/>
              <a:t>differences between segments, p </a:t>
            </a:r>
            <a:r>
              <a:rPr lang="en-US" altLang="en-US" sz="900" i="1" dirty="0"/>
              <a:t>≤ .05</a:t>
            </a:r>
          </a:p>
          <a:p>
            <a:pPr algn="r" eaLnBrk="1" hangingPunct="1"/>
            <a:endParaRPr lang="en-US" altLang="en-US" sz="900" i="1" dirty="0"/>
          </a:p>
        </p:txBody>
      </p:sp>
    </p:spTree>
    <p:extLst>
      <p:ext uri="{BB962C8B-B14F-4D97-AF65-F5344CB8AC3E}">
        <p14:creationId xmlns:p14="http://schemas.microsoft.com/office/powerpoint/2010/main" val="4280610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2908507188"/>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72906"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58738"/>
            <a:ext cx="9610725" cy="398462"/>
          </a:xfrm>
        </p:spPr>
        <p:txBody>
          <a:bodyPr/>
          <a:lstStyle/>
          <a:p>
            <a:r>
              <a:rPr lang="en-US" dirty="0">
                <a:solidFill>
                  <a:srgbClr val="0000FF"/>
                </a:solidFill>
              </a:rPr>
              <a:t>Section 1</a:t>
            </a:r>
            <a:r>
              <a:rPr lang="en-US" dirty="0" smtClean="0">
                <a:solidFill>
                  <a:srgbClr val="0000FF"/>
                </a:solidFill>
              </a:rPr>
              <a:t>: Demographics</a:t>
            </a:r>
            <a:endParaRPr lang="en-US" dirty="0">
              <a:solidFill>
                <a:srgbClr val="0000FF"/>
              </a:solidFill>
            </a:endParaRPr>
          </a:p>
        </p:txBody>
      </p:sp>
      <p:sp>
        <p:nvSpPr>
          <p:cNvPr id="61445" name="Text Placeholder 4"/>
          <p:cNvSpPr>
            <a:spLocks noGrp="1"/>
          </p:cNvSpPr>
          <p:nvPr>
            <p:ph type="body" sz="quarter" idx="11"/>
          </p:nvPr>
        </p:nvSpPr>
        <p:spPr>
          <a:xfrm>
            <a:off x="49213" y="442913"/>
            <a:ext cx="9094787" cy="533400"/>
          </a:xfrm>
        </p:spPr>
        <p:txBody>
          <a:bodyPr>
            <a:normAutofit lnSpcReduction="10000"/>
          </a:bodyPr>
          <a:lstStyle/>
          <a:p>
            <a:r>
              <a:rPr lang="en-US" dirty="0" smtClean="0"/>
              <a:t>Home Ownership</a:t>
            </a:r>
            <a:endParaRPr lang="en-US" i="1" dirty="0"/>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For </a:t>
            </a:r>
            <a:r>
              <a:rPr lang="en-US" sz="1100" dirty="0"/>
              <a:t>your primary residence, do you:</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7" name="Text Box 1036"/>
          <p:cNvSpPr txBox="1">
            <a:spLocks noChangeArrowheads="1"/>
          </p:cNvSpPr>
          <p:nvPr/>
        </p:nvSpPr>
        <p:spPr bwMode="auto">
          <a:xfrm>
            <a:off x="110066" y="1258825"/>
            <a:ext cx="8957733" cy="430887"/>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dirty="0">
                <a:latin typeface="+mj-lt"/>
              </a:rPr>
              <a:t> </a:t>
            </a:r>
            <a:r>
              <a:rPr lang="en-US" sz="1100" b="1" dirty="0" smtClean="0">
                <a:latin typeface="+mj-lt"/>
              </a:rPr>
              <a:t>Nearly three quarters of Lottery players own their homes.</a:t>
            </a:r>
          </a:p>
          <a:p>
            <a:pPr>
              <a:spcBef>
                <a:spcPts val="0"/>
              </a:spcBef>
              <a:buFont typeface="Wingdings" pitchFamily="2" charset="2"/>
              <a:buChar char="§"/>
              <a:defRPr/>
            </a:pPr>
            <a:r>
              <a:rPr lang="en-US" sz="1100" b="1" dirty="0">
                <a:latin typeface="+mj-lt"/>
              </a:rPr>
              <a:t> </a:t>
            </a:r>
            <a:r>
              <a:rPr lang="en-US" sz="1100" b="1" dirty="0" smtClean="0">
                <a:latin typeface="+mj-lt"/>
              </a:rPr>
              <a:t>Home ownership was similar across all segments.</a:t>
            </a:r>
          </a:p>
        </p:txBody>
      </p:sp>
      <p:pic>
        <p:nvPicPr>
          <p:cNvPr id="10"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133" y="1731515"/>
            <a:ext cx="8388092" cy="413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0"/>
          <p:cNvSpPr txBox="1">
            <a:spLocks noChangeArrowheads="1"/>
          </p:cNvSpPr>
          <p:nvPr/>
        </p:nvSpPr>
        <p:spPr bwMode="auto">
          <a:xfrm>
            <a:off x="0" y="5829988"/>
            <a:ext cx="3810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smtClean="0"/>
              <a:t>Note: No </a:t>
            </a:r>
            <a:r>
              <a:rPr lang="en-US" altLang="en-US" sz="900" i="1" dirty="0"/>
              <a:t>s</a:t>
            </a:r>
            <a:r>
              <a:rPr lang="en-US" altLang="en-US" sz="900" i="1" dirty="0" smtClean="0"/>
              <a:t>tatistically </a:t>
            </a:r>
            <a:r>
              <a:rPr lang="en-US" altLang="en-US" sz="900" i="1" dirty="0"/>
              <a:t>significant </a:t>
            </a:r>
            <a:r>
              <a:rPr lang="en-US" altLang="en-US" sz="900" i="1" dirty="0" smtClean="0"/>
              <a:t>differences between segments, p </a:t>
            </a:r>
            <a:r>
              <a:rPr lang="en-US" altLang="en-US" sz="900" i="1" dirty="0"/>
              <a:t>≤ .05</a:t>
            </a:r>
          </a:p>
          <a:p>
            <a:pPr algn="r" eaLnBrk="1" hangingPunct="1"/>
            <a:endParaRPr lang="en-US" altLang="en-US" sz="900" i="1" dirty="0"/>
          </a:p>
        </p:txBody>
      </p:sp>
    </p:spTree>
    <p:extLst>
      <p:ext uri="{BB962C8B-B14F-4D97-AF65-F5344CB8AC3E}">
        <p14:creationId xmlns:p14="http://schemas.microsoft.com/office/powerpoint/2010/main" val="2602994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1380512140"/>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73932"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58738"/>
            <a:ext cx="9610725" cy="398462"/>
          </a:xfrm>
        </p:spPr>
        <p:txBody>
          <a:bodyPr/>
          <a:lstStyle/>
          <a:p>
            <a:r>
              <a:rPr lang="en-US" dirty="0">
                <a:solidFill>
                  <a:srgbClr val="0000FF"/>
                </a:solidFill>
              </a:rPr>
              <a:t>Section 1</a:t>
            </a:r>
            <a:r>
              <a:rPr lang="en-US" dirty="0" smtClean="0">
                <a:solidFill>
                  <a:srgbClr val="0000FF"/>
                </a:solidFill>
              </a:rPr>
              <a:t>: Demographics</a:t>
            </a:r>
            <a:endParaRPr lang="en-US" dirty="0">
              <a:solidFill>
                <a:srgbClr val="0000FF"/>
              </a:solidFill>
            </a:endParaRPr>
          </a:p>
        </p:txBody>
      </p:sp>
      <p:sp>
        <p:nvSpPr>
          <p:cNvPr id="61445" name="Text Placeholder 4"/>
          <p:cNvSpPr>
            <a:spLocks noGrp="1"/>
          </p:cNvSpPr>
          <p:nvPr>
            <p:ph type="body" sz="quarter" idx="11"/>
          </p:nvPr>
        </p:nvSpPr>
        <p:spPr>
          <a:xfrm>
            <a:off x="49213" y="442913"/>
            <a:ext cx="9094787" cy="533400"/>
          </a:xfrm>
        </p:spPr>
        <p:txBody>
          <a:bodyPr>
            <a:normAutofit lnSpcReduction="10000"/>
          </a:bodyPr>
          <a:lstStyle/>
          <a:p>
            <a:r>
              <a:rPr lang="en-US" dirty="0" smtClean="0"/>
              <a:t>Marital Status</a:t>
            </a:r>
            <a:endParaRPr lang="en-US" i="1" dirty="0"/>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Please </a:t>
            </a:r>
            <a:r>
              <a:rPr lang="en-US" sz="1100" dirty="0"/>
              <a:t>indicate your marital status.</a:t>
            </a:r>
            <a:endParaRPr lang="en-US" sz="1100" dirty="0" smtClean="0"/>
          </a:p>
        </p:txBody>
      </p:sp>
      <p:pic>
        <p:nvPicPr>
          <p:cNvPr id="10"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133" y="1702927"/>
            <a:ext cx="8388092" cy="413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7" name="Text Box 1036"/>
          <p:cNvSpPr txBox="1">
            <a:spLocks noChangeArrowheads="1"/>
          </p:cNvSpPr>
          <p:nvPr/>
        </p:nvSpPr>
        <p:spPr bwMode="auto">
          <a:xfrm>
            <a:off x="110066" y="1258825"/>
            <a:ext cx="8957733" cy="430887"/>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dirty="0">
                <a:latin typeface="+mj-lt"/>
              </a:rPr>
              <a:t> </a:t>
            </a:r>
            <a:r>
              <a:rPr lang="en-US" sz="1100" b="1" dirty="0" smtClean="0">
                <a:latin typeface="+mj-lt"/>
              </a:rPr>
              <a:t>The high majority of Lottery players are married </a:t>
            </a:r>
          </a:p>
          <a:p>
            <a:pPr>
              <a:spcBef>
                <a:spcPts val="0"/>
              </a:spcBef>
              <a:buFont typeface="Wingdings" pitchFamily="2" charset="2"/>
              <a:buChar char="§"/>
              <a:defRPr/>
            </a:pPr>
            <a:r>
              <a:rPr lang="en-US" sz="1100" b="1" dirty="0">
                <a:latin typeface="+mj-lt"/>
              </a:rPr>
              <a:t> </a:t>
            </a:r>
            <a:r>
              <a:rPr lang="en-US" sz="1100" b="1" dirty="0" smtClean="0">
                <a:latin typeface="+mj-lt"/>
              </a:rPr>
              <a:t>More low frequency and non-players are single compared to high frequency players</a:t>
            </a:r>
            <a:endParaRPr lang="en-US" sz="1100" b="1" dirty="0">
              <a:latin typeface="+mj-lt"/>
            </a:endParaRPr>
          </a:p>
        </p:txBody>
      </p:sp>
      <p:sp>
        <p:nvSpPr>
          <p:cNvPr id="9" name="TextBox 8"/>
          <p:cNvSpPr txBox="1"/>
          <p:nvPr/>
        </p:nvSpPr>
        <p:spPr>
          <a:xfrm>
            <a:off x="3449782" y="5092032"/>
            <a:ext cx="574964" cy="307777"/>
          </a:xfrm>
          <a:prstGeom prst="rect">
            <a:avLst/>
          </a:prstGeom>
          <a:noFill/>
        </p:spPr>
        <p:txBody>
          <a:bodyPr wrap="square" rtlCol="0">
            <a:spAutoFit/>
          </a:bodyPr>
          <a:lstStyle/>
          <a:p>
            <a:r>
              <a:rPr lang="en-US" sz="1400" b="1" dirty="0" smtClean="0"/>
              <a:t>*</a:t>
            </a:r>
            <a:r>
              <a:rPr lang="en-US" sz="1400" b="1" baseline="30000" dirty="0"/>
              <a:t>L</a:t>
            </a:r>
            <a:endParaRPr lang="en-US" sz="1400" b="1" dirty="0"/>
          </a:p>
        </p:txBody>
      </p:sp>
      <p:sp>
        <p:nvSpPr>
          <p:cNvPr id="11" name="TextBox 10"/>
          <p:cNvSpPr txBox="1"/>
          <p:nvPr/>
        </p:nvSpPr>
        <p:spPr>
          <a:xfrm>
            <a:off x="4935681" y="5310241"/>
            <a:ext cx="574964" cy="307777"/>
          </a:xfrm>
          <a:prstGeom prst="rect">
            <a:avLst/>
          </a:prstGeom>
          <a:noFill/>
        </p:spPr>
        <p:txBody>
          <a:bodyPr wrap="square" rtlCol="0">
            <a:spAutoFit/>
          </a:bodyPr>
          <a:lstStyle/>
          <a:p>
            <a:r>
              <a:rPr lang="en-US" sz="1400" dirty="0" smtClean="0"/>
              <a:t>*</a:t>
            </a:r>
            <a:r>
              <a:rPr lang="en-US" sz="1400" baseline="30000" dirty="0"/>
              <a:t>H</a:t>
            </a:r>
            <a:endParaRPr lang="en-US" sz="1400" dirty="0"/>
          </a:p>
        </p:txBody>
      </p:sp>
      <p:sp>
        <p:nvSpPr>
          <p:cNvPr id="12" name="TextBox 11"/>
          <p:cNvSpPr txBox="1"/>
          <p:nvPr/>
        </p:nvSpPr>
        <p:spPr>
          <a:xfrm>
            <a:off x="4932218" y="5511133"/>
            <a:ext cx="574964" cy="307777"/>
          </a:xfrm>
          <a:prstGeom prst="rect">
            <a:avLst/>
          </a:prstGeom>
          <a:noFill/>
        </p:spPr>
        <p:txBody>
          <a:bodyPr wrap="square" rtlCol="0">
            <a:spAutoFit/>
          </a:bodyPr>
          <a:lstStyle/>
          <a:p>
            <a:r>
              <a:rPr lang="en-US" sz="1400" dirty="0" smtClean="0"/>
              <a:t>*</a:t>
            </a:r>
            <a:r>
              <a:rPr lang="en-US" sz="1400" baseline="30000" dirty="0"/>
              <a:t>H</a:t>
            </a:r>
            <a:endParaRPr lang="en-US" sz="1400" dirty="0"/>
          </a:p>
        </p:txBody>
      </p:sp>
      <p:sp>
        <p:nvSpPr>
          <p:cNvPr id="13" name="TextBox 10"/>
          <p:cNvSpPr txBox="1">
            <a:spLocks noChangeArrowheads="1"/>
          </p:cNvSpPr>
          <p:nvPr/>
        </p:nvSpPr>
        <p:spPr bwMode="auto">
          <a:xfrm>
            <a:off x="-152400" y="5829988"/>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Tree>
    <p:extLst>
      <p:ext uri="{BB962C8B-B14F-4D97-AF65-F5344CB8AC3E}">
        <p14:creationId xmlns:p14="http://schemas.microsoft.com/office/powerpoint/2010/main" val="41319971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3863533003"/>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74958"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58738"/>
            <a:ext cx="9610725" cy="398462"/>
          </a:xfrm>
        </p:spPr>
        <p:txBody>
          <a:bodyPr/>
          <a:lstStyle/>
          <a:p>
            <a:r>
              <a:rPr lang="en-US" dirty="0">
                <a:solidFill>
                  <a:srgbClr val="0000FF"/>
                </a:solidFill>
              </a:rPr>
              <a:t>Section 1</a:t>
            </a:r>
            <a:r>
              <a:rPr lang="en-US" dirty="0" smtClean="0">
                <a:solidFill>
                  <a:srgbClr val="0000FF"/>
                </a:solidFill>
              </a:rPr>
              <a:t>: Demographics</a:t>
            </a:r>
            <a:endParaRPr lang="en-US" dirty="0">
              <a:solidFill>
                <a:srgbClr val="0000FF"/>
              </a:solidFill>
            </a:endParaRPr>
          </a:p>
        </p:txBody>
      </p:sp>
      <p:pic>
        <p:nvPicPr>
          <p:cNvPr id="14"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745321"/>
            <a:ext cx="8552941" cy="4220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5" name="Text Placeholder 4"/>
          <p:cNvSpPr>
            <a:spLocks noGrp="1"/>
          </p:cNvSpPr>
          <p:nvPr>
            <p:ph type="body" sz="quarter" idx="11"/>
          </p:nvPr>
        </p:nvSpPr>
        <p:spPr>
          <a:xfrm>
            <a:off x="49213" y="442913"/>
            <a:ext cx="9094787" cy="533400"/>
          </a:xfrm>
        </p:spPr>
        <p:txBody>
          <a:bodyPr>
            <a:normAutofit lnSpcReduction="10000"/>
          </a:bodyPr>
          <a:lstStyle/>
          <a:p>
            <a:r>
              <a:rPr lang="en-US" dirty="0" smtClean="0"/>
              <a:t>Number of Children in Household (Under Age of 18)</a:t>
            </a:r>
            <a:endParaRPr lang="en-US" i="1" dirty="0"/>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Please </a:t>
            </a:r>
            <a:r>
              <a:rPr lang="en-US" sz="1100" dirty="0"/>
              <a:t>indicate the number of children in your household under the age of 18. </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7" name="Text Box 1036"/>
          <p:cNvSpPr txBox="1">
            <a:spLocks noChangeArrowheads="1"/>
          </p:cNvSpPr>
          <p:nvPr/>
        </p:nvSpPr>
        <p:spPr bwMode="auto">
          <a:xfrm>
            <a:off x="110066" y="1258825"/>
            <a:ext cx="8957733" cy="261610"/>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dirty="0">
                <a:latin typeface="+mj-lt"/>
              </a:rPr>
              <a:t> </a:t>
            </a:r>
            <a:r>
              <a:rPr lang="en-US" sz="1100" b="1" dirty="0" smtClean="0">
                <a:latin typeface="+mj-lt"/>
              </a:rPr>
              <a:t>The high frequency player category tends to have more children in the household compared to low frequency and non-players.</a:t>
            </a:r>
            <a:endParaRPr lang="en-US" sz="1100" b="1" dirty="0">
              <a:latin typeface="+mj-lt"/>
            </a:endParaRPr>
          </a:p>
        </p:txBody>
      </p:sp>
      <p:sp>
        <p:nvSpPr>
          <p:cNvPr id="3" name="Rounded Rectangle 2"/>
          <p:cNvSpPr/>
          <p:nvPr/>
        </p:nvSpPr>
        <p:spPr>
          <a:xfrm>
            <a:off x="3581400" y="2042153"/>
            <a:ext cx="5334000" cy="2453647"/>
          </a:xfrm>
          <a:prstGeom prst="roundRect">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610" name="Picture 10"/>
          <p:cNvPicPr>
            <a:picLocks noChangeAspect="1" noChangeArrowheads="1"/>
          </p:cNvPicPr>
          <p:nvPr/>
        </p:nvPicPr>
        <p:blipFill rotWithShape="1">
          <a:blip r:embed="rId7">
            <a:extLst>
              <a:ext uri="{28A0092B-C50C-407E-A947-70E740481C1C}">
                <a14:useLocalDpi xmlns:a14="http://schemas.microsoft.com/office/drawing/2010/main" val="0"/>
              </a:ext>
            </a:extLst>
          </a:blip>
          <a:srcRect l="27222" r="26852"/>
          <a:stretch/>
        </p:blipFill>
        <p:spPr bwMode="auto">
          <a:xfrm>
            <a:off x="3801459" y="2240186"/>
            <a:ext cx="1574939" cy="2057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11" name="Picture 11"/>
          <p:cNvPicPr>
            <a:picLocks noChangeAspect="1" noChangeArrowheads="1"/>
          </p:cNvPicPr>
          <p:nvPr/>
        </p:nvPicPr>
        <p:blipFill rotWithShape="1">
          <a:blip r:embed="rId8">
            <a:extLst>
              <a:ext uri="{28A0092B-C50C-407E-A947-70E740481C1C}">
                <a14:useLocalDpi xmlns:a14="http://schemas.microsoft.com/office/drawing/2010/main" val="0"/>
              </a:ext>
            </a:extLst>
          </a:blip>
          <a:srcRect l="25741" r="27778"/>
          <a:stretch/>
        </p:blipFill>
        <p:spPr bwMode="auto">
          <a:xfrm>
            <a:off x="5442948" y="2240186"/>
            <a:ext cx="1593971" cy="2057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12" name="Picture 12"/>
          <p:cNvPicPr>
            <a:picLocks noChangeAspect="1" noChangeArrowheads="1"/>
          </p:cNvPicPr>
          <p:nvPr/>
        </p:nvPicPr>
        <p:blipFill rotWithShape="1">
          <a:blip r:embed="rId9">
            <a:extLst>
              <a:ext uri="{28A0092B-C50C-407E-A947-70E740481C1C}">
                <a14:useLocalDpi xmlns:a14="http://schemas.microsoft.com/office/drawing/2010/main" val="0"/>
              </a:ext>
            </a:extLst>
          </a:blip>
          <a:srcRect l="27842" r="29812"/>
          <a:stretch/>
        </p:blipFill>
        <p:spPr bwMode="auto">
          <a:xfrm>
            <a:off x="7124701" y="2235288"/>
            <a:ext cx="1612899" cy="21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82" name="Picture 30"/>
          <p:cNvPicPr>
            <a:picLocks noChangeAspect="1" noChangeArrowheads="1"/>
          </p:cNvPicPr>
          <p:nvPr/>
        </p:nvPicPr>
        <p:blipFill rotWithShape="1">
          <a:blip r:embed="rId10">
            <a:extLst>
              <a:ext uri="{28A0092B-C50C-407E-A947-70E740481C1C}">
                <a14:useLocalDpi xmlns:a14="http://schemas.microsoft.com/office/drawing/2010/main" val="0"/>
              </a:ext>
            </a:extLst>
          </a:blip>
          <a:srcRect l="28333" r="27200" b="81000"/>
          <a:stretch/>
        </p:blipFill>
        <p:spPr bwMode="auto">
          <a:xfrm>
            <a:off x="3851493" y="2235288"/>
            <a:ext cx="1524905" cy="390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1"/>
          <p:cNvPicPr>
            <a:picLocks noChangeAspect="1" noChangeArrowheads="1"/>
          </p:cNvPicPr>
          <p:nvPr/>
        </p:nvPicPr>
        <p:blipFill rotWithShape="1">
          <a:blip r:embed="rId11">
            <a:extLst>
              <a:ext uri="{28A0092B-C50C-407E-A947-70E740481C1C}">
                <a14:useLocalDpi xmlns:a14="http://schemas.microsoft.com/office/drawing/2010/main" val="0"/>
              </a:ext>
            </a:extLst>
          </a:blip>
          <a:srcRect l="28333" t="2334" r="27400" b="79264"/>
          <a:stretch/>
        </p:blipFill>
        <p:spPr bwMode="auto">
          <a:xfrm>
            <a:off x="5518872" y="2279177"/>
            <a:ext cx="1518047" cy="37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84" name="Picture 32"/>
          <p:cNvPicPr>
            <a:picLocks noChangeAspect="1" noChangeArrowheads="1"/>
          </p:cNvPicPr>
          <p:nvPr/>
        </p:nvPicPr>
        <p:blipFill rotWithShape="1">
          <a:blip r:embed="rId12">
            <a:extLst>
              <a:ext uri="{28A0092B-C50C-407E-A947-70E740481C1C}">
                <a14:useLocalDpi xmlns:a14="http://schemas.microsoft.com/office/drawing/2010/main" val="0"/>
              </a:ext>
            </a:extLst>
          </a:blip>
          <a:srcRect l="37158" t="2171" r="37153" b="79746"/>
          <a:stretch/>
        </p:blipFill>
        <p:spPr bwMode="auto">
          <a:xfrm>
            <a:off x="7466674" y="2279177"/>
            <a:ext cx="978408" cy="388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5008418" y="3426023"/>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9" name="TextBox 18"/>
          <p:cNvSpPr txBox="1"/>
          <p:nvPr/>
        </p:nvSpPr>
        <p:spPr>
          <a:xfrm>
            <a:off x="7564582" y="3373582"/>
            <a:ext cx="574964" cy="307777"/>
          </a:xfrm>
          <a:prstGeom prst="rect">
            <a:avLst/>
          </a:prstGeom>
          <a:noFill/>
        </p:spPr>
        <p:txBody>
          <a:bodyPr wrap="square" rtlCol="0">
            <a:spAutoFit/>
          </a:bodyPr>
          <a:lstStyle/>
          <a:p>
            <a:r>
              <a:rPr lang="en-US" sz="1400" dirty="0" smtClean="0"/>
              <a:t>*</a:t>
            </a:r>
            <a:r>
              <a:rPr lang="en-US" sz="1400" baseline="30000" dirty="0" smtClean="0"/>
              <a:t>H </a:t>
            </a:r>
            <a:endParaRPr lang="en-US" sz="1400" dirty="0"/>
          </a:p>
        </p:txBody>
      </p:sp>
      <p:sp>
        <p:nvSpPr>
          <p:cNvPr id="20" name="TextBox 10"/>
          <p:cNvSpPr txBox="1">
            <a:spLocks noChangeArrowheads="1"/>
          </p:cNvSpPr>
          <p:nvPr/>
        </p:nvSpPr>
        <p:spPr bwMode="auto">
          <a:xfrm>
            <a:off x="-152400" y="5879068"/>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Tree>
    <p:extLst>
      <p:ext uri="{BB962C8B-B14F-4D97-AF65-F5344CB8AC3E}">
        <p14:creationId xmlns:p14="http://schemas.microsoft.com/office/powerpoint/2010/main" val="36033283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275700573"/>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75979"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58738"/>
            <a:ext cx="9610725" cy="398462"/>
          </a:xfrm>
        </p:spPr>
        <p:txBody>
          <a:bodyPr/>
          <a:lstStyle/>
          <a:p>
            <a:r>
              <a:rPr lang="en-US" dirty="0">
                <a:solidFill>
                  <a:srgbClr val="0000FF"/>
                </a:solidFill>
              </a:rPr>
              <a:t>Section 1</a:t>
            </a:r>
            <a:r>
              <a:rPr lang="en-US" dirty="0" smtClean="0">
                <a:solidFill>
                  <a:srgbClr val="0000FF"/>
                </a:solidFill>
              </a:rPr>
              <a:t>: Demographics</a:t>
            </a:r>
            <a:endParaRPr lang="en-US" dirty="0">
              <a:solidFill>
                <a:srgbClr val="0000FF"/>
              </a:solidFill>
            </a:endParaRPr>
          </a:p>
        </p:txBody>
      </p:sp>
      <p:sp>
        <p:nvSpPr>
          <p:cNvPr id="61445" name="Text Placeholder 4"/>
          <p:cNvSpPr>
            <a:spLocks noGrp="1"/>
          </p:cNvSpPr>
          <p:nvPr>
            <p:ph type="body" sz="quarter" idx="11"/>
          </p:nvPr>
        </p:nvSpPr>
        <p:spPr>
          <a:xfrm>
            <a:off x="49213" y="442913"/>
            <a:ext cx="9094787" cy="533400"/>
          </a:xfrm>
        </p:spPr>
        <p:txBody>
          <a:bodyPr>
            <a:normAutofit lnSpcReduction="10000"/>
          </a:bodyPr>
          <a:lstStyle/>
          <a:p>
            <a:r>
              <a:rPr lang="en-US" dirty="0" smtClean="0"/>
              <a:t>Highest Level of Education</a:t>
            </a:r>
            <a:endParaRPr lang="en-US" i="1" dirty="0"/>
          </a:p>
        </p:txBody>
      </p:sp>
      <p:pic>
        <p:nvPicPr>
          <p:cNvPr id="10"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08" y="1713426"/>
            <a:ext cx="8388092" cy="414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What </a:t>
            </a:r>
            <a:r>
              <a:rPr lang="en-US" sz="1100" dirty="0"/>
              <a:t>is the highest level of education you have completed?</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7" name="Text Box 1036"/>
          <p:cNvSpPr txBox="1">
            <a:spLocks noChangeArrowheads="1"/>
          </p:cNvSpPr>
          <p:nvPr/>
        </p:nvSpPr>
        <p:spPr bwMode="auto">
          <a:xfrm>
            <a:off x="110066" y="1258825"/>
            <a:ext cx="8957733" cy="430887"/>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b="1" dirty="0">
                <a:latin typeface="+mj-lt"/>
              </a:rPr>
              <a:t> </a:t>
            </a:r>
            <a:r>
              <a:rPr lang="en-US" sz="1100" b="1" dirty="0" smtClean="0">
                <a:latin typeface="+mj-lt"/>
              </a:rPr>
              <a:t>High frequency players tend to be less educated compared to low frequency and non-players.</a:t>
            </a:r>
          </a:p>
          <a:p>
            <a:pPr>
              <a:spcBef>
                <a:spcPts val="0"/>
              </a:spcBef>
              <a:buFont typeface="Wingdings" pitchFamily="2" charset="2"/>
              <a:buChar char="§"/>
              <a:defRPr/>
            </a:pPr>
            <a:r>
              <a:rPr lang="en-US" sz="1100" b="1" dirty="0">
                <a:latin typeface="+mj-lt"/>
              </a:rPr>
              <a:t> </a:t>
            </a:r>
            <a:r>
              <a:rPr lang="en-US" sz="1100" b="1" dirty="0" smtClean="0">
                <a:latin typeface="+mj-lt"/>
              </a:rPr>
              <a:t>Non-player are the most educated segment.</a:t>
            </a:r>
          </a:p>
        </p:txBody>
      </p:sp>
      <p:sp>
        <p:nvSpPr>
          <p:cNvPr id="9" name="TextBox 8"/>
          <p:cNvSpPr txBox="1"/>
          <p:nvPr/>
        </p:nvSpPr>
        <p:spPr>
          <a:xfrm>
            <a:off x="3747654" y="5105400"/>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11" name="TextBox 10"/>
          <p:cNvSpPr txBox="1"/>
          <p:nvPr/>
        </p:nvSpPr>
        <p:spPr>
          <a:xfrm>
            <a:off x="4495800" y="5102423"/>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12" name="TextBox 11"/>
          <p:cNvSpPr txBox="1"/>
          <p:nvPr/>
        </p:nvSpPr>
        <p:spPr>
          <a:xfrm>
            <a:off x="4520045" y="5331023"/>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3" name="TextBox 12"/>
          <p:cNvSpPr txBox="1"/>
          <p:nvPr/>
        </p:nvSpPr>
        <p:spPr>
          <a:xfrm>
            <a:off x="5985164" y="5331023"/>
            <a:ext cx="574964" cy="307777"/>
          </a:xfrm>
          <a:prstGeom prst="rect">
            <a:avLst/>
          </a:prstGeom>
          <a:noFill/>
        </p:spPr>
        <p:txBody>
          <a:bodyPr wrap="square" rtlCol="0">
            <a:spAutoFit/>
          </a:bodyPr>
          <a:lstStyle/>
          <a:p>
            <a:r>
              <a:rPr lang="en-US" sz="1400" dirty="0" smtClean="0"/>
              <a:t>*</a:t>
            </a:r>
            <a:r>
              <a:rPr lang="en-US" sz="1400" baseline="30000" dirty="0" smtClean="0"/>
              <a:t>H</a:t>
            </a:r>
            <a:endParaRPr lang="en-US" sz="1400" dirty="0"/>
          </a:p>
        </p:txBody>
      </p:sp>
      <p:sp>
        <p:nvSpPr>
          <p:cNvPr id="14" name="TextBox 13"/>
          <p:cNvSpPr txBox="1"/>
          <p:nvPr/>
        </p:nvSpPr>
        <p:spPr>
          <a:xfrm>
            <a:off x="5978236" y="5524987"/>
            <a:ext cx="574964" cy="307777"/>
          </a:xfrm>
          <a:prstGeom prst="rect">
            <a:avLst/>
          </a:prstGeom>
          <a:noFill/>
        </p:spPr>
        <p:txBody>
          <a:bodyPr wrap="square" rtlCol="0">
            <a:spAutoFit/>
          </a:bodyPr>
          <a:lstStyle/>
          <a:p>
            <a:r>
              <a:rPr lang="en-US" sz="1400" dirty="0" smtClean="0"/>
              <a:t>*</a:t>
            </a:r>
            <a:r>
              <a:rPr lang="en-US" sz="1400" baseline="30000" dirty="0"/>
              <a:t>H</a:t>
            </a:r>
            <a:endParaRPr lang="en-US" sz="1400" dirty="0"/>
          </a:p>
        </p:txBody>
      </p:sp>
      <p:sp>
        <p:nvSpPr>
          <p:cNvPr id="15" name="TextBox 14"/>
          <p:cNvSpPr txBox="1"/>
          <p:nvPr/>
        </p:nvSpPr>
        <p:spPr>
          <a:xfrm>
            <a:off x="6719454" y="5528450"/>
            <a:ext cx="574964" cy="307777"/>
          </a:xfrm>
          <a:prstGeom prst="rect">
            <a:avLst/>
          </a:prstGeom>
          <a:noFill/>
        </p:spPr>
        <p:txBody>
          <a:bodyPr wrap="square" rtlCol="0">
            <a:spAutoFit/>
          </a:bodyPr>
          <a:lstStyle/>
          <a:p>
            <a:r>
              <a:rPr lang="en-US" sz="1400" dirty="0" smtClean="0"/>
              <a:t>*</a:t>
            </a:r>
            <a:r>
              <a:rPr lang="en-US" sz="1400" baseline="30000" dirty="0" smtClean="0"/>
              <a:t>H</a:t>
            </a:r>
            <a:endParaRPr lang="en-US" sz="1400" dirty="0"/>
          </a:p>
        </p:txBody>
      </p:sp>
      <p:sp>
        <p:nvSpPr>
          <p:cNvPr id="18" name="TextBox 10"/>
          <p:cNvSpPr txBox="1">
            <a:spLocks noChangeArrowheads="1"/>
          </p:cNvSpPr>
          <p:nvPr/>
        </p:nvSpPr>
        <p:spPr bwMode="auto">
          <a:xfrm>
            <a:off x="-152400" y="5829988"/>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
        <p:nvSpPr>
          <p:cNvPr id="16" name="TextBox 15"/>
          <p:cNvSpPr txBox="1"/>
          <p:nvPr/>
        </p:nvSpPr>
        <p:spPr>
          <a:xfrm>
            <a:off x="7436427" y="5527964"/>
            <a:ext cx="574964" cy="307777"/>
          </a:xfrm>
          <a:prstGeom prst="rect">
            <a:avLst/>
          </a:prstGeom>
          <a:noFill/>
        </p:spPr>
        <p:txBody>
          <a:bodyPr wrap="square" rtlCol="0">
            <a:spAutoFit/>
          </a:bodyPr>
          <a:lstStyle/>
          <a:p>
            <a:r>
              <a:rPr lang="en-US" sz="1400" dirty="0" smtClean="0"/>
              <a:t>*</a:t>
            </a:r>
            <a:r>
              <a:rPr lang="en-US" sz="1400" baseline="30000" dirty="0" smtClean="0"/>
              <a:t>H,L</a:t>
            </a:r>
            <a:endParaRPr lang="en-US" sz="1400" dirty="0"/>
          </a:p>
        </p:txBody>
      </p:sp>
      <p:sp>
        <p:nvSpPr>
          <p:cNvPr id="19" name="TextBox 18"/>
          <p:cNvSpPr txBox="1"/>
          <p:nvPr/>
        </p:nvSpPr>
        <p:spPr>
          <a:xfrm>
            <a:off x="6726382" y="5323609"/>
            <a:ext cx="574964" cy="307777"/>
          </a:xfrm>
          <a:prstGeom prst="rect">
            <a:avLst/>
          </a:prstGeom>
          <a:noFill/>
        </p:spPr>
        <p:txBody>
          <a:bodyPr wrap="square" rtlCol="0">
            <a:spAutoFit/>
          </a:bodyPr>
          <a:lstStyle/>
          <a:p>
            <a:r>
              <a:rPr lang="en-US" sz="1400" dirty="0" smtClean="0"/>
              <a:t>*</a:t>
            </a:r>
            <a:r>
              <a:rPr lang="en-US" sz="1400" baseline="30000" dirty="0" smtClean="0"/>
              <a:t>H</a:t>
            </a:r>
            <a:endParaRPr lang="en-US" sz="1400" dirty="0"/>
          </a:p>
        </p:txBody>
      </p:sp>
    </p:spTree>
    <p:extLst>
      <p:ext uri="{BB962C8B-B14F-4D97-AF65-F5344CB8AC3E}">
        <p14:creationId xmlns:p14="http://schemas.microsoft.com/office/powerpoint/2010/main" val="243762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3168643181"/>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77003"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58738"/>
            <a:ext cx="9610725" cy="398462"/>
          </a:xfrm>
        </p:spPr>
        <p:txBody>
          <a:bodyPr/>
          <a:lstStyle/>
          <a:p>
            <a:r>
              <a:rPr lang="en-US" dirty="0">
                <a:solidFill>
                  <a:srgbClr val="0000FF"/>
                </a:solidFill>
              </a:rPr>
              <a:t>Section 1</a:t>
            </a:r>
            <a:r>
              <a:rPr lang="en-US" dirty="0" smtClean="0">
                <a:solidFill>
                  <a:srgbClr val="0000FF"/>
                </a:solidFill>
              </a:rPr>
              <a:t>: Demographics</a:t>
            </a:r>
            <a:endParaRPr lang="en-US" dirty="0">
              <a:solidFill>
                <a:srgbClr val="0000FF"/>
              </a:solidFill>
            </a:endParaRPr>
          </a:p>
        </p:txBody>
      </p:sp>
      <p:pic>
        <p:nvPicPr>
          <p:cNvPr id="12"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241" y="1713426"/>
            <a:ext cx="8549649" cy="414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5" name="Text Placeholder 4"/>
          <p:cNvSpPr>
            <a:spLocks noGrp="1"/>
          </p:cNvSpPr>
          <p:nvPr>
            <p:ph type="body" sz="quarter" idx="11"/>
          </p:nvPr>
        </p:nvSpPr>
        <p:spPr>
          <a:xfrm>
            <a:off x="49213" y="442913"/>
            <a:ext cx="9094787" cy="533400"/>
          </a:xfrm>
        </p:spPr>
        <p:txBody>
          <a:bodyPr>
            <a:normAutofit lnSpcReduction="10000"/>
          </a:bodyPr>
          <a:lstStyle/>
          <a:p>
            <a:r>
              <a:rPr lang="en-US" dirty="0" smtClean="0"/>
              <a:t>Current Work Status</a:t>
            </a:r>
            <a:endParaRPr lang="en-US" i="1" dirty="0"/>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What </a:t>
            </a:r>
            <a:r>
              <a:rPr lang="en-US" sz="1100" dirty="0"/>
              <a:t>is your current work status?</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7" name="Text Box 1036"/>
          <p:cNvSpPr txBox="1">
            <a:spLocks noChangeArrowheads="1"/>
          </p:cNvSpPr>
          <p:nvPr/>
        </p:nvSpPr>
        <p:spPr bwMode="auto">
          <a:xfrm>
            <a:off x="110066" y="1258825"/>
            <a:ext cx="8957733" cy="261610"/>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dirty="0">
                <a:latin typeface="+mj-lt"/>
              </a:rPr>
              <a:t> </a:t>
            </a:r>
            <a:r>
              <a:rPr lang="en-US" sz="1100" b="1" dirty="0" smtClean="0">
                <a:latin typeface="+mj-lt"/>
              </a:rPr>
              <a:t>The majority of Lottery players are employed full time with approximately 20% being retired.</a:t>
            </a:r>
          </a:p>
        </p:txBody>
      </p:sp>
      <p:sp>
        <p:nvSpPr>
          <p:cNvPr id="9" name="TextBox 8"/>
          <p:cNvSpPr txBox="1"/>
          <p:nvPr/>
        </p:nvSpPr>
        <p:spPr>
          <a:xfrm>
            <a:off x="3048000" y="5102423"/>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0" name="TextBox 9"/>
          <p:cNvSpPr txBox="1"/>
          <p:nvPr/>
        </p:nvSpPr>
        <p:spPr>
          <a:xfrm>
            <a:off x="3048000" y="5331023"/>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1" name="TextBox 10"/>
          <p:cNvSpPr txBox="1">
            <a:spLocks noChangeArrowheads="1"/>
          </p:cNvSpPr>
          <p:nvPr/>
        </p:nvSpPr>
        <p:spPr bwMode="auto">
          <a:xfrm>
            <a:off x="-152400" y="5829988"/>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Tree>
    <p:extLst>
      <p:ext uri="{BB962C8B-B14F-4D97-AF65-F5344CB8AC3E}">
        <p14:creationId xmlns:p14="http://schemas.microsoft.com/office/powerpoint/2010/main" val="16514120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3197998149"/>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78028"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58738"/>
            <a:ext cx="9610725" cy="398462"/>
          </a:xfrm>
        </p:spPr>
        <p:txBody>
          <a:bodyPr/>
          <a:lstStyle/>
          <a:p>
            <a:r>
              <a:rPr lang="en-US" dirty="0">
                <a:solidFill>
                  <a:srgbClr val="0000FF"/>
                </a:solidFill>
              </a:rPr>
              <a:t>Section 1</a:t>
            </a:r>
            <a:r>
              <a:rPr lang="en-US" dirty="0" smtClean="0">
                <a:solidFill>
                  <a:srgbClr val="0000FF"/>
                </a:solidFill>
              </a:rPr>
              <a:t>: Demographics</a:t>
            </a:r>
            <a:endParaRPr lang="en-US" dirty="0">
              <a:solidFill>
                <a:srgbClr val="0000FF"/>
              </a:solidFill>
            </a:endParaRPr>
          </a:p>
        </p:txBody>
      </p:sp>
      <p:sp>
        <p:nvSpPr>
          <p:cNvPr id="61445" name="Text Placeholder 4"/>
          <p:cNvSpPr>
            <a:spLocks noGrp="1"/>
          </p:cNvSpPr>
          <p:nvPr>
            <p:ph type="body" sz="quarter" idx="11"/>
          </p:nvPr>
        </p:nvSpPr>
        <p:spPr>
          <a:xfrm>
            <a:off x="49213" y="442913"/>
            <a:ext cx="9094787" cy="533400"/>
          </a:xfrm>
        </p:spPr>
        <p:txBody>
          <a:bodyPr>
            <a:normAutofit lnSpcReduction="10000"/>
          </a:bodyPr>
          <a:lstStyle/>
          <a:p>
            <a:r>
              <a:rPr lang="en-US" dirty="0" smtClean="0"/>
              <a:t>Type of Work</a:t>
            </a:r>
            <a:endParaRPr lang="en-US" i="1" dirty="0"/>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a:t>How would you describe the work you do? </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7" name="Text Box 1036"/>
          <p:cNvSpPr txBox="1">
            <a:spLocks noChangeArrowheads="1"/>
          </p:cNvSpPr>
          <p:nvPr/>
        </p:nvSpPr>
        <p:spPr bwMode="auto">
          <a:xfrm>
            <a:off x="110066" y="1258825"/>
            <a:ext cx="8957733" cy="430887"/>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b="1" dirty="0" smtClean="0">
                <a:latin typeface="+mj-lt"/>
              </a:rPr>
              <a:t> More low frequency and non-players are professionals compared to high frequency players</a:t>
            </a:r>
          </a:p>
          <a:p>
            <a:pPr>
              <a:spcBef>
                <a:spcPts val="0"/>
              </a:spcBef>
              <a:buFont typeface="Wingdings" pitchFamily="2" charset="2"/>
              <a:buChar char="§"/>
              <a:defRPr/>
            </a:pPr>
            <a:r>
              <a:rPr lang="en-US" sz="1100" b="1" dirty="0">
                <a:latin typeface="+mj-lt"/>
              </a:rPr>
              <a:t> </a:t>
            </a:r>
            <a:r>
              <a:rPr lang="en-US" sz="1100" b="1" dirty="0" smtClean="0">
                <a:latin typeface="+mj-lt"/>
              </a:rPr>
              <a:t>More high frequency player do trade or retail work than low frequency and non-players</a:t>
            </a:r>
            <a:endParaRPr lang="en-US" sz="1100" b="1" dirty="0">
              <a:latin typeface="+mj-lt"/>
            </a:endParaRPr>
          </a:p>
        </p:txBody>
      </p:sp>
      <p:pic>
        <p:nvPicPr>
          <p:cNvPr id="10"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242" y="1713426"/>
            <a:ext cx="8853379" cy="414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616036" y="5331023"/>
            <a:ext cx="574964" cy="307777"/>
          </a:xfrm>
          <a:prstGeom prst="rect">
            <a:avLst/>
          </a:prstGeom>
          <a:noFill/>
        </p:spPr>
        <p:txBody>
          <a:bodyPr wrap="square" rtlCol="0">
            <a:spAutoFit/>
          </a:bodyPr>
          <a:lstStyle/>
          <a:p>
            <a:r>
              <a:rPr lang="en-US" sz="1400" dirty="0" smtClean="0"/>
              <a:t>*</a:t>
            </a:r>
            <a:r>
              <a:rPr lang="en-US" sz="1400" baseline="30000" dirty="0"/>
              <a:t>H</a:t>
            </a:r>
            <a:endParaRPr lang="en-US" sz="1400" dirty="0"/>
          </a:p>
        </p:txBody>
      </p:sp>
      <p:sp>
        <p:nvSpPr>
          <p:cNvPr id="11" name="TextBox 10"/>
          <p:cNvSpPr txBox="1"/>
          <p:nvPr/>
        </p:nvSpPr>
        <p:spPr>
          <a:xfrm>
            <a:off x="3616036" y="5527964"/>
            <a:ext cx="574964" cy="307777"/>
          </a:xfrm>
          <a:prstGeom prst="rect">
            <a:avLst/>
          </a:prstGeom>
          <a:noFill/>
        </p:spPr>
        <p:txBody>
          <a:bodyPr wrap="square" rtlCol="0">
            <a:spAutoFit/>
          </a:bodyPr>
          <a:lstStyle/>
          <a:p>
            <a:r>
              <a:rPr lang="en-US" sz="1400" dirty="0" smtClean="0"/>
              <a:t>*</a:t>
            </a:r>
            <a:r>
              <a:rPr lang="en-US" sz="1400" baseline="30000" dirty="0"/>
              <a:t>H</a:t>
            </a:r>
            <a:endParaRPr lang="en-US" sz="1400" dirty="0"/>
          </a:p>
        </p:txBody>
      </p:sp>
      <p:sp>
        <p:nvSpPr>
          <p:cNvPr id="12" name="TextBox 11"/>
          <p:cNvSpPr txBox="1"/>
          <p:nvPr/>
        </p:nvSpPr>
        <p:spPr>
          <a:xfrm>
            <a:off x="5749636" y="5112814"/>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13" name="TextBox 10"/>
          <p:cNvSpPr txBox="1">
            <a:spLocks noChangeArrowheads="1"/>
          </p:cNvSpPr>
          <p:nvPr/>
        </p:nvSpPr>
        <p:spPr bwMode="auto">
          <a:xfrm>
            <a:off x="-152400" y="5829988"/>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Tree>
    <p:extLst>
      <p:ext uri="{BB962C8B-B14F-4D97-AF65-F5344CB8AC3E}">
        <p14:creationId xmlns:p14="http://schemas.microsoft.com/office/powerpoint/2010/main" val="42300619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229829450"/>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79054"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 name="Picture 34"/>
          <p:cNvPicPr>
            <a:picLocks noChangeAspect="1" noChangeArrowheads="1"/>
          </p:cNvPicPr>
          <p:nvPr/>
        </p:nvPicPr>
        <p:blipFill rotWithShape="1">
          <a:blip r:embed="rId6">
            <a:extLst>
              <a:ext uri="{28A0092B-C50C-407E-A947-70E740481C1C}">
                <a14:useLocalDpi xmlns:a14="http://schemas.microsoft.com/office/drawing/2010/main" val="0"/>
              </a:ext>
            </a:extLst>
          </a:blip>
          <a:srcRect l="1762"/>
          <a:stretch/>
        </p:blipFill>
        <p:spPr bwMode="auto">
          <a:xfrm>
            <a:off x="0" y="1731620"/>
            <a:ext cx="8395784" cy="4220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4" name="Text Placeholder 3"/>
          <p:cNvSpPr>
            <a:spLocks noGrp="1"/>
          </p:cNvSpPr>
          <p:nvPr>
            <p:ph type="body" sz="quarter" idx="10"/>
          </p:nvPr>
        </p:nvSpPr>
        <p:spPr>
          <a:xfrm>
            <a:off x="66675" y="58738"/>
            <a:ext cx="9610725" cy="398462"/>
          </a:xfrm>
        </p:spPr>
        <p:txBody>
          <a:bodyPr/>
          <a:lstStyle/>
          <a:p>
            <a:r>
              <a:rPr lang="en-US" dirty="0">
                <a:solidFill>
                  <a:srgbClr val="0000FF"/>
                </a:solidFill>
              </a:rPr>
              <a:t>Section 1</a:t>
            </a:r>
            <a:r>
              <a:rPr lang="en-US" dirty="0" smtClean="0">
                <a:solidFill>
                  <a:srgbClr val="0000FF"/>
                </a:solidFill>
              </a:rPr>
              <a:t>: Demographics</a:t>
            </a:r>
            <a:endParaRPr lang="en-US" dirty="0">
              <a:solidFill>
                <a:srgbClr val="0000FF"/>
              </a:solidFill>
            </a:endParaRPr>
          </a:p>
        </p:txBody>
      </p:sp>
      <p:sp>
        <p:nvSpPr>
          <p:cNvPr id="61445" name="Text Placeholder 4"/>
          <p:cNvSpPr>
            <a:spLocks noGrp="1"/>
          </p:cNvSpPr>
          <p:nvPr>
            <p:ph type="body" sz="quarter" idx="11"/>
          </p:nvPr>
        </p:nvSpPr>
        <p:spPr>
          <a:xfrm>
            <a:off x="49213" y="442913"/>
            <a:ext cx="9094787" cy="533400"/>
          </a:xfrm>
        </p:spPr>
        <p:txBody>
          <a:bodyPr>
            <a:normAutofit lnSpcReduction="10000"/>
          </a:bodyPr>
          <a:lstStyle/>
          <a:p>
            <a:r>
              <a:rPr lang="en-US" dirty="0" smtClean="0"/>
              <a:t>Annual Household Income</a:t>
            </a:r>
            <a:endParaRPr lang="en-US" i="1" dirty="0"/>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What </a:t>
            </a:r>
            <a:r>
              <a:rPr lang="en-US" sz="1100" dirty="0"/>
              <a:t>is your annual household income?</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7" name="Text Box 1036"/>
          <p:cNvSpPr txBox="1">
            <a:spLocks noChangeArrowheads="1"/>
          </p:cNvSpPr>
          <p:nvPr/>
        </p:nvSpPr>
        <p:spPr bwMode="auto">
          <a:xfrm>
            <a:off x="110066" y="1258825"/>
            <a:ext cx="8957733" cy="600164"/>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b="1" dirty="0" smtClean="0">
                <a:latin typeface="+mj-lt"/>
              </a:rPr>
              <a:t> The majority of Lottery players fall in the middle income category ($50K - $99K).</a:t>
            </a:r>
          </a:p>
          <a:p>
            <a:pPr>
              <a:spcBef>
                <a:spcPts val="0"/>
              </a:spcBef>
              <a:buFont typeface="Wingdings" pitchFamily="2" charset="2"/>
              <a:buChar char="§"/>
              <a:defRPr/>
            </a:pPr>
            <a:r>
              <a:rPr lang="en-US" sz="1100" b="1" dirty="0">
                <a:latin typeface="+mj-lt"/>
              </a:rPr>
              <a:t> </a:t>
            </a:r>
            <a:r>
              <a:rPr lang="en-US" sz="1100" b="1" dirty="0" smtClean="0">
                <a:latin typeface="+mj-lt"/>
              </a:rPr>
              <a:t>Approximately one quarter of Lottery players have high household incomes ($100K or High)</a:t>
            </a:r>
          </a:p>
          <a:p>
            <a:pPr>
              <a:spcBef>
                <a:spcPts val="0"/>
              </a:spcBef>
              <a:buFont typeface="Wingdings" pitchFamily="2" charset="2"/>
              <a:buChar char="§"/>
              <a:defRPr/>
            </a:pPr>
            <a:r>
              <a:rPr lang="en-US" sz="1100" b="1" dirty="0">
                <a:latin typeface="+mj-lt"/>
              </a:rPr>
              <a:t> </a:t>
            </a:r>
            <a:r>
              <a:rPr lang="en-US" sz="1100" b="1" dirty="0" smtClean="0">
                <a:latin typeface="+mj-lt"/>
              </a:rPr>
              <a:t>Low frequency players have the highest average HHI.</a:t>
            </a:r>
            <a:endParaRPr lang="en-US" sz="1100" b="1" dirty="0">
              <a:latin typeface="+mj-lt"/>
            </a:endParaRPr>
          </a:p>
        </p:txBody>
      </p:sp>
      <p:graphicFrame>
        <p:nvGraphicFramePr>
          <p:cNvPr id="11" name="Table 10"/>
          <p:cNvGraphicFramePr>
            <a:graphicFrameLocks noGrp="1"/>
          </p:cNvGraphicFramePr>
          <p:nvPr>
            <p:extLst>
              <p:ext uri="{D42A27DB-BD31-4B8C-83A1-F6EECF244321}">
                <p14:modId xmlns:p14="http://schemas.microsoft.com/office/powerpoint/2010/main" val="2361711625"/>
              </p:ext>
            </p:extLst>
          </p:nvPr>
        </p:nvGraphicFramePr>
        <p:xfrm>
          <a:off x="6477000" y="1841617"/>
          <a:ext cx="2575559" cy="1282583"/>
        </p:xfrm>
        <a:graphic>
          <a:graphicData uri="http://schemas.openxmlformats.org/drawingml/2006/table">
            <a:tbl>
              <a:tblPr firstRow="1" bandRow="1">
                <a:tableStyleId>{7E9639D4-E3E2-4D34-9284-5A2195B3D0D7}</a:tableStyleId>
              </a:tblPr>
              <a:tblGrid>
                <a:gridCol w="1752600">
                  <a:extLst>
                    <a:ext uri="{9D8B030D-6E8A-4147-A177-3AD203B41FA5}">
                      <a16:colId xmlns:a16="http://schemas.microsoft.com/office/drawing/2014/main" val="20000"/>
                    </a:ext>
                  </a:extLst>
                </a:gridCol>
                <a:gridCol w="822959">
                  <a:extLst>
                    <a:ext uri="{9D8B030D-6E8A-4147-A177-3AD203B41FA5}">
                      <a16:colId xmlns:a16="http://schemas.microsoft.com/office/drawing/2014/main" val="20001"/>
                    </a:ext>
                  </a:extLst>
                </a:gridCol>
              </a:tblGrid>
              <a:tr h="347811">
                <a:tc gridSpan="2">
                  <a:txBody>
                    <a:bodyPr/>
                    <a:lstStyle/>
                    <a:p>
                      <a:pPr algn="ctr">
                        <a:lnSpc>
                          <a:spcPct val="90000"/>
                        </a:lnSpc>
                      </a:pPr>
                      <a:r>
                        <a:rPr lang="en-US" sz="1400" dirty="0" smtClean="0"/>
                        <a:t>Average Household</a:t>
                      </a:r>
                      <a:r>
                        <a:rPr lang="en-US" sz="1400" baseline="0" dirty="0" smtClean="0"/>
                        <a:t> Income</a:t>
                      </a:r>
                      <a:endParaRPr lang="en-US" sz="1400" u="none" dirty="0" smtClean="0"/>
                    </a:p>
                  </a:txBody>
                  <a:tcPr marL="9144" marR="9144" marT="54864" marB="54864" anchor="ctr">
                    <a:solidFill>
                      <a:schemeClr val="tx1">
                        <a:lumMod val="65000"/>
                        <a:lumOff val="35000"/>
                      </a:schemeClr>
                    </a:solidFill>
                  </a:tcPr>
                </a:tc>
                <a:tc hMerge="1">
                  <a:txBody>
                    <a:bodyPr/>
                    <a:lstStyle/>
                    <a:p>
                      <a:endParaRPr lang="en-US" dirty="0"/>
                    </a:p>
                  </a:txBody>
                  <a:tcPr/>
                </a:tc>
                <a:extLst>
                  <a:ext uri="{0D108BD9-81ED-4DB2-BD59-A6C34878D82A}">
                    <a16:rowId xmlns:a16="http://schemas.microsoft.com/office/drawing/2014/main" val="10000"/>
                  </a:ext>
                </a:extLst>
              </a:tr>
              <a:tr h="281023">
                <a:tc>
                  <a:txBody>
                    <a:bodyPr/>
                    <a:lstStyle/>
                    <a:p>
                      <a:pPr>
                        <a:lnSpc>
                          <a:spcPct val="100000"/>
                        </a:lnSpc>
                      </a:pPr>
                      <a:r>
                        <a:rPr lang="en-US" sz="1200" b="1" dirty="0" smtClean="0">
                          <a:solidFill>
                            <a:schemeClr val="accent1">
                              <a:lumMod val="75000"/>
                            </a:schemeClr>
                          </a:solidFill>
                        </a:rPr>
                        <a:t>High</a:t>
                      </a:r>
                      <a:r>
                        <a:rPr lang="en-US" sz="1200" b="1" baseline="0" dirty="0" smtClean="0">
                          <a:solidFill>
                            <a:schemeClr val="accent1">
                              <a:lumMod val="75000"/>
                            </a:schemeClr>
                          </a:solidFill>
                        </a:rPr>
                        <a:t> Frequency Players</a:t>
                      </a:r>
                    </a:p>
                  </a:txBody>
                  <a:tcPr marR="9144" marT="54864" marB="64008"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accent1">
                              <a:lumMod val="75000"/>
                            </a:schemeClr>
                          </a:solidFill>
                          <a:effectLst/>
                          <a:uLnTx/>
                          <a:uFillTx/>
                          <a:latin typeface="+mn-lt"/>
                        </a:rPr>
                        <a:t>$86,000</a:t>
                      </a:r>
                      <a:endParaRPr lang="en-US" sz="1200" b="1" dirty="0">
                        <a:solidFill>
                          <a:schemeClr val="accent1">
                            <a:lumMod val="75000"/>
                          </a:schemeClr>
                        </a:solidFill>
                      </a:endParaRPr>
                    </a:p>
                  </a:txBody>
                  <a:tcPr marL="0" marR="45720" marT="54864" marB="54864" anchor="ctr">
                    <a:solidFill>
                      <a:schemeClr val="bg1"/>
                    </a:solidFill>
                  </a:tcPr>
                </a:tc>
                <a:extLst>
                  <a:ext uri="{0D108BD9-81ED-4DB2-BD59-A6C34878D82A}">
                    <a16:rowId xmlns:a16="http://schemas.microsoft.com/office/drawing/2014/main" val="10001"/>
                  </a:ext>
                </a:extLst>
              </a:tr>
              <a:tr h="316510">
                <a:tc>
                  <a:txBody>
                    <a:bodyPr/>
                    <a:lstStyle/>
                    <a:p>
                      <a:pPr>
                        <a:lnSpc>
                          <a:spcPct val="100000"/>
                        </a:lnSpc>
                      </a:pPr>
                      <a:r>
                        <a:rPr lang="en-US" sz="1200" b="1" dirty="0" smtClean="0">
                          <a:solidFill>
                            <a:schemeClr val="accent4">
                              <a:lumMod val="75000"/>
                            </a:schemeClr>
                          </a:solidFill>
                        </a:rPr>
                        <a:t>Low Frequency Players</a:t>
                      </a:r>
                      <a:endParaRPr lang="en-US" sz="1600" dirty="0">
                        <a:solidFill>
                          <a:schemeClr val="accent4">
                            <a:lumMod val="75000"/>
                          </a:schemeClr>
                        </a:solidFill>
                      </a:endParaRPr>
                    </a:p>
                  </a:txBody>
                  <a:tcPr marR="9144" marT="54864" marB="64008"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accent4">
                              <a:lumMod val="75000"/>
                            </a:schemeClr>
                          </a:solidFill>
                          <a:effectLst/>
                          <a:uLnTx/>
                          <a:uFillTx/>
                          <a:latin typeface="+mn-lt"/>
                        </a:rPr>
                        <a:t>$89,000</a:t>
                      </a:r>
                      <a:endParaRPr lang="en-US" sz="1200" b="1" dirty="0">
                        <a:solidFill>
                          <a:schemeClr val="accent4">
                            <a:lumMod val="75000"/>
                          </a:schemeClr>
                        </a:solidFill>
                      </a:endParaRPr>
                    </a:p>
                  </a:txBody>
                  <a:tcPr marL="0" marR="45720" marT="54864" marB="54864" anchor="ctr">
                    <a:solidFill>
                      <a:schemeClr val="bg1"/>
                    </a:solidFill>
                  </a:tcPr>
                </a:tc>
                <a:extLst>
                  <a:ext uri="{0D108BD9-81ED-4DB2-BD59-A6C34878D82A}">
                    <a16:rowId xmlns:a16="http://schemas.microsoft.com/office/drawing/2014/main" val="10002"/>
                  </a:ext>
                </a:extLst>
              </a:tr>
              <a:tr h="316510">
                <a:tc>
                  <a:txBody>
                    <a:bodyPr/>
                    <a:lstStyle/>
                    <a:p>
                      <a:pPr>
                        <a:lnSpc>
                          <a:spcPct val="100000"/>
                        </a:lnSpc>
                      </a:pPr>
                      <a:r>
                        <a:rPr lang="en-US" sz="1200" b="1" dirty="0" smtClean="0">
                          <a:solidFill>
                            <a:schemeClr val="accent2">
                              <a:lumMod val="75000"/>
                            </a:schemeClr>
                          </a:solidFill>
                        </a:rPr>
                        <a:t>Non-Players</a:t>
                      </a:r>
                      <a:endParaRPr lang="en-US" sz="1200" b="1" dirty="0">
                        <a:solidFill>
                          <a:schemeClr val="accent2">
                            <a:lumMod val="75000"/>
                          </a:schemeClr>
                        </a:solidFill>
                      </a:endParaRPr>
                    </a:p>
                  </a:txBody>
                  <a:tcPr marR="9144" marT="54864" marB="64008"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2">
                              <a:lumMod val="75000"/>
                            </a:schemeClr>
                          </a:solidFill>
                        </a:rPr>
                        <a:t>$83,000</a:t>
                      </a:r>
                      <a:endParaRPr lang="en-US" sz="1200" b="1" dirty="0">
                        <a:solidFill>
                          <a:schemeClr val="accent2">
                            <a:lumMod val="75000"/>
                          </a:schemeClr>
                        </a:solidFill>
                      </a:endParaRPr>
                    </a:p>
                  </a:txBody>
                  <a:tcPr marL="0" marR="45720" marT="54864" marB="54864" anchor="ctr">
                    <a:solidFill>
                      <a:schemeClr val="bg1"/>
                    </a:solidFill>
                  </a:tcPr>
                </a:tc>
                <a:extLst>
                  <a:ext uri="{0D108BD9-81ED-4DB2-BD59-A6C34878D82A}">
                    <a16:rowId xmlns:a16="http://schemas.microsoft.com/office/drawing/2014/main" val="10003"/>
                  </a:ext>
                </a:extLst>
              </a:tr>
            </a:tbl>
          </a:graphicData>
        </a:graphic>
      </p:graphicFrame>
      <p:sp>
        <p:nvSpPr>
          <p:cNvPr id="10" name="TextBox 9"/>
          <p:cNvSpPr txBox="1"/>
          <p:nvPr/>
        </p:nvSpPr>
        <p:spPr>
          <a:xfrm>
            <a:off x="8686800" y="2480450"/>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2" name="TextBox 10"/>
          <p:cNvSpPr txBox="1">
            <a:spLocks noChangeArrowheads="1"/>
          </p:cNvSpPr>
          <p:nvPr/>
        </p:nvSpPr>
        <p:spPr bwMode="auto">
          <a:xfrm>
            <a:off x="-152400" y="5879068"/>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Tree>
    <p:extLst>
      <p:ext uri="{BB962C8B-B14F-4D97-AF65-F5344CB8AC3E}">
        <p14:creationId xmlns:p14="http://schemas.microsoft.com/office/powerpoint/2010/main" val="5120314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1727161072"/>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80073"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58738"/>
            <a:ext cx="9610725" cy="398462"/>
          </a:xfrm>
        </p:spPr>
        <p:txBody>
          <a:bodyPr/>
          <a:lstStyle/>
          <a:p>
            <a:r>
              <a:rPr lang="en-US" dirty="0">
                <a:solidFill>
                  <a:srgbClr val="0000FF"/>
                </a:solidFill>
              </a:rPr>
              <a:t>Section 1</a:t>
            </a:r>
            <a:r>
              <a:rPr lang="en-US" dirty="0" smtClean="0">
                <a:solidFill>
                  <a:srgbClr val="0000FF"/>
                </a:solidFill>
              </a:rPr>
              <a:t>: Demographics</a:t>
            </a:r>
            <a:endParaRPr lang="en-US" dirty="0">
              <a:solidFill>
                <a:srgbClr val="0000FF"/>
              </a:solidFill>
            </a:endParaRPr>
          </a:p>
        </p:txBody>
      </p:sp>
      <p:sp>
        <p:nvSpPr>
          <p:cNvPr id="61445" name="Text Placeholder 4"/>
          <p:cNvSpPr>
            <a:spLocks noGrp="1"/>
          </p:cNvSpPr>
          <p:nvPr>
            <p:ph type="body" sz="quarter" idx="11"/>
          </p:nvPr>
        </p:nvSpPr>
        <p:spPr>
          <a:xfrm>
            <a:off x="49213" y="442913"/>
            <a:ext cx="9094787" cy="533400"/>
          </a:xfrm>
        </p:spPr>
        <p:txBody>
          <a:bodyPr>
            <a:normAutofit lnSpcReduction="10000"/>
          </a:bodyPr>
          <a:lstStyle/>
          <a:p>
            <a:r>
              <a:rPr lang="en-US" dirty="0" smtClean="0"/>
              <a:t>Charitable Donations</a:t>
            </a:r>
            <a:endParaRPr lang="en-US" i="1" dirty="0"/>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Do </a:t>
            </a:r>
            <a:r>
              <a:rPr lang="en-US" sz="1100" dirty="0"/>
              <a:t>you donate to charities?</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7" name="Text Box 1036"/>
          <p:cNvSpPr txBox="1">
            <a:spLocks noChangeArrowheads="1"/>
          </p:cNvSpPr>
          <p:nvPr/>
        </p:nvSpPr>
        <p:spPr bwMode="auto">
          <a:xfrm>
            <a:off x="110066" y="1258825"/>
            <a:ext cx="8957733" cy="261610"/>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dirty="0">
                <a:latin typeface="+mj-lt"/>
              </a:rPr>
              <a:t> </a:t>
            </a:r>
            <a:r>
              <a:rPr lang="en-US" sz="1100" b="1" dirty="0" smtClean="0">
                <a:latin typeface="+mj-lt"/>
              </a:rPr>
              <a:t>All market segments donate to charities with a slightly more Lottery players compared to non-players.</a:t>
            </a:r>
            <a:endParaRPr lang="en-US" sz="1100" b="1" dirty="0">
              <a:latin typeface="+mj-lt"/>
            </a:endParaRPr>
          </a:p>
        </p:txBody>
      </p:sp>
      <p:pic>
        <p:nvPicPr>
          <p:cNvPr id="14" name="Picture 11"/>
          <p:cNvPicPr>
            <a:picLocks noChangeAspect="1" noChangeArrowheads="1"/>
          </p:cNvPicPr>
          <p:nvPr/>
        </p:nvPicPr>
        <p:blipFill rotWithShape="1">
          <a:blip r:embed="rId6">
            <a:extLst>
              <a:ext uri="{28A0092B-C50C-407E-A947-70E740481C1C}">
                <a14:useLocalDpi xmlns:a14="http://schemas.microsoft.com/office/drawing/2010/main" val="0"/>
              </a:ext>
            </a:extLst>
          </a:blip>
          <a:srcRect l="24630" r="25371"/>
          <a:stretch/>
        </p:blipFill>
        <p:spPr bwMode="auto">
          <a:xfrm>
            <a:off x="668867" y="2057400"/>
            <a:ext cx="2286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2"/>
          <p:cNvPicPr>
            <a:picLocks noChangeAspect="1" noChangeArrowheads="1"/>
          </p:cNvPicPr>
          <p:nvPr/>
        </p:nvPicPr>
        <p:blipFill rotWithShape="1">
          <a:blip r:embed="rId7">
            <a:extLst>
              <a:ext uri="{28A0092B-C50C-407E-A947-70E740481C1C}">
                <a14:useLocalDpi xmlns:a14="http://schemas.microsoft.com/office/drawing/2010/main" val="0"/>
              </a:ext>
            </a:extLst>
          </a:blip>
          <a:srcRect l="27778" r="25370"/>
          <a:stretch/>
        </p:blipFill>
        <p:spPr bwMode="auto">
          <a:xfrm>
            <a:off x="3572933" y="2057400"/>
            <a:ext cx="2142068"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3"/>
          <p:cNvPicPr>
            <a:picLocks noChangeAspect="1" noChangeArrowheads="1"/>
          </p:cNvPicPr>
          <p:nvPr/>
        </p:nvPicPr>
        <p:blipFill rotWithShape="1">
          <a:blip r:embed="rId8">
            <a:extLst>
              <a:ext uri="{28A0092B-C50C-407E-A947-70E740481C1C}">
                <a14:useLocalDpi xmlns:a14="http://schemas.microsoft.com/office/drawing/2010/main" val="0"/>
              </a:ext>
            </a:extLst>
          </a:blip>
          <a:srcRect l="27223" r="27222"/>
          <a:stretch/>
        </p:blipFill>
        <p:spPr bwMode="auto">
          <a:xfrm>
            <a:off x="6248400" y="2048933"/>
            <a:ext cx="20828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0"/>
          <p:cNvPicPr>
            <a:picLocks noChangeAspect="1" noChangeArrowheads="1"/>
          </p:cNvPicPr>
          <p:nvPr/>
        </p:nvPicPr>
        <p:blipFill rotWithShape="1">
          <a:blip r:embed="rId9">
            <a:extLst>
              <a:ext uri="{28A0092B-C50C-407E-A947-70E740481C1C}">
                <a14:useLocalDpi xmlns:a14="http://schemas.microsoft.com/office/drawing/2010/main" val="0"/>
              </a:ext>
            </a:extLst>
          </a:blip>
          <a:srcRect l="28333" r="27200" b="81000"/>
          <a:stretch/>
        </p:blipFill>
        <p:spPr bwMode="auto">
          <a:xfrm>
            <a:off x="990600" y="2074332"/>
            <a:ext cx="1828800" cy="46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1"/>
          <p:cNvPicPr>
            <a:picLocks noChangeAspect="1" noChangeArrowheads="1"/>
          </p:cNvPicPr>
          <p:nvPr/>
        </p:nvPicPr>
        <p:blipFill rotWithShape="1">
          <a:blip r:embed="rId10">
            <a:extLst>
              <a:ext uri="{28A0092B-C50C-407E-A947-70E740481C1C}">
                <a14:useLocalDpi xmlns:a14="http://schemas.microsoft.com/office/drawing/2010/main" val="0"/>
              </a:ext>
            </a:extLst>
          </a:blip>
          <a:srcRect l="28333" t="2334" r="27400" b="79264"/>
          <a:stretch/>
        </p:blipFill>
        <p:spPr bwMode="auto">
          <a:xfrm>
            <a:off x="3660424" y="2088820"/>
            <a:ext cx="1821657" cy="45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2"/>
          <p:cNvPicPr>
            <a:picLocks noChangeAspect="1" noChangeArrowheads="1"/>
          </p:cNvPicPr>
          <p:nvPr/>
        </p:nvPicPr>
        <p:blipFill rotWithShape="1">
          <a:blip r:embed="rId11">
            <a:extLst>
              <a:ext uri="{28A0092B-C50C-407E-A947-70E740481C1C}">
                <a14:useLocalDpi xmlns:a14="http://schemas.microsoft.com/office/drawing/2010/main" val="0"/>
              </a:ext>
            </a:extLst>
          </a:blip>
          <a:srcRect l="37158" t="2171" r="37153" b="79746"/>
          <a:stretch/>
        </p:blipFill>
        <p:spPr bwMode="auto">
          <a:xfrm>
            <a:off x="6668865" y="2133600"/>
            <a:ext cx="1174133" cy="466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7893627" y="3571009"/>
            <a:ext cx="574964" cy="307777"/>
          </a:xfrm>
          <a:prstGeom prst="rect">
            <a:avLst/>
          </a:prstGeom>
          <a:noFill/>
        </p:spPr>
        <p:txBody>
          <a:bodyPr wrap="square" rtlCol="0">
            <a:spAutoFit/>
          </a:bodyPr>
          <a:lstStyle/>
          <a:p>
            <a:r>
              <a:rPr lang="en-US" sz="1400" dirty="0" smtClean="0"/>
              <a:t>*</a:t>
            </a:r>
            <a:r>
              <a:rPr lang="en-US" sz="1400" baseline="30000" dirty="0" smtClean="0"/>
              <a:t>H,L</a:t>
            </a:r>
            <a:endParaRPr lang="en-US" sz="1400" dirty="0"/>
          </a:p>
        </p:txBody>
      </p:sp>
      <p:sp>
        <p:nvSpPr>
          <p:cNvPr id="19" name="TextBox 18"/>
          <p:cNvSpPr txBox="1"/>
          <p:nvPr/>
        </p:nvSpPr>
        <p:spPr>
          <a:xfrm>
            <a:off x="4201391" y="3621667"/>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0" name="TextBox 19"/>
          <p:cNvSpPr txBox="1"/>
          <p:nvPr/>
        </p:nvSpPr>
        <p:spPr>
          <a:xfrm>
            <a:off x="1440872" y="3611276"/>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2" name="TextBox 10"/>
          <p:cNvSpPr txBox="1">
            <a:spLocks noChangeArrowheads="1"/>
          </p:cNvSpPr>
          <p:nvPr/>
        </p:nvSpPr>
        <p:spPr bwMode="auto">
          <a:xfrm>
            <a:off x="-152400" y="5829988"/>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Tree>
    <p:extLst>
      <p:ext uri="{BB962C8B-B14F-4D97-AF65-F5344CB8AC3E}">
        <p14:creationId xmlns:p14="http://schemas.microsoft.com/office/powerpoint/2010/main" val="19039202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600200" y="523875"/>
            <a:ext cx="3733800" cy="457200"/>
          </a:xfrm>
        </p:spPr>
        <p:txBody>
          <a:bodyPr rtlCol="0"/>
          <a:lstStyle/>
          <a:p>
            <a:pPr eaLnBrk="1" fontAlgn="auto" hangingPunct="1">
              <a:spcAft>
                <a:spcPts val="0"/>
              </a:spcAft>
              <a:defRPr/>
            </a:pPr>
            <a:r>
              <a:rPr lang="en-US" dirty="0"/>
              <a:t>2</a:t>
            </a:r>
            <a:endParaRPr lang="en-US" dirty="0" smtClean="0"/>
          </a:p>
        </p:txBody>
      </p:sp>
      <p:sp>
        <p:nvSpPr>
          <p:cNvPr id="4" name="Text Placeholder 3"/>
          <p:cNvSpPr>
            <a:spLocks noGrp="1"/>
          </p:cNvSpPr>
          <p:nvPr>
            <p:ph type="body" sz="quarter" idx="11"/>
          </p:nvPr>
        </p:nvSpPr>
        <p:spPr>
          <a:xfrm>
            <a:off x="419100" y="2362200"/>
            <a:ext cx="8305800" cy="990600"/>
          </a:xfrm>
        </p:spPr>
        <p:txBody>
          <a:bodyPr rtlCol="0"/>
          <a:lstStyle/>
          <a:p>
            <a:pPr marL="0" indent="0" eaLnBrk="1" hangingPunct="1">
              <a:defRPr/>
            </a:pPr>
            <a:r>
              <a:rPr lang="en-US" sz="6600" dirty="0" smtClean="0"/>
              <a:t>Lifestyle</a:t>
            </a:r>
            <a:endParaRPr lang="en-US" sz="6600" dirty="0"/>
          </a:p>
        </p:txBody>
      </p:sp>
      <p:sp>
        <p:nvSpPr>
          <p:cNvPr id="5" name="TextBox 4"/>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Tree>
    <p:extLst>
      <p:ext uri="{BB962C8B-B14F-4D97-AF65-F5344CB8AC3E}">
        <p14:creationId xmlns:p14="http://schemas.microsoft.com/office/powerpoint/2010/main" val="1022644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Placeholder 1"/>
          <p:cNvSpPr>
            <a:spLocks noGrp="1"/>
          </p:cNvSpPr>
          <p:nvPr>
            <p:ph type="body" sz="quarter" idx="10"/>
          </p:nvPr>
        </p:nvSpPr>
        <p:spPr>
          <a:xfrm>
            <a:off x="152400" y="169863"/>
            <a:ext cx="6096000" cy="685800"/>
          </a:xfrm>
        </p:spPr>
        <p:txBody>
          <a:bodyPr/>
          <a:lstStyle/>
          <a:p>
            <a:pPr eaLnBrk="1" hangingPunct="1"/>
            <a:r>
              <a:rPr lang="en-US" dirty="0" smtClean="0"/>
              <a:t>Study Objectives</a:t>
            </a:r>
          </a:p>
        </p:txBody>
      </p:sp>
      <p:sp>
        <p:nvSpPr>
          <p:cNvPr id="4" name="TextBox 3"/>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5" name="Text Placeholder 18"/>
          <p:cNvSpPr txBox="1">
            <a:spLocks/>
          </p:cNvSpPr>
          <p:nvPr/>
        </p:nvSpPr>
        <p:spPr bwMode="auto">
          <a:xfrm>
            <a:off x="201612" y="1314450"/>
            <a:ext cx="8789988" cy="4419600"/>
          </a:xfrm>
          <a:prstGeom prst="rect">
            <a:avLst/>
          </a:prstGeom>
          <a:noFill/>
          <a:ln w="9525">
            <a:noFill/>
            <a:miter lim="800000"/>
            <a:headEnd/>
            <a:tailEnd/>
          </a:ln>
        </p:spPr>
        <p:txBody>
          <a:bodyPr/>
          <a:lstStyle/>
          <a:p>
            <a:pPr marL="514350" indent="-514350">
              <a:lnSpc>
                <a:spcPct val="114000"/>
              </a:lnSpc>
              <a:spcBef>
                <a:spcPct val="20000"/>
              </a:spcBef>
              <a:buFont typeface="+mj-lt"/>
              <a:buAutoNum type="arabicPeriod"/>
            </a:pPr>
            <a:r>
              <a:rPr lang="en-US" sz="2400" dirty="0">
                <a:latin typeface="Calibri" pitchFamily="34" charset="0"/>
              </a:rPr>
              <a:t>Identify the </a:t>
            </a:r>
            <a:r>
              <a:rPr lang="en-US" sz="2400" dirty="0" smtClean="0">
                <a:latin typeface="Calibri" pitchFamily="34" charset="0"/>
              </a:rPr>
              <a:t>segments most likely to play (or play more) Lottery games</a:t>
            </a:r>
            <a:endParaRPr lang="en-US" sz="2400" dirty="0">
              <a:latin typeface="Calibri" pitchFamily="34" charset="0"/>
            </a:endParaRPr>
          </a:p>
          <a:p>
            <a:pPr marL="514350" indent="-514350">
              <a:lnSpc>
                <a:spcPct val="114000"/>
              </a:lnSpc>
              <a:spcBef>
                <a:spcPct val="20000"/>
              </a:spcBef>
              <a:buFont typeface="+mj-lt"/>
              <a:buAutoNum type="arabicPeriod"/>
            </a:pPr>
            <a:r>
              <a:rPr lang="en-US" sz="2400" dirty="0" smtClean="0">
                <a:latin typeface="Calibri" pitchFamily="34" charset="0"/>
              </a:rPr>
              <a:t>Understand the similarities and differences between players and non-players per segment </a:t>
            </a:r>
          </a:p>
          <a:p>
            <a:pPr marL="514350" indent="-514350">
              <a:lnSpc>
                <a:spcPct val="114000"/>
              </a:lnSpc>
              <a:spcBef>
                <a:spcPct val="20000"/>
              </a:spcBef>
              <a:buFont typeface="+mj-lt"/>
              <a:buAutoNum type="arabicPeriod"/>
            </a:pPr>
            <a:r>
              <a:rPr lang="en-US" sz="2400" dirty="0" smtClean="0">
                <a:latin typeface="Calibri" pitchFamily="34" charset="0"/>
              </a:rPr>
              <a:t>Determine the barriers for converting non-players</a:t>
            </a:r>
            <a:endParaRPr lang="en-US" sz="2400" dirty="0">
              <a:latin typeface="Calibri" pitchFamily="34" charset="0"/>
            </a:endParaRPr>
          </a:p>
          <a:p>
            <a:pPr marL="514350" indent="-514350">
              <a:lnSpc>
                <a:spcPct val="114000"/>
              </a:lnSpc>
              <a:spcBef>
                <a:spcPct val="20000"/>
              </a:spcBef>
              <a:buFont typeface="+mj-lt"/>
              <a:buAutoNum type="arabicPeriod"/>
            </a:pPr>
            <a:r>
              <a:rPr lang="en-US" sz="2400" dirty="0" smtClean="0">
                <a:latin typeface="Calibri" pitchFamily="34" charset="0"/>
              </a:rPr>
              <a:t>Measure interest level towards potential future lottery game concepts</a:t>
            </a:r>
            <a:endParaRPr lang="en-US" sz="2400" dirty="0">
              <a:latin typeface="Calibri" pitchFamily="34" charset="0"/>
            </a:endParaRPr>
          </a:p>
        </p:txBody>
      </p:sp>
    </p:spTree>
    <p:extLst>
      <p:ext uri="{BB962C8B-B14F-4D97-AF65-F5344CB8AC3E}">
        <p14:creationId xmlns:p14="http://schemas.microsoft.com/office/powerpoint/2010/main" val="39530444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2442623638"/>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81100"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379" y="1706241"/>
            <a:ext cx="8791621" cy="425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4" name="Text Placeholder 3"/>
          <p:cNvSpPr>
            <a:spLocks noGrp="1"/>
          </p:cNvSpPr>
          <p:nvPr>
            <p:ph type="body" sz="quarter" idx="10"/>
          </p:nvPr>
        </p:nvSpPr>
        <p:spPr>
          <a:xfrm>
            <a:off x="66675" y="0"/>
            <a:ext cx="9610725" cy="398462"/>
          </a:xfrm>
        </p:spPr>
        <p:txBody>
          <a:bodyPr/>
          <a:lstStyle/>
          <a:p>
            <a:r>
              <a:rPr lang="en-US" dirty="0">
                <a:solidFill>
                  <a:srgbClr val="0000FF"/>
                </a:solidFill>
              </a:rPr>
              <a:t>Section </a:t>
            </a:r>
            <a:r>
              <a:rPr lang="en-US" dirty="0" smtClean="0">
                <a:solidFill>
                  <a:srgbClr val="0000FF"/>
                </a:solidFill>
              </a:rPr>
              <a:t>2: Lifestyle</a:t>
            </a:r>
            <a:endParaRPr lang="en-US" dirty="0">
              <a:solidFill>
                <a:srgbClr val="0000FF"/>
              </a:solidFill>
            </a:endParaRPr>
          </a:p>
        </p:txBody>
      </p:sp>
      <p:sp>
        <p:nvSpPr>
          <p:cNvPr id="61445" name="Text Placeholder 4"/>
          <p:cNvSpPr>
            <a:spLocks noGrp="1"/>
          </p:cNvSpPr>
          <p:nvPr>
            <p:ph type="body" sz="quarter" idx="11"/>
          </p:nvPr>
        </p:nvSpPr>
        <p:spPr>
          <a:xfrm>
            <a:off x="49213" y="381000"/>
            <a:ext cx="9094787" cy="533400"/>
          </a:xfrm>
        </p:spPr>
        <p:txBody>
          <a:bodyPr>
            <a:normAutofit fontScale="25000" lnSpcReduction="20000"/>
          </a:bodyPr>
          <a:lstStyle/>
          <a:p>
            <a:r>
              <a:rPr lang="en-US" sz="11200" dirty="0" smtClean="0"/>
              <a:t>Leisure Activities</a:t>
            </a:r>
          </a:p>
          <a:p>
            <a:r>
              <a:rPr lang="en-US" sz="8000" b="0" i="1" dirty="0" smtClean="0"/>
              <a:t>Slide 1 of 3</a:t>
            </a:r>
            <a:endParaRPr lang="en-US" sz="8000" b="0" i="1" dirty="0"/>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In </a:t>
            </a:r>
            <a:r>
              <a:rPr lang="en-US" sz="1100" dirty="0"/>
              <a:t>which of the following leisure activities do you enjoy participating on a regular basis? (Check all that apply)</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21" name="Text Box 1036"/>
          <p:cNvSpPr txBox="1">
            <a:spLocks noChangeArrowheads="1"/>
          </p:cNvSpPr>
          <p:nvPr/>
        </p:nvSpPr>
        <p:spPr bwMode="auto">
          <a:xfrm>
            <a:off x="110066" y="1258825"/>
            <a:ext cx="8957733" cy="600164"/>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dirty="0">
                <a:latin typeface="+mj-lt"/>
              </a:rPr>
              <a:t> </a:t>
            </a:r>
            <a:r>
              <a:rPr lang="en-US" sz="1100" b="1" dirty="0" smtClean="0">
                <a:latin typeface="+mj-lt"/>
              </a:rPr>
              <a:t>Generally people participate in similar leisure activities across all three market segments. </a:t>
            </a:r>
          </a:p>
          <a:p>
            <a:pPr>
              <a:spcBef>
                <a:spcPts val="0"/>
              </a:spcBef>
              <a:buFont typeface="Wingdings" pitchFamily="2" charset="2"/>
              <a:buChar char="§"/>
              <a:defRPr/>
            </a:pPr>
            <a:r>
              <a:rPr lang="en-US" sz="1100" b="1" dirty="0">
                <a:latin typeface="+mj-lt"/>
              </a:rPr>
              <a:t> </a:t>
            </a:r>
            <a:r>
              <a:rPr lang="en-US" sz="1100" b="1" dirty="0" smtClean="0">
                <a:latin typeface="+mj-lt"/>
              </a:rPr>
              <a:t>Cooking, going </a:t>
            </a:r>
            <a:r>
              <a:rPr lang="en-US" sz="1100" b="1" dirty="0">
                <a:latin typeface="+mj-lt"/>
              </a:rPr>
              <a:t>s</a:t>
            </a:r>
            <a:r>
              <a:rPr lang="en-US" sz="1100" b="1" dirty="0" smtClean="0">
                <a:latin typeface="+mj-lt"/>
              </a:rPr>
              <a:t>hopping, going to the movies and using </a:t>
            </a:r>
            <a:r>
              <a:rPr lang="en-US" sz="1100" b="1" dirty="0">
                <a:latin typeface="+mj-lt"/>
              </a:rPr>
              <a:t>s</a:t>
            </a:r>
            <a:r>
              <a:rPr lang="en-US" sz="1100" b="1" dirty="0" smtClean="0">
                <a:latin typeface="+mj-lt"/>
              </a:rPr>
              <a:t>ocial media were slightly more popular among Lottery players, while reading was higher for non-players</a:t>
            </a:r>
            <a:endParaRPr lang="en-US" sz="1100" b="1" dirty="0">
              <a:latin typeface="+mj-lt"/>
            </a:endParaRPr>
          </a:p>
        </p:txBody>
      </p:sp>
      <p:sp>
        <p:nvSpPr>
          <p:cNvPr id="9" name="TextBox 8"/>
          <p:cNvSpPr txBox="1"/>
          <p:nvPr/>
        </p:nvSpPr>
        <p:spPr>
          <a:xfrm>
            <a:off x="5605330" y="1871132"/>
            <a:ext cx="3429000" cy="307777"/>
          </a:xfrm>
          <a:prstGeom prst="rect">
            <a:avLst/>
          </a:prstGeom>
          <a:noFill/>
        </p:spPr>
        <p:txBody>
          <a:bodyPr wrap="square" rtlCol="0">
            <a:spAutoFit/>
          </a:bodyPr>
          <a:lstStyle/>
          <a:p>
            <a:pPr algn="r"/>
            <a:r>
              <a:rPr lang="en-US" sz="1400" i="1" dirty="0" smtClean="0">
                <a:latin typeface="+mj-lt"/>
                <a:sym typeface="Wingdings" pitchFamily="2" charset="2"/>
              </a:rPr>
              <a:t>Chart is continued on next slide  </a:t>
            </a:r>
            <a:endParaRPr lang="en-US" sz="1400" i="1" dirty="0">
              <a:latin typeface="+mj-lt"/>
            </a:endParaRPr>
          </a:p>
        </p:txBody>
      </p:sp>
      <p:sp>
        <p:nvSpPr>
          <p:cNvPr id="10" name="TextBox 9"/>
          <p:cNvSpPr txBox="1"/>
          <p:nvPr/>
        </p:nvSpPr>
        <p:spPr>
          <a:xfrm>
            <a:off x="2417618" y="5486400"/>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3" name="TextBox 12"/>
          <p:cNvSpPr txBox="1"/>
          <p:nvPr/>
        </p:nvSpPr>
        <p:spPr>
          <a:xfrm>
            <a:off x="3079173" y="5486400"/>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4" name="TextBox 13"/>
          <p:cNvSpPr txBox="1"/>
          <p:nvPr/>
        </p:nvSpPr>
        <p:spPr>
          <a:xfrm>
            <a:off x="4409209" y="5638800"/>
            <a:ext cx="574964" cy="307777"/>
          </a:xfrm>
          <a:prstGeom prst="rect">
            <a:avLst/>
          </a:prstGeom>
          <a:noFill/>
        </p:spPr>
        <p:txBody>
          <a:bodyPr wrap="square" rtlCol="0">
            <a:spAutoFit/>
          </a:bodyPr>
          <a:lstStyle/>
          <a:p>
            <a:r>
              <a:rPr lang="en-US" sz="1400" dirty="0" smtClean="0"/>
              <a:t>*</a:t>
            </a:r>
            <a:r>
              <a:rPr lang="en-US" sz="1400" baseline="30000" dirty="0"/>
              <a:t>H</a:t>
            </a:r>
            <a:endParaRPr lang="en-US" sz="1400" dirty="0"/>
          </a:p>
        </p:txBody>
      </p:sp>
      <p:sp>
        <p:nvSpPr>
          <p:cNvPr id="15" name="TextBox 14"/>
          <p:cNvSpPr txBox="1"/>
          <p:nvPr/>
        </p:nvSpPr>
        <p:spPr>
          <a:xfrm>
            <a:off x="4409209" y="5486400"/>
            <a:ext cx="574964" cy="307777"/>
          </a:xfrm>
          <a:prstGeom prst="rect">
            <a:avLst/>
          </a:prstGeom>
          <a:noFill/>
        </p:spPr>
        <p:txBody>
          <a:bodyPr wrap="square" rtlCol="0">
            <a:spAutoFit/>
          </a:bodyPr>
          <a:lstStyle/>
          <a:p>
            <a:r>
              <a:rPr lang="en-US" sz="1400" dirty="0" smtClean="0"/>
              <a:t>*</a:t>
            </a:r>
            <a:r>
              <a:rPr lang="en-US" sz="1400" baseline="30000" dirty="0"/>
              <a:t>H</a:t>
            </a:r>
            <a:endParaRPr lang="en-US" sz="1400" dirty="0"/>
          </a:p>
        </p:txBody>
      </p:sp>
      <p:sp>
        <p:nvSpPr>
          <p:cNvPr id="16" name="TextBox 15"/>
          <p:cNvSpPr txBox="1"/>
          <p:nvPr/>
        </p:nvSpPr>
        <p:spPr>
          <a:xfrm>
            <a:off x="5105400" y="5486400"/>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8" name="TextBox 17"/>
          <p:cNvSpPr txBox="1"/>
          <p:nvPr/>
        </p:nvSpPr>
        <p:spPr>
          <a:xfrm>
            <a:off x="5760027" y="5288973"/>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9" name="TextBox 18"/>
          <p:cNvSpPr txBox="1"/>
          <p:nvPr/>
        </p:nvSpPr>
        <p:spPr>
          <a:xfrm>
            <a:off x="5763490" y="5486400"/>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0" name="TextBox 19"/>
          <p:cNvSpPr txBox="1"/>
          <p:nvPr/>
        </p:nvSpPr>
        <p:spPr>
          <a:xfrm>
            <a:off x="7100456" y="5288973"/>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2" name="TextBox 21"/>
          <p:cNvSpPr txBox="1"/>
          <p:nvPr/>
        </p:nvSpPr>
        <p:spPr>
          <a:xfrm>
            <a:off x="7107382" y="5486886"/>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3" name="TextBox 22"/>
          <p:cNvSpPr txBox="1"/>
          <p:nvPr/>
        </p:nvSpPr>
        <p:spPr>
          <a:xfrm>
            <a:off x="7758546" y="5486400"/>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4" name="TextBox 23"/>
          <p:cNvSpPr txBox="1"/>
          <p:nvPr/>
        </p:nvSpPr>
        <p:spPr>
          <a:xfrm>
            <a:off x="8413173" y="5486400"/>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5" name="TextBox 10"/>
          <p:cNvSpPr txBox="1">
            <a:spLocks noChangeArrowheads="1"/>
          </p:cNvSpPr>
          <p:nvPr/>
        </p:nvSpPr>
        <p:spPr bwMode="auto">
          <a:xfrm>
            <a:off x="-152400" y="5879068"/>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Tree>
    <p:extLst>
      <p:ext uri="{BB962C8B-B14F-4D97-AF65-F5344CB8AC3E}">
        <p14:creationId xmlns:p14="http://schemas.microsoft.com/office/powerpoint/2010/main" val="37425390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856866378"/>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1817"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0"/>
            <a:ext cx="9610725" cy="398462"/>
          </a:xfrm>
        </p:spPr>
        <p:txBody>
          <a:bodyPr/>
          <a:lstStyle/>
          <a:p>
            <a:r>
              <a:rPr lang="en-US" dirty="0">
                <a:solidFill>
                  <a:srgbClr val="0000FF"/>
                </a:solidFill>
              </a:rPr>
              <a:t>Section </a:t>
            </a:r>
            <a:r>
              <a:rPr lang="en-US" dirty="0" smtClean="0">
                <a:solidFill>
                  <a:srgbClr val="0000FF"/>
                </a:solidFill>
              </a:rPr>
              <a:t>2: Lifestyle</a:t>
            </a:r>
            <a:endParaRPr lang="en-US" dirty="0">
              <a:solidFill>
                <a:srgbClr val="0000FF"/>
              </a:solidFill>
            </a:endParaRPr>
          </a:p>
        </p:txBody>
      </p:sp>
      <p:sp>
        <p:nvSpPr>
          <p:cNvPr id="61445" name="Text Placeholder 4"/>
          <p:cNvSpPr>
            <a:spLocks noGrp="1"/>
          </p:cNvSpPr>
          <p:nvPr>
            <p:ph type="body" sz="quarter" idx="11"/>
          </p:nvPr>
        </p:nvSpPr>
        <p:spPr>
          <a:xfrm>
            <a:off x="49213" y="381000"/>
            <a:ext cx="9094787" cy="533400"/>
          </a:xfrm>
        </p:spPr>
        <p:txBody>
          <a:bodyPr>
            <a:normAutofit fontScale="25000" lnSpcReduction="20000"/>
          </a:bodyPr>
          <a:lstStyle/>
          <a:p>
            <a:r>
              <a:rPr lang="en-US" sz="11200" dirty="0" smtClean="0"/>
              <a:t>Leisure Activities</a:t>
            </a:r>
          </a:p>
          <a:p>
            <a:r>
              <a:rPr lang="en-US" sz="8000" b="0" i="1" dirty="0" smtClean="0"/>
              <a:t>Slide 2 of 3</a:t>
            </a:r>
            <a:endParaRPr lang="en-US" sz="8000" b="0" i="1" dirty="0"/>
          </a:p>
        </p:txBody>
      </p:sp>
      <p:pic>
        <p:nvPicPr>
          <p:cNvPr id="18"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702175"/>
            <a:ext cx="9030848" cy="425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In </a:t>
            </a:r>
            <a:r>
              <a:rPr lang="en-US" sz="1100" dirty="0"/>
              <a:t>which of the following leisure activities do you enjoy participating on a regular basis? (Check all that apply)</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21" name="Text Box 1036"/>
          <p:cNvSpPr txBox="1">
            <a:spLocks noChangeArrowheads="1"/>
          </p:cNvSpPr>
          <p:nvPr/>
        </p:nvSpPr>
        <p:spPr bwMode="auto">
          <a:xfrm>
            <a:off x="110066" y="1258825"/>
            <a:ext cx="8957733" cy="430887"/>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dirty="0">
                <a:latin typeface="+mj-lt"/>
              </a:rPr>
              <a:t> </a:t>
            </a:r>
            <a:r>
              <a:rPr lang="en-US" sz="1100" b="1" dirty="0" smtClean="0">
                <a:latin typeface="+mj-lt"/>
              </a:rPr>
              <a:t>Leisure activities such as playing games for fun on the internet or cell phones, gardening, home improvement projects, sporting events and going to bars tend to be more popular with Lottery players than non-players.</a:t>
            </a:r>
            <a:endParaRPr lang="en-US" sz="1100" b="1" dirty="0">
              <a:latin typeface="+mj-lt"/>
            </a:endParaRPr>
          </a:p>
        </p:txBody>
      </p:sp>
      <p:sp>
        <p:nvSpPr>
          <p:cNvPr id="9" name="TextBox 8"/>
          <p:cNvSpPr txBox="1"/>
          <p:nvPr/>
        </p:nvSpPr>
        <p:spPr>
          <a:xfrm>
            <a:off x="5605330" y="1871132"/>
            <a:ext cx="3429000" cy="307777"/>
          </a:xfrm>
          <a:prstGeom prst="rect">
            <a:avLst/>
          </a:prstGeom>
          <a:noFill/>
        </p:spPr>
        <p:txBody>
          <a:bodyPr wrap="square" rtlCol="0">
            <a:spAutoFit/>
          </a:bodyPr>
          <a:lstStyle/>
          <a:p>
            <a:pPr algn="r"/>
            <a:r>
              <a:rPr lang="en-US" sz="1400" i="1" dirty="0" smtClean="0">
                <a:latin typeface="+mj-lt"/>
                <a:sym typeface="Wingdings" pitchFamily="2" charset="2"/>
              </a:rPr>
              <a:t>Chart is continued on next slide  </a:t>
            </a:r>
            <a:endParaRPr lang="en-US" sz="1400" i="1" dirty="0">
              <a:latin typeface="+mj-lt"/>
            </a:endParaRPr>
          </a:p>
        </p:txBody>
      </p:sp>
      <p:sp>
        <p:nvSpPr>
          <p:cNvPr id="10" name="TextBox 9"/>
          <p:cNvSpPr txBox="1"/>
          <p:nvPr/>
        </p:nvSpPr>
        <p:spPr>
          <a:xfrm>
            <a:off x="3016827" y="5288973"/>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1" name="TextBox 10"/>
          <p:cNvSpPr txBox="1"/>
          <p:nvPr/>
        </p:nvSpPr>
        <p:spPr>
          <a:xfrm>
            <a:off x="3027218" y="5486400"/>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2" name="TextBox 11"/>
          <p:cNvSpPr txBox="1"/>
          <p:nvPr/>
        </p:nvSpPr>
        <p:spPr>
          <a:xfrm>
            <a:off x="3713018" y="5282045"/>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3" name="TextBox 12"/>
          <p:cNvSpPr txBox="1"/>
          <p:nvPr/>
        </p:nvSpPr>
        <p:spPr>
          <a:xfrm>
            <a:off x="4409209" y="5288973"/>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4" name="TextBox 13"/>
          <p:cNvSpPr txBox="1"/>
          <p:nvPr/>
        </p:nvSpPr>
        <p:spPr>
          <a:xfrm>
            <a:off x="4405746" y="5473032"/>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5" name="TextBox 14"/>
          <p:cNvSpPr txBox="1"/>
          <p:nvPr/>
        </p:nvSpPr>
        <p:spPr>
          <a:xfrm>
            <a:off x="5794663" y="5299364"/>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6" name="TextBox 15"/>
          <p:cNvSpPr txBox="1"/>
          <p:nvPr/>
        </p:nvSpPr>
        <p:spPr>
          <a:xfrm>
            <a:off x="5791200" y="5483423"/>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9" name="TextBox 18"/>
          <p:cNvSpPr txBox="1"/>
          <p:nvPr/>
        </p:nvSpPr>
        <p:spPr>
          <a:xfrm>
            <a:off x="6480463" y="5299364"/>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0" name="TextBox 19"/>
          <p:cNvSpPr txBox="1"/>
          <p:nvPr/>
        </p:nvSpPr>
        <p:spPr>
          <a:xfrm>
            <a:off x="6477000" y="5483423"/>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3" name="TextBox 22"/>
          <p:cNvSpPr txBox="1"/>
          <p:nvPr/>
        </p:nvSpPr>
        <p:spPr>
          <a:xfrm>
            <a:off x="7858991" y="5483423"/>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4" name="TextBox 23"/>
          <p:cNvSpPr txBox="1"/>
          <p:nvPr/>
        </p:nvSpPr>
        <p:spPr>
          <a:xfrm>
            <a:off x="8558645" y="5299364"/>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5" name="TextBox 24"/>
          <p:cNvSpPr txBox="1"/>
          <p:nvPr/>
        </p:nvSpPr>
        <p:spPr>
          <a:xfrm>
            <a:off x="8555182" y="5483423"/>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6" name="TextBox 10"/>
          <p:cNvSpPr txBox="1">
            <a:spLocks noChangeArrowheads="1"/>
          </p:cNvSpPr>
          <p:nvPr/>
        </p:nvSpPr>
        <p:spPr bwMode="auto">
          <a:xfrm>
            <a:off x="-152400" y="5879068"/>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Tree>
    <p:extLst>
      <p:ext uri="{BB962C8B-B14F-4D97-AF65-F5344CB8AC3E}">
        <p14:creationId xmlns:p14="http://schemas.microsoft.com/office/powerpoint/2010/main" val="15961014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3523943697"/>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2839"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0"/>
            <a:ext cx="9610725" cy="398462"/>
          </a:xfrm>
        </p:spPr>
        <p:txBody>
          <a:bodyPr/>
          <a:lstStyle/>
          <a:p>
            <a:r>
              <a:rPr lang="en-US" dirty="0">
                <a:solidFill>
                  <a:srgbClr val="0000FF"/>
                </a:solidFill>
              </a:rPr>
              <a:t>Section </a:t>
            </a:r>
            <a:r>
              <a:rPr lang="en-US" dirty="0" smtClean="0">
                <a:solidFill>
                  <a:srgbClr val="0000FF"/>
                </a:solidFill>
              </a:rPr>
              <a:t>2: Lifestyle</a:t>
            </a:r>
            <a:endParaRPr lang="en-US" dirty="0">
              <a:solidFill>
                <a:srgbClr val="0000FF"/>
              </a:solidFill>
            </a:endParaRPr>
          </a:p>
        </p:txBody>
      </p:sp>
      <p:sp>
        <p:nvSpPr>
          <p:cNvPr id="61445" name="Text Placeholder 4"/>
          <p:cNvSpPr>
            <a:spLocks noGrp="1"/>
          </p:cNvSpPr>
          <p:nvPr>
            <p:ph type="body" sz="quarter" idx="11"/>
          </p:nvPr>
        </p:nvSpPr>
        <p:spPr>
          <a:xfrm>
            <a:off x="49213" y="381000"/>
            <a:ext cx="9094787" cy="533400"/>
          </a:xfrm>
        </p:spPr>
        <p:txBody>
          <a:bodyPr>
            <a:normAutofit fontScale="25000" lnSpcReduction="20000"/>
          </a:bodyPr>
          <a:lstStyle/>
          <a:p>
            <a:r>
              <a:rPr lang="en-US" sz="11200" dirty="0" smtClean="0"/>
              <a:t>Leisure Activities</a:t>
            </a:r>
          </a:p>
          <a:p>
            <a:r>
              <a:rPr lang="en-US" sz="8000" b="0" i="1" dirty="0" smtClean="0"/>
              <a:t>Slide 3 of 3</a:t>
            </a:r>
            <a:endParaRPr lang="en-US" sz="8000" b="0" i="1" dirty="0"/>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In </a:t>
            </a:r>
            <a:r>
              <a:rPr lang="en-US" sz="1100" dirty="0"/>
              <a:t>which of the following leisure activities do you enjoy participating on a regular basis? (Check all that apply)</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pic>
        <p:nvPicPr>
          <p:cNvPr id="13"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32" y="1676775"/>
            <a:ext cx="8964397" cy="425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 Box 1036"/>
          <p:cNvSpPr txBox="1">
            <a:spLocks noChangeArrowheads="1"/>
          </p:cNvSpPr>
          <p:nvPr/>
        </p:nvSpPr>
        <p:spPr bwMode="auto">
          <a:xfrm>
            <a:off x="110066" y="1258825"/>
            <a:ext cx="8957733" cy="430887"/>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buFont typeface="Wingdings" pitchFamily="2" charset="2"/>
              <a:buChar char="§"/>
              <a:defRPr/>
            </a:pPr>
            <a:r>
              <a:rPr lang="en-US" sz="1100" dirty="0">
                <a:latin typeface="+mj-lt"/>
              </a:rPr>
              <a:t> </a:t>
            </a:r>
            <a:r>
              <a:rPr lang="en-US" sz="1100" b="1" dirty="0"/>
              <a:t>Leisure activities such as </a:t>
            </a:r>
            <a:r>
              <a:rPr lang="en-US" sz="1100" b="1" dirty="0" smtClean="0"/>
              <a:t>bowling and golfing tend </a:t>
            </a:r>
            <a:r>
              <a:rPr lang="en-US" sz="1100" b="1" dirty="0"/>
              <a:t>to be more popular with </a:t>
            </a:r>
            <a:r>
              <a:rPr lang="en-US" sz="1100" b="1" dirty="0" smtClean="0"/>
              <a:t>Lottery players, particularly the </a:t>
            </a:r>
            <a:r>
              <a:rPr lang="en-US" sz="1100" b="1" dirty="0"/>
              <a:t>h</a:t>
            </a:r>
            <a:r>
              <a:rPr lang="en-US" sz="1100" b="1" dirty="0" smtClean="0"/>
              <a:t>igh volume players.</a:t>
            </a:r>
            <a:endParaRPr lang="en-US" sz="1100" b="1" dirty="0"/>
          </a:p>
          <a:p>
            <a:pPr>
              <a:spcBef>
                <a:spcPts val="0"/>
              </a:spcBef>
              <a:buFont typeface="Wingdings" pitchFamily="2" charset="2"/>
              <a:buChar char="§"/>
              <a:defRPr/>
            </a:pPr>
            <a:endParaRPr lang="en-US" sz="1100" b="1" dirty="0">
              <a:latin typeface="+mj-lt"/>
            </a:endParaRPr>
          </a:p>
        </p:txBody>
      </p:sp>
      <p:sp>
        <p:nvSpPr>
          <p:cNvPr id="9" name="TextBox 8"/>
          <p:cNvSpPr txBox="1"/>
          <p:nvPr/>
        </p:nvSpPr>
        <p:spPr>
          <a:xfrm>
            <a:off x="2365663" y="5278582"/>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10" name="TextBox 9"/>
          <p:cNvSpPr txBox="1"/>
          <p:nvPr/>
        </p:nvSpPr>
        <p:spPr>
          <a:xfrm>
            <a:off x="2393373" y="5462641"/>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1" name="TextBox 10"/>
          <p:cNvSpPr txBox="1"/>
          <p:nvPr/>
        </p:nvSpPr>
        <p:spPr>
          <a:xfrm>
            <a:off x="5108863" y="5268191"/>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15" name="TextBox 14"/>
          <p:cNvSpPr txBox="1"/>
          <p:nvPr/>
        </p:nvSpPr>
        <p:spPr>
          <a:xfrm>
            <a:off x="5811982" y="5625432"/>
            <a:ext cx="574964" cy="307777"/>
          </a:xfrm>
          <a:prstGeom prst="rect">
            <a:avLst/>
          </a:prstGeom>
          <a:noFill/>
        </p:spPr>
        <p:txBody>
          <a:bodyPr wrap="square" rtlCol="0">
            <a:spAutoFit/>
          </a:bodyPr>
          <a:lstStyle/>
          <a:p>
            <a:r>
              <a:rPr lang="en-US" sz="1400" dirty="0" smtClean="0"/>
              <a:t>*</a:t>
            </a:r>
            <a:r>
              <a:rPr lang="en-US" sz="1400" baseline="30000" dirty="0"/>
              <a:t>H</a:t>
            </a:r>
            <a:endParaRPr lang="en-US" sz="1400" dirty="0"/>
          </a:p>
        </p:txBody>
      </p:sp>
      <p:sp>
        <p:nvSpPr>
          <p:cNvPr id="16" name="TextBox 15"/>
          <p:cNvSpPr txBox="1"/>
          <p:nvPr/>
        </p:nvSpPr>
        <p:spPr>
          <a:xfrm>
            <a:off x="6511636" y="5268191"/>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8" name="TextBox 17"/>
          <p:cNvSpPr txBox="1"/>
          <p:nvPr/>
        </p:nvSpPr>
        <p:spPr>
          <a:xfrm>
            <a:off x="6508173" y="5452250"/>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9" name="TextBox 18"/>
          <p:cNvSpPr txBox="1"/>
          <p:nvPr/>
        </p:nvSpPr>
        <p:spPr>
          <a:xfrm>
            <a:off x="7841672" y="5268191"/>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0" name="TextBox 19"/>
          <p:cNvSpPr txBox="1"/>
          <p:nvPr/>
        </p:nvSpPr>
        <p:spPr>
          <a:xfrm>
            <a:off x="8537863" y="5264211"/>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2" name="TextBox 21"/>
          <p:cNvSpPr txBox="1"/>
          <p:nvPr/>
        </p:nvSpPr>
        <p:spPr>
          <a:xfrm>
            <a:off x="7187045" y="5268191"/>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4" name="TextBox 10"/>
          <p:cNvSpPr txBox="1">
            <a:spLocks noChangeArrowheads="1"/>
          </p:cNvSpPr>
          <p:nvPr/>
        </p:nvSpPr>
        <p:spPr bwMode="auto">
          <a:xfrm>
            <a:off x="-152400" y="5879068"/>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Tree>
    <p:extLst>
      <p:ext uri="{BB962C8B-B14F-4D97-AF65-F5344CB8AC3E}">
        <p14:creationId xmlns:p14="http://schemas.microsoft.com/office/powerpoint/2010/main" val="8656593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232230663"/>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82123"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58738"/>
            <a:ext cx="9610725" cy="398462"/>
          </a:xfrm>
        </p:spPr>
        <p:txBody>
          <a:bodyPr/>
          <a:lstStyle/>
          <a:p>
            <a:r>
              <a:rPr lang="en-US" dirty="0">
                <a:solidFill>
                  <a:srgbClr val="0000FF"/>
                </a:solidFill>
              </a:rPr>
              <a:t>Section </a:t>
            </a:r>
            <a:r>
              <a:rPr lang="en-US" dirty="0" smtClean="0">
                <a:solidFill>
                  <a:srgbClr val="0000FF"/>
                </a:solidFill>
              </a:rPr>
              <a:t>2: Lifestyle</a:t>
            </a:r>
            <a:endParaRPr lang="en-US" dirty="0">
              <a:solidFill>
                <a:srgbClr val="0000FF"/>
              </a:solidFill>
            </a:endParaRPr>
          </a:p>
        </p:txBody>
      </p:sp>
      <p:sp>
        <p:nvSpPr>
          <p:cNvPr id="61445" name="Text Placeholder 4"/>
          <p:cNvSpPr>
            <a:spLocks noGrp="1"/>
          </p:cNvSpPr>
          <p:nvPr>
            <p:ph type="body" sz="quarter" idx="11"/>
          </p:nvPr>
        </p:nvSpPr>
        <p:spPr>
          <a:xfrm>
            <a:off x="49213" y="442913"/>
            <a:ext cx="9094787" cy="533400"/>
          </a:xfrm>
        </p:spPr>
        <p:txBody>
          <a:bodyPr>
            <a:normAutofit lnSpcReduction="10000"/>
          </a:bodyPr>
          <a:lstStyle/>
          <a:p>
            <a:r>
              <a:rPr lang="en-US" dirty="0" smtClean="0"/>
              <a:t>Leisure Time</a:t>
            </a:r>
            <a:endParaRPr lang="en-US" i="1" dirty="0"/>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During </a:t>
            </a:r>
            <a:r>
              <a:rPr lang="en-US" sz="1100" dirty="0"/>
              <a:t>a typical WEEK, how much time do you spend performing the following activities? (Check one for each row)</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9" name="Text Box 1036"/>
          <p:cNvSpPr txBox="1">
            <a:spLocks noChangeArrowheads="1"/>
          </p:cNvSpPr>
          <p:nvPr/>
        </p:nvSpPr>
        <p:spPr bwMode="auto">
          <a:xfrm>
            <a:off x="110066" y="1258825"/>
            <a:ext cx="8957733" cy="261610"/>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dirty="0">
                <a:latin typeface="+mj-lt"/>
              </a:rPr>
              <a:t> </a:t>
            </a:r>
            <a:r>
              <a:rPr lang="en-US" sz="1100" b="1" dirty="0" smtClean="0">
                <a:latin typeface="+mj-lt"/>
              </a:rPr>
              <a:t>Peoples leisure time is dominated by </a:t>
            </a:r>
            <a:r>
              <a:rPr lang="en-US" sz="1100" b="1" dirty="0">
                <a:latin typeface="+mj-lt"/>
              </a:rPr>
              <a:t>w</a:t>
            </a:r>
            <a:r>
              <a:rPr lang="en-US" sz="1100" b="1" dirty="0" smtClean="0">
                <a:latin typeface="+mj-lt"/>
              </a:rPr>
              <a:t>atching broadcast TV and using the internet, with Lottery players spending slightly more hours per week.</a:t>
            </a:r>
            <a:endParaRPr lang="en-US" sz="1100" b="1" dirty="0">
              <a:latin typeface="+mj-lt"/>
            </a:endParaRPr>
          </a:p>
        </p:txBody>
      </p:sp>
      <p:pic>
        <p:nvPicPr>
          <p:cNvPr id="11" name="Picture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373" y="1643736"/>
            <a:ext cx="8546358" cy="4220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951018" y="5150427"/>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2" name="TextBox 11"/>
          <p:cNvSpPr txBox="1"/>
          <p:nvPr/>
        </p:nvSpPr>
        <p:spPr>
          <a:xfrm>
            <a:off x="2947555" y="5334486"/>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3" name="TextBox 12"/>
          <p:cNvSpPr txBox="1"/>
          <p:nvPr/>
        </p:nvSpPr>
        <p:spPr>
          <a:xfrm>
            <a:off x="5032663" y="5146964"/>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4" name="TextBox 13"/>
          <p:cNvSpPr txBox="1"/>
          <p:nvPr/>
        </p:nvSpPr>
        <p:spPr>
          <a:xfrm>
            <a:off x="5029200" y="5331023"/>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5" name="TextBox 14"/>
          <p:cNvSpPr txBox="1"/>
          <p:nvPr/>
        </p:nvSpPr>
        <p:spPr>
          <a:xfrm>
            <a:off x="3986645" y="5146964"/>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6" name="TextBox 15"/>
          <p:cNvSpPr txBox="1"/>
          <p:nvPr/>
        </p:nvSpPr>
        <p:spPr>
          <a:xfrm>
            <a:off x="6054436" y="5559623"/>
            <a:ext cx="574964" cy="307777"/>
          </a:xfrm>
          <a:prstGeom prst="rect">
            <a:avLst/>
          </a:prstGeom>
          <a:noFill/>
        </p:spPr>
        <p:txBody>
          <a:bodyPr wrap="square" rtlCol="0">
            <a:spAutoFit/>
          </a:bodyPr>
          <a:lstStyle/>
          <a:p>
            <a:r>
              <a:rPr lang="en-US" sz="1400" dirty="0" smtClean="0"/>
              <a:t>*</a:t>
            </a:r>
            <a:r>
              <a:rPr lang="en-US" sz="1400" baseline="30000" dirty="0"/>
              <a:t>H</a:t>
            </a:r>
            <a:endParaRPr lang="en-US" sz="1400" dirty="0"/>
          </a:p>
        </p:txBody>
      </p:sp>
      <p:sp>
        <p:nvSpPr>
          <p:cNvPr id="18" name="TextBox 17"/>
          <p:cNvSpPr txBox="1"/>
          <p:nvPr/>
        </p:nvSpPr>
        <p:spPr>
          <a:xfrm>
            <a:off x="7121236" y="5146964"/>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0" name="TextBox 10"/>
          <p:cNvSpPr txBox="1">
            <a:spLocks noChangeArrowheads="1"/>
          </p:cNvSpPr>
          <p:nvPr/>
        </p:nvSpPr>
        <p:spPr bwMode="auto">
          <a:xfrm>
            <a:off x="-152400" y="5829988"/>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Tree>
    <p:extLst>
      <p:ext uri="{BB962C8B-B14F-4D97-AF65-F5344CB8AC3E}">
        <p14:creationId xmlns:p14="http://schemas.microsoft.com/office/powerpoint/2010/main" val="18547026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2773750399"/>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83148"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58738"/>
            <a:ext cx="9610725" cy="398462"/>
          </a:xfrm>
        </p:spPr>
        <p:txBody>
          <a:bodyPr/>
          <a:lstStyle/>
          <a:p>
            <a:r>
              <a:rPr lang="en-US" dirty="0">
                <a:solidFill>
                  <a:srgbClr val="0000FF"/>
                </a:solidFill>
              </a:rPr>
              <a:t>Section </a:t>
            </a:r>
            <a:r>
              <a:rPr lang="en-US" dirty="0" smtClean="0">
                <a:solidFill>
                  <a:srgbClr val="0000FF"/>
                </a:solidFill>
              </a:rPr>
              <a:t>2: Lifestyle</a:t>
            </a:r>
            <a:endParaRPr lang="en-US" dirty="0">
              <a:solidFill>
                <a:srgbClr val="0000FF"/>
              </a:solidFill>
            </a:endParaRPr>
          </a:p>
        </p:txBody>
      </p:sp>
      <p:sp>
        <p:nvSpPr>
          <p:cNvPr id="61445" name="Text Placeholder 4"/>
          <p:cNvSpPr>
            <a:spLocks noGrp="1"/>
          </p:cNvSpPr>
          <p:nvPr>
            <p:ph type="body" sz="quarter" idx="11"/>
          </p:nvPr>
        </p:nvSpPr>
        <p:spPr>
          <a:xfrm>
            <a:off x="49213" y="442913"/>
            <a:ext cx="9094787" cy="533400"/>
          </a:xfrm>
        </p:spPr>
        <p:txBody>
          <a:bodyPr>
            <a:normAutofit lnSpcReduction="10000"/>
          </a:bodyPr>
          <a:lstStyle/>
          <a:p>
            <a:r>
              <a:rPr lang="en-US" dirty="0" smtClean="0"/>
              <a:t>Accessing the Internet for Personal Use</a:t>
            </a:r>
            <a:endParaRPr lang="en-US" i="1" dirty="0"/>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When </a:t>
            </a:r>
            <a:r>
              <a:rPr lang="en-US" sz="1100" dirty="0"/>
              <a:t>accessing the Internet for personal use, what percent of the time do you use each of the following: (Total must be equal to 100%)</a:t>
            </a:r>
            <a:endParaRPr lang="en-US" sz="1100" dirty="0" smtClean="0"/>
          </a:p>
        </p:txBody>
      </p:sp>
      <p:pic>
        <p:nvPicPr>
          <p:cNvPr id="13"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08" y="1713426"/>
            <a:ext cx="8388092" cy="414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11" name="Text Box 1036"/>
          <p:cNvSpPr txBox="1">
            <a:spLocks noChangeArrowheads="1"/>
          </p:cNvSpPr>
          <p:nvPr/>
        </p:nvSpPr>
        <p:spPr bwMode="auto">
          <a:xfrm>
            <a:off x="110066" y="1258825"/>
            <a:ext cx="8957733" cy="430887"/>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dirty="0">
                <a:latin typeface="+mj-lt"/>
              </a:rPr>
              <a:t> </a:t>
            </a:r>
            <a:r>
              <a:rPr lang="en-US" sz="1100" b="1" dirty="0" smtClean="0">
                <a:latin typeface="+mj-lt"/>
              </a:rPr>
              <a:t>When accessing the Internet for personal use , a desktop computer is used more frequently by high players, while  laptop is higher for non-players.</a:t>
            </a:r>
          </a:p>
          <a:p>
            <a:pPr>
              <a:spcBef>
                <a:spcPts val="0"/>
              </a:spcBef>
              <a:buFont typeface="Wingdings" pitchFamily="2" charset="2"/>
              <a:buChar char="§"/>
              <a:defRPr/>
            </a:pPr>
            <a:r>
              <a:rPr lang="en-US" sz="1100" b="1" dirty="0">
                <a:latin typeface="+mj-lt"/>
              </a:rPr>
              <a:t> </a:t>
            </a:r>
            <a:r>
              <a:rPr lang="en-US" sz="1100" b="1" dirty="0" smtClean="0">
                <a:latin typeface="+mj-lt"/>
              </a:rPr>
              <a:t>All segments are using smartphones or tablets approximately 25% of the time.</a:t>
            </a:r>
            <a:endParaRPr lang="en-US" sz="1100" b="1" dirty="0">
              <a:latin typeface="+mj-lt"/>
            </a:endParaRPr>
          </a:p>
        </p:txBody>
      </p:sp>
      <p:sp>
        <p:nvSpPr>
          <p:cNvPr id="9" name="TextBox 8"/>
          <p:cNvSpPr txBox="1"/>
          <p:nvPr/>
        </p:nvSpPr>
        <p:spPr>
          <a:xfrm>
            <a:off x="3280063" y="5105400"/>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5" name="TextBox 14"/>
          <p:cNvSpPr txBox="1"/>
          <p:nvPr/>
        </p:nvSpPr>
        <p:spPr>
          <a:xfrm>
            <a:off x="4450773" y="5528450"/>
            <a:ext cx="574964" cy="307777"/>
          </a:xfrm>
          <a:prstGeom prst="rect">
            <a:avLst/>
          </a:prstGeom>
          <a:noFill/>
        </p:spPr>
        <p:txBody>
          <a:bodyPr wrap="square" rtlCol="0">
            <a:spAutoFit/>
          </a:bodyPr>
          <a:lstStyle/>
          <a:p>
            <a:r>
              <a:rPr lang="en-US" sz="1400" dirty="0" smtClean="0"/>
              <a:t>*</a:t>
            </a:r>
            <a:r>
              <a:rPr lang="en-US" sz="1400" baseline="30000" dirty="0" smtClean="0"/>
              <a:t>H,L</a:t>
            </a:r>
            <a:endParaRPr lang="en-US" sz="1400" dirty="0"/>
          </a:p>
        </p:txBody>
      </p:sp>
      <p:sp>
        <p:nvSpPr>
          <p:cNvPr id="16" name="TextBox 15"/>
          <p:cNvSpPr txBox="1"/>
          <p:nvPr/>
        </p:nvSpPr>
        <p:spPr>
          <a:xfrm>
            <a:off x="4443845" y="5331023"/>
            <a:ext cx="574964" cy="307777"/>
          </a:xfrm>
          <a:prstGeom prst="rect">
            <a:avLst/>
          </a:prstGeom>
          <a:noFill/>
        </p:spPr>
        <p:txBody>
          <a:bodyPr wrap="square" rtlCol="0">
            <a:spAutoFit/>
          </a:bodyPr>
          <a:lstStyle/>
          <a:p>
            <a:r>
              <a:rPr lang="en-US" sz="1400" dirty="0" smtClean="0"/>
              <a:t>*</a:t>
            </a:r>
            <a:r>
              <a:rPr lang="en-US" sz="1400" baseline="30000" dirty="0" smtClean="0"/>
              <a:t>H</a:t>
            </a:r>
            <a:endParaRPr lang="en-US" sz="1400" dirty="0"/>
          </a:p>
        </p:txBody>
      </p:sp>
      <p:sp>
        <p:nvSpPr>
          <p:cNvPr id="18" name="TextBox 17"/>
          <p:cNvSpPr txBox="1"/>
          <p:nvPr/>
        </p:nvSpPr>
        <p:spPr>
          <a:xfrm>
            <a:off x="6816436" y="5105400"/>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9" name="TextBox 18"/>
          <p:cNvSpPr txBox="1"/>
          <p:nvPr/>
        </p:nvSpPr>
        <p:spPr>
          <a:xfrm>
            <a:off x="6816436" y="5331023"/>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0" name="TextBox 10"/>
          <p:cNvSpPr txBox="1">
            <a:spLocks noChangeArrowheads="1"/>
          </p:cNvSpPr>
          <p:nvPr/>
        </p:nvSpPr>
        <p:spPr bwMode="auto">
          <a:xfrm>
            <a:off x="-152400" y="5829988"/>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Tree>
    <p:extLst>
      <p:ext uri="{BB962C8B-B14F-4D97-AF65-F5344CB8AC3E}">
        <p14:creationId xmlns:p14="http://schemas.microsoft.com/office/powerpoint/2010/main" val="33593645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2974502064"/>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84171"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58738"/>
            <a:ext cx="9610725" cy="398462"/>
          </a:xfrm>
        </p:spPr>
        <p:txBody>
          <a:bodyPr/>
          <a:lstStyle/>
          <a:p>
            <a:r>
              <a:rPr lang="en-US" dirty="0">
                <a:solidFill>
                  <a:srgbClr val="0000FF"/>
                </a:solidFill>
              </a:rPr>
              <a:t>Section </a:t>
            </a:r>
            <a:r>
              <a:rPr lang="en-US" dirty="0" smtClean="0">
                <a:solidFill>
                  <a:srgbClr val="0000FF"/>
                </a:solidFill>
              </a:rPr>
              <a:t>2: Lifestyle</a:t>
            </a:r>
            <a:endParaRPr lang="en-US" dirty="0">
              <a:solidFill>
                <a:srgbClr val="0000FF"/>
              </a:solidFill>
            </a:endParaRPr>
          </a:p>
        </p:txBody>
      </p:sp>
      <p:sp>
        <p:nvSpPr>
          <p:cNvPr id="61445" name="Text Placeholder 4"/>
          <p:cNvSpPr>
            <a:spLocks noGrp="1"/>
          </p:cNvSpPr>
          <p:nvPr>
            <p:ph type="body" sz="quarter" idx="11"/>
          </p:nvPr>
        </p:nvSpPr>
        <p:spPr>
          <a:xfrm>
            <a:off x="49213" y="442913"/>
            <a:ext cx="9094787" cy="533400"/>
          </a:xfrm>
        </p:spPr>
        <p:txBody>
          <a:bodyPr>
            <a:normAutofit lnSpcReduction="10000"/>
          </a:bodyPr>
          <a:lstStyle/>
          <a:p>
            <a:r>
              <a:rPr lang="en-US" dirty="0" smtClean="0"/>
              <a:t>Devices Own</a:t>
            </a:r>
            <a:endParaRPr lang="en-US" i="1" dirty="0"/>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Which </a:t>
            </a:r>
            <a:r>
              <a:rPr lang="en-US" sz="1100" dirty="0"/>
              <a:t>of the following devices do you own? (Check all that apply)</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pic>
        <p:nvPicPr>
          <p:cNvPr id="12"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195" y="1713426"/>
            <a:ext cx="8388092" cy="414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1036"/>
          <p:cNvSpPr txBox="1">
            <a:spLocks noChangeArrowheads="1"/>
          </p:cNvSpPr>
          <p:nvPr/>
        </p:nvSpPr>
        <p:spPr bwMode="auto">
          <a:xfrm>
            <a:off x="110066" y="1258825"/>
            <a:ext cx="8957733" cy="430887"/>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dirty="0">
                <a:latin typeface="+mj-lt"/>
              </a:rPr>
              <a:t> </a:t>
            </a:r>
            <a:r>
              <a:rPr lang="en-US" sz="1100" b="1" dirty="0" smtClean="0">
                <a:latin typeface="+mj-lt"/>
              </a:rPr>
              <a:t>Laptop computers lead the list of devices owned with smartphone penetration almost as high. </a:t>
            </a:r>
          </a:p>
          <a:p>
            <a:pPr>
              <a:spcBef>
                <a:spcPts val="0"/>
              </a:spcBef>
              <a:buFont typeface="Wingdings" pitchFamily="2" charset="2"/>
              <a:buChar char="§"/>
              <a:defRPr/>
            </a:pPr>
            <a:r>
              <a:rPr lang="en-US" sz="1100" b="1" dirty="0">
                <a:latin typeface="+mj-lt"/>
              </a:rPr>
              <a:t> </a:t>
            </a:r>
            <a:r>
              <a:rPr lang="en-US" sz="1100" b="1" dirty="0" smtClean="0">
                <a:latin typeface="+mj-lt"/>
              </a:rPr>
              <a:t>Tablets, large flat screen TV’s, and smart TVs are more common with Lottery Players than non-players. </a:t>
            </a:r>
            <a:endParaRPr lang="en-US" sz="1100" b="1" dirty="0">
              <a:latin typeface="+mj-lt"/>
            </a:endParaRPr>
          </a:p>
        </p:txBody>
      </p:sp>
      <p:sp>
        <p:nvSpPr>
          <p:cNvPr id="9" name="TextBox 8"/>
          <p:cNvSpPr txBox="1"/>
          <p:nvPr/>
        </p:nvSpPr>
        <p:spPr>
          <a:xfrm>
            <a:off x="4149436" y="5331023"/>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0" name="TextBox 9"/>
          <p:cNvSpPr txBox="1"/>
          <p:nvPr/>
        </p:nvSpPr>
        <p:spPr>
          <a:xfrm>
            <a:off x="5140036" y="5105400"/>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1" name="TextBox 10"/>
          <p:cNvSpPr txBox="1"/>
          <p:nvPr/>
        </p:nvSpPr>
        <p:spPr>
          <a:xfrm>
            <a:off x="5140036" y="5331023"/>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3" name="TextBox 12"/>
          <p:cNvSpPr txBox="1"/>
          <p:nvPr/>
        </p:nvSpPr>
        <p:spPr>
          <a:xfrm>
            <a:off x="6120245" y="5105400"/>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14" name="TextBox 13"/>
          <p:cNvSpPr txBox="1"/>
          <p:nvPr/>
        </p:nvSpPr>
        <p:spPr>
          <a:xfrm>
            <a:off x="6120245" y="5341414"/>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5" name="TextBox 14"/>
          <p:cNvSpPr txBox="1"/>
          <p:nvPr/>
        </p:nvSpPr>
        <p:spPr>
          <a:xfrm>
            <a:off x="7100454" y="5105400"/>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6" name="TextBox 15"/>
          <p:cNvSpPr txBox="1"/>
          <p:nvPr/>
        </p:nvSpPr>
        <p:spPr>
          <a:xfrm>
            <a:off x="7096991" y="5334000"/>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8" name="TextBox 10"/>
          <p:cNvSpPr txBox="1">
            <a:spLocks noChangeArrowheads="1"/>
          </p:cNvSpPr>
          <p:nvPr/>
        </p:nvSpPr>
        <p:spPr bwMode="auto">
          <a:xfrm>
            <a:off x="-152400" y="5829988"/>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Tree>
    <p:extLst>
      <p:ext uri="{BB962C8B-B14F-4D97-AF65-F5344CB8AC3E}">
        <p14:creationId xmlns:p14="http://schemas.microsoft.com/office/powerpoint/2010/main" val="24065661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2826664692"/>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85196"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0"/>
            <a:ext cx="9610725" cy="398462"/>
          </a:xfrm>
        </p:spPr>
        <p:txBody>
          <a:bodyPr/>
          <a:lstStyle/>
          <a:p>
            <a:r>
              <a:rPr lang="en-US" dirty="0">
                <a:solidFill>
                  <a:srgbClr val="0000FF"/>
                </a:solidFill>
              </a:rPr>
              <a:t>Section </a:t>
            </a:r>
            <a:r>
              <a:rPr lang="en-US" dirty="0" smtClean="0">
                <a:solidFill>
                  <a:srgbClr val="0000FF"/>
                </a:solidFill>
              </a:rPr>
              <a:t>2: Lifestyle</a:t>
            </a:r>
            <a:endParaRPr lang="en-US" dirty="0">
              <a:solidFill>
                <a:srgbClr val="0000FF"/>
              </a:solidFill>
            </a:endParaRPr>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What </a:t>
            </a:r>
            <a:r>
              <a:rPr lang="en-US" sz="1100" dirty="0"/>
              <a:t>types of television programs do you usually watch? (Check all that apply)</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pic>
        <p:nvPicPr>
          <p:cNvPr id="14" name="Pictur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662" y="1713426"/>
            <a:ext cx="8388092" cy="414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036"/>
          <p:cNvSpPr txBox="1">
            <a:spLocks noChangeArrowheads="1"/>
          </p:cNvSpPr>
          <p:nvPr/>
        </p:nvSpPr>
        <p:spPr bwMode="auto">
          <a:xfrm>
            <a:off x="110066" y="1258825"/>
            <a:ext cx="8957733" cy="261610"/>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dirty="0">
                <a:latin typeface="+mj-lt"/>
              </a:rPr>
              <a:t> </a:t>
            </a:r>
            <a:r>
              <a:rPr lang="en-US" sz="1100" b="1" dirty="0" smtClean="0">
                <a:latin typeface="+mj-lt"/>
              </a:rPr>
              <a:t>Lottery players tend to watch more TV across all types with comedy, drama, movies and news being the most popular.</a:t>
            </a:r>
            <a:endParaRPr lang="en-US" sz="1100" b="1" dirty="0">
              <a:latin typeface="+mj-lt"/>
            </a:endParaRPr>
          </a:p>
        </p:txBody>
      </p:sp>
      <p:sp>
        <p:nvSpPr>
          <p:cNvPr id="10" name="TextBox 9"/>
          <p:cNvSpPr txBox="1"/>
          <p:nvPr/>
        </p:nvSpPr>
        <p:spPr>
          <a:xfrm>
            <a:off x="5605330" y="1871132"/>
            <a:ext cx="3429000" cy="307777"/>
          </a:xfrm>
          <a:prstGeom prst="rect">
            <a:avLst/>
          </a:prstGeom>
          <a:noFill/>
        </p:spPr>
        <p:txBody>
          <a:bodyPr wrap="square" rtlCol="0">
            <a:spAutoFit/>
          </a:bodyPr>
          <a:lstStyle/>
          <a:p>
            <a:pPr algn="r"/>
            <a:r>
              <a:rPr lang="en-US" sz="1400" i="1" dirty="0" smtClean="0">
                <a:latin typeface="+mj-lt"/>
                <a:sym typeface="Wingdings" pitchFamily="2" charset="2"/>
              </a:rPr>
              <a:t>Chart is continued on next slide  </a:t>
            </a:r>
            <a:endParaRPr lang="en-US" sz="1400" i="1" dirty="0">
              <a:latin typeface="+mj-lt"/>
            </a:endParaRPr>
          </a:p>
        </p:txBody>
      </p:sp>
      <p:sp>
        <p:nvSpPr>
          <p:cNvPr id="12" name="Text Placeholder 4"/>
          <p:cNvSpPr>
            <a:spLocks noGrp="1"/>
          </p:cNvSpPr>
          <p:nvPr>
            <p:ph type="body" sz="quarter" idx="11"/>
          </p:nvPr>
        </p:nvSpPr>
        <p:spPr>
          <a:xfrm>
            <a:off x="49213" y="381000"/>
            <a:ext cx="9094787" cy="533400"/>
          </a:xfrm>
        </p:spPr>
        <p:txBody>
          <a:bodyPr>
            <a:normAutofit fontScale="25000" lnSpcReduction="20000"/>
          </a:bodyPr>
          <a:lstStyle/>
          <a:p>
            <a:r>
              <a:rPr lang="en-US" sz="11200" dirty="0" smtClean="0"/>
              <a:t>Television Programs Watched</a:t>
            </a:r>
          </a:p>
          <a:p>
            <a:r>
              <a:rPr lang="en-US" sz="8000" b="0" i="1" dirty="0" smtClean="0"/>
              <a:t>Slide 1 of 2</a:t>
            </a:r>
            <a:endParaRPr lang="en-US" sz="8000" b="0" i="1" dirty="0"/>
          </a:p>
        </p:txBody>
      </p:sp>
      <p:sp>
        <p:nvSpPr>
          <p:cNvPr id="11" name="TextBox 10"/>
          <p:cNvSpPr txBox="1"/>
          <p:nvPr/>
        </p:nvSpPr>
        <p:spPr>
          <a:xfrm>
            <a:off x="2829791" y="5157841"/>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3" name="TextBox 12"/>
          <p:cNvSpPr txBox="1"/>
          <p:nvPr/>
        </p:nvSpPr>
        <p:spPr>
          <a:xfrm>
            <a:off x="2829791" y="5355268"/>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5" name="TextBox 14"/>
          <p:cNvSpPr txBox="1"/>
          <p:nvPr/>
        </p:nvSpPr>
        <p:spPr>
          <a:xfrm>
            <a:off x="5902036" y="5164769"/>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8" name="TextBox 17"/>
          <p:cNvSpPr txBox="1"/>
          <p:nvPr/>
        </p:nvSpPr>
        <p:spPr>
          <a:xfrm>
            <a:off x="3584863" y="5362196"/>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0" name="TextBox 19"/>
          <p:cNvSpPr txBox="1"/>
          <p:nvPr/>
        </p:nvSpPr>
        <p:spPr>
          <a:xfrm>
            <a:off x="7405254" y="5160818"/>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21" name="TextBox 20"/>
          <p:cNvSpPr txBox="1"/>
          <p:nvPr/>
        </p:nvSpPr>
        <p:spPr>
          <a:xfrm>
            <a:off x="7426036" y="5358245"/>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2" name="TextBox 21"/>
          <p:cNvSpPr txBox="1"/>
          <p:nvPr/>
        </p:nvSpPr>
        <p:spPr>
          <a:xfrm>
            <a:off x="5129645" y="5160818"/>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3" name="TextBox 22"/>
          <p:cNvSpPr txBox="1"/>
          <p:nvPr/>
        </p:nvSpPr>
        <p:spPr>
          <a:xfrm>
            <a:off x="5129645" y="5358245"/>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4" name="TextBox 23"/>
          <p:cNvSpPr txBox="1"/>
          <p:nvPr/>
        </p:nvSpPr>
        <p:spPr>
          <a:xfrm>
            <a:off x="6643254" y="5157355"/>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5" name="TextBox 24"/>
          <p:cNvSpPr txBox="1"/>
          <p:nvPr/>
        </p:nvSpPr>
        <p:spPr>
          <a:xfrm>
            <a:off x="6643254" y="5354782"/>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6" name="TextBox 25"/>
          <p:cNvSpPr txBox="1"/>
          <p:nvPr/>
        </p:nvSpPr>
        <p:spPr>
          <a:xfrm>
            <a:off x="8177645" y="5160818"/>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27" name="TextBox 26"/>
          <p:cNvSpPr txBox="1"/>
          <p:nvPr/>
        </p:nvSpPr>
        <p:spPr>
          <a:xfrm>
            <a:off x="8177645" y="5358245"/>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8" name="TextBox 27"/>
          <p:cNvSpPr txBox="1"/>
          <p:nvPr/>
        </p:nvSpPr>
        <p:spPr>
          <a:xfrm>
            <a:off x="4357254" y="5171209"/>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9" name="TextBox 28"/>
          <p:cNvSpPr txBox="1"/>
          <p:nvPr/>
        </p:nvSpPr>
        <p:spPr>
          <a:xfrm>
            <a:off x="4357254" y="5368636"/>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30" name="TextBox 10"/>
          <p:cNvSpPr txBox="1">
            <a:spLocks noChangeArrowheads="1"/>
          </p:cNvSpPr>
          <p:nvPr/>
        </p:nvSpPr>
        <p:spPr bwMode="auto">
          <a:xfrm>
            <a:off x="-152400" y="5829988"/>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Tree>
    <p:extLst>
      <p:ext uri="{BB962C8B-B14F-4D97-AF65-F5344CB8AC3E}">
        <p14:creationId xmlns:p14="http://schemas.microsoft.com/office/powerpoint/2010/main" val="37555350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671356359"/>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42392"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0"/>
            <a:ext cx="9610725" cy="398462"/>
          </a:xfrm>
        </p:spPr>
        <p:txBody>
          <a:bodyPr/>
          <a:lstStyle/>
          <a:p>
            <a:r>
              <a:rPr lang="en-US" dirty="0">
                <a:solidFill>
                  <a:srgbClr val="0000FF"/>
                </a:solidFill>
              </a:rPr>
              <a:t>Section </a:t>
            </a:r>
            <a:r>
              <a:rPr lang="en-US" dirty="0" smtClean="0">
                <a:solidFill>
                  <a:srgbClr val="0000FF"/>
                </a:solidFill>
              </a:rPr>
              <a:t>2: Lifestyle</a:t>
            </a:r>
            <a:endParaRPr lang="en-US" dirty="0">
              <a:solidFill>
                <a:srgbClr val="0000FF"/>
              </a:solidFill>
            </a:endParaRPr>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What </a:t>
            </a:r>
            <a:r>
              <a:rPr lang="en-US" sz="1100" dirty="0"/>
              <a:t>types of television programs do you usually watch? (Check all that apply)</a:t>
            </a:r>
            <a:endParaRPr lang="en-US" sz="1100" dirty="0" smtClean="0"/>
          </a:p>
        </p:txBody>
      </p:sp>
      <p:pic>
        <p:nvPicPr>
          <p:cNvPr id="21" name="Picture 1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728" y="1496452"/>
            <a:ext cx="8388092" cy="414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12" name="Text Placeholder 4"/>
          <p:cNvSpPr>
            <a:spLocks noGrp="1"/>
          </p:cNvSpPr>
          <p:nvPr>
            <p:ph type="body" sz="quarter" idx="11"/>
          </p:nvPr>
        </p:nvSpPr>
        <p:spPr>
          <a:xfrm>
            <a:off x="49213" y="381000"/>
            <a:ext cx="9094787" cy="533400"/>
          </a:xfrm>
        </p:spPr>
        <p:txBody>
          <a:bodyPr>
            <a:normAutofit fontScale="25000" lnSpcReduction="20000"/>
          </a:bodyPr>
          <a:lstStyle/>
          <a:p>
            <a:r>
              <a:rPr lang="en-US" sz="11200" dirty="0" smtClean="0"/>
              <a:t>Television Programs Watched</a:t>
            </a:r>
          </a:p>
          <a:p>
            <a:r>
              <a:rPr lang="en-US" sz="8000" b="0" i="1" dirty="0" smtClean="0"/>
              <a:t>Slide 2 of 2</a:t>
            </a:r>
            <a:endParaRPr lang="en-US" sz="8000" b="0" i="1" dirty="0"/>
          </a:p>
        </p:txBody>
      </p:sp>
      <p:sp>
        <p:nvSpPr>
          <p:cNvPr id="9" name="TextBox 8"/>
          <p:cNvSpPr txBox="1"/>
          <p:nvPr/>
        </p:nvSpPr>
        <p:spPr>
          <a:xfrm>
            <a:off x="7405254" y="4940867"/>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8" name="TextBox 17"/>
          <p:cNvSpPr txBox="1"/>
          <p:nvPr/>
        </p:nvSpPr>
        <p:spPr>
          <a:xfrm>
            <a:off x="4333009" y="4940867"/>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9" name="TextBox 18"/>
          <p:cNvSpPr txBox="1"/>
          <p:nvPr/>
        </p:nvSpPr>
        <p:spPr>
          <a:xfrm>
            <a:off x="4333009" y="5138294"/>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0" name="TextBox 19"/>
          <p:cNvSpPr txBox="1"/>
          <p:nvPr/>
        </p:nvSpPr>
        <p:spPr>
          <a:xfrm>
            <a:off x="6629400" y="4940867"/>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22" name="TextBox 21"/>
          <p:cNvSpPr txBox="1"/>
          <p:nvPr/>
        </p:nvSpPr>
        <p:spPr>
          <a:xfrm>
            <a:off x="5140036" y="4940867"/>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3" name="TextBox 22"/>
          <p:cNvSpPr txBox="1"/>
          <p:nvPr/>
        </p:nvSpPr>
        <p:spPr>
          <a:xfrm>
            <a:off x="5140036" y="5138294"/>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4" name="TextBox 10"/>
          <p:cNvSpPr txBox="1">
            <a:spLocks noChangeArrowheads="1"/>
          </p:cNvSpPr>
          <p:nvPr/>
        </p:nvSpPr>
        <p:spPr bwMode="auto">
          <a:xfrm>
            <a:off x="-152400" y="5829988"/>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
        <p:nvSpPr>
          <p:cNvPr id="25" name="TextBox 24"/>
          <p:cNvSpPr txBox="1"/>
          <p:nvPr/>
        </p:nvSpPr>
        <p:spPr>
          <a:xfrm>
            <a:off x="2819400" y="4943844"/>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6" name="TextBox 25"/>
          <p:cNvSpPr txBox="1"/>
          <p:nvPr/>
        </p:nvSpPr>
        <p:spPr>
          <a:xfrm>
            <a:off x="2819400" y="5155613"/>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Tree>
    <p:extLst>
      <p:ext uri="{BB962C8B-B14F-4D97-AF65-F5344CB8AC3E}">
        <p14:creationId xmlns:p14="http://schemas.microsoft.com/office/powerpoint/2010/main" val="21677792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1457251417"/>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86221"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662" y="1719889"/>
            <a:ext cx="8388092" cy="413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4" name="Text Placeholder 3"/>
          <p:cNvSpPr>
            <a:spLocks noGrp="1"/>
          </p:cNvSpPr>
          <p:nvPr>
            <p:ph type="body" sz="quarter" idx="10"/>
          </p:nvPr>
        </p:nvSpPr>
        <p:spPr>
          <a:xfrm>
            <a:off x="66675" y="58738"/>
            <a:ext cx="9610725" cy="398462"/>
          </a:xfrm>
        </p:spPr>
        <p:txBody>
          <a:bodyPr/>
          <a:lstStyle/>
          <a:p>
            <a:r>
              <a:rPr lang="en-US" dirty="0">
                <a:solidFill>
                  <a:srgbClr val="0000FF"/>
                </a:solidFill>
              </a:rPr>
              <a:t>Section </a:t>
            </a:r>
            <a:r>
              <a:rPr lang="en-US" dirty="0" smtClean="0">
                <a:solidFill>
                  <a:srgbClr val="0000FF"/>
                </a:solidFill>
              </a:rPr>
              <a:t>2: Lifestyle</a:t>
            </a:r>
            <a:endParaRPr lang="en-US" dirty="0">
              <a:solidFill>
                <a:srgbClr val="0000FF"/>
              </a:solidFill>
            </a:endParaRPr>
          </a:p>
        </p:txBody>
      </p:sp>
      <p:sp>
        <p:nvSpPr>
          <p:cNvPr id="61445" name="Text Placeholder 4"/>
          <p:cNvSpPr>
            <a:spLocks noGrp="1"/>
          </p:cNvSpPr>
          <p:nvPr>
            <p:ph type="body" sz="quarter" idx="11"/>
          </p:nvPr>
        </p:nvSpPr>
        <p:spPr>
          <a:xfrm>
            <a:off x="49213" y="442913"/>
            <a:ext cx="9094787" cy="533400"/>
          </a:xfrm>
        </p:spPr>
        <p:txBody>
          <a:bodyPr>
            <a:normAutofit lnSpcReduction="10000"/>
          </a:bodyPr>
          <a:lstStyle/>
          <a:p>
            <a:r>
              <a:rPr lang="en-US" dirty="0" smtClean="0"/>
              <a:t>Social Media Websites Visited Regularly </a:t>
            </a:r>
            <a:endParaRPr lang="en-US" i="1" dirty="0"/>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a:t>22</a:t>
            </a:r>
            <a:r>
              <a:rPr lang="en-US" sz="1100" dirty="0" smtClean="0"/>
              <a:t>. Which </a:t>
            </a:r>
            <a:r>
              <a:rPr lang="en-US" sz="1100" dirty="0"/>
              <a:t>of the following social media websites do visit regularly? (Check all that apply.)</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7" name="Text Box 1036"/>
          <p:cNvSpPr txBox="1">
            <a:spLocks noChangeArrowheads="1"/>
          </p:cNvSpPr>
          <p:nvPr/>
        </p:nvSpPr>
        <p:spPr bwMode="auto">
          <a:xfrm>
            <a:off x="110066" y="1258825"/>
            <a:ext cx="8957733" cy="430887"/>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dirty="0">
                <a:latin typeface="+mj-lt"/>
              </a:rPr>
              <a:t> </a:t>
            </a:r>
            <a:r>
              <a:rPr lang="en-US" sz="1100" b="1" dirty="0" smtClean="0">
                <a:latin typeface="+mj-lt"/>
              </a:rPr>
              <a:t>Facebook dominates the social media category followed by YouTube.  </a:t>
            </a:r>
          </a:p>
          <a:p>
            <a:pPr>
              <a:spcBef>
                <a:spcPts val="0"/>
              </a:spcBef>
              <a:buFont typeface="Wingdings" pitchFamily="2" charset="2"/>
              <a:buChar char="§"/>
              <a:defRPr/>
            </a:pPr>
            <a:r>
              <a:rPr lang="en-US" sz="1100" b="1" dirty="0">
                <a:latin typeface="+mj-lt"/>
              </a:rPr>
              <a:t> </a:t>
            </a:r>
            <a:r>
              <a:rPr lang="en-US" sz="1100" b="1" dirty="0" smtClean="0">
                <a:latin typeface="+mj-lt"/>
              </a:rPr>
              <a:t>Slightly fewer non-players use social media.</a:t>
            </a:r>
            <a:endParaRPr lang="en-US" sz="1100" b="1" dirty="0">
              <a:latin typeface="+mj-lt"/>
            </a:endParaRPr>
          </a:p>
        </p:txBody>
      </p:sp>
      <p:sp>
        <p:nvSpPr>
          <p:cNvPr id="9" name="TextBox 8"/>
          <p:cNvSpPr txBox="1"/>
          <p:nvPr/>
        </p:nvSpPr>
        <p:spPr>
          <a:xfrm>
            <a:off x="2701636" y="5168232"/>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0" name="TextBox 9"/>
          <p:cNvSpPr txBox="1"/>
          <p:nvPr/>
        </p:nvSpPr>
        <p:spPr>
          <a:xfrm>
            <a:off x="2701636" y="5365659"/>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4" name="TextBox 13"/>
          <p:cNvSpPr txBox="1"/>
          <p:nvPr/>
        </p:nvSpPr>
        <p:spPr>
          <a:xfrm>
            <a:off x="4378036" y="5171209"/>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16" name="TextBox 15"/>
          <p:cNvSpPr txBox="1"/>
          <p:nvPr/>
        </p:nvSpPr>
        <p:spPr>
          <a:xfrm>
            <a:off x="3266209" y="5181600"/>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19" name="TextBox 18"/>
          <p:cNvSpPr txBox="1"/>
          <p:nvPr/>
        </p:nvSpPr>
        <p:spPr>
          <a:xfrm>
            <a:off x="5476009" y="5181600"/>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1" name="TextBox 20"/>
          <p:cNvSpPr txBox="1"/>
          <p:nvPr/>
        </p:nvSpPr>
        <p:spPr>
          <a:xfrm>
            <a:off x="4935683" y="5168231"/>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3" name="TextBox 22"/>
          <p:cNvSpPr txBox="1"/>
          <p:nvPr/>
        </p:nvSpPr>
        <p:spPr>
          <a:xfrm>
            <a:off x="6044045" y="5355268"/>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5" name="TextBox 10"/>
          <p:cNvSpPr txBox="1">
            <a:spLocks noChangeArrowheads="1"/>
          </p:cNvSpPr>
          <p:nvPr/>
        </p:nvSpPr>
        <p:spPr bwMode="auto">
          <a:xfrm>
            <a:off x="-152400" y="5829988"/>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
        <p:nvSpPr>
          <p:cNvPr id="18" name="TextBox 17"/>
          <p:cNvSpPr txBox="1"/>
          <p:nvPr/>
        </p:nvSpPr>
        <p:spPr>
          <a:xfrm>
            <a:off x="8306568" y="5545669"/>
            <a:ext cx="574964" cy="307777"/>
          </a:xfrm>
          <a:prstGeom prst="rect">
            <a:avLst/>
          </a:prstGeom>
          <a:noFill/>
        </p:spPr>
        <p:txBody>
          <a:bodyPr wrap="square" rtlCol="0">
            <a:spAutoFit/>
          </a:bodyPr>
          <a:lstStyle/>
          <a:p>
            <a:r>
              <a:rPr lang="en-US" sz="1400" dirty="0" smtClean="0"/>
              <a:t>*</a:t>
            </a:r>
            <a:r>
              <a:rPr lang="en-US" sz="1400" baseline="30000" dirty="0" smtClean="0"/>
              <a:t>H,L</a:t>
            </a:r>
            <a:endParaRPr lang="en-US" sz="1400" dirty="0"/>
          </a:p>
        </p:txBody>
      </p:sp>
    </p:spTree>
    <p:extLst>
      <p:ext uri="{BB962C8B-B14F-4D97-AF65-F5344CB8AC3E}">
        <p14:creationId xmlns:p14="http://schemas.microsoft.com/office/powerpoint/2010/main" val="30737362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470856688"/>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87243"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58738"/>
            <a:ext cx="9610725" cy="398462"/>
          </a:xfrm>
        </p:spPr>
        <p:txBody>
          <a:bodyPr/>
          <a:lstStyle/>
          <a:p>
            <a:r>
              <a:rPr lang="en-US" dirty="0">
                <a:solidFill>
                  <a:srgbClr val="0000FF"/>
                </a:solidFill>
              </a:rPr>
              <a:t>Section </a:t>
            </a:r>
            <a:r>
              <a:rPr lang="en-US" dirty="0" smtClean="0">
                <a:solidFill>
                  <a:srgbClr val="0000FF"/>
                </a:solidFill>
              </a:rPr>
              <a:t>2: Lifestyle</a:t>
            </a:r>
            <a:endParaRPr lang="en-US" dirty="0">
              <a:solidFill>
                <a:srgbClr val="0000FF"/>
              </a:solidFill>
            </a:endParaRPr>
          </a:p>
        </p:txBody>
      </p:sp>
      <p:sp>
        <p:nvSpPr>
          <p:cNvPr id="61445" name="Text Placeholder 4"/>
          <p:cNvSpPr>
            <a:spLocks noGrp="1"/>
          </p:cNvSpPr>
          <p:nvPr>
            <p:ph type="body" sz="quarter" idx="11"/>
          </p:nvPr>
        </p:nvSpPr>
        <p:spPr>
          <a:xfrm>
            <a:off x="49213" y="442913"/>
            <a:ext cx="9094787" cy="533400"/>
          </a:xfrm>
        </p:spPr>
        <p:txBody>
          <a:bodyPr>
            <a:normAutofit lnSpcReduction="10000"/>
          </a:bodyPr>
          <a:lstStyle/>
          <a:p>
            <a:r>
              <a:rPr lang="en-US" dirty="0" smtClean="0"/>
              <a:t>Shopping (in the past 30 days)</a:t>
            </a:r>
            <a:endParaRPr lang="en-US" i="1" dirty="0"/>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Where </a:t>
            </a:r>
            <a:r>
              <a:rPr lang="en-US" sz="1100" dirty="0"/>
              <a:t>have you personally shopped in the past 30 days? (Check all that apply)</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7" name="Text Box 1036"/>
          <p:cNvSpPr txBox="1">
            <a:spLocks noChangeArrowheads="1"/>
          </p:cNvSpPr>
          <p:nvPr/>
        </p:nvSpPr>
        <p:spPr bwMode="auto">
          <a:xfrm>
            <a:off x="110066" y="1258825"/>
            <a:ext cx="8957733" cy="430887"/>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dirty="0">
                <a:latin typeface="+mj-lt"/>
              </a:rPr>
              <a:t> </a:t>
            </a:r>
            <a:r>
              <a:rPr lang="en-US" sz="1100" b="1" dirty="0" smtClean="0">
                <a:latin typeface="+mj-lt"/>
              </a:rPr>
              <a:t>Shopping location is lead by supermarkets and superstores for all segments.  </a:t>
            </a:r>
          </a:p>
          <a:p>
            <a:pPr>
              <a:spcBef>
                <a:spcPts val="0"/>
              </a:spcBef>
              <a:buFont typeface="Wingdings" pitchFamily="2" charset="2"/>
              <a:buChar char="§"/>
              <a:defRPr/>
            </a:pPr>
            <a:r>
              <a:rPr lang="en-US" sz="1100" b="1" dirty="0">
                <a:latin typeface="+mj-lt"/>
              </a:rPr>
              <a:t> </a:t>
            </a:r>
            <a:r>
              <a:rPr lang="en-US" sz="1100" b="1" dirty="0" smtClean="0">
                <a:latin typeface="+mj-lt"/>
              </a:rPr>
              <a:t>More Lottery players shop at convenience stores and specialty stores than non-players.</a:t>
            </a:r>
            <a:endParaRPr lang="en-US" sz="1100" b="1" dirty="0">
              <a:latin typeface="+mj-lt"/>
            </a:endParaRPr>
          </a:p>
        </p:txBody>
      </p:sp>
      <p:pic>
        <p:nvPicPr>
          <p:cNvPr id="12" name="Picture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67" y="1716657"/>
            <a:ext cx="8976163" cy="414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895600" y="5202382"/>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0" name="TextBox 9"/>
          <p:cNvSpPr txBox="1"/>
          <p:nvPr/>
        </p:nvSpPr>
        <p:spPr>
          <a:xfrm>
            <a:off x="2895600" y="5386441"/>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1" name="TextBox 10"/>
          <p:cNvSpPr txBox="1"/>
          <p:nvPr/>
        </p:nvSpPr>
        <p:spPr>
          <a:xfrm>
            <a:off x="4180609" y="5199405"/>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13" name="TextBox 12"/>
          <p:cNvSpPr txBox="1"/>
          <p:nvPr/>
        </p:nvSpPr>
        <p:spPr>
          <a:xfrm>
            <a:off x="4180609" y="5386441"/>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4" name="TextBox 13"/>
          <p:cNvSpPr txBox="1"/>
          <p:nvPr/>
        </p:nvSpPr>
        <p:spPr>
          <a:xfrm>
            <a:off x="2275609" y="5382978"/>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5" name="TextBox 14"/>
          <p:cNvSpPr txBox="1"/>
          <p:nvPr/>
        </p:nvSpPr>
        <p:spPr>
          <a:xfrm>
            <a:off x="7318663" y="5189014"/>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16" name="TextBox 15"/>
          <p:cNvSpPr txBox="1"/>
          <p:nvPr/>
        </p:nvSpPr>
        <p:spPr>
          <a:xfrm>
            <a:off x="7329054" y="5372587"/>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8" name="TextBox 17"/>
          <p:cNvSpPr txBox="1"/>
          <p:nvPr/>
        </p:nvSpPr>
        <p:spPr>
          <a:xfrm>
            <a:off x="3546764" y="5212773"/>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9" name="TextBox 18"/>
          <p:cNvSpPr txBox="1"/>
          <p:nvPr/>
        </p:nvSpPr>
        <p:spPr>
          <a:xfrm>
            <a:off x="3550227" y="5386441"/>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0" name="TextBox 19"/>
          <p:cNvSpPr txBox="1"/>
          <p:nvPr/>
        </p:nvSpPr>
        <p:spPr>
          <a:xfrm>
            <a:off x="4793672" y="5189013"/>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21" name="TextBox 20"/>
          <p:cNvSpPr txBox="1"/>
          <p:nvPr/>
        </p:nvSpPr>
        <p:spPr>
          <a:xfrm>
            <a:off x="4790209" y="5376050"/>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2" name="TextBox 21"/>
          <p:cNvSpPr txBox="1"/>
          <p:nvPr/>
        </p:nvSpPr>
        <p:spPr>
          <a:xfrm>
            <a:off x="6054436" y="5199405"/>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3" name="TextBox 22"/>
          <p:cNvSpPr txBox="1"/>
          <p:nvPr/>
        </p:nvSpPr>
        <p:spPr>
          <a:xfrm>
            <a:off x="6054436" y="5372587"/>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4" name="TextBox 23"/>
          <p:cNvSpPr txBox="1"/>
          <p:nvPr/>
        </p:nvSpPr>
        <p:spPr>
          <a:xfrm>
            <a:off x="6664036" y="5202868"/>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5" name="TextBox 24"/>
          <p:cNvSpPr txBox="1"/>
          <p:nvPr/>
        </p:nvSpPr>
        <p:spPr>
          <a:xfrm>
            <a:off x="6664036" y="5375564"/>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6" name="TextBox 10"/>
          <p:cNvSpPr txBox="1">
            <a:spLocks noChangeArrowheads="1"/>
          </p:cNvSpPr>
          <p:nvPr/>
        </p:nvSpPr>
        <p:spPr bwMode="auto">
          <a:xfrm>
            <a:off x="-152400" y="5829988"/>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Tree>
    <p:extLst>
      <p:ext uri="{BB962C8B-B14F-4D97-AF65-F5344CB8AC3E}">
        <p14:creationId xmlns:p14="http://schemas.microsoft.com/office/powerpoint/2010/main" val="2060691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Placeholder 1"/>
          <p:cNvSpPr>
            <a:spLocks noGrp="1"/>
          </p:cNvSpPr>
          <p:nvPr>
            <p:ph type="body" sz="quarter" idx="10"/>
          </p:nvPr>
        </p:nvSpPr>
        <p:spPr>
          <a:xfrm>
            <a:off x="152400" y="169863"/>
            <a:ext cx="6096000" cy="685800"/>
          </a:xfrm>
        </p:spPr>
        <p:txBody>
          <a:bodyPr/>
          <a:lstStyle/>
          <a:p>
            <a:pPr eaLnBrk="1" hangingPunct="1"/>
            <a:r>
              <a:rPr lang="en-US" dirty="0" smtClean="0"/>
              <a:t>Methodology </a:t>
            </a:r>
          </a:p>
        </p:txBody>
      </p:sp>
      <p:sp>
        <p:nvSpPr>
          <p:cNvPr id="4" name="TextBox 3"/>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5" name="Text Placeholder 18"/>
          <p:cNvSpPr txBox="1">
            <a:spLocks/>
          </p:cNvSpPr>
          <p:nvPr/>
        </p:nvSpPr>
        <p:spPr>
          <a:xfrm>
            <a:off x="304801" y="1295400"/>
            <a:ext cx="8686799" cy="4419600"/>
          </a:xfrm>
          <a:prstGeom prst="rect">
            <a:avLst/>
          </a:prstGeom>
        </p:spPr>
        <p:txBody>
          <a:bodyPr/>
          <a:lstStyle>
            <a:lvl1pPr marL="514350" indent="-514350">
              <a:buFont typeface="+mj-lt"/>
              <a:buAutoNum type="alphaUcPeriod"/>
              <a:defRPr baseline="0"/>
            </a:lvl1pPr>
          </a:lstStyle>
          <a:p>
            <a:pPr marL="571500" indent="-571500">
              <a:spcBef>
                <a:spcPts val="1200"/>
              </a:spcBef>
              <a:buFont typeface="+mj-lt"/>
              <a:buAutoNum type="romanUcPeriod"/>
              <a:defRPr/>
            </a:pPr>
            <a:r>
              <a:rPr lang="en-US" b="1" dirty="0" smtClean="0">
                <a:latin typeface="+mj-lt"/>
                <a:cs typeface="+mn-cs"/>
              </a:rPr>
              <a:t>Recruiting Participants</a:t>
            </a:r>
            <a:br>
              <a:rPr lang="en-US" b="1" dirty="0" smtClean="0">
                <a:latin typeface="+mj-lt"/>
                <a:cs typeface="+mn-cs"/>
              </a:rPr>
            </a:br>
            <a:r>
              <a:rPr lang="en-US" sz="1400" dirty="0" smtClean="0"/>
              <a:t>Respondents were recruited by e-mail from a random sample of Maryland residents 18 years of age or older.</a:t>
            </a:r>
            <a:br>
              <a:rPr lang="en-US" sz="1400" dirty="0" smtClean="0"/>
            </a:br>
            <a:r>
              <a:rPr lang="en-US" sz="1200" b="1" i="1" dirty="0">
                <a:solidFill>
                  <a:srgbClr val="0000FF"/>
                </a:solidFill>
              </a:rPr>
              <a:t>Note: There was no screening criteria based level of play.  The respondent breakdown </a:t>
            </a:r>
            <a:r>
              <a:rPr lang="en-US" sz="1200" b="1" i="1" dirty="0" smtClean="0">
                <a:solidFill>
                  <a:srgbClr val="0000FF"/>
                </a:solidFill>
              </a:rPr>
              <a:t>is </a:t>
            </a:r>
            <a:r>
              <a:rPr lang="en-US" sz="1200" b="1" i="1" dirty="0">
                <a:solidFill>
                  <a:srgbClr val="0000FF"/>
                </a:solidFill>
              </a:rPr>
              <a:t>the truly </a:t>
            </a:r>
            <a:r>
              <a:rPr lang="en-US" sz="1200" b="1" i="1" dirty="0" smtClean="0">
                <a:solidFill>
                  <a:srgbClr val="0000FF"/>
                </a:solidFill>
              </a:rPr>
              <a:t>representative </a:t>
            </a:r>
            <a:r>
              <a:rPr lang="en-US" sz="1200" b="1" i="1" dirty="0">
                <a:solidFill>
                  <a:srgbClr val="0000FF"/>
                </a:solidFill>
              </a:rPr>
              <a:t>of lottery play </a:t>
            </a:r>
            <a:r>
              <a:rPr lang="en-US" sz="1200" b="1" i="1" dirty="0" smtClean="0">
                <a:solidFill>
                  <a:srgbClr val="0000FF"/>
                </a:solidFill>
              </a:rPr>
              <a:t>for the </a:t>
            </a:r>
            <a:r>
              <a:rPr lang="en-US" sz="1200" b="1" i="1" dirty="0">
                <a:solidFill>
                  <a:srgbClr val="0000FF"/>
                </a:solidFill>
              </a:rPr>
              <a:t>state of </a:t>
            </a:r>
            <a:r>
              <a:rPr lang="en-US" sz="1200" b="1" i="1" dirty="0" smtClean="0">
                <a:solidFill>
                  <a:srgbClr val="0000FF"/>
                </a:solidFill>
              </a:rPr>
              <a:t>Maryland.</a:t>
            </a:r>
            <a:endParaRPr lang="en-US" sz="1200" b="1" dirty="0" smtClean="0">
              <a:solidFill>
                <a:srgbClr val="0000FF"/>
              </a:solidFill>
            </a:endParaRPr>
          </a:p>
        </p:txBody>
      </p:sp>
      <p:sp>
        <p:nvSpPr>
          <p:cNvPr id="6" name="Text Placeholder 18"/>
          <p:cNvSpPr txBox="1">
            <a:spLocks/>
          </p:cNvSpPr>
          <p:nvPr/>
        </p:nvSpPr>
        <p:spPr>
          <a:xfrm>
            <a:off x="304801" y="2286000"/>
            <a:ext cx="8950325" cy="4419600"/>
          </a:xfrm>
          <a:prstGeom prst="rect">
            <a:avLst/>
          </a:prstGeom>
        </p:spPr>
        <p:txBody>
          <a:bodyPr/>
          <a:lstStyle>
            <a:lvl1pPr marL="514350" indent="-514350">
              <a:buFont typeface="+mj-lt"/>
              <a:buAutoNum type="alphaUcPeriod"/>
              <a:defRPr baseline="0"/>
            </a:lvl1pPr>
          </a:lstStyle>
          <a:p>
            <a:pPr fontAlgn="auto">
              <a:lnSpc>
                <a:spcPct val="95000"/>
              </a:lnSpc>
              <a:spcBef>
                <a:spcPct val="20000"/>
              </a:spcBef>
              <a:spcAft>
                <a:spcPts val="0"/>
              </a:spcAft>
              <a:buFont typeface="+mj-lt"/>
              <a:buAutoNum type="romanUcPeriod" startAt="2"/>
              <a:defRPr/>
            </a:pPr>
            <a:r>
              <a:rPr lang="en-US" b="1" dirty="0" smtClean="0">
                <a:cs typeface="Times New Roman" pitchFamily="18" charset="0"/>
              </a:rPr>
              <a:t> Segmentation</a:t>
            </a:r>
          </a:p>
          <a:p>
            <a:pPr marL="0" indent="0" fontAlgn="auto">
              <a:lnSpc>
                <a:spcPct val="95000"/>
              </a:lnSpc>
              <a:spcBef>
                <a:spcPct val="20000"/>
              </a:spcBef>
              <a:spcAft>
                <a:spcPts val="0"/>
              </a:spcAft>
              <a:buNone/>
              <a:defRPr/>
            </a:pPr>
            <a:r>
              <a:rPr lang="en-US" sz="1400" dirty="0">
                <a:cs typeface="Times New Roman" pitchFamily="18" charset="0"/>
              </a:rPr>
              <a:t> </a:t>
            </a:r>
            <a:r>
              <a:rPr lang="en-US" sz="1400" dirty="0" smtClean="0">
                <a:cs typeface="Times New Roman" pitchFamily="18" charset="0"/>
              </a:rPr>
              <a:t>             Respondents were segmented based on the the following:</a:t>
            </a:r>
          </a:p>
          <a:p>
            <a:pPr marL="1143000" lvl="3" indent="-285750">
              <a:lnSpc>
                <a:spcPct val="95000"/>
              </a:lnSpc>
              <a:spcBef>
                <a:spcPct val="20000"/>
              </a:spcBef>
              <a:buFont typeface="Arial" pitchFamily="34" charset="0"/>
              <a:buChar char="•"/>
              <a:defRPr/>
            </a:pPr>
            <a:r>
              <a:rPr lang="en-US" sz="1400" b="1" dirty="0" smtClean="0">
                <a:cs typeface="Times New Roman" pitchFamily="18" charset="0"/>
              </a:rPr>
              <a:t>Level of Play</a:t>
            </a:r>
          </a:p>
          <a:p>
            <a:pPr marL="1600200" lvl="4" indent="-285750">
              <a:lnSpc>
                <a:spcPct val="95000"/>
              </a:lnSpc>
              <a:spcBef>
                <a:spcPct val="20000"/>
              </a:spcBef>
              <a:buFontTx/>
              <a:buChar char="-"/>
              <a:defRPr/>
            </a:pPr>
            <a:r>
              <a:rPr lang="en-US" sz="1400" dirty="0" smtClean="0">
                <a:cs typeface="Times New Roman" pitchFamily="18" charset="0"/>
              </a:rPr>
              <a:t>High Frequency Players (daily, weekly, monthly)</a:t>
            </a:r>
          </a:p>
          <a:p>
            <a:pPr marL="1600200" lvl="4" indent="-285750">
              <a:lnSpc>
                <a:spcPct val="95000"/>
              </a:lnSpc>
              <a:spcBef>
                <a:spcPct val="20000"/>
              </a:spcBef>
              <a:buFontTx/>
              <a:buChar char="-"/>
              <a:defRPr/>
            </a:pPr>
            <a:r>
              <a:rPr lang="en-US" sz="1400" dirty="0" smtClean="0">
                <a:cs typeface="Times New Roman" pitchFamily="18" charset="0"/>
              </a:rPr>
              <a:t>Low Frequency Players (every few months, only Jackpot games)</a:t>
            </a:r>
          </a:p>
          <a:p>
            <a:pPr marL="1600200" lvl="4" indent="-285750">
              <a:lnSpc>
                <a:spcPct val="95000"/>
              </a:lnSpc>
              <a:spcBef>
                <a:spcPct val="20000"/>
              </a:spcBef>
              <a:buFontTx/>
              <a:buChar char="-"/>
              <a:defRPr/>
            </a:pPr>
            <a:r>
              <a:rPr lang="en-US" sz="1400" dirty="0" smtClean="0">
                <a:cs typeface="Times New Roman" pitchFamily="18" charset="0"/>
              </a:rPr>
              <a:t>Non-Players</a:t>
            </a:r>
          </a:p>
          <a:p>
            <a:pPr marL="1143000" lvl="3" indent="-285750">
              <a:lnSpc>
                <a:spcPct val="95000"/>
              </a:lnSpc>
              <a:spcBef>
                <a:spcPct val="20000"/>
              </a:spcBef>
              <a:buFont typeface="Arial" pitchFamily="34" charset="0"/>
              <a:buChar char="•"/>
              <a:defRPr/>
            </a:pPr>
            <a:r>
              <a:rPr lang="en-US" sz="1400" b="1" dirty="0" smtClean="0">
                <a:cs typeface="Times New Roman" pitchFamily="18" charset="0"/>
              </a:rPr>
              <a:t>Urbanization Classification</a:t>
            </a:r>
          </a:p>
          <a:p>
            <a:pPr marL="1600200" lvl="4" indent="-285750">
              <a:lnSpc>
                <a:spcPct val="95000"/>
              </a:lnSpc>
              <a:spcBef>
                <a:spcPct val="20000"/>
              </a:spcBef>
              <a:buFontTx/>
              <a:buChar char="-"/>
              <a:defRPr/>
            </a:pPr>
            <a:r>
              <a:rPr lang="en-US" sz="1400" dirty="0" smtClean="0">
                <a:cs typeface="Times New Roman" pitchFamily="18" charset="0"/>
              </a:rPr>
              <a:t>Urban (major city with population of 50,000 or more)</a:t>
            </a:r>
          </a:p>
          <a:p>
            <a:pPr marL="1600200" lvl="4" indent="-285750">
              <a:lnSpc>
                <a:spcPct val="95000"/>
              </a:lnSpc>
              <a:spcBef>
                <a:spcPct val="20000"/>
              </a:spcBef>
              <a:buFontTx/>
              <a:buChar char="-"/>
              <a:defRPr/>
            </a:pPr>
            <a:r>
              <a:rPr lang="en-US" sz="1400" dirty="0" smtClean="0">
                <a:cs typeface="Times New Roman" pitchFamily="18" charset="0"/>
              </a:rPr>
              <a:t>Second City (smaller city with population &lt; 50,000</a:t>
            </a:r>
          </a:p>
          <a:p>
            <a:pPr marL="1600200" lvl="4" indent="-285750">
              <a:lnSpc>
                <a:spcPct val="95000"/>
              </a:lnSpc>
              <a:spcBef>
                <a:spcPct val="20000"/>
              </a:spcBef>
              <a:buFontTx/>
              <a:buChar char="-"/>
              <a:defRPr/>
            </a:pPr>
            <a:r>
              <a:rPr lang="en-US" sz="1400" dirty="0" smtClean="0">
                <a:cs typeface="Times New Roman" pitchFamily="18" charset="0"/>
              </a:rPr>
              <a:t>Suburban</a:t>
            </a:r>
          </a:p>
          <a:p>
            <a:pPr marL="1600200" lvl="4" indent="-285750">
              <a:lnSpc>
                <a:spcPct val="95000"/>
              </a:lnSpc>
              <a:spcBef>
                <a:spcPct val="20000"/>
              </a:spcBef>
              <a:buFontTx/>
              <a:buChar char="-"/>
              <a:defRPr/>
            </a:pPr>
            <a:r>
              <a:rPr lang="en-US" sz="1400" dirty="0" smtClean="0">
                <a:cs typeface="Times New Roman" pitchFamily="18" charset="0"/>
              </a:rPr>
              <a:t>Town &amp; Rural</a:t>
            </a:r>
          </a:p>
          <a:p>
            <a:pPr marL="1143000" lvl="3" indent="-285750">
              <a:lnSpc>
                <a:spcPct val="95000"/>
              </a:lnSpc>
              <a:spcBef>
                <a:spcPct val="20000"/>
              </a:spcBef>
              <a:buFont typeface="Arial" pitchFamily="34" charset="0"/>
              <a:buChar char="•"/>
              <a:defRPr/>
            </a:pPr>
            <a:r>
              <a:rPr lang="en-US" sz="1400" b="1" dirty="0" smtClean="0">
                <a:cs typeface="Times New Roman" pitchFamily="18" charset="0"/>
              </a:rPr>
              <a:t>Income Level</a:t>
            </a:r>
          </a:p>
          <a:p>
            <a:pPr marL="1600200" lvl="4" indent="-285750">
              <a:lnSpc>
                <a:spcPct val="95000"/>
              </a:lnSpc>
              <a:spcBef>
                <a:spcPct val="20000"/>
              </a:spcBef>
              <a:buFontTx/>
              <a:buChar char="-"/>
              <a:defRPr/>
            </a:pPr>
            <a:r>
              <a:rPr lang="en-US" sz="1400" dirty="0" smtClean="0">
                <a:cs typeface="Times New Roman" pitchFamily="18" charset="0"/>
              </a:rPr>
              <a:t>Low (HHI &lt; $50,000)</a:t>
            </a:r>
            <a:endParaRPr lang="en-US" sz="1400" dirty="0">
              <a:cs typeface="Times New Roman" pitchFamily="18" charset="0"/>
            </a:endParaRPr>
          </a:p>
          <a:p>
            <a:pPr marL="1600200" lvl="4" indent="-285750">
              <a:lnSpc>
                <a:spcPct val="95000"/>
              </a:lnSpc>
              <a:spcBef>
                <a:spcPct val="20000"/>
              </a:spcBef>
              <a:buFontTx/>
              <a:buChar char="-"/>
              <a:defRPr/>
            </a:pPr>
            <a:r>
              <a:rPr lang="en-US" sz="1400" dirty="0" smtClean="0">
                <a:cs typeface="Times New Roman" pitchFamily="18" charset="0"/>
              </a:rPr>
              <a:t>Middle (HHI $50,000 - $99,999)</a:t>
            </a:r>
            <a:endParaRPr lang="en-US" sz="1400" dirty="0">
              <a:cs typeface="Times New Roman" pitchFamily="18" charset="0"/>
            </a:endParaRPr>
          </a:p>
          <a:p>
            <a:pPr marL="1600200" lvl="4" indent="-285750">
              <a:lnSpc>
                <a:spcPct val="95000"/>
              </a:lnSpc>
              <a:spcBef>
                <a:spcPct val="20000"/>
              </a:spcBef>
              <a:buFontTx/>
              <a:buChar char="-"/>
              <a:defRPr/>
            </a:pPr>
            <a:r>
              <a:rPr lang="en-US" sz="1400" dirty="0" smtClean="0">
                <a:cs typeface="Times New Roman" pitchFamily="18" charset="0"/>
              </a:rPr>
              <a:t>High (HHI &gt; $100,000)</a:t>
            </a:r>
            <a:endParaRPr lang="en-US" sz="1400" dirty="0">
              <a:cs typeface="Times New Roman" pitchFamily="18" charset="0"/>
            </a:endParaRPr>
          </a:p>
          <a:p>
            <a:pPr marL="1143000" lvl="3" indent="-285750">
              <a:lnSpc>
                <a:spcPct val="95000"/>
              </a:lnSpc>
              <a:spcBef>
                <a:spcPct val="20000"/>
              </a:spcBef>
              <a:buFont typeface="Arial" pitchFamily="34" charset="0"/>
              <a:buChar char="•"/>
              <a:defRPr/>
            </a:pPr>
            <a:endParaRPr lang="en-US" sz="1400" dirty="0">
              <a:cs typeface="Times New Roman" pitchFamily="18" charset="0"/>
            </a:endParaRPr>
          </a:p>
        </p:txBody>
      </p:sp>
    </p:spTree>
    <p:extLst>
      <p:ext uri="{BB962C8B-B14F-4D97-AF65-F5344CB8AC3E}">
        <p14:creationId xmlns:p14="http://schemas.microsoft.com/office/powerpoint/2010/main" val="10948282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1021679341"/>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88266"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58738"/>
            <a:ext cx="9610725" cy="398462"/>
          </a:xfrm>
        </p:spPr>
        <p:txBody>
          <a:bodyPr/>
          <a:lstStyle/>
          <a:p>
            <a:r>
              <a:rPr lang="en-US" dirty="0">
                <a:solidFill>
                  <a:srgbClr val="0000FF"/>
                </a:solidFill>
              </a:rPr>
              <a:t>Section </a:t>
            </a:r>
            <a:r>
              <a:rPr lang="en-US" dirty="0" smtClean="0">
                <a:solidFill>
                  <a:srgbClr val="0000FF"/>
                </a:solidFill>
              </a:rPr>
              <a:t>2: Lifestyle</a:t>
            </a:r>
            <a:endParaRPr lang="en-US" dirty="0">
              <a:solidFill>
                <a:srgbClr val="0000FF"/>
              </a:solidFill>
            </a:endParaRPr>
          </a:p>
        </p:txBody>
      </p:sp>
      <p:pic>
        <p:nvPicPr>
          <p:cNvPr id="10" name="Picture 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128" y="1719889"/>
            <a:ext cx="8388092" cy="414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5" name="Text Placeholder 4"/>
          <p:cNvSpPr>
            <a:spLocks noGrp="1"/>
          </p:cNvSpPr>
          <p:nvPr>
            <p:ph type="body" sz="quarter" idx="11"/>
          </p:nvPr>
        </p:nvSpPr>
        <p:spPr>
          <a:xfrm>
            <a:off x="49213" y="442913"/>
            <a:ext cx="9094787" cy="533400"/>
          </a:xfrm>
        </p:spPr>
        <p:txBody>
          <a:bodyPr>
            <a:normAutofit lnSpcReduction="10000"/>
          </a:bodyPr>
          <a:lstStyle/>
          <a:p>
            <a:r>
              <a:rPr lang="en-US" dirty="0" smtClean="0"/>
              <a:t>Type of Car</a:t>
            </a:r>
            <a:endParaRPr lang="en-US" i="1" dirty="0"/>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What </a:t>
            </a:r>
            <a:r>
              <a:rPr lang="en-US" sz="1100" dirty="0"/>
              <a:t>type of car do you drive? </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7" name="Text Box 1036"/>
          <p:cNvSpPr txBox="1">
            <a:spLocks noChangeArrowheads="1"/>
          </p:cNvSpPr>
          <p:nvPr/>
        </p:nvSpPr>
        <p:spPr bwMode="auto">
          <a:xfrm>
            <a:off x="110066" y="1258825"/>
            <a:ext cx="8957733" cy="430887"/>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dirty="0">
                <a:latin typeface="+mj-lt"/>
              </a:rPr>
              <a:t> </a:t>
            </a:r>
            <a:r>
              <a:rPr lang="en-US" sz="1100" b="1" dirty="0" smtClean="0">
                <a:latin typeface="+mj-lt"/>
              </a:rPr>
              <a:t>The type of car driven is dominated by sedans, followed by SUV/crossovers </a:t>
            </a:r>
          </a:p>
          <a:p>
            <a:pPr>
              <a:spcBef>
                <a:spcPts val="0"/>
              </a:spcBef>
              <a:buFont typeface="Wingdings" pitchFamily="2" charset="2"/>
              <a:buChar char="§"/>
              <a:defRPr/>
            </a:pPr>
            <a:r>
              <a:rPr lang="en-US" sz="1100" b="1" dirty="0">
                <a:latin typeface="+mj-lt"/>
              </a:rPr>
              <a:t> </a:t>
            </a:r>
            <a:r>
              <a:rPr lang="en-US" sz="1100" b="1" dirty="0" smtClean="0">
                <a:latin typeface="+mj-lt"/>
              </a:rPr>
              <a:t>Type of car is similar across all three market segments.</a:t>
            </a:r>
            <a:endParaRPr lang="en-US" sz="1100" b="1" dirty="0">
              <a:latin typeface="+mj-lt"/>
            </a:endParaRPr>
          </a:p>
        </p:txBody>
      </p:sp>
      <p:sp>
        <p:nvSpPr>
          <p:cNvPr id="9" name="TextBox 8"/>
          <p:cNvSpPr txBox="1"/>
          <p:nvPr/>
        </p:nvSpPr>
        <p:spPr>
          <a:xfrm>
            <a:off x="4800600" y="5168231"/>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1" name="TextBox 10"/>
          <p:cNvSpPr txBox="1"/>
          <p:nvPr/>
        </p:nvSpPr>
        <p:spPr>
          <a:xfrm>
            <a:off x="3484418" y="5168231"/>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2" name="TextBox 11"/>
          <p:cNvSpPr txBox="1"/>
          <p:nvPr/>
        </p:nvSpPr>
        <p:spPr>
          <a:xfrm>
            <a:off x="6147953" y="5549232"/>
            <a:ext cx="574964" cy="307777"/>
          </a:xfrm>
          <a:prstGeom prst="rect">
            <a:avLst/>
          </a:prstGeom>
          <a:noFill/>
        </p:spPr>
        <p:txBody>
          <a:bodyPr wrap="square" rtlCol="0">
            <a:spAutoFit/>
          </a:bodyPr>
          <a:lstStyle/>
          <a:p>
            <a:r>
              <a:rPr lang="en-US" sz="1400" dirty="0" smtClean="0"/>
              <a:t>*</a:t>
            </a:r>
            <a:r>
              <a:rPr lang="en-US" sz="1400" baseline="30000" dirty="0" smtClean="0"/>
              <a:t>L,H</a:t>
            </a:r>
            <a:endParaRPr lang="en-US" sz="1400" dirty="0"/>
          </a:p>
        </p:txBody>
      </p:sp>
      <p:sp>
        <p:nvSpPr>
          <p:cNvPr id="13" name="TextBox 10"/>
          <p:cNvSpPr txBox="1">
            <a:spLocks noChangeArrowheads="1"/>
          </p:cNvSpPr>
          <p:nvPr/>
        </p:nvSpPr>
        <p:spPr bwMode="auto">
          <a:xfrm>
            <a:off x="-152400" y="5829988"/>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Tree>
    <p:extLst>
      <p:ext uri="{BB962C8B-B14F-4D97-AF65-F5344CB8AC3E}">
        <p14:creationId xmlns:p14="http://schemas.microsoft.com/office/powerpoint/2010/main" val="11390315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1919302456"/>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89293"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0"/>
            <a:ext cx="9610725" cy="398462"/>
          </a:xfrm>
        </p:spPr>
        <p:txBody>
          <a:bodyPr/>
          <a:lstStyle/>
          <a:p>
            <a:r>
              <a:rPr lang="en-US" dirty="0">
                <a:solidFill>
                  <a:srgbClr val="0000FF"/>
                </a:solidFill>
              </a:rPr>
              <a:t>Section </a:t>
            </a:r>
            <a:r>
              <a:rPr lang="en-US" dirty="0" smtClean="0">
                <a:solidFill>
                  <a:srgbClr val="0000FF"/>
                </a:solidFill>
              </a:rPr>
              <a:t>2: Lifestyle</a:t>
            </a:r>
            <a:endParaRPr lang="en-US" dirty="0">
              <a:solidFill>
                <a:srgbClr val="0000FF"/>
              </a:solidFill>
            </a:endParaRPr>
          </a:p>
        </p:txBody>
      </p:sp>
      <p:sp>
        <p:nvSpPr>
          <p:cNvPr id="61445" name="Text Placeholder 4"/>
          <p:cNvSpPr>
            <a:spLocks noGrp="1"/>
          </p:cNvSpPr>
          <p:nvPr>
            <p:ph type="body" sz="quarter" idx="11"/>
          </p:nvPr>
        </p:nvSpPr>
        <p:spPr>
          <a:xfrm>
            <a:off x="49213" y="381000"/>
            <a:ext cx="9094787" cy="533400"/>
          </a:xfrm>
        </p:spPr>
        <p:txBody>
          <a:bodyPr>
            <a:normAutofit fontScale="25000" lnSpcReduction="20000"/>
          </a:bodyPr>
          <a:lstStyle/>
          <a:p>
            <a:r>
              <a:rPr lang="en-US" sz="11200" dirty="0" smtClean="0"/>
              <a:t>Car Brand</a:t>
            </a:r>
          </a:p>
          <a:p>
            <a:r>
              <a:rPr lang="en-US" sz="8000" b="0" i="1" dirty="0" smtClean="0"/>
              <a:t>Slide 1 of 2</a:t>
            </a:r>
            <a:endParaRPr lang="en-US" sz="8000" b="0" i="1" dirty="0"/>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a:t>What brand is your primary car?</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7" name="Text Box 1036"/>
          <p:cNvSpPr txBox="1">
            <a:spLocks noChangeArrowheads="1"/>
          </p:cNvSpPr>
          <p:nvPr/>
        </p:nvSpPr>
        <p:spPr bwMode="auto">
          <a:xfrm>
            <a:off x="110066" y="1258825"/>
            <a:ext cx="8957733" cy="261610"/>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dirty="0">
                <a:latin typeface="+mj-lt"/>
              </a:rPr>
              <a:t> </a:t>
            </a:r>
            <a:r>
              <a:rPr lang="en-US" sz="1100" b="1" dirty="0" smtClean="0">
                <a:latin typeface="+mj-lt"/>
              </a:rPr>
              <a:t>Toyota, Honda and Ford are the top three car brands with non-players strongly preferring Toyota.</a:t>
            </a:r>
            <a:endParaRPr lang="en-US" sz="1100" b="1" dirty="0">
              <a:latin typeface="+mj-lt"/>
            </a:endParaRPr>
          </a:p>
        </p:txBody>
      </p:sp>
      <p:pic>
        <p:nvPicPr>
          <p:cNvPr id="11" name="Picture 39"/>
          <p:cNvPicPr>
            <a:picLocks noChangeAspect="1" noChangeArrowheads="1"/>
          </p:cNvPicPr>
          <p:nvPr/>
        </p:nvPicPr>
        <p:blipFill rotWithShape="1">
          <a:blip r:embed="rId6">
            <a:extLst>
              <a:ext uri="{28A0092B-C50C-407E-A947-70E740481C1C}">
                <a14:useLocalDpi xmlns:a14="http://schemas.microsoft.com/office/drawing/2010/main" val="0"/>
              </a:ext>
            </a:extLst>
          </a:blip>
          <a:srcRect l="1859" r="675"/>
          <a:stretch/>
        </p:blipFill>
        <p:spPr bwMode="auto">
          <a:xfrm>
            <a:off x="59266" y="1889415"/>
            <a:ext cx="9059334" cy="39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605330" y="2130623"/>
            <a:ext cx="3429000" cy="307777"/>
          </a:xfrm>
          <a:prstGeom prst="rect">
            <a:avLst/>
          </a:prstGeom>
          <a:noFill/>
        </p:spPr>
        <p:txBody>
          <a:bodyPr wrap="square" rtlCol="0">
            <a:spAutoFit/>
          </a:bodyPr>
          <a:lstStyle/>
          <a:p>
            <a:pPr algn="r"/>
            <a:r>
              <a:rPr lang="en-US" sz="1400" i="1" dirty="0" smtClean="0">
                <a:latin typeface="+mj-lt"/>
                <a:sym typeface="Wingdings" pitchFamily="2" charset="2"/>
              </a:rPr>
              <a:t>Chart is continued on next slide  </a:t>
            </a:r>
            <a:endParaRPr lang="en-US" sz="1400" i="1" dirty="0">
              <a:latin typeface="+mj-lt"/>
            </a:endParaRPr>
          </a:p>
        </p:txBody>
      </p:sp>
      <p:sp>
        <p:nvSpPr>
          <p:cNvPr id="10" name="TextBox 9"/>
          <p:cNvSpPr txBox="1"/>
          <p:nvPr/>
        </p:nvSpPr>
        <p:spPr>
          <a:xfrm>
            <a:off x="2088573" y="5299850"/>
            <a:ext cx="574964" cy="307777"/>
          </a:xfrm>
          <a:prstGeom prst="rect">
            <a:avLst/>
          </a:prstGeom>
          <a:noFill/>
        </p:spPr>
        <p:txBody>
          <a:bodyPr wrap="square" rtlCol="0">
            <a:spAutoFit/>
          </a:bodyPr>
          <a:lstStyle/>
          <a:p>
            <a:r>
              <a:rPr lang="en-US" sz="1400" dirty="0" smtClean="0"/>
              <a:t>*</a:t>
            </a:r>
            <a:r>
              <a:rPr lang="en-US" sz="1400" baseline="30000" dirty="0"/>
              <a:t>L</a:t>
            </a:r>
            <a:endParaRPr lang="en-US" sz="1400" dirty="0"/>
          </a:p>
        </p:txBody>
      </p:sp>
      <p:sp>
        <p:nvSpPr>
          <p:cNvPr id="13" name="TextBox 12"/>
          <p:cNvSpPr txBox="1"/>
          <p:nvPr/>
        </p:nvSpPr>
        <p:spPr>
          <a:xfrm>
            <a:off x="2092036" y="5583868"/>
            <a:ext cx="574964" cy="307777"/>
          </a:xfrm>
          <a:prstGeom prst="rect">
            <a:avLst/>
          </a:prstGeom>
          <a:noFill/>
        </p:spPr>
        <p:txBody>
          <a:bodyPr wrap="square" rtlCol="0">
            <a:spAutoFit/>
          </a:bodyPr>
          <a:lstStyle/>
          <a:p>
            <a:r>
              <a:rPr lang="en-US" sz="1400" dirty="0" smtClean="0"/>
              <a:t>*</a:t>
            </a:r>
            <a:r>
              <a:rPr lang="en-US" sz="1400" baseline="30000" dirty="0" smtClean="0"/>
              <a:t>L</a:t>
            </a:r>
            <a:endParaRPr lang="en-US" sz="1400" dirty="0"/>
          </a:p>
        </p:txBody>
      </p:sp>
      <p:sp>
        <p:nvSpPr>
          <p:cNvPr id="14" name="TextBox 13"/>
          <p:cNvSpPr txBox="1"/>
          <p:nvPr/>
        </p:nvSpPr>
        <p:spPr>
          <a:xfrm>
            <a:off x="1697182" y="5593773"/>
            <a:ext cx="574964" cy="307777"/>
          </a:xfrm>
          <a:prstGeom prst="rect">
            <a:avLst/>
          </a:prstGeom>
          <a:noFill/>
        </p:spPr>
        <p:txBody>
          <a:bodyPr wrap="square" rtlCol="0">
            <a:spAutoFit/>
          </a:bodyPr>
          <a:lstStyle/>
          <a:p>
            <a:r>
              <a:rPr lang="en-US" sz="1400" dirty="0" smtClean="0"/>
              <a:t>*</a:t>
            </a:r>
            <a:r>
              <a:rPr lang="en-US" sz="1400" baseline="30000" dirty="0" smtClean="0"/>
              <a:t>H</a:t>
            </a:r>
            <a:endParaRPr lang="en-US" sz="1400" dirty="0"/>
          </a:p>
        </p:txBody>
      </p:sp>
      <p:sp>
        <p:nvSpPr>
          <p:cNvPr id="15" name="TextBox 10"/>
          <p:cNvSpPr txBox="1">
            <a:spLocks noChangeArrowheads="1"/>
          </p:cNvSpPr>
          <p:nvPr/>
        </p:nvSpPr>
        <p:spPr bwMode="auto">
          <a:xfrm>
            <a:off x="-152400" y="5829988"/>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Tree>
    <p:extLst>
      <p:ext uri="{BB962C8B-B14F-4D97-AF65-F5344CB8AC3E}">
        <p14:creationId xmlns:p14="http://schemas.microsoft.com/office/powerpoint/2010/main" val="24774186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3770124834"/>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4871"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6" name="Text Placeholder 6"/>
          <p:cNvSpPr>
            <a:spLocks noGrp="1"/>
          </p:cNvSpPr>
          <p:nvPr>
            <p:ph type="body" sz="quarter" idx="13"/>
          </p:nvPr>
        </p:nvSpPr>
        <p:spPr>
          <a:xfrm>
            <a:off x="76200" y="6324600"/>
            <a:ext cx="7162800" cy="292100"/>
          </a:xfrm>
        </p:spPr>
        <p:txBody>
          <a:bodyPr/>
          <a:lstStyle/>
          <a:p>
            <a:pPr algn="l"/>
            <a:r>
              <a:rPr lang="en-US" sz="1100" dirty="0"/>
              <a:t>What brand is your primary car?</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16" name="Text Placeholder 3"/>
          <p:cNvSpPr>
            <a:spLocks noGrp="1"/>
          </p:cNvSpPr>
          <p:nvPr>
            <p:ph type="body" sz="quarter" idx="10"/>
          </p:nvPr>
        </p:nvSpPr>
        <p:spPr>
          <a:xfrm>
            <a:off x="66675" y="0"/>
            <a:ext cx="9610725" cy="398462"/>
          </a:xfrm>
        </p:spPr>
        <p:txBody>
          <a:bodyPr/>
          <a:lstStyle/>
          <a:p>
            <a:r>
              <a:rPr lang="en-US" dirty="0">
                <a:solidFill>
                  <a:srgbClr val="0000FF"/>
                </a:solidFill>
              </a:rPr>
              <a:t>Section </a:t>
            </a:r>
            <a:r>
              <a:rPr lang="en-US" dirty="0" smtClean="0">
                <a:solidFill>
                  <a:srgbClr val="0000FF"/>
                </a:solidFill>
              </a:rPr>
              <a:t>2: Lifestyle</a:t>
            </a:r>
            <a:endParaRPr lang="en-US" dirty="0">
              <a:solidFill>
                <a:srgbClr val="0000FF"/>
              </a:solidFill>
            </a:endParaRPr>
          </a:p>
        </p:txBody>
      </p:sp>
      <p:sp>
        <p:nvSpPr>
          <p:cNvPr id="18" name="Text Placeholder 4"/>
          <p:cNvSpPr>
            <a:spLocks noGrp="1"/>
          </p:cNvSpPr>
          <p:nvPr>
            <p:ph type="body" sz="quarter" idx="11"/>
          </p:nvPr>
        </p:nvSpPr>
        <p:spPr>
          <a:xfrm>
            <a:off x="49213" y="381000"/>
            <a:ext cx="9094787" cy="533400"/>
          </a:xfrm>
        </p:spPr>
        <p:txBody>
          <a:bodyPr>
            <a:normAutofit fontScale="25000" lnSpcReduction="20000"/>
          </a:bodyPr>
          <a:lstStyle/>
          <a:p>
            <a:r>
              <a:rPr lang="en-US" sz="11200" dirty="0" smtClean="0"/>
              <a:t>Car Brand</a:t>
            </a:r>
          </a:p>
          <a:p>
            <a:r>
              <a:rPr lang="en-US" sz="8000" b="0" i="1" dirty="0" smtClean="0"/>
              <a:t>Slide 2 of 2</a:t>
            </a:r>
            <a:endParaRPr lang="en-US" sz="8000" b="0" i="1" dirty="0"/>
          </a:p>
        </p:txBody>
      </p:sp>
      <p:pic>
        <p:nvPicPr>
          <p:cNvPr id="10" name="Picture 20"/>
          <p:cNvPicPr>
            <a:picLocks noChangeAspect="1" noChangeArrowheads="1"/>
          </p:cNvPicPr>
          <p:nvPr/>
        </p:nvPicPr>
        <p:blipFill rotWithShape="1">
          <a:blip r:embed="rId6">
            <a:extLst>
              <a:ext uri="{28A0092B-C50C-407E-A947-70E740481C1C}">
                <a14:useLocalDpi xmlns:a14="http://schemas.microsoft.com/office/drawing/2010/main" val="0"/>
              </a:ext>
            </a:extLst>
          </a:blip>
          <a:srcRect l="1858" r="1223"/>
          <a:stretch/>
        </p:blipFill>
        <p:spPr bwMode="auto">
          <a:xfrm>
            <a:off x="38096" y="1676400"/>
            <a:ext cx="9050867" cy="39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59024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600200" y="523875"/>
            <a:ext cx="3733800" cy="457200"/>
          </a:xfrm>
        </p:spPr>
        <p:txBody>
          <a:bodyPr rtlCol="0"/>
          <a:lstStyle/>
          <a:p>
            <a:pPr eaLnBrk="1" fontAlgn="auto" hangingPunct="1">
              <a:spcAft>
                <a:spcPts val="0"/>
              </a:spcAft>
              <a:defRPr/>
            </a:pPr>
            <a:r>
              <a:rPr lang="en-US" dirty="0" smtClean="0"/>
              <a:t>3</a:t>
            </a:r>
          </a:p>
        </p:txBody>
      </p:sp>
      <p:sp>
        <p:nvSpPr>
          <p:cNvPr id="4" name="Text Placeholder 3"/>
          <p:cNvSpPr>
            <a:spLocks noGrp="1"/>
          </p:cNvSpPr>
          <p:nvPr>
            <p:ph type="body" sz="quarter" idx="11"/>
          </p:nvPr>
        </p:nvSpPr>
        <p:spPr>
          <a:xfrm>
            <a:off x="419100" y="2362200"/>
            <a:ext cx="8305800" cy="990600"/>
          </a:xfrm>
        </p:spPr>
        <p:txBody>
          <a:bodyPr rtlCol="0"/>
          <a:lstStyle/>
          <a:p>
            <a:pPr marL="0" indent="0" eaLnBrk="1" hangingPunct="1">
              <a:defRPr/>
            </a:pPr>
            <a:r>
              <a:rPr lang="en-US" sz="6600" dirty="0" smtClean="0"/>
              <a:t>Gaming/Gambling Potential Assessment</a:t>
            </a:r>
            <a:endParaRPr lang="en-US" sz="6600" dirty="0"/>
          </a:p>
        </p:txBody>
      </p:sp>
      <p:sp>
        <p:nvSpPr>
          <p:cNvPr id="5" name="TextBox 4"/>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Tree>
    <p:extLst>
      <p:ext uri="{BB962C8B-B14F-4D97-AF65-F5344CB8AC3E}">
        <p14:creationId xmlns:p14="http://schemas.microsoft.com/office/powerpoint/2010/main" val="34224398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84084180"/>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6918"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58738"/>
            <a:ext cx="9610725" cy="398462"/>
          </a:xfrm>
        </p:spPr>
        <p:txBody>
          <a:bodyPr/>
          <a:lstStyle/>
          <a:p>
            <a:r>
              <a:rPr lang="en-US" dirty="0">
                <a:solidFill>
                  <a:srgbClr val="0000FF"/>
                </a:solidFill>
              </a:rPr>
              <a:t>Section 3</a:t>
            </a:r>
            <a:r>
              <a:rPr lang="en-US" dirty="0" smtClean="0">
                <a:solidFill>
                  <a:srgbClr val="0000FF"/>
                </a:solidFill>
              </a:rPr>
              <a:t>: Gaming/Gambling Potential Assessment</a:t>
            </a:r>
            <a:endParaRPr lang="en-US" dirty="0">
              <a:solidFill>
                <a:srgbClr val="0000FF"/>
              </a:solidFill>
            </a:endParaRPr>
          </a:p>
        </p:txBody>
      </p:sp>
      <p:sp>
        <p:nvSpPr>
          <p:cNvPr id="61445" name="Text Placeholder 4"/>
          <p:cNvSpPr>
            <a:spLocks noGrp="1"/>
          </p:cNvSpPr>
          <p:nvPr>
            <p:ph type="body" sz="quarter" idx="11"/>
          </p:nvPr>
        </p:nvSpPr>
        <p:spPr>
          <a:xfrm>
            <a:off x="49213" y="442913"/>
            <a:ext cx="9094787" cy="533400"/>
          </a:xfrm>
        </p:spPr>
        <p:txBody>
          <a:bodyPr>
            <a:normAutofit lnSpcReduction="10000"/>
          </a:bodyPr>
          <a:lstStyle/>
          <a:p>
            <a:r>
              <a:rPr lang="en-US" dirty="0" smtClean="0"/>
              <a:t>Risk Meter</a:t>
            </a:r>
            <a:endParaRPr lang="en-US" i="1" dirty="0"/>
          </a:p>
        </p:txBody>
      </p:sp>
      <p:sp>
        <p:nvSpPr>
          <p:cNvPr id="61446" name="Text Placeholder 6"/>
          <p:cNvSpPr>
            <a:spLocks noGrp="1"/>
          </p:cNvSpPr>
          <p:nvPr>
            <p:ph type="body" sz="quarter" idx="13"/>
          </p:nvPr>
        </p:nvSpPr>
        <p:spPr>
          <a:xfrm>
            <a:off x="76200" y="6337300"/>
            <a:ext cx="7162800" cy="292100"/>
          </a:xfrm>
        </p:spPr>
        <p:txBody>
          <a:bodyPr/>
          <a:lstStyle/>
          <a:p>
            <a:pPr algn="l"/>
            <a:r>
              <a:rPr lang="en-US" sz="1100" dirty="0"/>
              <a:t>How well does each of the following traits describe you</a:t>
            </a:r>
            <a:r>
              <a:rPr lang="en-US" sz="1100" dirty="0" smtClean="0"/>
              <a:t>?</a:t>
            </a:r>
          </a:p>
        </p:txBody>
      </p:sp>
      <p:pic>
        <p:nvPicPr>
          <p:cNvPr id="14"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67" y="1813624"/>
            <a:ext cx="8388092" cy="414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7" name="Text Box 1036"/>
          <p:cNvSpPr txBox="1">
            <a:spLocks noChangeArrowheads="1"/>
          </p:cNvSpPr>
          <p:nvPr/>
        </p:nvSpPr>
        <p:spPr bwMode="auto">
          <a:xfrm>
            <a:off x="110066" y="1258825"/>
            <a:ext cx="8957733" cy="261610"/>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dirty="0">
                <a:latin typeface="+mj-lt"/>
              </a:rPr>
              <a:t> </a:t>
            </a:r>
            <a:r>
              <a:rPr lang="en-US" sz="1100" b="1" dirty="0" smtClean="0">
                <a:latin typeface="+mj-lt"/>
              </a:rPr>
              <a:t>When looking at individual traits that relate to risk taking, Lottery players score High than non-players across every category.</a:t>
            </a:r>
            <a:endParaRPr lang="en-US" sz="1100" b="1" dirty="0">
              <a:latin typeface="+mj-lt"/>
            </a:endParaRPr>
          </a:p>
        </p:txBody>
      </p:sp>
      <p:graphicFrame>
        <p:nvGraphicFramePr>
          <p:cNvPr id="9" name="Table 8"/>
          <p:cNvGraphicFramePr>
            <a:graphicFrameLocks noGrp="1"/>
          </p:cNvGraphicFramePr>
          <p:nvPr>
            <p:extLst>
              <p:ext uri="{D42A27DB-BD31-4B8C-83A1-F6EECF244321}">
                <p14:modId xmlns:p14="http://schemas.microsoft.com/office/powerpoint/2010/main" val="2764866623"/>
              </p:ext>
            </p:extLst>
          </p:nvPr>
        </p:nvGraphicFramePr>
        <p:xfrm>
          <a:off x="6477000" y="1841617"/>
          <a:ext cx="2575559" cy="1428548"/>
        </p:xfrm>
        <a:graphic>
          <a:graphicData uri="http://schemas.openxmlformats.org/drawingml/2006/table">
            <a:tbl>
              <a:tblPr firstRow="1" bandRow="1">
                <a:tableStyleId>{7E9639D4-E3E2-4D34-9284-5A2195B3D0D7}</a:tableStyleId>
              </a:tblPr>
              <a:tblGrid>
                <a:gridCol w="1905000">
                  <a:extLst>
                    <a:ext uri="{9D8B030D-6E8A-4147-A177-3AD203B41FA5}">
                      <a16:colId xmlns:a16="http://schemas.microsoft.com/office/drawing/2014/main" val="20000"/>
                    </a:ext>
                  </a:extLst>
                </a:gridCol>
                <a:gridCol w="670559">
                  <a:extLst>
                    <a:ext uri="{9D8B030D-6E8A-4147-A177-3AD203B41FA5}">
                      <a16:colId xmlns:a16="http://schemas.microsoft.com/office/drawing/2014/main" val="20001"/>
                    </a:ext>
                  </a:extLst>
                </a:gridCol>
              </a:tblGrid>
              <a:tr h="347811">
                <a:tc gridSpan="2">
                  <a:txBody>
                    <a:bodyPr/>
                    <a:lstStyle/>
                    <a:p>
                      <a:pPr algn="ctr">
                        <a:lnSpc>
                          <a:spcPct val="90000"/>
                        </a:lnSpc>
                      </a:pPr>
                      <a:r>
                        <a:rPr lang="en-US" sz="1400" dirty="0" smtClean="0"/>
                        <a:t>RISK METER </a:t>
                      </a:r>
                      <a:r>
                        <a:rPr lang="en-US" sz="1400" u="none" dirty="0" smtClean="0"/>
                        <a:t>TOTAL SCORE</a:t>
                      </a:r>
                    </a:p>
                    <a:p>
                      <a:pPr algn="ctr">
                        <a:lnSpc>
                          <a:spcPct val="90000"/>
                        </a:lnSpc>
                      </a:pPr>
                      <a:r>
                        <a:rPr lang="en-US" sz="1400" b="0" i="1" u="none" dirty="0" smtClean="0"/>
                        <a:t>(out of a possible 25 points)</a:t>
                      </a:r>
                    </a:p>
                  </a:txBody>
                  <a:tcPr marL="9144" marR="9144" marT="54864" marB="54864" anchor="ctr">
                    <a:solidFill>
                      <a:schemeClr val="tx1">
                        <a:lumMod val="65000"/>
                        <a:lumOff val="35000"/>
                      </a:schemeClr>
                    </a:solidFill>
                  </a:tcPr>
                </a:tc>
                <a:tc hMerge="1">
                  <a:txBody>
                    <a:bodyPr/>
                    <a:lstStyle/>
                    <a:p>
                      <a:endParaRPr lang="en-US" dirty="0"/>
                    </a:p>
                  </a:txBody>
                  <a:tcPr/>
                </a:tc>
                <a:extLst>
                  <a:ext uri="{0D108BD9-81ED-4DB2-BD59-A6C34878D82A}">
                    <a16:rowId xmlns:a16="http://schemas.microsoft.com/office/drawing/2014/main" val="10000"/>
                  </a:ext>
                </a:extLst>
              </a:tr>
              <a:tr h="281023">
                <a:tc>
                  <a:txBody>
                    <a:bodyPr/>
                    <a:lstStyle/>
                    <a:p>
                      <a:pPr>
                        <a:lnSpc>
                          <a:spcPct val="100000"/>
                        </a:lnSpc>
                      </a:pPr>
                      <a:r>
                        <a:rPr lang="en-US" sz="1200" b="1" dirty="0" smtClean="0">
                          <a:solidFill>
                            <a:schemeClr val="accent1">
                              <a:lumMod val="75000"/>
                            </a:schemeClr>
                          </a:solidFill>
                        </a:rPr>
                        <a:t>High</a:t>
                      </a:r>
                      <a:r>
                        <a:rPr lang="en-US" sz="1200" b="1" baseline="0" dirty="0" smtClean="0">
                          <a:solidFill>
                            <a:schemeClr val="accent1">
                              <a:lumMod val="75000"/>
                            </a:schemeClr>
                          </a:solidFill>
                        </a:rPr>
                        <a:t> Frequency Players</a:t>
                      </a:r>
                    </a:p>
                  </a:txBody>
                  <a:tcPr marR="9144" marT="54864" marB="64008"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lumMod val="75000"/>
                            </a:schemeClr>
                          </a:solidFill>
                        </a:rPr>
                        <a:t>13.3</a:t>
                      </a:r>
                      <a:endParaRPr lang="en-US" sz="1200" b="1" dirty="0">
                        <a:solidFill>
                          <a:schemeClr val="accent1">
                            <a:lumMod val="75000"/>
                          </a:schemeClr>
                        </a:solidFill>
                      </a:endParaRPr>
                    </a:p>
                  </a:txBody>
                  <a:tcPr marL="0" marR="45720" marT="54864" marB="54864" anchor="ctr">
                    <a:solidFill>
                      <a:schemeClr val="bg1"/>
                    </a:solidFill>
                  </a:tcPr>
                </a:tc>
                <a:extLst>
                  <a:ext uri="{0D108BD9-81ED-4DB2-BD59-A6C34878D82A}">
                    <a16:rowId xmlns:a16="http://schemas.microsoft.com/office/drawing/2014/main" val="10001"/>
                  </a:ext>
                </a:extLst>
              </a:tr>
              <a:tr h="316510">
                <a:tc>
                  <a:txBody>
                    <a:bodyPr/>
                    <a:lstStyle/>
                    <a:p>
                      <a:pPr>
                        <a:lnSpc>
                          <a:spcPct val="100000"/>
                        </a:lnSpc>
                      </a:pPr>
                      <a:r>
                        <a:rPr lang="en-US" sz="1200" b="1" dirty="0" smtClean="0">
                          <a:solidFill>
                            <a:schemeClr val="accent4">
                              <a:lumMod val="75000"/>
                            </a:schemeClr>
                          </a:solidFill>
                        </a:rPr>
                        <a:t>Low Frequency Players</a:t>
                      </a:r>
                      <a:endParaRPr lang="en-US" sz="1600" dirty="0">
                        <a:solidFill>
                          <a:schemeClr val="accent4">
                            <a:lumMod val="75000"/>
                          </a:schemeClr>
                        </a:solidFill>
                      </a:endParaRPr>
                    </a:p>
                  </a:txBody>
                  <a:tcPr marR="9144" marT="54864" marB="64008"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4">
                              <a:lumMod val="75000"/>
                            </a:schemeClr>
                          </a:solidFill>
                        </a:rPr>
                        <a:t>12.2</a:t>
                      </a:r>
                      <a:endParaRPr lang="en-US" sz="1200" b="1" dirty="0">
                        <a:solidFill>
                          <a:schemeClr val="accent4">
                            <a:lumMod val="75000"/>
                          </a:schemeClr>
                        </a:solidFill>
                      </a:endParaRPr>
                    </a:p>
                  </a:txBody>
                  <a:tcPr marL="0" marR="45720" marT="54864" marB="54864" anchor="ctr">
                    <a:solidFill>
                      <a:schemeClr val="bg1"/>
                    </a:solidFill>
                  </a:tcPr>
                </a:tc>
                <a:extLst>
                  <a:ext uri="{0D108BD9-81ED-4DB2-BD59-A6C34878D82A}">
                    <a16:rowId xmlns:a16="http://schemas.microsoft.com/office/drawing/2014/main" val="10002"/>
                  </a:ext>
                </a:extLst>
              </a:tr>
              <a:tr h="316510">
                <a:tc>
                  <a:txBody>
                    <a:bodyPr/>
                    <a:lstStyle/>
                    <a:p>
                      <a:pPr>
                        <a:lnSpc>
                          <a:spcPct val="100000"/>
                        </a:lnSpc>
                      </a:pPr>
                      <a:r>
                        <a:rPr lang="en-US" sz="1200" b="1" dirty="0" smtClean="0">
                          <a:solidFill>
                            <a:schemeClr val="accent2">
                              <a:lumMod val="75000"/>
                            </a:schemeClr>
                          </a:solidFill>
                        </a:rPr>
                        <a:t>Non-Players</a:t>
                      </a:r>
                      <a:endParaRPr lang="en-US" sz="1200" b="1" dirty="0">
                        <a:solidFill>
                          <a:schemeClr val="accent2">
                            <a:lumMod val="75000"/>
                          </a:schemeClr>
                        </a:solidFill>
                      </a:endParaRPr>
                    </a:p>
                  </a:txBody>
                  <a:tcPr marR="9144" marT="54864" marB="64008"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2">
                              <a:lumMod val="75000"/>
                            </a:schemeClr>
                          </a:solidFill>
                        </a:rPr>
                        <a:t>11.4</a:t>
                      </a:r>
                      <a:endParaRPr lang="en-US" sz="1200" b="1" dirty="0">
                        <a:solidFill>
                          <a:schemeClr val="accent2">
                            <a:lumMod val="75000"/>
                          </a:schemeClr>
                        </a:solidFill>
                      </a:endParaRPr>
                    </a:p>
                  </a:txBody>
                  <a:tcPr marL="0" marR="45720" marT="54864" marB="54864" anchor="ctr">
                    <a:solidFill>
                      <a:schemeClr val="bg1"/>
                    </a:solidFill>
                  </a:tcPr>
                </a:tc>
                <a:extLst>
                  <a:ext uri="{0D108BD9-81ED-4DB2-BD59-A6C34878D82A}">
                    <a16:rowId xmlns:a16="http://schemas.microsoft.com/office/drawing/2014/main" val="10003"/>
                  </a:ext>
                </a:extLst>
              </a:tr>
            </a:tbl>
          </a:graphicData>
        </a:graphic>
      </p:graphicFrame>
      <p:sp>
        <p:nvSpPr>
          <p:cNvPr id="10" name="TextBox 9"/>
          <p:cNvSpPr txBox="1"/>
          <p:nvPr/>
        </p:nvSpPr>
        <p:spPr>
          <a:xfrm>
            <a:off x="8610600" y="2306782"/>
            <a:ext cx="574964" cy="307777"/>
          </a:xfrm>
          <a:prstGeom prst="rect">
            <a:avLst/>
          </a:prstGeom>
          <a:noFill/>
        </p:spPr>
        <p:txBody>
          <a:bodyPr wrap="square" rtlCol="0">
            <a:spAutoFit/>
          </a:bodyPr>
          <a:lstStyle/>
          <a:p>
            <a:r>
              <a:rPr lang="en-US" sz="1400" dirty="0" smtClean="0"/>
              <a:t>*</a:t>
            </a:r>
            <a:r>
              <a:rPr lang="en-US" sz="1400" baseline="30000" dirty="0" smtClean="0"/>
              <a:t>N, L</a:t>
            </a:r>
            <a:endParaRPr lang="en-US" sz="1400" dirty="0"/>
          </a:p>
        </p:txBody>
      </p:sp>
      <p:sp>
        <p:nvSpPr>
          <p:cNvPr id="11" name="TextBox 10"/>
          <p:cNvSpPr txBox="1"/>
          <p:nvPr/>
        </p:nvSpPr>
        <p:spPr>
          <a:xfrm>
            <a:off x="8620991" y="2618996"/>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2" name="TextBox 11"/>
          <p:cNvSpPr txBox="1"/>
          <p:nvPr/>
        </p:nvSpPr>
        <p:spPr>
          <a:xfrm>
            <a:off x="2971800" y="5212773"/>
            <a:ext cx="574964" cy="307777"/>
          </a:xfrm>
          <a:prstGeom prst="rect">
            <a:avLst/>
          </a:prstGeom>
          <a:noFill/>
        </p:spPr>
        <p:txBody>
          <a:bodyPr wrap="square" rtlCol="0">
            <a:spAutoFit/>
          </a:bodyPr>
          <a:lstStyle/>
          <a:p>
            <a:r>
              <a:rPr lang="en-US" sz="1400" dirty="0" smtClean="0"/>
              <a:t>*</a:t>
            </a:r>
            <a:r>
              <a:rPr lang="en-US" sz="1400" baseline="30000" dirty="0" smtClean="0"/>
              <a:t>N, L</a:t>
            </a:r>
            <a:endParaRPr lang="en-US" sz="1400" dirty="0"/>
          </a:p>
        </p:txBody>
      </p:sp>
      <p:sp>
        <p:nvSpPr>
          <p:cNvPr id="13" name="TextBox 12"/>
          <p:cNvSpPr txBox="1"/>
          <p:nvPr/>
        </p:nvSpPr>
        <p:spPr>
          <a:xfrm>
            <a:off x="2982191" y="5421077"/>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5" name="TextBox 14"/>
          <p:cNvSpPr txBox="1"/>
          <p:nvPr/>
        </p:nvSpPr>
        <p:spPr>
          <a:xfrm>
            <a:off x="4159827" y="5212773"/>
            <a:ext cx="574964" cy="307777"/>
          </a:xfrm>
          <a:prstGeom prst="rect">
            <a:avLst/>
          </a:prstGeom>
          <a:noFill/>
        </p:spPr>
        <p:txBody>
          <a:bodyPr wrap="square" rtlCol="0">
            <a:spAutoFit/>
          </a:bodyPr>
          <a:lstStyle/>
          <a:p>
            <a:r>
              <a:rPr lang="en-US" sz="1400" dirty="0" smtClean="0"/>
              <a:t>*</a:t>
            </a:r>
            <a:r>
              <a:rPr lang="en-US" sz="1400" baseline="30000" dirty="0" smtClean="0"/>
              <a:t>N, L</a:t>
            </a:r>
            <a:endParaRPr lang="en-US" sz="1400" dirty="0"/>
          </a:p>
        </p:txBody>
      </p:sp>
      <p:sp>
        <p:nvSpPr>
          <p:cNvPr id="16" name="TextBox 15"/>
          <p:cNvSpPr txBox="1"/>
          <p:nvPr/>
        </p:nvSpPr>
        <p:spPr>
          <a:xfrm>
            <a:off x="4170218" y="5421077"/>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8" name="TextBox 17"/>
          <p:cNvSpPr txBox="1"/>
          <p:nvPr/>
        </p:nvSpPr>
        <p:spPr>
          <a:xfrm>
            <a:off x="5347854" y="5212773"/>
            <a:ext cx="574964" cy="307777"/>
          </a:xfrm>
          <a:prstGeom prst="rect">
            <a:avLst/>
          </a:prstGeom>
          <a:noFill/>
        </p:spPr>
        <p:txBody>
          <a:bodyPr wrap="square" rtlCol="0">
            <a:spAutoFit/>
          </a:bodyPr>
          <a:lstStyle/>
          <a:p>
            <a:r>
              <a:rPr lang="en-US" sz="1400" dirty="0" smtClean="0"/>
              <a:t>*</a:t>
            </a:r>
            <a:r>
              <a:rPr lang="en-US" sz="1400" baseline="30000" dirty="0" smtClean="0"/>
              <a:t>N, L</a:t>
            </a:r>
            <a:endParaRPr lang="en-US" sz="1400" dirty="0"/>
          </a:p>
        </p:txBody>
      </p:sp>
      <p:sp>
        <p:nvSpPr>
          <p:cNvPr id="19" name="TextBox 18"/>
          <p:cNvSpPr txBox="1"/>
          <p:nvPr/>
        </p:nvSpPr>
        <p:spPr>
          <a:xfrm>
            <a:off x="5358245" y="5421077"/>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0" name="TextBox 19"/>
          <p:cNvSpPr txBox="1"/>
          <p:nvPr/>
        </p:nvSpPr>
        <p:spPr>
          <a:xfrm>
            <a:off x="6501245" y="5198919"/>
            <a:ext cx="574964" cy="307777"/>
          </a:xfrm>
          <a:prstGeom prst="rect">
            <a:avLst/>
          </a:prstGeom>
          <a:noFill/>
        </p:spPr>
        <p:txBody>
          <a:bodyPr wrap="square" rtlCol="0">
            <a:spAutoFit/>
          </a:bodyPr>
          <a:lstStyle/>
          <a:p>
            <a:r>
              <a:rPr lang="en-US" sz="1400" dirty="0" smtClean="0"/>
              <a:t>*</a:t>
            </a:r>
            <a:r>
              <a:rPr lang="en-US" sz="1400" baseline="30000" dirty="0" smtClean="0"/>
              <a:t>N, L</a:t>
            </a:r>
            <a:endParaRPr lang="en-US" sz="1400" dirty="0"/>
          </a:p>
        </p:txBody>
      </p:sp>
      <p:sp>
        <p:nvSpPr>
          <p:cNvPr id="21" name="TextBox 20"/>
          <p:cNvSpPr txBox="1"/>
          <p:nvPr/>
        </p:nvSpPr>
        <p:spPr>
          <a:xfrm>
            <a:off x="6511636" y="5407223"/>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4" name="TextBox 10"/>
          <p:cNvSpPr txBox="1">
            <a:spLocks noChangeArrowheads="1"/>
          </p:cNvSpPr>
          <p:nvPr/>
        </p:nvSpPr>
        <p:spPr bwMode="auto">
          <a:xfrm>
            <a:off x="-152400" y="5879068"/>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
        <p:nvSpPr>
          <p:cNvPr id="22" name="TextBox 21"/>
          <p:cNvSpPr txBox="1"/>
          <p:nvPr/>
        </p:nvSpPr>
        <p:spPr>
          <a:xfrm>
            <a:off x="7713902" y="5198534"/>
            <a:ext cx="574964" cy="307777"/>
          </a:xfrm>
          <a:prstGeom prst="rect">
            <a:avLst/>
          </a:prstGeom>
          <a:noFill/>
        </p:spPr>
        <p:txBody>
          <a:bodyPr wrap="square" rtlCol="0">
            <a:spAutoFit/>
          </a:bodyPr>
          <a:lstStyle/>
          <a:p>
            <a:r>
              <a:rPr lang="en-US" sz="1400" dirty="0" smtClean="0"/>
              <a:t>*</a:t>
            </a:r>
            <a:r>
              <a:rPr lang="en-US" sz="1400" baseline="30000" dirty="0" smtClean="0"/>
              <a:t>N, L</a:t>
            </a:r>
            <a:endParaRPr lang="en-US" sz="1400" dirty="0"/>
          </a:p>
        </p:txBody>
      </p:sp>
    </p:spTree>
    <p:extLst>
      <p:ext uri="{BB962C8B-B14F-4D97-AF65-F5344CB8AC3E}">
        <p14:creationId xmlns:p14="http://schemas.microsoft.com/office/powerpoint/2010/main" val="31473968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3725229555"/>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5895"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58738"/>
            <a:ext cx="9610725" cy="398462"/>
          </a:xfrm>
        </p:spPr>
        <p:txBody>
          <a:bodyPr/>
          <a:lstStyle/>
          <a:p>
            <a:r>
              <a:rPr lang="en-US" dirty="0">
                <a:solidFill>
                  <a:srgbClr val="0000FF"/>
                </a:solidFill>
              </a:rPr>
              <a:t>Section 3</a:t>
            </a:r>
            <a:r>
              <a:rPr lang="en-US" dirty="0" smtClean="0">
                <a:solidFill>
                  <a:srgbClr val="0000FF"/>
                </a:solidFill>
              </a:rPr>
              <a:t>: Gaming/Gambling Potential Assessment</a:t>
            </a:r>
            <a:endParaRPr lang="en-US" dirty="0">
              <a:solidFill>
                <a:srgbClr val="0000FF"/>
              </a:solidFill>
            </a:endParaRPr>
          </a:p>
        </p:txBody>
      </p:sp>
      <p:sp>
        <p:nvSpPr>
          <p:cNvPr id="61445" name="Text Placeholder 4"/>
          <p:cNvSpPr>
            <a:spLocks noGrp="1"/>
          </p:cNvSpPr>
          <p:nvPr>
            <p:ph type="body" sz="quarter" idx="11"/>
          </p:nvPr>
        </p:nvSpPr>
        <p:spPr>
          <a:xfrm>
            <a:off x="49213" y="442913"/>
            <a:ext cx="9094787" cy="533400"/>
          </a:xfrm>
        </p:spPr>
        <p:txBody>
          <a:bodyPr>
            <a:normAutofit lnSpcReduction="10000"/>
          </a:bodyPr>
          <a:lstStyle/>
          <a:p>
            <a:r>
              <a:rPr lang="en-US" dirty="0" smtClean="0"/>
              <a:t>Gaming/Gambling Tendency</a:t>
            </a:r>
            <a:endParaRPr lang="en-US" i="1" dirty="0"/>
          </a:p>
        </p:txBody>
      </p:sp>
      <p:pic>
        <p:nvPicPr>
          <p:cNvPr id="18"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33" y="1828798"/>
            <a:ext cx="8388092" cy="413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6" name="Text Placeholder 6"/>
          <p:cNvSpPr>
            <a:spLocks noGrp="1"/>
          </p:cNvSpPr>
          <p:nvPr>
            <p:ph type="body" sz="quarter" idx="13"/>
          </p:nvPr>
        </p:nvSpPr>
        <p:spPr>
          <a:xfrm>
            <a:off x="76200" y="6337300"/>
            <a:ext cx="7162800" cy="292100"/>
          </a:xfrm>
        </p:spPr>
        <p:txBody>
          <a:bodyPr/>
          <a:lstStyle/>
          <a:p>
            <a:pPr algn="l"/>
            <a:r>
              <a:rPr lang="en-US" sz="1100" dirty="0"/>
              <a:t>How well does each of the following statements describe you</a:t>
            </a:r>
            <a:r>
              <a:rPr lang="en-US" sz="1100" dirty="0" smtClean="0"/>
              <a:t>?</a:t>
            </a:r>
            <a:endParaRPr lang="en-US" sz="1100" dirty="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7" name="Text Box 1036"/>
          <p:cNvSpPr txBox="1">
            <a:spLocks noChangeArrowheads="1"/>
          </p:cNvSpPr>
          <p:nvPr/>
        </p:nvSpPr>
        <p:spPr bwMode="auto">
          <a:xfrm>
            <a:off x="110066" y="1258825"/>
            <a:ext cx="8957733" cy="600164"/>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buFont typeface="Wingdings" pitchFamily="2" charset="2"/>
              <a:buChar char="§"/>
              <a:defRPr/>
            </a:pPr>
            <a:r>
              <a:rPr lang="en-US" sz="1100" dirty="0">
                <a:latin typeface="+mj-lt"/>
              </a:rPr>
              <a:t> </a:t>
            </a:r>
            <a:r>
              <a:rPr lang="en-US" sz="1100" b="1" dirty="0"/>
              <a:t>When looking at individual traits that relate to </a:t>
            </a:r>
            <a:r>
              <a:rPr lang="en-US" sz="1100" b="1" dirty="0" smtClean="0"/>
              <a:t>gaming tendencies, </a:t>
            </a:r>
            <a:r>
              <a:rPr lang="en-US" sz="1100" b="1" dirty="0"/>
              <a:t>Lottery players score </a:t>
            </a:r>
            <a:r>
              <a:rPr lang="en-US" sz="1100" b="1" dirty="0" smtClean="0"/>
              <a:t>higher than </a:t>
            </a:r>
            <a:r>
              <a:rPr lang="en-US" sz="1100" b="1" dirty="0"/>
              <a:t>non-players across every </a:t>
            </a:r>
            <a:r>
              <a:rPr lang="en-US" sz="1100" b="1" dirty="0" smtClean="0"/>
              <a:t>category especially in their enjoyment of gambling, participation in raffles and betting on games/sports.</a:t>
            </a:r>
          </a:p>
          <a:p>
            <a:pPr>
              <a:buFont typeface="Wingdings" pitchFamily="2" charset="2"/>
              <a:buChar char="§"/>
              <a:defRPr/>
            </a:pPr>
            <a:r>
              <a:rPr lang="en-US" sz="1100" b="1" dirty="0">
                <a:latin typeface="+mj-lt"/>
              </a:rPr>
              <a:t> </a:t>
            </a:r>
            <a:r>
              <a:rPr lang="en-US" sz="1100" b="1" dirty="0" smtClean="0">
                <a:latin typeface="+mj-lt"/>
              </a:rPr>
              <a:t>The smallest gaps between players and non-players were “</a:t>
            </a:r>
            <a:r>
              <a:rPr lang="en-US" sz="1100" b="1" i="1" dirty="0" smtClean="0">
                <a:latin typeface="+mj-lt"/>
              </a:rPr>
              <a:t>I enjoy playing games” </a:t>
            </a:r>
            <a:r>
              <a:rPr lang="en-US" sz="1100" b="1" dirty="0" smtClean="0">
                <a:latin typeface="+mj-lt"/>
              </a:rPr>
              <a:t>and</a:t>
            </a:r>
            <a:r>
              <a:rPr lang="en-US" sz="1100" b="1" i="1" dirty="0" smtClean="0">
                <a:latin typeface="+mj-lt"/>
              </a:rPr>
              <a:t> “I consider myself lucky”</a:t>
            </a:r>
            <a:endParaRPr lang="en-US" sz="1100" b="1" i="1" dirty="0">
              <a:latin typeface="+mj-lt"/>
            </a:endParaRPr>
          </a:p>
        </p:txBody>
      </p:sp>
      <p:graphicFrame>
        <p:nvGraphicFramePr>
          <p:cNvPr id="9" name="Table 8"/>
          <p:cNvGraphicFramePr>
            <a:graphicFrameLocks noGrp="1"/>
          </p:cNvGraphicFramePr>
          <p:nvPr>
            <p:extLst>
              <p:ext uri="{D42A27DB-BD31-4B8C-83A1-F6EECF244321}">
                <p14:modId xmlns:p14="http://schemas.microsoft.com/office/powerpoint/2010/main" val="3537709986"/>
              </p:ext>
            </p:extLst>
          </p:nvPr>
        </p:nvGraphicFramePr>
        <p:xfrm>
          <a:off x="6477000" y="1841617"/>
          <a:ext cx="2575559" cy="1620572"/>
        </p:xfrm>
        <a:graphic>
          <a:graphicData uri="http://schemas.openxmlformats.org/drawingml/2006/table">
            <a:tbl>
              <a:tblPr firstRow="1" bandRow="1">
                <a:tableStyleId>{7E9639D4-E3E2-4D34-9284-5A2195B3D0D7}</a:tableStyleId>
              </a:tblPr>
              <a:tblGrid>
                <a:gridCol w="1905000">
                  <a:extLst>
                    <a:ext uri="{9D8B030D-6E8A-4147-A177-3AD203B41FA5}">
                      <a16:colId xmlns:a16="http://schemas.microsoft.com/office/drawing/2014/main" val="20000"/>
                    </a:ext>
                  </a:extLst>
                </a:gridCol>
                <a:gridCol w="670559">
                  <a:extLst>
                    <a:ext uri="{9D8B030D-6E8A-4147-A177-3AD203B41FA5}">
                      <a16:colId xmlns:a16="http://schemas.microsoft.com/office/drawing/2014/main" val="20001"/>
                    </a:ext>
                  </a:extLst>
                </a:gridCol>
              </a:tblGrid>
              <a:tr h="347811">
                <a:tc gridSpan="2">
                  <a:txBody>
                    <a:bodyPr/>
                    <a:lstStyle/>
                    <a:p>
                      <a:pPr algn="ctr">
                        <a:lnSpc>
                          <a:spcPct val="90000"/>
                        </a:lnSpc>
                      </a:pPr>
                      <a:r>
                        <a:rPr lang="en-US" sz="1400" dirty="0" smtClean="0"/>
                        <a:t>GAMING/GAMBLING TENDENCY</a:t>
                      </a:r>
                    </a:p>
                    <a:p>
                      <a:pPr algn="ctr">
                        <a:lnSpc>
                          <a:spcPct val="90000"/>
                        </a:lnSpc>
                      </a:pPr>
                      <a:r>
                        <a:rPr lang="en-US" sz="1400" u="none" dirty="0" smtClean="0"/>
                        <a:t>TOTAL SCORE </a:t>
                      </a:r>
                    </a:p>
                    <a:p>
                      <a:pPr algn="ctr">
                        <a:lnSpc>
                          <a:spcPct val="90000"/>
                        </a:lnSpc>
                      </a:pPr>
                      <a:r>
                        <a:rPr lang="en-US" sz="1400" b="0" i="1" u="none" dirty="0" smtClean="0"/>
                        <a:t>(out of a possible 25 points)</a:t>
                      </a:r>
                      <a:endParaRPr lang="en-US" sz="1400" u="none" dirty="0" smtClean="0"/>
                    </a:p>
                  </a:txBody>
                  <a:tcPr marL="9144" marR="9144" marT="54864" marB="54864" anchor="ctr">
                    <a:solidFill>
                      <a:schemeClr val="tx1">
                        <a:lumMod val="65000"/>
                        <a:lumOff val="35000"/>
                      </a:schemeClr>
                    </a:solidFill>
                  </a:tcPr>
                </a:tc>
                <a:tc hMerge="1">
                  <a:txBody>
                    <a:bodyPr/>
                    <a:lstStyle/>
                    <a:p>
                      <a:endParaRPr lang="en-US" dirty="0"/>
                    </a:p>
                  </a:txBody>
                  <a:tcPr/>
                </a:tc>
                <a:extLst>
                  <a:ext uri="{0D108BD9-81ED-4DB2-BD59-A6C34878D82A}">
                    <a16:rowId xmlns:a16="http://schemas.microsoft.com/office/drawing/2014/main" val="10000"/>
                  </a:ext>
                </a:extLst>
              </a:tr>
              <a:tr h="281023">
                <a:tc>
                  <a:txBody>
                    <a:bodyPr/>
                    <a:lstStyle/>
                    <a:p>
                      <a:pPr>
                        <a:lnSpc>
                          <a:spcPct val="100000"/>
                        </a:lnSpc>
                      </a:pPr>
                      <a:r>
                        <a:rPr lang="en-US" sz="1200" b="1" dirty="0" smtClean="0">
                          <a:solidFill>
                            <a:schemeClr val="accent1">
                              <a:lumMod val="75000"/>
                            </a:schemeClr>
                          </a:solidFill>
                        </a:rPr>
                        <a:t>High</a:t>
                      </a:r>
                      <a:r>
                        <a:rPr lang="en-US" sz="1200" b="1" baseline="0" dirty="0" smtClean="0">
                          <a:solidFill>
                            <a:schemeClr val="accent1">
                              <a:lumMod val="75000"/>
                            </a:schemeClr>
                          </a:solidFill>
                        </a:rPr>
                        <a:t> Frequency Players</a:t>
                      </a:r>
                    </a:p>
                  </a:txBody>
                  <a:tcPr marR="9144" marT="54864" marB="64008"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lumMod val="75000"/>
                            </a:schemeClr>
                          </a:solidFill>
                        </a:rPr>
                        <a:t>15.6</a:t>
                      </a:r>
                      <a:endParaRPr lang="en-US" sz="1200" b="1" dirty="0">
                        <a:solidFill>
                          <a:schemeClr val="accent1">
                            <a:lumMod val="75000"/>
                          </a:schemeClr>
                        </a:solidFill>
                      </a:endParaRPr>
                    </a:p>
                  </a:txBody>
                  <a:tcPr marL="0" marR="45720" marT="54864" marB="54864" anchor="ctr">
                    <a:solidFill>
                      <a:schemeClr val="bg1"/>
                    </a:solidFill>
                  </a:tcPr>
                </a:tc>
                <a:extLst>
                  <a:ext uri="{0D108BD9-81ED-4DB2-BD59-A6C34878D82A}">
                    <a16:rowId xmlns:a16="http://schemas.microsoft.com/office/drawing/2014/main" val="10001"/>
                  </a:ext>
                </a:extLst>
              </a:tr>
              <a:tr h="316510">
                <a:tc>
                  <a:txBody>
                    <a:bodyPr/>
                    <a:lstStyle/>
                    <a:p>
                      <a:pPr>
                        <a:lnSpc>
                          <a:spcPct val="100000"/>
                        </a:lnSpc>
                      </a:pPr>
                      <a:r>
                        <a:rPr lang="en-US" sz="1200" b="1" dirty="0" smtClean="0">
                          <a:solidFill>
                            <a:schemeClr val="accent4">
                              <a:lumMod val="75000"/>
                            </a:schemeClr>
                          </a:solidFill>
                        </a:rPr>
                        <a:t>Low Frequency Players</a:t>
                      </a:r>
                      <a:endParaRPr lang="en-US" sz="1600" dirty="0">
                        <a:solidFill>
                          <a:schemeClr val="accent4">
                            <a:lumMod val="75000"/>
                          </a:schemeClr>
                        </a:solidFill>
                      </a:endParaRPr>
                    </a:p>
                  </a:txBody>
                  <a:tcPr marR="9144" marT="54864" marB="64008"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4">
                              <a:lumMod val="75000"/>
                            </a:schemeClr>
                          </a:solidFill>
                        </a:rPr>
                        <a:t>13.5</a:t>
                      </a:r>
                      <a:endParaRPr lang="en-US" sz="1200" b="1" dirty="0">
                        <a:solidFill>
                          <a:schemeClr val="accent4">
                            <a:lumMod val="75000"/>
                          </a:schemeClr>
                        </a:solidFill>
                      </a:endParaRPr>
                    </a:p>
                  </a:txBody>
                  <a:tcPr marL="0" marR="45720" marT="54864" marB="54864" anchor="ctr">
                    <a:solidFill>
                      <a:schemeClr val="bg1"/>
                    </a:solidFill>
                  </a:tcPr>
                </a:tc>
                <a:extLst>
                  <a:ext uri="{0D108BD9-81ED-4DB2-BD59-A6C34878D82A}">
                    <a16:rowId xmlns:a16="http://schemas.microsoft.com/office/drawing/2014/main" val="10002"/>
                  </a:ext>
                </a:extLst>
              </a:tr>
              <a:tr h="316510">
                <a:tc>
                  <a:txBody>
                    <a:bodyPr/>
                    <a:lstStyle/>
                    <a:p>
                      <a:pPr>
                        <a:lnSpc>
                          <a:spcPct val="100000"/>
                        </a:lnSpc>
                      </a:pPr>
                      <a:r>
                        <a:rPr lang="en-US" sz="1200" b="1" dirty="0" smtClean="0">
                          <a:solidFill>
                            <a:schemeClr val="accent2">
                              <a:lumMod val="75000"/>
                            </a:schemeClr>
                          </a:solidFill>
                        </a:rPr>
                        <a:t>Non-Players</a:t>
                      </a:r>
                      <a:endParaRPr lang="en-US" sz="1200" b="1" dirty="0">
                        <a:solidFill>
                          <a:schemeClr val="accent2">
                            <a:lumMod val="75000"/>
                          </a:schemeClr>
                        </a:solidFill>
                      </a:endParaRPr>
                    </a:p>
                  </a:txBody>
                  <a:tcPr marR="9144" marT="54864" marB="64008"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2">
                              <a:lumMod val="75000"/>
                            </a:schemeClr>
                          </a:solidFill>
                        </a:rPr>
                        <a:t>11.3</a:t>
                      </a:r>
                      <a:endParaRPr lang="en-US" sz="1200" b="1" dirty="0">
                        <a:solidFill>
                          <a:schemeClr val="accent2">
                            <a:lumMod val="75000"/>
                          </a:schemeClr>
                        </a:solidFill>
                      </a:endParaRPr>
                    </a:p>
                  </a:txBody>
                  <a:tcPr marL="0" marR="45720" marT="54864" marB="54864" anchor="ctr">
                    <a:solidFill>
                      <a:schemeClr val="bg1"/>
                    </a:solidFill>
                  </a:tcPr>
                </a:tc>
                <a:extLst>
                  <a:ext uri="{0D108BD9-81ED-4DB2-BD59-A6C34878D82A}">
                    <a16:rowId xmlns:a16="http://schemas.microsoft.com/office/drawing/2014/main" val="10003"/>
                  </a:ext>
                </a:extLst>
              </a:tr>
            </a:tbl>
          </a:graphicData>
        </a:graphic>
      </p:graphicFrame>
      <p:sp>
        <p:nvSpPr>
          <p:cNvPr id="13" name="TextBox 12"/>
          <p:cNvSpPr txBox="1"/>
          <p:nvPr/>
        </p:nvSpPr>
        <p:spPr>
          <a:xfrm>
            <a:off x="8624454" y="2514600"/>
            <a:ext cx="574964" cy="307777"/>
          </a:xfrm>
          <a:prstGeom prst="rect">
            <a:avLst/>
          </a:prstGeom>
          <a:noFill/>
        </p:spPr>
        <p:txBody>
          <a:bodyPr wrap="square" rtlCol="0">
            <a:spAutoFit/>
          </a:bodyPr>
          <a:lstStyle/>
          <a:p>
            <a:r>
              <a:rPr lang="en-US" sz="1400" dirty="0" smtClean="0"/>
              <a:t>*</a:t>
            </a:r>
            <a:r>
              <a:rPr lang="en-US" sz="1400" baseline="30000" dirty="0" smtClean="0"/>
              <a:t>N, L</a:t>
            </a:r>
            <a:endParaRPr lang="en-US" sz="1400" dirty="0"/>
          </a:p>
        </p:txBody>
      </p:sp>
      <p:sp>
        <p:nvSpPr>
          <p:cNvPr id="14" name="TextBox 13"/>
          <p:cNvSpPr txBox="1"/>
          <p:nvPr/>
        </p:nvSpPr>
        <p:spPr>
          <a:xfrm>
            <a:off x="8634845" y="2826814"/>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5" name="TextBox 14"/>
          <p:cNvSpPr txBox="1"/>
          <p:nvPr/>
        </p:nvSpPr>
        <p:spPr>
          <a:xfrm>
            <a:off x="2971800" y="5212773"/>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6" name="TextBox 15"/>
          <p:cNvSpPr txBox="1"/>
          <p:nvPr/>
        </p:nvSpPr>
        <p:spPr>
          <a:xfrm>
            <a:off x="2982191" y="5421077"/>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9" name="TextBox 18"/>
          <p:cNvSpPr txBox="1"/>
          <p:nvPr/>
        </p:nvSpPr>
        <p:spPr>
          <a:xfrm>
            <a:off x="4159827" y="5212773"/>
            <a:ext cx="574964" cy="307777"/>
          </a:xfrm>
          <a:prstGeom prst="rect">
            <a:avLst/>
          </a:prstGeom>
          <a:noFill/>
        </p:spPr>
        <p:txBody>
          <a:bodyPr wrap="square" rtlCol="0">
            <a:spAutoFit/>
          </a:bodyPr>
          <a:lstStyle/>
          <a:p>
            <a:r>
              <a:rPr lang="en-US" sz="1400" dirty="0" smtClean="0"/>
              <a:t>*</a:t>
            </a:r>
            <a:r>
              <a:rPr lang="en-US" sz="1400" baseline="30000" dirty="0" smtClean="0"/>
              <a:t>N, L</a:t>
            </a:r>
            <a:endParaRPr lang="en-US" sz="1400" dirty="0"/>
          </a:p>
        </p:txBody>
      </p:sp>
      <p:sp>
        <p:nvSpPr>
          <p:cNvPr id="20" name="TextBox 19"/>
          <p:cNvSpPr txBox="1"/>
          <p:nvPr/>
        </p:nvSpPr>
        <p:spPr>
          <a:xfrm>
            <a:off x="4170218" y="5421077"/>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1" name="TextBox 20"/>
          <p:cNvSpPr txBox="1"/>
          <p:nvPr/>
        </p:nvSpPr>
        <p:spPr>
          <a:xfrm>
            <a:off x="5347854" y="5212773"/>
            <a:ext cx="574964" cy="307777"/>
          </a:xfrm>
          <a:prstGeom prst="rect">
            <a:avLst/>
          </a:prstGeom>
          <a:noFill/>
        </p:spPr>
        <p:txBody>
          <a:bodyPr wrap="square" rtlCol="0">
            <a:spAutoFit/>
          </a:bodyPr>
          <a:lstStyle/>
          <a:p>
            <a:r>
              <a:rPr lang="en-US" sz="1400" dirty="0" smtClean="0"/>
              <a:t>*</a:t>
            </a:r>
            <a:r>
              <a:rPr lang="en-US" sz="1400" baseline="30000" dirty="0" smtClean="0"/>
              <a:t>N, L</a:t>
            </a:r>
            <a:endParaRPr lang="en-US" sz="1400" dirty="0"/>
          </a:p>
        </p:txBody>
      </p:sp>
      <p:sp>
        <p:nvSpPr>
          <p:cNvPr id="22" name="TextBox 21"/>
          <p:cNvSpPr txBox="1"/>
          <p:nvPr/>
        </p:nvSpPr>
        <p:spPr>
          <a:xfrm>
            <a:off x="5358245" y="5421077"/>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3" name="TextBox 22"/>
          <p:cNvSpPr txBox="1"/>
          <p:nvPr/>
        </p:nvSpPr>
        <p:spPr>
          <a:xfrm>
            <a:off x="6501245" y="5198919"/>
            <a:ext cx="574964" cy="307777"/>
          </a:xfrm>
          <a:prstGeom prst="rect">
            <a:avLst/>
          </a:prstGeom>
          <a:noFill/>
        </p:spPr>
        <p:txBody>
          <a:bodyPr wrap="square" rtlCol="0">
            <a:spAutoFit/>
          </a:bodyPr>
          <a:lstStyle/>
          <a:p>
            <a:r>
              <a:rPr lang="en-US" sz="1400" dirty="0" smtClean="0"/>
              <a:t>*</a:t>
            </a:r>
            <a:r>
              <a:rPr lang="en-US" sz="1400" baseline="30000" dirty="0" smtClean="0"/>
              <a:t>N, L</a:t>
            </a:r>
            <a:endParaRPr lang="en-US" sz="1400" dirty="0"/>
          </a:p>
        </p:txBody>
      </p:sp>
      <p:sp>
        <p:nvSpPr>
          <p:cNvPr id="24" name="TextBox 23"/>
          <p:cNvSpPr txBox="1"/>
          <p:nvPr/>
        </p:nvSpPr>
        <p:spPr>
          <a:xfrm>
            <a:off x="6511636" y="5407223"/>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5" name="TextBox 24"/>
          <p:cNvSpPr txBox="1"/>
          <p:nvPr/>
        </p:nvSpPr>
        <p:spPr>
          <a:xfrm>
            <a:off x="7696200" y="5209310"/>
            <a:ext cx="574964" cy="307777"/>
          </a:xfrm>
          <a:prstGeom prst="rect">
            <a:avLst/>
          </a:prstGeom>
          <a:noFill/>
        </p:spPr>
        <p:txBody>
          <a:bodyPr wrap="square" rtlCol="0">
            <a:spAutoFit/>
          </a:bodyPr>
          <a:lstStyle/>
          <a:p>
            <a:r>
              <a:rPr lang="en-US" sz="1400" dirty="0" smtClean="0"/>
              <a:t>*</a:t>
            </a:r>
            <a:r>
              <a:rPr lang="en-US" sz="1400" baseline="30000" dirty="0" smtClean="0"/>
              <a:t>N, L</a:t>
            </a:r>
            <a:endParaRPr lang="en-US" sz="1400" dirty="0"/>
          </a:p>
        </p:txBody>
      </p:sp>
      <p:sp>
        <p:nvSpPr>
          <p:cNvPr id="26" name="TextBox 25"/>
          <p:cNvSpPr txBox="1"/>
          <p:nvPr/>
        </p:nvSpPr>
        <p:spPr>
          <a:xfrm>
            <a:off x="7706591" y="5417614"/>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7" name="TextBox 10"/>
          <p:cNvSpPr txBox="1">
            <a:spLocks noChangeArrowheads="1"/>
          </p:cNvSpPr>
          <p:nvPr/>
        </p:nvSpPr>
        <p:spPr bwMode="auto">
          <a:xfrm>
            <a:off x="-152400" y="5879068"/>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Tree>
    <p:extLst>
      <p:ext uri="{BB962C8B-B14F-4D97-AF65-F5344CB8AC3E}">
        <p14:creationId xmlns:p14="http://schemas.microsoft.com/office/powerpoint/2010/main" val="19902122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116284715"/>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7943"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58738"/>
            <a:ext cx="9610725" cy="398462"/>
          </a:xfrm>
        </p:spPr>
        <p:txBody>
          <a:bodyPr/>
          <a:lstStyle/>
          <a:p>
            <a:r>
              <a:rPr lang="en-US" dirty="0">
                <a:solidFill>
                  <a:srgbClr val="0000FF"/>
                </a:solidFill>
              </a:rPr>
              <a:t>Section 3</a:t>
            </a:r>
            <a:r>
              <a:rPr lang="en-US" dirty="0" smtClean="0">
                <a:solidFill>
                  <a:srgbClr val="0000FF"/>
                </a:solidFill>
              </a:rPr>
              <a:t>: Gaming/Gambling Potential Assessment</a:t>
            </a:r>
            <a:endParaRPr lang="en-US" dirty="0">
              <a:solidFill>
                <a:srgbClr val="0000FF"/>
              </a:solidFill>
            </a:endParaRPr>
          </a:p>
        </p:txBody>
      </p:sp>
      <p:sp>
        <p:nvSpPr>
          <p:cNvPr id="61445" name="Text Placeholder 4"/>
          <p:cNvSpPr>
            <a:spLocks noGrp="1"/>
          </p:cNvSpPr>
          <p:nvPr>
            <p:ph type="body" sz="quarter" idx="11"/>
          </p:nvPr>
        </p:nvSpPr>
        <p:spPr>
          <a:xfrm>
            <a:off x="49213" y="442913"/>
            <a:ext cx="9094787" cy="533400"/>
          </a:xfrm>
        </p:spPr>
        <p:txBody>
          <a:bodyPr>
            <a:normAutofit lnSpcReduction="10000"/>
          </a:bodyPr>
          <a:lstStyle/>
          <a:p>
            <a:r>
              <a:rPr lang="en-US" dirty="0" smtClean="0"/>
              <a:t>Maryland Lottery Perception</a:t>
            </a:r>
            <a:endParaRPr lang="en-US" i="1" dirty="0"/>
          </a:p>
        </p:txBody>
      </p:sp>
      <p:pic>
        <p:nvPicPr>
          <p:cNvPr id="18"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33" y="1803154"/>
            <a:ext cx="8388092" cy="413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6" name="Text Placeholder 6"/>
          <p:cNvSpPr>
            <a:spLocks noGrp="1"/>
          </p:cNvSpPr>
          <p:nvPr>
            <p:ph type="body" sz="quarter" idx="13"/>
          </p:nvPr>
        </p:nvSpPr>
        <p:spPr>
          <a:xfrm>
            <a:off x="76200" y="6337300"/>
            <a:ext cx="7162800" cy="292100"/>
          </a:xfrm>
        </p:spPr>
        <p:txBody>
          <a:bodyPr/>
          <a:lstStyle/>
          <a:p>
            <a:pPr algn="l"/>
            <a:r>
              <a:rPr lang="en-US" sz="1100" dirty="0"/>
              <a:t>How well does each of the following statements describe your perception of the Maryland Lottery</a:t>
            </a:r>
            <a:r>
              <a:rPr lang="en-US" sz="1100" dirty="0" smtClean="0"/>
              <a:t>?</a:t>
            </a:r>
            <a:endParaRPr lang="en-US" sz="1100" dirty="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7" name="Text Box 1036"/>
          <p:cNvSpPr txBox="1">
            <a:spLocks noChangeArrowheads="1"/>
          </p:cNvSpPr>
          <p:nvPr/>
        </p:nvSpPr>
        <p:spPr bwMode="auto">
          <a:xfrm>
            <a:off x="110066" y="1258825"/>
            <a:ext cx="8957733" cy="430887"/>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dirty="0">
                <a:latin typeface="+mj-lt"/>
              </a:rPr>
              <a:t> </a:t>
            </a:r>
            <a:r>
              <a:rPr lang="en-US" sz="1100" b="1" dirty="0" smtClean="0">
                <a:latin typeface="+mj-lt"/>
              </a:rPr>
              <a:t>The perception of the Maryland Lottery is lower with the non-players across all statements particularly in their view that it is “</a:t>
            </a:r>
            <a:r>
              <a:rPr lang="en-US" sz="1100" b="1" i="1" dirty="0" smtClean="0">
                <a:latin typeface="+mj-lt"/>
              </a:rPr>
              <a:t>fun and exciting” </a:t>
            </a:r>
            <a:r>
              <a:rPr lang="en-US" sz="1100" b="1" dirty="0" smtClean="0">
                <a:latin typeface="+mj-lt"/>
              </a:rPr>
              <a:t>and “</a:t>
            </a:r>
            <a:r>
              <a:rPr lang="en-US" sz="1100" b="1" i="1" dirty="0" smtClean="0">
                <a:latin typeface="+mj-lt"/>
              </a:rPr>
              <a:t>encourages responsible gaming</a:t>
            </a:r>
            <a:r>
              <a:rPr lang="en-US" sz="1100" b="1" dirty="0" smtClean="0">
                <a:latin typeface="+mj-lt"/>
              </a:rPr>
              <a:t>”.</a:t>
            </a:r>
            <a:endParaRPr lang="en-US" sz="1100" b="1" dirty="0">
              <a:latin typeface="+mj-lt"/>
            </a:endParaRPr>
          </a:p>
        </p:txBody>
      </p:sp>
      <p:graphicFrame>
        <p:nvGraphicFramePr>
          <p:cNvPr id="9" name="Table 8"/>
          <p:cNvGraphicFramePr>
            <a:graphicFrameLocks noGrp="1"/>
          </p:cNvGraphicFramePr>
          <p:nvPr>
            <p:extLst>
              <p:ext uri="{D42A27DB-BD31-4B8C-83A1-F6EECF244321}">
                <p14:modId xmlns:p14="http://schemas.microsoft.com/office/powerpoint/2010/main" val="343456648"/>
              </p:ext>
            </p:extLst>
          </p:nvPr>
        </p:nvGraphicFramePr>
        <p:xfrm>
          <a:off x="6477000" y="1676400"/>
          <a:ext cx="2575559" cy="1620572"/>
        </p:xfrm>
        <a:graphic>
          <a:graphicData uri="http://schemas.openxmlformats.org/drawingml/2006/table">
            <a:tbl>
              <a:tblPr firstRow="1" bandRow="1">
                <a:tableStyleId>{7E9639D4-E3E2-4D34-9284-5A2195B3D0D7}</a:tableStyleId>
              </a:tblPr>
              <a:tblGrid>
                <a:gridCol w="1905000">
                  <a:extLst>
                    <a:ext uri="{9D8B030D-6E8A-4147-A177-3AD203B41FA5}">
                      <a16:colId xmlns:a16="http://schemas.microsoft.com/office/drawing/2014/main" val="20000"/>
                    </a:ext>
                  </a:extLst>
                </a:gridCol>
                <a:gridCol w="670559">
                  <a:extLst>
                    <a:ext uri="{9D8B030D-6E8A-4147-A177-3AD203B41FA5}">
                      <a16:colId xmlns:a16="http://schemas.microsoft.com/office/drawing/2014/main" val="20001"/>
                    </a:ext>
                  </a:extLst>
                </a:gridCol>
              </a:tblGrid>
              <a:tr h="347811">
                <a:tc gridSpan="2">
                  <a:txBody>
                    <a:bodyPr/>
                    <a:lstStyle/>
                    <a:p>
                      <a:pPr algn="ctr">
                        <a:lnSpc>
                          <a:spcPct val="90000"/>
                        </a:lnSpc>
                      </a:pPr>
                      <a:r>
                        <a:rPr lang="en-US" sz="1400" dirty="0" smtClean="0"/>
                        <a:t>MARYLAND</a:t>
                      </a:r>
                      <a:r>
                        <a:rPr lang="en-US" sz="1400" baseline="0" dirty="0" smtClean="0"/>
                        <a:t> LOTTERY PERCEPTION </a:t>
                      </a:r>
                      <a:r>
                        <a:rPr lang="en-US" sz="1400" u="none" dirty="0" smtClean="0"/>
                        <a:t>TOTAL SCORE</a:t>
                      </a:r>
                    </a:p>
                    <a:p>
                      <a:pPr algn="ctr">
                        <a:lnSpc>
                          <a:spcPct val="90000"/>
                        </a:lnSpc>
                      </a:pPr>
                      <a:r>
                        <a:rPr lang="en-US" sz="1400" b="0" i="1" u="none" dirty="0" smtClean="0"/>
                        <a:t>(out of a possible 50 points)</a:t>
                      </a:r>
                    </a:p>
                  </a:txBody>
                  <a:tcPr marL="9144" marR="9144" marT="54864" marB="54864" anchor="ctr">
                    <a:solidFill>
                      <a:schemeClr val="tx1">
                        <a:lumMod val="65000"/>
                        <a:lumOff val="35000"/>
                      </a:schemeClr>
                    </a:solidFill>
                  </a:tcPr>
                </a:tc>
                <a:tc hMerge="1">
                  <a:txBody>
                    <a:bodyPr/>
                    <a:lstStyle/>
                    <a:p>
                      <a:endParaRPr lang="en-US" dirty="0"/>
                    </a:p>
                  </a:txBody>
                  <a:tcPr/>
                </a:tc>
                <a:extLst>
                  <a:ext uri="{0D108BD9-81ED-4DB2-BD59-A6C34878D82A}">
                    <a16:rowId xmlns:a16="http://schemas.microsoft.com/office/drawing/2014/main" val="10000"/>
                  </a:ext>
                </a:extLst>
              </a:tr>
              <a:tr h="281023">
                <a:tc>
                  <a:txBody>
                    <a:bodyPr/>
                    <a:lstStyle/>
                    <a:p>
                      <a:pPr>
                        <a:lnSpc>
                          <a:spcPct val="100000"/>
                        </a:lnSpc>
                      </a:pPr>
                      <a:r>
                        <a:rPr lang="en-US" sz="1200" b="1" dirty="0" smtClean="0">
                          <a:solidFill>
                            <a:schemeClr val="accent1">
                              <a:lumMod val="75000"/>
                            </a:schemeClr>
                          </a:solidFill>
                        </a:rPr>
                        <a:t>High</a:t>
                      </a:r>
                      <a:r>
                        <a:rPr lang="en-US" sz="1200" b="1" baseline="0" dirty="0" smtClean="0">
                          <a:solidFill>
                            <a:schemeClr val="accent1">
                              <a:lumMod val="75000"/>
                            </a:schemeClr>
                          </a:solidFill>
                        </a:rPr>
                        <a:t> Frequency Players</a:t>
                      </a:r>
                    </a:p>
                  </a:txBody>
                  <a:tcPr marR="9144" marT="54864" marB="64008"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lumMod val="75000"/>
                            </a:schemeClr>
                          </a:solidFill>
                        </a:rPr>
                        <a:t>31.5</a:t>
                      </a:r>
                      <a:endParaRPr lang="en-US" sz="1200" b="1" dirty="0">
                        <a:solidFill>
                          <a:schemeClr val="accent1">
                            <a:lumMod val="75000"/>
                          </a:schemeClr>
                        </a:solidFill>
                      </a:endParaRPr>
                    </a:p>
                  </a:txBody>
                  <a:tcPr marL="0" marR="45720" marT="54864" marB="54864" anchor="ctr">
                    <a:solidFill>
                      <a:schemeClr val="bg1"/>
                    </a:solidFill>
                  </a:tcPr>
                </a:tc>
                <a:extLst>
                  <a:ext uri="{0D108BD9-81ED-4DB2-BD59-A6C34878D82A}">
                    <a16:rowId xmlns:a16="http://schemas.microsoft.com/office/drawing/2014/main" val="10001"/>
                  </a:ext>
                </a:extLst>
              </a:tr>
              <a:tr h="316510">
                <a:tc>
                  <a:txBody>
                    <a:bodyPr/>
                    <a:lstStyle/>
                    <a:p>
                      <a:pPr>
                        <a:lnSpc>
                          <a:spcPct val="100000"/>
                        </a:lnSpc>
                      </a:pPr>
                      <a:r>
                        <a:rPr lang="en-US" sz="1200" b="1" dirty="0" smtClean="0">
                          <a:solidFill>
                            <a:schemeClr val="accent4">
                              <a:lumMod val="75000"/>
                            </a:schemeClr>
                          </a:solidFill>
                        </a:rPr>
                        <a:t>Low Frequency Players</a:t>
                      </a:r>
                      <a:endParaRPr lang="en-US" sz="1600" dirty="0">
                        <a:solidFill>
                          <a:schemeClr val="accent4">
                            <a:lumMod val="75000"/>
                          </a:schemeClr>
                        </a:solidFill>
                      </a:endParaRPr>
                    </a:p>
                  </a:txBody>
                  <a:tcPr marR="9144" marT="54864" marB="64008"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4">
                              <a:lumMod val="75000"/>
                            </a:schemeClr>
                          </a:solidFill>
                        </a:rPr>
                        <a:t>28.4</a:t>
                      </a:r>
                      <a:endParaRPr lang="en-US" sz="1200" b="1" dirty="0">
                        <a:solidFill>
                          <a:schemeClr val="accent4">
                            <a:lumMod val="75000"/>
                          </a:schemeClr>
                        </a:solidFill>
                      </a:endParaRPr>
                    </a:p>
                  </a:txBody>
                  <a:tcPr marL="0" marR="45720" marT="54864" marB="54864" anchor="ctr">
                    <a:solidFill>
                      <a:schemeClr val="bg1"/>
                    </a:solidFill>
                  </a:tcPr>
                </a:tc>
                <a:extLst>
                  <a:ext uri="{0D108BD9-81ED-4DB2-BD59-A6C34878D82A}">
                    <a16:rowId xmlns:a16="http://schemas.microsoft.com/office/drawing/2014/main" val="10002"/>
                  </a:ext>
                </a:extLst>
              </a:tr>
              <a:tr h="316510">
                <a:tc>
                  <a:txBody>
                    <a:bodyPr/>
                    <a:lstStyle/>
                    <a:p>
                      <a:pPr>
                        <a:lnSpc>
                          <a:spcPct val="100000"/>
                        </a:lnSpc>
                      </a:pPr>
                      <a:r>
                        <a:rPr lang="en-US" sz="1200" b="1" dirty="0" smtClean="0">
                          <a:solidFill>
                            <a:schemeClr val="accent2">
                              <a:lumMod val="75000"/>
                            </a:schemeClr>
                          </a:solidFill>
                        </a:rPr>
                        <a:t>Non-Players</a:t>
                      </a:r>
                      <a:endParaRPr lang="en-US" sz="1200" b="1" dirty="0">
                        <a:solidFill>
                          <a:schemeClr val="accent2">
                            <a:lumMod val="75000"/>
                          </a:schemeClr>
                        </a:solidFill>
                      </a:endParaRPr>
                    </a:p>
                  </a:txBody>
                  <a:tcPr marR="9144" marT="54864" marB="64008"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2">
                              <a:lumMod val="75000"/>
                            </a:schemeClr>
                          </a:solidFill>
                        </a:rPr>
                        <a:t>23.8</a:t>
                      </a:r>
                      <a:endParaRPr lang="en-US" sz="1200" b="1" dirty="0">
                        <a:solidFill>
                          <a:schemeClr val="accent2">
                            <a:lumMod val="75000"/>
                          </a:schemeClr>
                        </a:solidFill>
                      </a:endParaRPr>
                    </a:p>
                  </a:txBody>
                  <a:tcPr marL="0" marR="45720" marT="54864" marB="54864" anchor="ctr">
                    <a:solidFill>
                      <a:schemeClr val="bg1"/>
                    </a:solidFill>
                  </a:tcPr>
                </a:tc>
                <a:extLst>
                  <a:ext uri="{0D108BD9-81ED-4DB2-BD59-A6C34878D82A}">
                    <a16:rowId xmlns:a16="http://schemas.microsoft.com/office/drawing/2014/main" val="10003"/>
                  </a:ext>
                </a:extLst>
              </a:tr>
            </a:tbl>
          </a:graphicData>
        </a:graphic>
      </p:graphicFrame>
      <p:sp>
        <p:nvSpPr>
          <p:cNvPr id="10" name="TextBox 9"/>
          <p:cNvSpPr txBox="1"/>
          <p:nvPr/>
        </p:nvSpPr>
        <p:spPr>
          <a:xfrm>
            <a:off x="8589818" y="2351809"/>
            <a:ext cx="574964" cy="307777"/>
          </a:xfrm>
          <a:prstGeom prst="rect">
            <a:avLst/>
          </a:prstGeom>
          <a:noFill/>
        </p:spPr>
        <p:txBody>
          <a:bodyPr wrap="square" rtlCol="0">
            <a:spAutoFit/>
          </a:bodyPr>
          <a:lstStyle/>
          <a:p>
            <a:r>
              <a:rPr lang="en-US" sz="1400" dirty="0" smtClean="0"/>
              <a:t>*</a:t>
            </a:r>
            <a:r>
              <a:rPr lang="en-US" sz="1400" baseline="30000" dirty="0" smtClean="0"/>
              <a:t>N, L</a:t>
            </a:r>
            <a:endParaRPr lang="en-US" sz="1400" dirty="0"/>
          </a:p>
        </p:txBody>
      </p:sp>
      <p:sp>
        <p:nvSpPr>
          <p:cNvPr id="11" name="TextBox 10"/>
          <p:cNvSpPr txBox="1"/>
          <p:nvPr/>
        </p:nvSpPr>
        <p:spPr>
          <a:xfrm>
            <a:off x="8600209" y="2664023"/>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2" name="TextBox 11"/>
          <p:cNvSpPr txBox="1"/>
          <p:nvPr/>
        </p:nvSpPr>
        <p:spPr>
          <a:xfrm>
            <a:off x="2971800" y="5212773"/>
            <a:ext cx="574964" cy="307777"/>
          </a:xfrm>
          <a:prstGeom prst="rect">
            <a:avLst/>
          </a:prstGeom>
          <a:noFill/>
        </p:spPr>
        <p:txBody>
          <a:bodyPr wrap="square" rtlCol="0">
            <a:spAutoFit/>
          </a:bodyPr>
          <a:lstStyle/>
          <a:p>
            <a:r>
              <a:rPr lang="en-US" sz="1400" dirty="0" smtClean="0"/>
              <a:t>*</a:t>
            </a:r>
            <a:r>
              <a:rPr lang="en-US" sz="1400" baseline="30000" dirty="0" smtClean="0"/>
              <a:t>N, L</a:t>
            </a:r>
            <a:endParaRPr lang="en-US" sz="1400" dirty="0"/>
          </a:p>
        </p:txBody>
      </p:sp>
      <p:sp>
        <p:nvSpPr>
          <p:cNvPr id="13" name="TextBox 12"/>
          <p:cNvSpPr txBox="1"/>
          <p:nvPr/>
        </p:nvSpPr>
        <p:spPr>
          <a:xfrm>
            <a:off x="2982191" y="5421077"/>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4" name="TextBox 13"/>
          <p:cNvSpPr txBox="1"/>
          <p:nvPr/>
        </p:nvSpPr>
        <p:spPr>
          <a:xfrm>
            <a:off x="4159827" y="5212773"/>
            <a:ext cx="574964" cy="307777"/>
          </a:xfrm>
          <a:prstGeom prst="rect">
            <a:avLst/>
          </a:prstGeom>
          <a:noFill/>
        </p:spPr>
        <p:txBody>
          <a:bodyPr wrap="square" rtlCol="0">
            <a:spAutoFit/>
          </a:bodyPr>
          <a:lstStyle/>
          <a:p>
            <a:r>
              <a:rPr lang="en-US" sz="1400" dirty="0" smtClean="0"/>
              <a:t>*</a:t>
            </a:r>
            <a:r>
              <a:rPr lang="en-US" sz="1400" baseline="30000" dirty="0" smtClean="0"/>
              <a:t>N, L</a:t>
            </a:r>
            <a:endParaRPr lang="en-US" sz="1400" dirty="0"/>
          </a:p>
        </p:txBody>
      </p:sp>
      <p:sp>
        <p:nvSpPr>
          <p:cNvPr id="15" name="TextBox 14"/>
          <p:cNvSpPr txBox="1"/>
          <p:nvPr/>
        </p:nvSpPr>
        <p:spPr>
          <a:xfrm>
            <a:off x="4170218" y="5421077"/>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6" name="TextBox 15"/>
          <p:cNvSpPr txBox="1"/>
          <p:nvPr/>
        </p:nvSpPr>
        <p:spPr>
          <a:xfrm>
            <a:off x="5347854" y="5212773"/>
            <a:ext cx="574964" cy="307777"/>
          </a:xfrm>
          <a:prstGeom prst="rect">
            <a:avLst/>
          </a:prstGeom>
          <a:noFill/>
        </p:spPr>
        <p:txBody>
          <a:bodyPr wrap="square" rtlCol="0">
            <a:spAutoFit/>
          </a:bodyPr>
          <a:lstStyle/>
          <a:p>
            <a:r>
              <a:rPr lang="en-US" sz="1400" dirty="0" smtClean="0"/>
              <a:t>*</a:t>
            </a:r>
            <a:r>
              <a:rPr lang="en-US" sz="1400" baseline="30000" dirty="0" smtClean="0"/>
              <a:t>N, L</a:t>
            </a:r>
            <a:endParaRPr lang="en-US" sz="1400" dirty="0"/>
          </a:p>
        </p:txBody>
      </p:sp>
      <p:sp>
        <p:nvSpPr>
          <p:cNvPr id="19" name="TextBox 18"/>
          <p:cNvSpPr txBox="1"/>
          <p:nvPr/>
        </p:nvSpPr>
        <p:spPr>
          <a:xfrm>
            <a:off x="5358245" y="5421077"/>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0" name="TextBox 19"/>
          <p:cNvSpPr txBox="1"/>
          <p:nvPr/>
        </p:nvSpPr>
        <p:spPr>
          <a:xfrm>
            <a:off x="6501245" y="5198919"/>
            <a:ext cx="574964" cy="307777"/>
          </a:xfrm>
          <a:prstGeom prst="rect">
            <a:avLst/>
          </a:prstGeom>
          <a:noFill/>
        </p:spPr>
        <p:txBody>
          <a:bodyPr wrap="square" rtlCol="0">
            <a:spAutoFit/>
          </a:bodyPr>
          <a:lstStyle/>
          <a:p>
            <a:r>
              <a:rPr lang="en-US" sz="1400" dirty="0" smtClean="0"/>
              <a:t>*</a:t>
            </a:r>
            <a:r>
              <a:rPr lang="en-US" sz="1400" baseline="30000" dirty="0" smtClean="0"/>
              <a:t>N, L</a:t>
            </a:r>
            <a:endParaRPr lang="en-US" sz="1400" dirty="0"/>
          </a:p>
        </p:txBody>
      </p:sp>
      <p:sp>
        <p:nvSpPr>
          <p:cNvPr id="21" name="TextBox 20"/>
          <p:cNvSpPr txBox="1"/>
          <p:nvPr/>
        </p:nvSpPr>
        <p:spPr>
          <a:xfrm>
            <a:off x="6511636" y="5407223"/>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2" name="TextBox 21"/>
          <p:cNvSpPr txBox="1"/>
          <p:nvPr/>
        </p:nvSpPr>
        <p:spPr>
          <a:xfrm>
            <a:off x="7696200" y="5209310"/>
            <a:ext cx="574964" cy="307777"/>
          </a:xfrm>
          <a:prstGeom prst="rect">
            <a:avLst/>
          </a:prstGeom>
          <a:noFill/>
        </p:spPr>
        <p:txBody>
          <a:bodyPr wrap="square" rtlCol="0">
            <a:spAutoFit/>
          </a:bodyPr>
          <a:lstStyle/>
          <a:p>
            <a:r>
              <a:rPr lang="en-US" sz="1400" dirty="0" smtClean="0"/>
              <a:t>*</a:t>
            </a:r>
            <a:r>
              <a:rPr lang="en-US" sz="1400" baseline="30000" dirty="0" smtClean="0"/>
              <a:t>N, L</a:t>
            </a:r>
            <a:endParaRPr lang="en-US" sz="1400" dirty="0"/>
          </a:p>
        </p:txBody>
      </p:sp>
      <p:sp>
        <p:nvSpPr>
          <p:cNvPr id="23" name="TextBox 22"/>
          <p:cNvSpPr txBox="1"/>
          <p:nvPr/>
        </p:nvSpPr>
        <p:spPr>
          <a:xfrm>
            <a:off x="7706591" y="5417614"/>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5" name="TextBox 10"/>
          <p:cNvSpPr txBox="1">
            <a:spLocks noChangeArrowheads="1"/>
          </p:cNvSpPr>
          <p:nvPr/>
        </p:nvSpPr>
        <p:spPr bwMode="auto">
          <a:xfrm>
            <a:off x="-152400" y="5879068"/>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Tree>
    <p:extLst>
      <p:ext uri="{BB962C8B-B14F-4D97-AF65-F5344CB8AC3E}">
        <p14:creationId xmlns:p14="http://schemas.microsoft.com/office/powerpoint/2010/main" val="23292748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2322079855"/>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90319"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24870"/>
            <a:ext cx="9610725" cy="398462"/>
          </a:xfrm>
        </p:spPr>
        <p:txBody>
          <a:bodyPr/>
          <a:lstStyle/>
          <a:p>
            <a:r>
              <a:rPr lang="en-US" dirty="0">
                <a:solidFill>
                  <a:srgbClr val="0000FF"/>
                </a:solidFill>
              </a:rPr>
              <a:t>Section 3</a:t>
            </a:r>
            <a:r>
              <a:rPr lang="en-US" dirty="0" smtClean="0">
                <a:solidFill>
                  <a:srgbClr val="0000FF"/>
                </a:solidFill>
              </a:rPr>
              <a:t>: Gaming/Gambling Potential Assessment</a:t>
            </a:r>
            <a:endParaRPr lang="en-US" dirty="0">
              <a:solidFill>
                <a:srgbClr val="0000FF"/>
              </a:solidFill>
            </a:endParaRPr>
          </a:p>
        </p:txBody>
      </p:sp>
      <p:sp>
        <p:nvSpPr>
          <p:cNvPr id="61445" name="Text Placeholder 4"/>
          <p:cNvSpPr>
            <a:spLocks noGrp="1"/>
          </p:cNvSpPr>
          <p:nvPr>
            <p:ph type="body" sz="quarter" idx="11"/>
          </p:nvPr>
        </p:nvSpPr>
        <p:spPr>
          <a:xfrm>
            <a:off x="49213" y="409045"/>
            <a:ext cx="9094787" cy="533400"/>
          </a:xfrm>
        </p:spPr>
        <p:txBody>
          <a:bodyPr>
            <a:normAutofit fontScale="25000" lnSpcReduction="20000"/>
          </a:bodyPr>
          <a:lstStyle/>
          <a:p>
            <a:r>
              <a:rPr lang="en-US" sz="12800" dirty="0" smtClean="0"/>
              <a:t>Total Gaming Potential Score</a:t>
            </a:r>
            <a:r>
              <a:rPr lang="en-US" dirty="0" smtClean="0"/>
              <a:t/>
            </a:r>
            <a:br>
              <a:rPr lang="en-US" dirty="0" smtClean="0"/>
            </a:br>
            <a:r>
              <a:rPr lang="en-US" sz="7200" b="0" i="1" dirty="0" smtClean="0"/>
              <a:t>(Out of a possible 100 points)</a:t>
            </a:r>
            <a:endParaRPr lang="en-US" sz="7200" b="0" i="1" dirty="0"/>
          </a:p>
        </p:txBody>
      </p:sp>
      <p:sp>
        <p:nvSpPr>
          <p:cNvPr id="61446" name="Text Placeholder 6"/>
          <p:cNvSpPr>
            <a:spLocks noGrp="1"/>
          </p:cNvSpPr>
          <p:nvPr>
            <p:ph type="body" sz="quarter" idx="13"/>
          </p:nvPr>
        </p:nvSpPr>
        <p:spPr>
          <a:xfrm>
            <a:off x="76200" y="6184900"/>
            <a:ext cx="7162800" cy="292100"/>
          </a:xfrm>
        </p:spPr>
        <p:txBody>
          <a:bodyPr/>
          <a:lstStyle/>
          <a:p>
            <a:pPr algn="l"/>
            <a:r>
              <a:rPr lang="en-US" sz="1100" dirty="0"/>
              <a:t>How well does each of the following traits describe you</a:t>
            </a:r>
            <a:r>
              <a:rPr lang="en-US" sz="1100" dirty="0" smtClean="0"/>
              <a:t>?</a:t>
            </a:r>
          </a:p>
          <a:p>
            <a:pPr algn="l"/>
            <a:r>
              <a:rPr lang="en-US" sz="1100" dirty="0"/>
              <a:t>How well does each of the following statements describe you</a:t>
            </a:r>
            <a:r>
              <a:rPr lang="en-US" sz="1100" dirty="0" smtClean="0"/>
              <a:t>?</a:t>
            </a:r>
          </a:p>
          <a:p>
            <a:pPr algn="l"/>
            <a:r>
              <a:rPr lang="en-US" sz="1100" dirty="0"/>
              <a:t>How well does each of the following statements describe your perception of the Maryland Lottery?</a:t>
            </a:r>
            <a:endParaRPr lang="en-US" sz="1100" dirty="0" smtClean="0"/>
          </a:p>
          <a:p>
            <a:pPr algn="l"/>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7" name="Text Box 1036"/>
          <p:cNvSpPr txBox="1">
            <a:spLocks noChangeArrowheads="1"/>
          </p:cNvSpPr>
          <p:nvPr/>
        </p:nvSpPr>
        <p:spPr bwMode="auto">
          <a:xfrm>
            <a:off x="76200" y="1258825"/>
            <a:ext cx="8957733" cy="261610"/>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defRPr/>
            </a:pPr>
            <a:r>
              <a:rPr lang="en-US" sz="1100" dirty="0">
                <a:latin typeface="+mj-lt"/>
              </a:rPr>
              <a:t> </a:t>
            </a:r>
            <a:r>
              <a:rPr lang="en-US" sz="1100" b="1" dirty="0" smtClean="0">
                <a:latin typeface="+mj-lt"/>
              </a:rPr>
              <a:t>When looking at the gaming potential of the three market segments, they follow a logical progression from the high frequency players to non-players.</a:t>
            </a:r>
            <a:endParaRPr lang="en-US" sz="1100" b="1" dirty="0">
              <a:latin typeface="+mj-lt"/>
            </a:endParaRPr>
          </a:p>
        </p:txBody>
      </p:sp>
      <p:pic>
        <p:nvPicPr>
          <p:cNvPr id="14" name="Picture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236" y="1611438"/>
            <a:ext cx="8172762" cy="4393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514600" y="2890671"/>
            <a:ext cx="574964" cy="307777"/>
          </a:xfrm>
          <a:prstGeom prst="rect">
            <a:avLst/>
          </a:prstGeom>
          <a:noFill/>
        </p:spPr>
        <p:txBody>
          <a:bodyPr wrap="square" rtlCol="0">
            <a:spAutoFit/>
          </a:bodyPr>
          <a:lstStyle/>
          <a:p>
            <a:r>
              <a:rPr lang="en-US" sz="1400" dirty="0" smtClean="0"/>
              <a:t>*</a:t>
            </a:r>
            <a:r>
              <a:rPr lang="en-US" sz="1400" baseline="30000" dirty="0" smtClean="0"/>
              <a:t>N, L</a:t>
            </a:r>
            <a:endParaRPr lang="en-US" sz="1400" dirty="0"/>
          </a:p>
        </p:txBody>
      </p:sp>
      <p:sp>
        <p:nvSpPr>
          <p:cNvPr id="10" name="TextBox 9"/>
          <p:cNvSpPr txBox="1"/>
          <p:nvPr/>
        </p:nvSpPr>
        <p:spPr>
          <a:xfrm>
            <a:off x="4942609" y="3120789"/>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1" name="TextBox 10"/>
          <p:cNvSpPr txBox="1">
            <a:spLocks noChangeArrowheads="1"/>
          </p:cNvSpPr>
          <p:nvPr/>
        </p:nvSpPr>
        <p:spPr bwMode="auto">
          <a:xfrm>
            <a:off x="-152400" y="5879068"/>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Tree>
    <p:extLst>
      <p:ext uri="{BB962C8B-B14F-4D97-AF65-F5344CB8AC3E}">
        <p14:creationId xmlns:p14="http://schemas.microsoft.com/office/powerpoint/2010/main" val="33355700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1472120066"/>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91337"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0"/>
            <a:ext cx="9610725" cy="398462"/>
          </a:xfrm>
        </p:spPr>
        <p:txBody>
          <a:bodyPr/>
          <a:lstStyle/>
          <a:p>
            <a:r>
              <a:rPr lang="en-US" dirty="0">
                <a:solidFill>
                  <a:srgbClr val="0000FF"/>
                </a:solidFill>
              </a:rPr>
              <a:t>Section 3</a:t>
            </a:r>
            <a:r>
              <a:rPr lang="en-US" dirty="0" smtClean="0">
                <a:solidFill>
                  <a:srgbClr val="0000FF"/>
                </a:solidFill>
              </a:rPr>
              <a:t>: Gaming/Gambling Potential Assessment</a:t>
            </a:r>
            <a:endParaRPr lang="en-US" dirty="0">
              <a:solidFill>
                <a:srgbClr val="0000FF"/>
              </a:solidFill>
            </a:endParaRPr>
          </a:p>
        </p:txBody>
      </p:sp>
      <p:sp>
        <p:nvSpPr>
          <p:cNvPr id="61445" name="Text Placeholder 4"/>
          <p:cNvSpPr>
            <a:spLocks noGrp="1"/>
          </p:cNvSpPr>
          <p:nvPr>
            <p:ph type="body" sz="quarter" idx="11"/>
          </p:nvPr>
        </p:nvSpPr>
        <p:spPr>
          <a:xfrm>
            <a:off x="49213" y="381000"/>
            <a:ext cx="9094787" cy="533400"/>
          </a:xfrm>
        </p:spPr>
        <p:txBody>
          <a:bodyPr>
            <a:normAutofit fontScale="25000" lnSpcReduction="20000"/>
          </a:bodyPr>
          <a:lstStyle/>
          <a:p>
            <a:r>
              <a:rPr lang="en-US" sz="11200" dirty="0" smtClean="0"/>
              <a:t>Gaming/Gambling Activities (Past 12 Months)</a:t>
            </a:r>
          </a:p>
          <a:p>
            <a:r>
              <a:rPr lang="en-US" sz="8000" b="0" i="1" dirty="0" smtClean="0"/>
              <a:t>Slide 1 of 2</a:t>
            </a:r>
            <a:endParaRPr lang="en-US" sz="8000" b="0" i="1" dirty="0"/>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In </a:t>
            </a:r>
            <a:r>
              <a:rPr lang="en-US" sz="1100" dirty="0"/>
              <a:t>the past 12 months, have you spent any money on any of the following activities?</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7" name="Text Box 1036"/>
          <p:cNvSpPr txBox="1">
            <a:spLocks noChangeArrowheads="1"/>
          </p:cNvSpPr>
          <p:nvPr/>
        </p:nvSpPr>
        <p:spPr bwMode="auto">
          <a:xfrm>
            <a:off x="110066" y="1258825"/>
            <a:ext cx="8957733" cy="261610"/>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dirty="0">
                <a:latin typeface="+mj-lt"/>
              </a:rPr>
              <a:t> </a:t>
            </a:r>
            <a:r>
              <a:rPr lang="en-US" sz="1100" b="1" dirty="0" smtClean="0">
                <a:latin typeface="+mj-lt"/>
              </a:rPr>
              <a:t>Almost half of the Lottery players have participated in raffles and over one third of the high frequency players gamble at Maryland casinos.</a:t>
            </a:r>
            <a:endParaRPr lang="en-US" sz="1100" b="1" dirty="0">
              <a:latin typeface="+mj-lt"/>
            </a:endParaRPr>
          </a:p>
        </p:txBody>
      </p:sp>
      <p:pic>
        <p:nvPicPr>
          <p:cNvPr id="10"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 y="1794076"/>
            <a:ext cx="8724900" cy="414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605330" y="1955799"/>
            <a:ext cx="3429000" cy="307777"/>
          </a:xfrm>
          <a:prstGeom prst="rect">
            <a:avLst/>
          </a:prstGeom>
          <a:noFill/>
        </p:spPr>
        <p:txBody>
          <a:bodyPr wrap="square" rtlCol="0">
            <a:spAutoFit/>
          </a:bodyPr>
          <a:lstStyle/>
          <a:p>
            <a:pPr algn="r"/>
            <a:r>
              <a:rPr lang="en-US" sz="1400" i="1" dirty="0" smtClean="0">
                <a:latin typeface="+mj-lt"/>
                <a:sym typeface="Wingdings" pitchFamily="2" charset="2"/>
              </a:rPr>
              <a:t>Chart is continued on next slide  </a:t>
            </a:r>
            <a:endParaRPr lang="en-US" sz="1400" i="1" dirty="0">
              <a:latin typeface="+mj-lt"/>
            </a:endParaRPr>
          </a:p>
        </p:txBody>
      </p:sp>
      <p:sp>
        <p:nvSpPr>
          <p:cNvPr id="12" name="TextBox 11"/>
          <p:cNvSpPr txBox="1"/>
          <p:nvPr/>
        </p:nvSpPr>
        <p:spPr>
          <a:xfrm>
            <a:off x="2819400" y="5237018"/>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13" name="TextBox 12"/>
          <p:cNvSpPr txBox="1"/>
          <p:nvPr/>
        </p:nvSpPr>
        <p:spPr>
          <a:xfrm>
            <a:off x="2829791" y="5466104"/>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4" name="TextBox 13"/>
          <p:cNvSpPr txBox="1"/>
          <p:nvPr/>
        </p:nvSpPr>
        <p:spPr>
          <a:xfrm>
            <a:off x="3886200" y="5237018"/>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15" name="TextBox 14"/>
          <p:cNvSpPr txBox="1"/>
          <p:nvPr/>
        </p:nvSpPr>
        <p:spPr>
          <a:xfrm>
            <a:off x="3896591" y="5466104"/>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6" name="TextBox 15"/>
          <p:cNvSpPr txBox="1"/>
          <p:nvPr/>
        </p:nvSpPr>
        <p:spPr>
          <a:xfrm>
            <a:off x="4953000" y="5237018"/>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18" name="TextBox 17"/>
          <p:cNvSpPr txBox="1"/>
          <p:nvPr/>
        </p:nvSpPr>
        <p:spPr>
          <a:xfrm>
            <a:off x="4963391" y="5466104"/>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9" name="TextBox 18"/>
          <p:cNvSpPr txBox="1"/>
          <p:nvPr/>
        </p:nvSpPr>
        <p:spPr>
          <a:xfrm>
            <a:off x="6019800" y="5237018"/>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20" name="TextBox 19"/>
          <p:cNvSpPr txBox="1"/>
          <p:nvPr/>
        </p:nvSpPr>
        <p:spPr>
          <a:xfrm>
            <a:off x="6030191" y="5466104"/>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1" name="TextBox 20"/>
          <p:cNvSpPr txBox="1"/>
          <p:nvPr/>
        </p:nvSpPr>
        <p:spPr>
          <a:xfrm>
            <a:off x="7110845" y="5237018"/>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22" name="TextBox 21"/>
          <p:cNvSpPr txBox="1"/>
          <p:nvPr/>
        </p:nvSpPr>
        <p:spPr>
          <a:xfrm>
            <a:off x="7121236" y="5466104"/>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3" name="TextBox 22"/>
          <p:cNvSpPr txBox="1"/>
          <p:nvPr/>
        </p:nvSpPr>
        <p:spPr>
          <a:xfrm>
            <a:off x="8188036" y="5237018"/>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26" name="TextBox 10"/>
          <p:cNvSpPr txBox="1">
            <a:spLocks noChangeArrowheads="1"/>
          </p:cNvSpPr>
          <p:nvPr/>
        </p:nvSpPr>
        <p:spPr bwMode="auto">
          <a:xfrm>
            <a:off x="-152400" y="5867400"/>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Tree>
    <p:extLst>
      <p:ext uri="{BB962C8B-B14F-4D97-AF65-F5344CB8AC3E}">
        <p14:creationId xmlns:p14="http://schemas.microsoft.com/office/powerpoint/2010/main" val="23195473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2744150898"/>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8949"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0"/>
            <a:ext cx="9610725" cy="398462"/>
          </a:xfrm>
        </p:spPr>
        <p:txBody>
          <a:bodyPr/>
          <a:lstStyle/>
          <a:p>
            <a:r>
              <a:rPr lang="en-US" dirty="0">
                <a:solidFill>
                  <a:srgbClr val="0000FF"/>
                </a:solidFill>
              </a:rPr>
              <a:t>Section 3</a:t>
            </a:r>
            <a:r>
              <a:rPr lang="en-US" dirty="0" smtClean="0">
                <a:solidFill>
                  <a:srgbClr val="0000FF"/>
                </a:solidFill>
              </a:rPr>
              <a:t>: Gaming/Gambling Potential Assessment</a:t>
            </a:r>
            <a:endParaRPr lang="en-US" dirty="0">
              <a:solidFill>
                <a:srgbClr val="0000FF"/>
              </a:solidFill>
            </a:endParaRPr>
          </a:p>
        </p:txBody>
      </p:sp>
      <p:sp>
        <p:nvSpPr>
          <p:cNvPr id="61445" name="Text Placeholder 4"/>
          <p:cNvSpPr>
            <a:spLocks noGrp="1"/>
          </p:cNvSpPr>
          <p:nvPr>
            <p:ph type="body" sz="quarter" idx="11"/>
          </p:nvPr>
        </p:nvSpPr>
        <p:spPr>
          <a:xfrm>
            <a:off x="49213" y="381000"/>
            <a:ext cx="9094787" cy="533400"/>
          </a:xfrm>
        </p:spPr>
        <p:txBody>
          <a:bodyPr>
            <a:normAutofit fontScale="25000" lnSpcReduction="20000"/>
          </a:bodyPr>
          <a:lstStyle/>
          <a:p>
            <a:r>
              <a:rPr lang="en-US" sz="11200" dirty="0" smtClean="0"/>
              <a:t>Gaming/Gambling Activities (Past 12 Months)</a:t>
            </a:r>
          </a:p>
          <a:p>
            <a:r>
              <a:rPr lang="en-US" sz="8000" b="0" i="1" dirty="0" smtClean="0"/>
              <a:t>Slide 1 of 2</a:t>
            </a:r>
            <a:endParaRPr lang="en-US" sz="8000" b="0" i="1" dirty="0"/>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In </a:t>
            </a:r>
            <a:r>
              <a:rPr lang="en-US" sz="1100" dirty="0"/>
              <a:t>the past 12 months, have you spent any money on any of the following activities?</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7" name="Text Box 1036"/>
          <p:cNvSpPr txBox="1">
            <a:spLocks noChangeArrowheads="1"/>
          </p:cNvSpPr>
          <p:nvPr/>
        </p:nvSpPr>
        <p:spPr bwMode="auto">
          <a:xfrm>
            <a:off x="110066" y="1258825"/>
            <a:ext cx="8957733" cy="261610"/>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dirty="0">
                <a:latin typeface="+mj-lt"/>
              </a:rPr>
              <a:t> </a:t>
            </a:r>
            <a:r>
              <a:rPr lang="en-US" sz="1100" b="1" dirty="0" smtClean="0">
                <a:latin typeface="+mj-lt"/>
              </a:rPr>
              <a:t>Seventy percent of the non-lottery players do not participate in any gaming/gambling activities</a:t>
            </a:r>
            <a:endParaRPr lang="en-US" sz="1100" b="1" dirty="0">
              <a:latin typeface="+mj-lt"/>
            </a:endParaRPr>
          </a:p>
        </p:txBody>
      </p:sp>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068" y="1777143"/>
            <a:ext cx="8724132" cy="414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819400" y="5237018"/>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11" name="TextBox 10"/>
          <p:cNvSpPr txBox="1"/>
          <p:nvPr/>
        </p:nvSpPr>
        <p:spPr>
          <a:xfrm>
            <a:off x="8198427" y="5410200"/>
            <a:ext cx="574964" cy="307777"/>
          </a:xfrm>
          <a:prstGeom prst="rect">
            <a:avLst/>
          </a:prstGeom>
          <a:noFill/>
        </p:spPr>
        <p:txBody>
          <a:bodyPr wrap="square" rtlCol="0">
            <a:spAutoFit/>
          </a:bodyPr>
          <a:lstStyle/>
          <a:p>
            <a:r>
              <a:rPr lang="en-US" sz="1400" dirty="0" smtClean="0"/>
              <a:t>*</a:t>
            </a:r>
            <a:r>
              <a:rPr lang="en-US" sz="1400" baseline="30000" dirty="0"/>
              <a:t>H</a:t>
            </a:r>
            <a:endParaRPr lang="en-US" sz="1400" dirty="0"/>
          </a:p>
        </p:txBody>
      </p:sp>
      <p:sp>
        <p:nvSpPr>
          <p:cNvPr id="13" name="TextBox 12"/>
          <p:cNvSpPr txBox="1"/>
          <p:nvPr/>
        </p:nvSpPr>
        <p:spPr>
          <a:xfrm>
            <a:off x="8208818" y="5639286"/>
            <a:ext cx="574964" cy="307777"/>
          </a:xfrm>
          <a:prstGeom prst="rect">
            <a:avLst/>
          </a:prstGeom>
          <a:noFill/>
        </p:spPr>
        <p:txBody>
          <a:bodyPr wrap="square" rtlCol="0">
            <a:spAutoFit/>
          </a:bodyPr>
          <a:lstStyle/>
          <a:p>
            <a:r>
              <a:rPr lang="en-US" sz="1400" dirty="0" smtClean="0"/>
              <a:t>*</a:t>
            </a:r>
            <a:r>
              <a:rPr lang="en-US" sz="1400" baseline="30000" dirty="0" smtClean="0"/>
              <a:t>H,L</a:t>
            </a:r>
            <a:endParaRPr lang="en-US" sz="1400" dirty="0"/>
          </a:p>
        </p:txBody>
      </p:sp>
      <p:sp>
        <p:nvSpPr>
          <p:cNvPr id="14" name="TextBox 13"/>
          <p:cNvSpPr txBox="1"/>
          <p:nvPr/>
        </p:nvSpPr>
        <p:spPr>
          <a:xfrm>
            <a:off x="6019800" y="5237018"/>
            <a:ext cx="574964" cy="307777"/>
          </a:xfrm>
          <a:prstGeom prst="rect">
            <a:avLst/>
          </a:prstGeom>
          <a:noFill/>
        </p:spPr>
        <p:txBody>
          <a:bodyPr wrap="square" rtlCol="0">
            <a:spAutoFit/>
          </a:bodyPr>
          <a:lstStyle/>
          <a:p>
            <a:r>
              <a:rPr lang="en-US" sz="1400" dirty="0" smtClean="0"/>
              <a:t>*</a:t>
            </a:r>
            <a:r>
              <a:rPr lang="en-US" sz="1400" baseline="30000" dirty="0"/>
              <a:t>N</a:t>
            </a:r>
            <a:endParaRPr lang="en-US" sz="1400" dirty="0"/>
          </a:p>
        </p:txBody>
      </p:sp>
      <p:sp>
        <p:nvSpPr>
          <p:cNvPr id="15" name="TextBox 14"/>
          <p:cNvSpPr txBox="1"/>
          <p:nvPr/>
        </p:nvSpPr>
        <p:spPr>
          <a:xfrm>
            <a:off x="6030191" y="5466104"/>
            <a:ext cx="574964" cy="307777"/>
          </a:xfrm>
          <a:prstGeom prst="rect">
            <a:avLst/>
          </a:prstGeom>
          <a:noFill/>
        </p:spPr>
        <p:txBody>
          <a:bodyPr wrap="square" rtlCol="0">
            <a:spAutoFit/>
          </a:bodyPr>
          <a:lstStyle/>
          <a:p>
            <a:r>
              <a:rPr lang="en-US" sz="1400" dirty="0" smtClean="0"/>
              <a:t>*</a:t>
            </a:r>
            <a:r>
              <a:rPr lang="en-US" sz="1400" baseline="30000" dirty="0"/>
              <a:t>N</a:t>
            </a:r>
            <a:endParaRPr lang="en-US" sz="1400" dirty="0"/>
          </a:p>
        </p:txBody>
      </p:sp>
      <p:sp>
        <p:nvSpPr>
          <p:cNvPr id="16" name="TextBox 15"/>
          <p:cNvSpPr txBox="1"/>
          <p:nvPr/>
        </p:nvSpPr>
        <p:spPr>
          <a:xfrm>
            <a:off x="4953000" y="5237018"/>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19" name="TextBox 10"/>
          <p:cNvSpPr txBox="1">
            <a:spLocks noChangeArrowheads="1"/>
          </p:cNvSpPr>
          <p:nvPr/>
        </p:nvSpPr>
        <p:spPr bwMode="auto">
          <a:xfrm>
            <a:off x="-152400" y="5867400"/>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
        <p:nvSpPr>
          <p:cNvPr id="18" name="TextBox 17"/>
          <p:cNvSpPr txBox="1"/>
          <p:nvPr/>
        </p:nvSpPr>
        <p:spPr>
          <a:xfrm>
            <a:off x="2794770" y="5410200"/>
            <a:ext cx="574964" cy="307777"/>
          </a:xfrm>
          <a:prstGeom prst="rect">
            <a:avLst/>
          </a:prstGeom>
          <a:noFill/>
        </p:spPr>
        <p:txBody>
          <a:bodyPr wrap="square" rtlCol="0">
            <a:spAutoFit/>
          </a:bodyPr>
          <a:lstStyle/>
          <a:p>
            <a:r>
              <a:rPr lang="en-US" sz="1400" dirty="0" smtClean="0"/>
              <a:t>*</a:t>
            </a:r>
            <a:r>
              <a:rPr lang="en-US" sz="1400" baseline="30000" dirty="0"/>
              <a:t>N</a:t>
            </a:r>
            <a:endParaRPr lang="en-US" sz="1400" dirty="0"/>
          </a:p>
        </p:txBody>
      </p:sp>
    </p:spTree>
    <p:extLst>
      <p:ext uri="{BB962C8B-B14F-4D97-AF65-F5344CB8AC3E}">
        <p14:creationId xmlns:p14="http://schemas.microsoft.com/office/powerpoint/2010/main" val="1576293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Placeholder 1"/>
          <p:cNvSpPr>
            <a:spLocks noGrp="1"/>
          </p:cNvSpPr>
          <p:nvPr>
            <p:ph type="body" sz="quarter" idx="10"/>
          </p:nvPr>
        </p:nvSpPr>
        <p:spPr>
          <a:xfrm>
            <a:off x="152400" y="169863"/>
            <a:ext cx="6934200" cy="685800"/>
          </a:xfrm>
        </p:spPr>
        <p:txBody>
          <a:bodyPr/>
          <a:lstStyle/>
          <a:p>
            <a:pPr eaLnBrk="1" hangingPunct="1"/>
            <a:r>
              <a:rPr lang="en-US" dirty="0" smtClean="0"/>
              <a:t>Methodology </a:t>
            </a:r>
            <a:r>
              <a:rPr lang="en-US" sz="3200" b="0" i="1" dirty="0" smtClean="0"/>
              <a:t>(continued)</a:t>
            </a:r>
          </a:p>
        </p:txBody>
      </p:sp>
      <p:sp>
        <p:nvSpPr>
          <p:cNvPr id="4" name="TextBox 3"/>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6" name="Text Placeholder 18"/>
          <p:cNvSpPr txBox="1">
            <a:spLocks/>
          </p:cNvSpPr>
          <p:nvPr/>
        </p:nvSpPr>
        <p:spPr>
          <a:xfrm>
            <a:off x="304801" y="1524000"/>
            <a:ext cx="8382000" cy="4419600"/>
          </a:xfrm>
          <a:prstGeom prst="rect">
            <a:avLst/>
          </a:prstGeom>
        </p:spPr>
        <p:txBody>
          <a:bodyPr/>
          <a:lstStyle>
            <a:lvl1pPr marL="514350" indent="-514350">
              <a:buFont typeface="+mj-lt"/>
              <a:buAutoNum type="alphaUcPeriod"/>
              <a:defRPr baseline="0"/>
            </a:lvl1pPr>
          </a:lstStyle>
          <a:p>
            <a:pPr fontAlgn="auto">
              <a:spcBef>
                <a:spcPts val="1200"/>
              </a:spcBef>
              <a:spcAft>
                <a:spcPts val="0"/>
              </a:spcAft>
              <a:buFont typeface="+mj-lt"/>
              <a:buAutoNum type="romanUcPeriod" startAt="3"/>
              <a:defRPr/>
            </a:pPr>
            <a:r>
              <a:rPr lang="en-US" b="1" dirty="0" smtClean="0">
                <a:latin typeface="+mj-lt"/>
              </a:rPr>
              <a:t>Survey Vehicle</a:t>
            </a:r>
            <a:r>
              <a:rPr lang="en-US" kern="0" dirty="0" smtClean="0">
                <a:latin typeface="+mj-lt"/>
                <a:cs typeface="Times New Roman" pitchFamily="18" charset="0"/>
              </a:rPr>
              <a:t> </a:t>
            </a:r>
            <a:br>
              <a:rPr lang="en-US" kern="0" dirty="0" smtClean="0">
                <a:latin typeface="+mj-lt"/>
                <a:cs typeface="Times New Roman" pitchFamily="18" charset="0"/>
              </a:rPr>
            </a:br>
            <a:r>
              <a:rPr lang="en-US" sz="1400" kern="0" dirty="0" smtClean="0">
                <a:latin typeface="+mn-lt"/>
                <a:cs typeface="Times New Roman" pitchFamily="18" charset="0"/>
              </a:rPr>
              <a:t>Each participant was e-mailed a communication that contained introductory information and a link to the survey.  E-mail follow-ups were sent bi-weekly until the quotas were achieved. </a:t>
            </a:r>
            <a:br>
              <a:rPr lang="en-US" sz="1400" kern="0" dirty="0" smtClean="0">
                <a:latin typeface="+mn-lt"/>
                <a:cs typeface="Times New Roman" pitchFamily="18" charset="0"/>
              </a:rPr>
            </a:br>
            <a:r>
              <a:rPr lang="en-US" sz="1400" kern="0" dirty="0" smtClean="0">
                <a:latin typeface="+mn-lt"/>
                <a:cs typeface="Times New Roman" pitchFamily="18" charset="0"/>
              </a:rPr>
              <a:t>A total of 2,414 were captured by June 2, 2014.</a:t>
            </a:r>
          </a:p>
          <a:p>
            <a:pPr fontAlgn="auto">
              <a:spcBef>
                <a:spcPts val="1200"/>
              </a:spcBef>
              <a:spcAft>
                <a:spcPts val="0"/>
              </a:spcAft>
              <a:buFont typeface="+mj-lt"/>
              <a:buAutoNum type="romanUcPeriod" startAt="3"/>
              <a:defRPr/>
            </a:pPr>
            <a:endParaRPr lang="en-US" sz="300" b="1" dirty="0" smtClean="0">
              <a:latin typeface="+mj-lt"/>
            </a:endParaRPr>
          </a:p>
          <a:p>
            <a:pPr fontAlgn="auto">
              <a:spcBef>
                <a:spcPts val="1200"/>
              </a:spcBef>
              <a:spcAft>
                <a:spcPts val="0"/>
              </a:spcAft>
              <a:buFont typeface="+mj-lt"/>
              <a:buAutoNum type="romanUcPeriod" startAt="3"/>
              <a:defRPr/>
            </a:pPr>
            <a:r>
              <a:rPr lang="en-US" b="1" dirty="0" smtClean="0">
                <a:latin typeface="+mj-lt"/>
              </a:rPr>
              <a:t>Incentive</a:t>
            </a:r>
            <a:br>
              <a:rPr lang="en-US" b="1" dirty="0" smtClean="0">
                <a:latin typeface="+mj-lt"/>
              </a:rPr>
            </a:br>
            <a:r>
              <a:rPr lang="en-US" sz="1400" dirty="0">
                <a:latin typeface="+mj-lt"/>
              </a:rPr>
              <a:t>Respondents were offered an honorarium to participate in this survey.</a:t>
            </a:r>
            <a:endParaRPr lang="en-US" sz="1400" dirty="0" smtClean="0">
              <a:latin typeface="+mj-lt"/>
            </a:endParaRPr>
          </a:p>
        </p:txBody>
      </p:sp>
    </p:spTree>
    <p:extLst>
      <p:ext uri="{BB962C8B-B14F-4D97-AF65-F5344CB8AC3E}">
        <p14:creationId xmlns:p14="http://schemas.microsoft.com/office/powerpoint/2010/main" val="6537947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600200" y="523875"/>
            <a:ext cx="3733800" cy="457200"/>
          </a:xfrm>
        </p:spPr>
        <p:txBody>
          <a:bodyPr rtlCol="0"/>
          <a:lstStyle/>
          <a:p>
            <a:pPr eaLnBrk="1" fontAlgn="auto" hangingPunct="1">
              <a:spcAft>
                <a:spcPts val="0"/>
              </a:spcAft>
              <a:defRPr/>
            </a:pPr>
            <a:r>
              <a:rPr lang="en-US" dirty="0" smtClean="0"/>
              <a:t>4A</a:t>
            </a:r>
          </a:p>
        </p:txBody>
      </p:sp>
      <p:sp>
        <p:nvSpPr>
          <p:cNvPr id="4" name="Text Placeholder 3"/>
          <p:cNvSpPr>
            <a:spLocks noGrp="1"/>
          </p:cNvSpPr>
          <p:nvPr>
            <p:ph type="body" sz="quarter" idx="11"/>
          </p:nvPr>
        </p:nvSpPr>
        <p:spPr>
          <a:xfrm>
            <a:off x="419100" y="2362200"/>
            <a:ext cx="8305800" cy="990600"/>
          </a:xfrm>
        </p:spPr>
        <p:txBody>
          <a:bodyPr rtlCol="0"/>
          <a:lstStyle/>
          <a:p>
            <a:pPr marL="0" indent="0" eaLnBrk="1" hangingPunct="1">
              <a:defRPr/>
            </a:pPr>
            <a:r>
              <a:rPr lang="en-US" sz="6600" dirty="0" smtClean="0"/>
              <a:t>Lottery </a:t>
            </a:r>
            <a:br>
              <a:rPr lang="en-US" sz="6600" dirty="0" smtClean="0"/>
            </a:br>
            <a:r>
              <a:rPr lang="en-US" sz="6600" dirty="0" smtClean="0"/>
              <a:t>Player Behaviors</a:t>
            </a:r>
            <a:endParaRPr lang="en-US" sz="6600" dirty="0"/>
          </a:p>
        </p:txBody>
      </p:sp>
      <p:sp>
        <p:nvSpPr>
          <p:cNvPr id="5" name="TextBox 4"/>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Tree>
    <p:extLst>
      <p:ext uri="{BB962C8B-B14F-4D97-AF65-F5344CB8AC3E}">
        <p14:creationId xmlns:p14="http://schemas.microsoft.com/office/powerpoint/2010/main" val="16204432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1790785502"/>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92364"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58738"/>
            <a:ext cx="9610725" cy="398462"/>
          </a:xfrm>
        </p:spPr>
        <p:txBody>
          <a:bodyPr/>
          <a:lstStyle/>
          <a:p>
            <a:r>
              <a:rPr lang="en-US" dirty="0">
                <a:solidFill>
                  <a:srgbClr val="0000FF"/>
                </a:solidFill>
              </a:rPr>
              <a:t>Section </a:t>
            </a:r>
            <a:r>
              <a:rPr lang="en-US" dirty="0" smtClean="0">
                <a:solidFill>
                  <a:srgbClr val="0000FF"/>
                </a:solidFill>
              </a:rPr>
              <a:t>4A: Lottery Player Behaviors</a:t>
            </a:r>
            <a:endParaRPr lang="en-US" dirty="0">
              <a:solidFill>
                <a:srgbClr val="0000FF"/>
              </a:solidFill>
            </a:endParaRPr>
          </a:p>
        </p:txBody>
      </p:sp>
      <p:sp>
        <p:nvSpPr>
          <p:cNvPr id="61445" name="Text Placeholder 4"/>
          <p:cNvSpPr>
            <a:spLocks noGrp="1"/>
          </p:cNvSpPr>
          <p:nvPr>
            <p:ph type="body" sz="quarter" idx="11"/>
          </p:nvPr>
        </p:nvSpPr>
        <p:spPr>
          <a:xfrm>
            <a:off x="49213" y="442913"/>
            <a:ext cx="9094787" cy="533400"/>
          </a:xfrm>
        </p:spPr>
        <p:txBody>
          <a:bodyPr>
            <a:normAutofit lnSpcReduction="10000"/>
          </a:bodyPr>
          <a:lstStyle/>
          <a:p>
            <a:r>
              <a:rPr lang="en-US" dirty="0" smtClean="0"/>
              <a:t>Games Played</a:t>
            </a:r>
            <a:endParaRPr lang="en-US" i="1" dirty="0"/>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Which </a:t>
            </a:r>
            <a:r>
              <a:rPr lang="en-US" sz="1100" dirty="0"/>
              <a:t>of the following Maryland Lottery games have you purchased and played in the past 12 months?</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7" name="Text Box 1036"/>
          <p:cNvSpPr txBox="1">
            <a:spLocks noChangeArrowheads="1"/>
          </p:cNvSpPr>
          <p:nvPr/>
        </p:nvSpPr>
        <p:spPr bwMode="auto">
          <a:xfrm>
            <a:off x="110066" y="1258825"/>
            <a:ext cx="8957733" cy="430887"/>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b="1" dirty="0">
                <a:latin typeface="+mj-lt"/>
              </a:rPr>
              <a:t> </a:t>
            </a:r>
            <a:r>
              <a:rPr lang="en-US" sz="1100" b="1" dirty="0" smtClean="0">
                <a:latin typeface="+mj-lt"/>
              </a:rPr>
              <a:t>Jackpot games are played evenly by high and low frequency players. </a:t>
            </a:r>
          </a:p>
          <a:p>
            <a:pPr>
              <a:spcBef>
                <a:spcPts val="0"/>
              </a:spcBef>
              <a:buFont typeface="Wingdings" pitchFamily="2" charset="2"/>
              <a:buChar char="§"/>
              <a:defRPr/>
            </a:pPr>
            <a:r>
              <a:rPr lang="en-US" sz="1100" b="1" dirty="0">
                <a:latin typeface="+mj-lt"/>
              </a:rPr>
              <a:t> </a:t>
            </a:r>
            <a:r>
              <a:rPr lang="en-US" sz="1100" b="1" dirty="0" smtClean="0">
                <a:latin typeface="+mj-lt"/>
              </a:rPr>
              <a:t>Two thirds of high frequency players buy scratch-offs.</a:t>
            </a:r>
            <a:endParaRPr lang="en-US" sz="1100" b="1" dirty="0">
              <a:latin typeface="+mj-lt"/>
            </a:endParaRPr>
          </a:p>
        </p:txBody>
      </p:sp>
      <p:pic>
        <p:nvPicPr>
          <p:cNvPr id="92202" name="Picture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752600"/>
            <a:ext cx="8388092" cy="413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4454236" y="5389418"/>
            <a:ext cx="574964" cy="307777"/>
          </a:xfrm>
          <a:prstGeom prst="rect">
            <a:avLst/>
          </a:prstGeom>
          <a:noFill/>
        </p:spPr>
        <p:txBody>
          <a:bodyPr wrap="square" rtlCol="0">
            <a:spAutoFit/>
          </a:bodyPr>
          <a:lstStyle/>
          <a:p>
            <a:r>
              <a:rPr lang="en-US" sz="1400" dirty="0" smtClean="0"/>
              <a:t>*</a:t>
            </a:r>
            <a:r>
              <a:rPr lang="en-US" sz="1400" baseline="30000" dirty="0"/>
              <a:t>L</a:t>
            </a:r>
            <a:endParaRPr lang="en-US" sz="1400" dirty="0"/>
          </a:p>
        </p:txBody>
      </p:sp>
      <p:sp>
        <p:nvSpPr>
          <p:cNvPr id="21" name="TextBox 20"/>
          <p:cNvSpPr txBox="1"/>
          <p:nvPr/>
        </p:nvSpPr>
        <p:spPr>
          <a:xfrm>
            <a:off x="5967845" y="5386441"/>
            <a:ext cx="574964" cy="307777"/>
          </a:xfrm>
          <a:prstGeom prst="rect">
            <a:avLst/>
          </a:prstGeom>
          <a:noFill/>
        </p:spPr>
        <p:txBody>
          <a:bodyPr wrap="square" rtlCol="0">
            <a:spAutoFit/>
          </a:bodyPr>
          <a:lstStyle/>
          <a:p>
            <a:r>
              <a:rPr lang="en-US" sz="1400" dirty="0" smtClean="0"/>
              <a:t>*</a:t>
            </a:r>
            <a:r>
              <a:rPr lang="en-US" sz="1400" baseline="30000" dirty="0"/>
              <a:t>L</a:t>
            </a:r>
            <a:endParaRPr lang="en-US" sz="1400" dirty="0"/>
          </a:p>
        </p:txBody>
      </p:sp>
      <p:sp>
        <p:nvSpPr>
          <p:cNvPr id="22" name="TextBox 21"/>
          <p:cNvSpPr txBox="1"/>
          <p:nvPr/>
        </p:nvSpPr>
        <p:spPr>
          <a:xfrm>
            <a:off x="7512627" y="5399809"/>
            <a:ext cx="574964" cy="307777"/>
          </a:xfrm>
          <a:prstGeom prst="rect">
            <a:avLst/>
          </a:prstGeom>
          <a:noFill/>
        </p:spPr>
        <p:txBody>
          <a:bodyPr wrap="square" rtlCol="0">
            <a:spAutoFit/>
          </a:bodyPr>
          <a:lstStyle/>
          <a:p>
            <a:r>
              <a:rPr lang="en-US" sz="1400" dirty="0" smtClean="0"/>
              <a:t>*</a:t>
            </a:r>
            <a:r>
              <a:rPr lang="en-US" sz="1400" baseline="30000" dirty="0"/>
              <a:t>L</a:t>
            </a:r>
            <a:endParaRPr lang="en-US" sz="1400" dirty="0"/>
          </a:p>
        </p:txBody>
      </p:sp>
      <p:sp>
        <p:nvSpPr>
          <p:cNvPr id="23" name="TextBox 10"/>
          <p:cNvSpPr txBox="1">
            <a:spLocks noChangeArrowheads="1"/>
          </p:cNvSpPr>
          <p:nvPr/>
        </p:nvSpPr>
        <p:spPr bwMode="auto">
          <a:xfrm>
            <a:off x="-152400" y="5829988"/>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Tree>
    <p:extLst>
      <p:ext uri="{BB962C8B-B14F-4D97-AF65-F5344CB8AC3E}">
        <p14:creationId xmlns:p14="http://schemas.microsoft.com/office/powerpoint/2010/main" val="3576502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2719876206"/>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94412"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58738"/>
            <a:ext cx="9610725" cy="398462"/>
          </a:xfrm>
        </p:spPr>
        <p:txBody>
          <a:bodyPr/>
          <a:lstStyle/>
          <a:p>
            <a:r>
              <a:rPr lang="en-US" dirty="0">
                <a:solidFill>
                  <a:srgbClr val="0000FF"/>
                </a:solidFill>
              </a:rPr>
              <a:t>Section </a:t>
            </a:r>
            <a:r>
              <a:rPr lang="en-US" dirty="0" smtClean="0">
                <a:solidFill>
                  <a:srgbClr val="0000FF"/>
                </a:solidFill>
              </a:rPr>
              <a:t>4A: Lottery Player Behaviors</a:t>
            </a:r>
            <a:endParaRPr lang="en-US" dirty="0">
              <a:solidFill>
                <a:srgbClr val="0000FF"/>
              </a:solidFill>
            </a:endParaRPr>
          </a:p>
        </p:txBody>
      </p:sp>
      <p:sp>
        <p:nvSpPr>
          <p:cNvPr id="61445" name="Text Placeholder 4"/>
          <p:cNvSpPr>
            <a:spLocks noGrp="1"/>
          </p:cNvSpPr>
          <p:nvPr>
            <p:ph type="body" sz="quarter" idx="11"/>
          </p:nvPr>
        </p:nvSpPr>
        <p:spPr>
          <a:xfrm>
            <a:off x="49213" y="442913"/>
            <a:ext cx="9094787" cy="533400"/>
          </a:xfrm>
        </p:spPr>
        <p:txBody>
          <a:bodyPr>
            <a:normAutofit lnSpcReduction="10000"/>
          </a:bodyPr>
          <a:lstStyle/>
          <a:p>
            <a:r>
              <a:rPr lang="en-US" dirty="0" smtClean="0"/>
              <a:t>Annual Lottery Expenditure per Game</a:t>
            </a:r>
            <a:endParaRPr lang="en-US" i="1" dirty="0"/>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In </a:t>
            </a:r>
            <a:r>
              <a:rPr lang="en-US" sz="1100" dirty="0"/>
              <a:t>the past 12 months, approximately how much did you spend on playing each of the following Maryland Lottery games? </a:t>
            </a:r>
            <a:endParaRPr lang="en-US" sz="1100" dirty="0" smtClean="0"/>
          </a:p>
        </p:txBody>
      </p:sp>
      <p:pic>
        <p:nvPicPr>
          <p:cNvPr id="15" name="Picture 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737670"/>
            <a:ext cx="8388092" cy="414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7" name="Text Box 1036"/>
          <p:cNvSpPr txBox="1">
            <a:spLocks noChangeArrowheads="1"/>
          </p:cNvSpPr>
          <p:nvPr/>
        </p:nvSpPr>
        <p:spPr bwMode="auto">
          <a:xfrm>
            <a:off x="110066" y="1258825"/>
            <a:ext cx="8957733" cy="430887"/>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buFont typeface="Wingdings" pitchFamily="2" charset="2"/>
              <a:buChar char="§"/>
              <a:defRPr/>
            </a:pPr>
            <a:r>
              <a:rPr lang="en-US" sz="1100" b="1" dirty="0">
                <a:latin typeface="+mj-lt"/>
              </a:rPr>
              <a:t> </a:t>
            </a:r>
            <a:r>
              <a:rPr lang="en-US" sz="1100" b="1" dirty="0" smtClean="0"/>
              <a:t>In total, the average annual lottery spend per player is $789 for high frequency players and $73 for low frequency players.</a:t>
            </a:r>
            <a:endParaRPr lang="en-US" sz="1100" b="1" dirty="0"/>
          </a:p>
          <a:p>
            <a:pPr>
              <a:spcBef>
                <a:spcPts val="0"/>
              </a:spcBef>
              <a:buFont typeface="Wingdings" pitchFamily="2" charset="2"/>
              <a:buChar char="§"/>
              <a:defRPr/>
            </a:pPr>
            <a:r>
              <a:rPr lang="en-US" sz="1100" b="1" dirty="0" smtClean="0">
                <a:latin typeface="+mj-lt"/>
              </a:rPr>
              <a:t> The Daily </a:t>
            </a:r>
            <a:r>
              <a:rPr lang="en-US" sz="1100" b="1" dirty="0">
                <a:latin typeface="+mj-lt"/>
              </a:rPr>
              <a:t>G</a:t>
            </a:r>
            <a:r>
              <a:rPr lang="en-US" sz="1100" b="1" dirty="0" smtClean="0">
                <a:latin typeface="+mj-lt"/>
              </a:rPr>
              <a:t>ames player segment leads the average annual spend for high volume players with $443 per year.</a:t>
            </a:r>
            <a:endParaRPr lang="en-US" sz="1100" b="1" dirty="0">
              <a:latin typeface="+mj-lt"/>
            </a:endParaRPr>
          </a:p>
        </p:txBody>
      </p:sp>
      <p:graphicFrame>
        <p:nvGraphicFramePr>
          <p:cNvPr id="13" name="Table 12"/>
          <p:cNvGraphicFramePr>
            <a:graphicFrameLocks noGrp="1"/>
          </p:cNvGraphicFramePr>
          <p:nvPr>
            <p:extLst>
              <p:ext uri="{D42A27DB-BD31-4B8C-83A1-F6EECF244321}">
                <p14:modId xmlns:p14="http://schemas.microsoft.com/office/powerpoint/2010/main" val="1152523413"/>
              </p:ext>
            </p:extLst>
          </p:nvPr>
        </p:nvGraphicFramePr>
        <p:xfrm>
          <a:off x="6324600" y="2012162"/>
          <a:ext cx="2575559" cy="1112038"/>
        </p:xfrm>
        <a:graphic>
          <a:graphicData uri="http://schemas.openxmlformats.org/drawingml/2006/table">
            <a:tbl>
              <a:tblPr firstRow="1" bandRow="1">
                <a:tableStyleId>{7E9639D4-E3E2-4D34-9284-5A2195B3D0D7}</a:tableStyleId>
              </a:tblPr>
              <a:tblGrid>
                <a:gridCol w="1781833">
                  <a:extLst>
                    <a:ext uri="{9D8B030D-6E8A-4147-A177-3AD203B41FA5}">
                      <a16:colId xmlns:a16="http://schemas.microsoft.com/office/drawing/2014/main" val="20000"/>
                    </a:ext>
                  </a:extLst>
                </a:gridCol>
                <a:gridCol w="793726">
                  <a:extLst>
                    <a:ext uri="{9D8B030D-6E8A-4147-A177-3AD203B41FA5}">
                      <a16:colId xmlns:a16="http://schemas.microsoft.com/office/drawing/2014/main" val="20001"/>
                    </a:ext>
                  </a:extLst>
                </a:gridCol>
              </a:tblGrid>
              <a:tr h="347811">
                <a:tc gridSpan="2">
                  <a:txBody>
                    <a:bodyPr/>
                    <a:lstStyle/>
                    <a:p>
                      <a:pPr algn="ctr">
                        <a:lnSpc>
                          <a:spcPct val="90000"/>
                        </a:lnSpc>
                      </a:pPr>
                      <a:r>
                        <a:rPr lang="en-US" sz="1400" dirty="0" smtClean="0"/>
                        <a:t>Average TOTAL</a:t>
                      </a:r>
                      <a:r>
                        <a:rPr lang="en-US" sz="1400" baseline="0" dirty="0" smtClean="0"/>
                        <a:t> Annual Lottery Spend per Player</a:t>
                      </a:r>
                      <a:endParaRPr lang="en-US" sz="1400" u="none" dirty="0" smtClean="0"/>
                    </a:p>
                  </a:txBody>
                  <a:tcPr marL="9144" marR="9144" marT="54864" marB="54864" anchor="ctr">
                    <a:solidFill>
                      <a:schemeClr val="tx1">
                        <a:lumMod val="65000"/>
                        <a:lumOff val="35000"/>
                      </a:schemeClr>
                    </a:solidFill>
                  </a:tcPr>
                </a:tc>
                <a:tc hMerge="1">
                  <a:txBody>
                    <a:bodyPr/>
                    <a:lstStyle/>
                    <a:p>
                      <a:endParaRPr lang="en-US" dirty="0"/>
                    </a:p>
                  </a:txBody>
                  <a:tcPr/>
                </a:tc>
                <a:extLst>
                  <a:ext uri="{0D108BD9-81ED-4DB2-BD59-A6C34878D82A}">
                    <a16:rowId xmlns:a16="http://schemas.microsoft.com/office/drawing/2014/main" val="10000"/>
                  </a:ext>
                </a:extLst>
              </a:tr>
              <a:tr h="281023">
                <a:tc>
                  <a:txBody>
                    <a:bodyPr/>
                    <a:lstStyle/>
                    <a:p>
                      <a:pPr>
                        <a:lnSpc>
                          <a:spcPct val="100000"/>
                        </a:lnSpc>
                      </a:pPr>
                      <a:r>
                        <a:rPr lang="en-US" sz="1200" b="1" dirty="0" smtClean="0">
                          <a:solidFill>
                            <a:schemeClr val="accent1">
                              <a:lumMod val="75000"/>
                            </a:schemeClr>
                          </a:solidFill>
                        </a:rPr>
                        <a:t>High</a:t>
                      </a:r>
                      <a:r>
                        <a:rPr lang="en-US" sz="1200" b="1" baseline="0" dirty="0" smtClean="0">
                          <a:solidFill>
                            <a:schemeClr val="accent1">
                              <a:lumMod val="75000"/>
                            </a:schemeClr>
                          </a:solidFill>
                        </a:rPr>
                        <a:t> Frequency Players</a:t>
                      </a:r>
                    </a:p>
                  </a:txBody>
                  <a:tcPr marR="9144" marT="54864" marB="64008"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accent1">
                              <a:lumMod val="75000"/>
                            </a:schemeClr>
                          </a:solidFill>
                          <a:effectLst/>
                          <a:uLnTx/>
                          <a:uFillTx/>
                          <a:latin typeface="+mn-lt"/>
                        </a:rPr>
                        <a:t>$789</a:t>
                      </a:r>
                      <a:endParaRPr lang="en-US" sz="1200" b="1" dirty="0">
                        <a:solidFill>
                          <a:schemeClr val="accent1">
                            <a:lumMod val="75000"/>
                          </a:schemeClr>
                        </a:solidFill>
                      </a:endParaRPr>
                    </a:p>
                  </a:txBody>
                  <a:tcPr marL="0" marR="45720" marT="54864" marB="54864" anchor="ctr">
                    <a:solidFill>
                      <a:schemeClr val="bg1"/>
                    </a:solidFill>
                  </a:tcPr>
                </a:tc>
                <a:extLst>
                  <a:ext uri="{0D108BD9-81ED-4DB2-BD59-A6C34878D82A}">
                    <a16:rowId xmlns:a16="http://schemas.microsoft.com/office/drawing/2014/main" val="10001"/>
                  </a:ext>
                </a:extLst>
              </a:tr>
              <a:tr h="316510">
                <a:tc>
                  <a:txBody>
                    <a:bodyPr/>
                    <a:lstStyle/>
                    <a:p>
                      <a:pPr>
                        <a:lnSpc>
                          <a:spcPct val="100000"/>
                        </a:lnSpc>
                      </a:pPr>
                      <a:r>
                        <a:rPr lang="en-US" sz="1200" b="1" dirty="0" smtClean="0">
                          <a:solidFill>
                            <a:schemeClr val="accent4">
                              <a:lumMod val="75000"/>
                            </a:schemeClr>
                          </a:solidFill>
                        </a:rPr>
                        <a:t>Low Frequency Players</a:t>
                      </a:r>
                      <a:endParaRPr lang="en-US" sz="1600" dirty="0">
                        <a:solidFill>
                          <a:schemeClr val="accent4">
                            <a:lumMod val="75000"/>
                          </a:schemeClr>
                        </a:solidFill>
                      </a:endParaRPr>
                    </a:p>
                  </a:txBody>
                  <a:tcPr marR="9144" marT="54864" marB="64008"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accent4">
                              <a:lumMod val="75000"/>
                            </a:schemeClr>
                          </a:solidFill>
                          <a:effectLst/>
                          <a:uLnTx/>
                          <a:uFillTx/>
                          <a:latin typeface="+mn-lt"/>
                        </a:rPr>
                        <a:t>$73</a:t>
                      </a:r>
                      <a:endParaRPr lang="en-US" sz="1200" b="1" dirty="0">
                        <a:solidFill>
                          <a:schemeClr val="accent4">
                            <a:lumMod val="75000"/>
                          </a:schemeClr>
                        </a:solidFill>
                      </a:endParaRPr>
                    </a:p>
                  </a:txBody>
                  <a:tcPr marL="0" marR="45720" marT="54864" marB="54864" anchor="ctr">
                    <a:solidFill>
                      <a:schemeClr val="bg1"/>
                    </a:solidFill>
                  </a:tcPr>
                </a:tc>
                <a:extLst>
                  <a:ext uri="{0D108BD9-81ED-4DB2-BD59-A6C34878D82A}">
                    <a16:rowId xmlns:a16="http://schemas.microsoft.com/office/drawing/2014/main" val="10002"/>
                  </a:ext>
                </a:extLst>
              </a:tr>
            </a:tbl>
          </a:graphicData>
        </a:graphic>
      </p:graphicFrame>
      <p:sp>
        <p:nvSpPr>
          <p:cNvPr id="11" name="TextBox 10"/>
          <p:cNvSpPr txBox="1"/>
          <p:nvPr/>
        </p:nvSpPr>
        <p:spPr>
          <a:xfrm>
            <a:off x="3387436" y="5389418"/>
            <a:ext cx="574964" cy="307777"/>
          </a:xfrm>
          <a:prstGeom prst="rect">
            <a:avLst/>
          </a:prstGeom>
          <a:noFill/>
        </p:spPr>
        <p:txBody>
          <a:bodyPr wrap="square" rtlCol="0">
            <a:spAutoFit/>
          </a:bodyPr>
          <a:lstStyle/>
          <a:p>
            <a:r>
              <a:rPr lang="en-US" sz="1400" dirty="0" smtClean="0"/>
              <a:t>*</a:t>
            </a:r>
            <a:r>
              <a:rPr lang="en-US" sz="1400" baseline="30000" dirty="0"/>
              <a:t>L</a:t>
            </a:r>
            <a:endParaRPr lang="en-US" sz="1400" dirty="0"/>
          </a:p>
        </p:txBody>
      </p:sp>
      <p:sp>
        <p:nvSpPr>
          <p:cNvPr id="12" name="TextBox 11"/>
          <p:cNvSpPr txBox="1"/>
          <p:nvPr/>
        </p:nvSpPr>
        <p:spPr>
          <a:xfrm>
            <a:off x="4810991" y="5386441"/>
            <a:ext cx="574964" cy="307777"/>
          </a:xfrm>
          <a:prstGeom prst="rect">
            <a:avLst/>
          </a:prstGeom>
          <a:noFill/>
        </p:spPr>
        <p:txBody>
          <a:bodyPr wrap="square" rtlCol="0">
            <a:spAutoFit/>
          </a:bodyPr>
          <a:lstStyle/>
          <a:p>
            <a:r>
              <a:rPr lang="en-US" sz="1400" dirty="0" smtClean="0"/>
              <a:t>*</a:t>
            </a:r>
            <a:r>
              <a:rPr lang="en-US" sz="1400" baseline="30000" dirty="0"/>
              <a:t>L</a:t>
            </a:r>
            <a:endParaRPr lang="en-US" sz="1400" dirty="0"/>
          </a:p>
        </p:txBody>
      </p:sp>
      <p:sp>
        <p:nvSpPr>
          <p:cNvPr id="14" name="TextBox 13"/>
          <p:cNvSpPr txBox="1"/>
          <p:nvPr/>
        </p:nvSpPr>
        <p:spPr>
          <a:xfrm>
            <a:off x="6213764" y="5389418"/>
            <a:ext cx="574964" cy="307777"/>
          </a:xfrm>
          <a:prstGeom prst="rect">
            <a:avLst/>
          </a:prstGeom>
          <a:noFill/>
        </p:spPr>
        <p:txBody>
          <a:bodyPr wrap="square" rtlCol="0">
            <a:spAutoFit/>
          </a:bodyPr>
          <a:lstStyle/>
          <a:p>
            <a:r>
              <a:rPr lang="en-US" sz="1400" dirty="0" smtClean="0"/>
              <a:t>*</a:t>
            </a:r>
            <a:r>
              <a:rPr lang="en-US" sz="1400" baseline="30000" dirty="0"/>
              <a:t>L</a:t>
            </a:r>
            <a:endParaRPr lang="en-US" sz="1400" dirty="0"/>
          </a:p>
        </p:txBody>
      </p:sp>
      <p:sp>
        <p:nvSpPr>
          <p:cNvPr id="16" name="TextBox 15"/>
          <p:cNvSpPr txBox="1"/>
          <p:nvPr/>
        </p:nvSpPr>
        <p:spPr>
          <a:xfrm>
            <a:off x="7620000" y="5386441"/>
            <a:ext cx="574964" cy="307777"/>
          </a:xfrm>
          <a:prstGeom prst="rect">
            <a:avLst/>
          </a:prstGeom>
          <a:noFill/>
        </p:spPr>
        <p:txBody>
          <a:bodyPr wrap="square" rtlCol="0">
            <a:spAutoFit/>
          </a:bodyPr>
          <a:lstStyle/>
          <a:p>
            <a:r>
              <a:rPr lang="en-US" sz="1400" dirty="0" smtClean="0"/>
              <a:t>*</a:t>
            </a:r>
            <a:r>
              <a:rPr lang="en-US" sz="1400" baseline="30000" dirty="0"/>
              <a:t>L</a:t>
            </a:r>
            <a:endParaRPr lang="en-US" sz="1400" dirty="0"/>
          </a:p>
        </p:txBody>
      </p:sp>
      <p:sp>
        <p:nvSpPr>
          <p:cNvPr id="18" name="TextBox 10"/>
          <p:cNvSpPr txBox="1">
            <a:spLocks noChangeArrowheads="1"/>
          </p:cNvSpPr>
          <p:nvPr/>
        </p:nvSpPr>
        <p:spPr bwMode="auto">
          <a:xfrm>
            <a:off x="-152400" y="5829988"/>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Tree>
    <p:extLst>
      <p:ext uri="{BB962C8B-B14F-4D97-AF65-F5344CB8AC3E}">
        <p14:creationId xmlns:p14="http://schemas.microsoft.com/office/powerpoint/2010/main" val="19466993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1247785214"/>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93387"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58738"/>
            <a:ext cx="9610725" cy="398462"/>
          </a:xfrm>
        </p:spPr>
        <p:txBody>
          <a:bodyPr/>
          <a:lstStyle/>
          <a:p>
            <a:r>
              <a:rPr lang="en-US" dirty="0">
                <a:solidFill>
                  <a:srgbClr val="0000FF"/>
                </a:solidFill>
              </a:rPr>
              <a:t>Section </a:t>
            </a:r>
            <a:r>
              <a:rPr lang="en-US" dirty="0" smtClean="0">
                <a:solidFill>
                  <a:srgbClr val="0000FF"/>
                </a:solidFill>
              </a:rPr>
              <a:t>4A: Lottery Player Behaviors</a:t>
            </a:r>
            <a:endParaRPr lang="en-US" dirty="0">
              <a:solidFill>
                <a:srgbClr val="0000FF"/>
              </a:solidFill>
            </a:endParaRPr>
          </a:p>
        </p:txBody>
      </p:sp>
      <p:sp>
        <p:nvSpPr>
          <p:cNvPr id="61445" name="Text Placeholder 4"/>
          <p:cNvSpPr>
            <a:spLocks noGrp="1"/>
          </p:cNvSpPr>
          <p:nvPr>
            <p:ph type="body" sz="quarter" idx="11"/>
          </p:nvPr>
        </p:nvSpPr>
        <p:spPr>
          <a:xfrm>
            <a:off x="49213" y="442913"/>
            <a:ext cx="9094787" cy="533400"/>
          </a:xfrm>
        </p:spPr>
        <p:txBody>
          <a:bodyPr>
            <a:normAutofit lnSpcReduction="10000"/>
          </a:bodyPr>
          <a:lstStyle/>
          <a:p>
            <a:r>
              <a:rPr lang="en-US" dirty="0" smtClean="0"/>
              <a:t>Frequency of Play per Game</a:t>
            </a:r>
            <a:endParaRPr lang="en-US" i="1" dirty="0"/>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How </a:t>
            </a:r>
            <a:r>
              <a:rPr lang="en-US" sz="1100" dirty="0"/>
              <a:t>often do you play each of the following Maryland Lottery games?</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7" name="Text Box 1036"/>
          <p:cNvSpPr txBox="1">
            <a:spLocks noChangeArrowheads="1"/>
          </p:cNvSpPr>
          <p:nvPr/>
        </p:nvSpPr>
        <p:spPr bwMode="auto">
          <a:xfrm>
            <a:off x="110066" y="1258825"/>
            <a:ext cx="8957733" cy="430887"/>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dirty="0">
                <a:latin typeface="+mj-lt"/>
              </a:rPr>
              <a:t> </a:t>
            </a:r>
            <a:r>
              <a:rPr lang="en-US" sz="1100" b="1" dirty="0" smtClean="0">
                <a:latin typeface="+mj-lt"/>
              </a:rPr>
              <a:t>More than half of Maryland Lottery players play at least monthly.</a:t>
            </a:r>
          </a:p>
          <a:p>
            <a:pPr>
              <a:spcBef>
                <a:spcPts val="0"/>
              </a:spcBef>
              <a:buFont typeface="Wingdings" pitchFamily="2" charset="2"/>
              <a:buChar char="§"/>
              <a:defRPr/>
            </a:pPr>
            <a:r>
              <a:rPr lang="en-US" sz="1100" b="1" dirty="0">
                <a:latin typeface="+mj-lt"/>
              </a:rPr>
              <a:t> </a:t>
            </a:r>
            <a:r>
              <a:rPr lang="en-US" sz="1100" b="1" dirty="0" smtClean="0">
                <a:latin typeface="+mj-lt"/>
              </a:rPr>
              <a:t>The daily games player segment has the highest percentage of ‘daily’ players</a:t>
            </a:r>
            <a:endParaRPr lang="en-US" sz="1100" b="1" dirty="0">
              <a:latin typeface="+mj-lt"/>
            </a:endParaRPr>
          </a:p>
        </p:txBody>
      </p:sp>
      <p:pic>
        <p:nvPicPr>
          <p:cNvPr id="93235" name="Picture 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905000"/>
            <a:ext cx="7696200" cy="4133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73001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649487932"/>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95434"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0"/>
            <a:ext cx="9610725" cy="398462"/>
          </a:xfrm>
        </p:spPr>
        <p:txBody>
          <a:bodyPr/>
          <a:lstStyle/>
          <a:p>
            <a:r>
              <a:rPr lang="en-US" dirty="0">
                <a:solidFill>
                  <a:srgbClr val="0000FF"/>
                </a:solidFill>
              </a:rPr>
              <a:t>Section </a:t>
            </a:r>
            <a:r>
              <a:rPr lang="en-US" dirty="0" smtClean="0">
                <a:solidFill>
                  <a:srgbClr val="0000FF"/>
                </a:solidFill>
              </a:rPr>
              <a:t>4A: Lottery Player Behaviors</a:t>
            </a:r>
            <a:endParaRPr lang="en-US" dirty="0">
              <a:solidFill>
                <a:srgbClr val="0000FF"/>
              </a:solidFill>
            </a:endParaRPr>
          </a:p>
        </p:txBody>
      </p:sp>
      <p:sp>
        <p:nvSpPr>
          <p:cNvPr id="61445" name="Text Placeholder 4"/>
          <p:cNvSpPr>
            <a:spLocks noGrp="1"/>
          </p:cNvSpPr>
          <p:nvPr>
            <p:ph type="body" sz="quarter" idx="11"/>
          </p:nvPr>
        </p:nvSpPr>
        <p:spPr>
          <a:xfrm>
            <a:off x="49213" y="381000"/>
            <a:ext cx="9094787" cy="533400"/>
          </a:xfrm>
        </p:spPr>
        <p:txBody>
          <a:bodyPr>
            <a:normAutofit fontScale="25000" lnSpcReduction="20000"/>
          </a:bodyPr>
          <a:lstStyle/>
          <a:p>
            <a:r>
              <a:rPr lang="en-US" sz="11200" dirty="0" smtClean="0"/>
              <a:t>Reasons for Playing the Lottery</a:t>
            </a:r>
          </a:p>
          <a:p>
            <a:r>
              <a:rPr lang="en-US" sz="8000" b="0" i="1" dirty="0" smtClean="0"/>
              <a:t>Slide 1 of 2</a:t>
            </a:r>
            <a:endParaRPr lang="en-US" sz="8000" b="0" i="1" dirty="0"/>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Please </a:t>
            </a:r>
            <a:r>
              <a:rPr lang="en-US" sz="1100" dirty="0"/>
              <a:t>check the reasons why you play the Lottery. (Check all that apply)</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7" name="Text Box 1036"/>
          <p:cNvSpPr txBox="1">
            <a:spLocks noChangeArrowheads="1"/>
          </p:cNvSpPr>
          <p:nvPr/>
        </p:nvSpPr>
        <p:spPr bwMode="auto">
          <a:xfrm>
            <a:off x="110066" y="1258825"/>
            <a:ext cx="8957733" cy="430887"/>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dirty="0">
                <a:latin typeface="+mj-lt"/>
              </a:rPr>
              <a:t> </a:t>
            </a:r>
            <a:r>
              <a:rPr lang="en-US" sz="1100" b="1" dirty="0" smtClean="0">
                <a:latin typeface="+mj-lt"/>
              </a:rPr>
              <a:t>The main reasons for playing the lottery are </a:t>
            </a:r>
            <a:r>
              <a:rPr lang="en-US" sz="1100" b="1" i="1" dirty="0" smtClean="0">
                <a:latin typeface="+mj-lt"/>
              </a:rPr>
              <a:t>“for a chance to win big”</a:t>
            </a:r>
            <a:r>
              <a:rPr lang="en-US" sz="1100" b="1" dirty="0" smtClean="0">
                <a:latin typeface="+mj-lt"/>
              </a:rPr>
              <a:t>, “</a:t>
            </a:r>
            <a:r>
              <a:rPr lang="en-US" sz="1100" b="1" i="1" dirty="0" smtClean="0">
                <a:latin typeface="+mj-lt"/>
              </a:rPr>
              <a:t>when the jackpot is high” </a:t>
            </a:r>
            <a:r>
              <a:rPr lang="en-US" sz="1100" b="1" dirty="0" smtClean="0">
                <a:latin typeface="+mj-lt"/>
              </a:rPr>
              <a:t>and “</a:t>
            </a:r>
            <a:r>
              <a:rPr lang="en-US" sz="1100" b="1" i="1" dirty="0" smtClean="0">
                <a:latin typeface="+mj-lt"/>
              </a:rPr>
              <a:t>to win a little bit of money</a:t>
            </a:r>
            <a:r>
              <a:rPr lang="en-US" sz="1100" b="1" dirty="0" smtClean="0">
                <a:latin typeface="+mj-lt"/>
              </a:rPr>
              <a:t>”.</a:t>
            </a:r>
          </a:p>
          <a:p>
            <a:pPr>
              <a:spcBef>
                <a:spcPts val="0"/>
              </a:spcBef>
              <a:buFont typeface="Wingdings" pitchFamily="2" charset="2"/>
              <a:buChar char="§"/>
              <a:defRPr/>
            </a:pPr>
            <a:r>
              <a:rPr lang="en-US" sz="1100" b="1" dirty="0">
                <a:latin typeface="+mj-lt"/>
              </a:rPr>
              <a:t> </a:t>
            </a:r>
            <a:r>
              <a:rPr lang="en-US" sz="1100" b="1" dirty="0" smtClean="0">
                <a:latin typeface="+mj-lt"/>
              </a:rPr>
              <a:t>The top reason for low frequency players is </a:t>
            </a:r>
            <a:r>
              <a:rPr lang="en-US" sz="1100" b="1" i="1" dirty="0" smtClean="0">
                <a:latin typeface="+mj-lt"/>
              </a:rPr>
              <a:t>“when the jackpot is high”</a:t>
            </a:r>
            <a:endParaRPr lang="en-US" sz="1100" b="1" i="1" dirty="0">
              <a:latin typeface="+mj-lt"/>
            </a:endParaRPr>
          </a:p>
        </p:txBody>
      </p:sp>
      <p:pic>
        <p:nvPicPr>
          <p:cNvPr id="8" name="Picture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752600"/>
            <a:ext cx="8989087" cy="413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605330" y="1896533"/>
            <a:ext cx="3429000" cy="307777"/>
          </a:xfrm>
          <a:prstGeom prst="rect">
            <a:avLst/>
          </a:prstGeom>
          <a:noFill/>
        </p:spPr>
        <p:txBody>
          <a:bodyPr wrap="square" rtlCol="0">
            <a:spAutoFit/>
          </a:bodyPr>
          <a:lstStyle/>
          <a:p>
            <a:pPr algn="r"/>
            <a:r>
              <a:rPr lang="en-US" sz="1400" i="1" dirty="0" smtClean="0">
                <a:latin typeface="+mj-lt"/>
                <a:sym typeface="Wingdings" pitchFamily="2" charset="2"/>
              </a:rPr>
              <a:t>Chart is continued on next slide  </a:t>
            </a:r>
            <a:endParaRPr lang="en-US" sz="1400" i="1" dirty="0">
              <a:latin typeface="+mj-lt"/>
            </a:endParaRPr>
          </a:p>
        </p:txBody>
      </p:sp>
      <p:sp>
        <p:nvSpPr>
          <p:cNvPr id="10" name="TextBox 9"/>
          <p:cNvSpPr txBox="1"/>
          <p:nvPr/>
        </p:nvSpPr>
        <p:spPr>
          <a:xfrm>
            <a:off x="2244436" y="5417614"/>
            <a:ext cx="574964" cy="307777"/>
          </a:xfrm>
          <a:prstGeom prst="rect">
            <a:avLst/>
          </a:prstGeom>
          <a:noFill/>
        </p:spPr>
        <p:txBody>
          <a:bodyPr wrap="square" rtlCol="0">
            <a:spAutoFit/>
          </a:bodyPr>
          <a:lstStyle/>
          <a:p>
            <a:r>
              <a:rPr lang="en-US" sz="1400" dirty="0" smtClean="0"/>
              <a:t>*</a:t>
            </a:r>
            <a:r>
              <a:rPr lang="en-US" sz="1400" baseline="30000" dirty="0"/>
              <a:t>L</a:t>
            </a:r>
            <a:endParaRPr lang="en-US" sz="1400" dirty="0"/>
          </a:p>
        </p:txBody>
      </p:sp>
      <p:sp>
        <p:nvSpPr>
          <p:cNvPr id="11" name="TextBox 10"/>
          <p:cNvSpPr txBox="1"/>
          <p:nvPr/>
        </p:nvSpPr>
        <p:spPr>
          <a:xfrm>
            <a:off x="3505200" y="5417614"/>
            <a:ext cx="574964" cy="307777"/>
          </a:xfrm>
          <a:prstGeom prst="rect">
            <a:avLst/>
          </a:prstGeom>
          <a:noFill/>
        </p:spPr>
        <p:txBody>
          <a:bodyPr wrap="square" rtlCol="0">
            <a:spAutoFit/>
          </a:bodyPr>
          <a:lstStyle/>
          <a:p>
            <a:r>
              <a:rPr lang="en-US" sz="1400" dirty="0" smtClean="0"/>
              <a:t>*</a:t>
            </a:r>
            <a:r>
              <a:rPr lang="en-US" sz="1400" baseline="30000" dirty="0"/>
              <a:t>L</a:t>
            </a:r>
            <a:endParaRPr lang="en-US" sz="1400" dirty="0"/>
          </a:p>
        </p:txBody>
      </p:sp>
      <p:sp>
        <p:nvSpPr>
          <p:cNvPr id="12" name="TextBox 11"/>
          <p:cNvSpPr txBox="1"/>
          <p:nvPr/>
        </p:nvSpPr>
        <p:spPr>
          <a:xfrm>
            <a:off x="4128654" y="5420591"/>
            <a:ext cx="574964" cy="307777"/>
          </a:xfrm>
          <a:prstGeom prst="rect">
            <a:avLst/>
          </a:prstGeom>
          <a:noFill/>
        </p:spPr>
        <p:txBody>
          <a:bodyPr wrap="square" rtlCol="0">
            <a:spAutoFit/>
          </a:bodyPr>
          <a:lstStyle/>
          <a:p>
            <a:r>
              <a:rPr lang="en-US" sz="1400" dirty="0" smtClean="0"/>
              <a:t>*</a:t>
            </a:r>
            <a:r>
              <a:rPr lang="en-US" sz="1400" baseline="30000" dirty="0"/>
              <a:t>L</a:t>
            </a:r>
            <a:endParaRPr lang="en-US" sz="1400" dirty="0"/>
          </a:p>
        </p:txBody>
      </p:sp>
      <p:sp>
        <p:nvSpPr>
          <p:cNvPr id="13" name="TextBox 12"/>
          <p:cNvSpPr txBox="1"/>
          <p:nvPr/>
        </p:nvSpPr>
        <p:spPr>
          <a:xfrm>
            <a:off x="4759036" y="5417614"/>
            <a:ext cx="574964" cy="307777"/>
          </a:xfrm>
          <a:prstGeom prst="rect">
            <a:avLst/>
          </a:prstGeom>
          <a:noFill/>
        </p:spPr>
        <p:txBody>
          <a:bodyPr wrap="square" rtlCol="0">
            <a:spAutoFit/>
          </a:bodyPr>
          <a:lstStyle/>
          <a:p>
            <a:r>
              <a:rPr lang="en-US" sz="1400" dirty="0" smtClean="0"/>
              <a:t>*</a:t>
            </a:r>
            <a:r>
              <a:rPr lang="en-US" sz="1400" baseline="30000" dirty="0"/>
              <a:t>L</a:t>
            </a:r>
            <a:endParaRPr lang="en-US" sz="1400" dirty="0"/>
          </a:p>
        </p:txBody>
      </p:sp>
      <p:sp>
        <p:nvSpPr>
          <p:cNvPr id="14" name="TextBox 13"/>
          <p:cNvSpPr txBox="1"/>
          <p:nvPr/>
        </p:nvSpPr>
        <p:spPr>
          <a:xfrm>
            <a:off x="2885209" y="5601187"/>
            <a:ext cx="574964" cy="307777"/>
          </a:xfrm>
          <a:prstGeom prst="rect">
            <a:avLst/>
          </a:prstGeom>
          <a:noFill/>
        </p:spPr>
        <p:txBody>
          <a:bodyPr wrap="square" rtlCol="0">
            <a:spAutoFit/>
          </a:bodyPr>
          <a:lstStyle/>
          <a:p>
            <a:r>
              <a:rPr lang="en-US" sz="1400" dirty="0" smtClean="0"/>
              <a:t>*</a:t>
            </a:r>
            <a:r>
              <a:rPr lang="en-US" sz="1400" baseline="30000" dirty="0" smtClean="0"/>
              <a:t>H</a:t>
            </a:r>
            <a:endParaRPr lang="en-US" sz="1400" dirty="0"/>
          </a:p>
        </p:txBody>
      </p:sp>
      <p:sp>
        <p:nvSpPr>
          <p:cNvPr id="16" name="TextBox 15"/>
          <p:cNvSpPr txBox="1"/>
          <p:nvPr/>
        </p:nvSpPr>
        <p:spPr>
          <a:xfrm>
            <a:off x="5389418" y="5420591"/>
            <a:ext cx="574964" cy="307777"/>
          </a:xfrm>
          <a:prstGeom prst="rect">
            <a:avLst/>
          </a:prstGeom>
          <a:noFill/>
        </p:spPr>
        <p:txBody>
          <a:bodyPr wrap="square" rtlCol="0">
            <a:spAutoFit/>
          </a:bodyPr>
          <a:lstStyle/>
          <a:p>
            <a:r>
              <a:rPr lang="en-US" sz="1400" dirty="0" smtClean="0"/>
              <a:t>*</a:t>
            </a:r>
            <a:r>
              <a:rPr lang="en-US" sz="1400" baseline="30000" dirty="0"/>
              <a:t>L</a:t>
            </a:r>
            <a:endParaRPr lang="en-US" sz="1400" dirty="0"/>
          </a:p>
        </p:txBody>
      </p:sp>
      <p:sp>
        <p:nvSpPr>
          <p:cNvPr id="18" name="TextBox 17"/>
          <p:cNvSpPr txBox="1"/>
          <p:nvPr/>
        </p:nvSpPr>
        <p:spPr>
          <a:xfrm>
            <a:off x="6012872" y="5423568"/>
            <a:ext cx="574964" cy="307777"/>
          </a:xfrm>
          <a:prstGeom prst="rect">
            <a:avLst/>
          </a:prstGeom>
          <a:noFill/>
        </p:spPr>
        <p:txBody>
          <a:bodyPr wrap="square" rtlCol="0">
            <a:spAutoFit/>
          </a:bodyPr>
          <a:lstStyle/>
          <a:p>
            <a:r>
              <a:rPr lang="en-US" sz="1400" dirty="0" smtClean="0"/>
              <a:t>*</a:t>
            </a:r>
            <a:r>
              <a:rPr lang="en-US" sz="1400" baseline="30000" dirty="0"/>
              <a:t>L</a:t>
            </a:r>
            <a:endParaRPr lang="en-US" sz="1400" dirty="0"/>
          </a:p>
        </p:txBody>
      </p:sp>
      <p:sp>
        <p:nvSpPr>
          <p:cNvPr id="19" name="TextBox 18"/>
          <p:cNvSpPr txBox="1"/>
          <p:nvPr/>
        </p:nvSpPr>
        <p:spPr>
          <a:xfrm>
            <a:off x="6643254" y="5420591"/>
            <a:ext cx="574964" cy="307777"/>
          </a:xfrm>
          <a:prstGeom prst="rect">
            <a:avLst/>
          </a:prstGeom>
          <a:noFill/>
        </p:spPr>
        <p:txBody>
          <a:bodyPr wrap="square" rtlCol="0">
            <a:spAutoFit/>
          </a:bodyPr>
          <a:lstStyle/>
          <a:p>
            <a:r>
              <a:rPr lang="en-US" sz="1400" dirty="0" smtClean="0"/>
              <a:t>*</a:t>
            </a:r>
            <a:r>
              <a:rPr lang="en-US" sz="1400" baseline="30000" dirty="0"/>
              <a:t>L</a:t>
            </a:r>
            <a:endParaRPr lang="en-US" sz="1400" dirty="0"/>
          </a:p>
        </p:txBody>
      </p:sp>
      <p:sp>
        <p:nvSpPr>
          <p:cNvPr id="20" name="TextBox 19"/>
          <p:cNvSpPr txBox="1"/>
          <p:nvPr/>
        </p:nvSpPr>
        <p:spPr>
          <a:xfrm>
            <a:off x="7304809" y="5430982"/>
            <a:ext cx="574964" cy="307777"/>
          </a:xfrm>
          <a:prstGeom prst="rect">
            <a:avLst/>
          </a:prstGeom>
          <a:noFill/>
        </p:spPr>
        <p:txBody>
          <a:bodyPr wrap="square" rtlCol="0">
            <a:spAutoFit/>
          </a:bodyPr>
          <a:lstStyle/>
          <a:p>
            <a:r>
              <a:rPr lang="en-US" sz="1400" dirty="0" smtClean="0"/>
              <a:t>*</a:t>
            </a:r>
            <a:r>
              <a:rPr lang="en-US" sz="1400" baseline="30000" dirty="0"/>
              <a:t>L</a:t>
            </a:r>
            <a:endParaRPr lang="en-US" sz="1400" dirty="0"/>
          </a:p>
        </p:txBody>
      </p:sp>
      <p:sp>
        <p:nvSpPr>
          <p:cNvPr id="21" name="TextBox 20"/>
          <p:cNvSpPr txBox="1"/>
          <p:nvPr/>
        </p:nvSpPr>
        <p:spPr>
          <a:xfrm>
            <a:off x="7928263" y="5433959"/>
            <a:ext cx="574964" cy="307777"/>
          </a:xfrm>
          <a:prstGeom prst="rect">
            <a:avLst/>
          </a:prstGeom>
          <a:noFill/>
        </p:spPr>
        <p:txBody>
          <a:bodyPr wrap="square" rtlCol="0">
            <a:spAutoFit/>
          </a:bodyPr>
          <a:lstStyle/>
          <a:p>
            <a:r>
              <a:rPr lang="en-US" sz="1400" dirty="0" smtClean="0"/>
              <a:t>*</a:t>
            </a:r>
            <a:r>
              <a:rPr lang="en-US" sz="1400" baseline="30000" dirty="0"/>
              <a:t>L</a:t>
            </a:r>
            <a:endParaRPr lang="en-US" sz="1400" dirty="0"/>
          </a:p>
        </p:txBody>
      </p:sp>
      <p:sp>
        <p:nvSpPr>
          <p:cNvPr id="22" name="TextBox 21"/>
          <p:cNvSpPr txBox="1"/>
          <p:nvPr/>
        </p:nvSpPr>
        <p:spPr>
          <a:xfrm>
            <a:off x="8558645" y="5430982"/>
            <a:ext cx="574964" cy="307777"/>
          </a:xfrm>
          <a:prstGeom prst="rect">
            <a:avLst/>
          </a:prstGeom>
          <a:noFill/>
        </p:spPr>
        <p:txBody>
          <a:bodyPr wrap="square" rtlCol="0">
            <a:spAutoFit/>
          </a:bodyPr>
          <a:lstStyle/>
          <a:p>
            <a:r>
              <a:rPr lang="en-US" sz="1400" dirty="0" smtClean="0"/>
              <a:t>*</a:t>
            </a:r>
            <a:r>
              <a:rPr lang="en-US" sz="1400" baseline="30000" dirty="0"/>
              <a:t>L</a:t>
            </a:r>
            <a:endParaRPr lang="en-US" sz="1400" dirty="0"/>
          </a:p>
        </p:txBody>
      </p:sp>
      <p:sp>
        <p:nvSpPr>
          <p:cNvPr id="23" name="TextBox 10"/>
          <p:cNvSpPr txBox="1">
            <a:spLocks noChangeArrowheads="1"/>
          </p:cNvSpPr>
          <p:nvPr/>
        </p:nvSpPr>
        <p:spPr bwMode="auto">
          <a:xfrm>
            <a:off x="-152400" y="5829988"/>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Tree>
    <p:extLst>
      <p:ext uri="{BB962C8B-B14F-4D97-AF65-F5344CB8AC3E}">
        <p14:creationId xmlns:p14="http://schemas.microsoft.com/office/powerpoint/2010/main" val="42707404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1912000403"/>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9971"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0"/>
            <a:ext cx="9610725" cy="398462"/>
          </a:xfrm>
        </p:spPr>
        <p:txBody>
          <a:bodyPr/>
          <a:lstStyle/>
          <a:p>
            <a:r>
              <a:rPr lang="en-US" dirty="0">
                <a:solidFill>
                  <a:srgbClr val="0000FF"/>
                </a:solidFill>
              </a:rPr>
              <a:t>Section </a:t>
            </a:r>
            <a:r>
              <a:rPr lang="en-US" dirty="0" smtClean="0">
                <a:solidFill>
                  <a:srgbClr val="0000FF"/>
                </a:solidFill>
              </a:rPr>
              <a:t>4A: Lottery Player Behaviors</a:t>
            </a:r>
            <a:endParaRPr lang="en-US" dirty="0">
              <a:solidFill>
                <a:srgbClr val="0000FF"/>
              </a:solidFill>
            </a:endParaRPr>
          </a:p>
        </p:txBody>
      </p:sp>
      <p:sp>
        <p:nvSpPr>
          <p:cNvPr id="61445" name="Text Placeholder 4"/>
          <p:cNvSpPr>
            <a:spLocks noGrp="1"/>
          </p:cNvSpPr>
          <p:nvPr>
            <p:ph type="body" sz="quarter" idx="11"/>
          </p:nvPr>
        </p:nvSpPr>
        <p:spPr>
          <a:xfrm>
            <a:off x="49213" y="381000"/>
            <a:ext cx="9094787" cy="533400"/>
          </a:xfrm>
        </p:spPr>
        <p:txBody>
          <a:bodyPr>
            <a:normAutofit fontScale="25000" lnSpcReduction="20000"/>
          </a:bodyPr>
          <a:lstStyle/>
          <a:p>
            <a:r>
              <a:rPr lang="en-US" sz="11200" dirty="0" smtClean="0"/>
              <a:t>Reasons for Playing the Lottery</a:t>
            </a:r>
          </a:p>
          <a:p>
            <a:r>
              <a:rPr lang="en-US" sz="8000" b="0" i="1" dirty="0" smtClean="0"/>
              <a:t>Slide 2 of 2</a:t>
            </a:r>
            <a:endParaRPr lang="en-US" sz="8000" b="0" i="1" dirty="0"/>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Please </a:t>
            </a:r>
            <a:r>
              <a:rPr lang="en-US" sz="1100" dirty="0"/>
              <a:t>check the reasons why you play the Lottery. (Check all that apply)</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24000"/>
            <a:ext cx="8982624" cy="414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294418" y="5195477"/>
            <a:ext cx="574964" cy="307777"/>
          </a:xfrm>
          <a:prstGeom prst="rect">
            <a:avLst/>
          </a:prstGeom>
          <a:noFill/>
        </p:spPr>
        <p:txBody>
          <a:bodyPr wrap="square" rtlCol="0">
            <a:spAutoFit/>
          </a:bodyPr>
          <a:lstStyle/>
          <a:p>
            <a:r>
              <a:rPr lang="en-US" sz="1400" dirty="0" smtClean="0"/>
              <a:t>*</a:t>
            </a:r>
            <a:r>
              <a:rPr lang="en-US" sz="1400" baseline="30000" dirty="0"/>
              <a:t>L</a:t>
            </a:r>
            <a:endParaRPr lang="en-US" sz="1400" dirty="0"/>
          </a:p>
        </p:txBody>
      </p:sp>
      <p:sp>
        <p:nvSpPr>
          <p:cNvPr id="10" name="TextBox 9"/>
          <p:cNvSpPr txBox="1"/>
          <p:nvPr/>
        </p:nvSpPr>
        <p:spPr>
          <a:xfrm>
            <a:off x="7917872" y="5198454"/>
            <a:ext cx="574964" cy="307777"/>
          </a:xfrm>
          <a:prstGeom prst="rect">
            <a:avLst/>
          </a:prstGeom>
          <a:noFill/>
        </p:spPr>
        <p:txBody>
          <a:bodyPr wrap="square" rtlCol="0">
            <a:spAutoFit/>
          </a:bodyPr>
          <a:lstStyle/>
          <a:p>
            <a:r>
              <a:rPr lang="en-US" sz="1400" dirty="0" smtClean="0"/>
              <a:t>*</a:t>
            </a:r>
            <a:r>
              <a:rPr lang="en-US" sz="1400" baseline="30000" dirty="0"/>
              <a:t>L</a:t>
            </a:r>
            <a:endParaRPr lang="en-US" sz="1400" dirty="0"/>
          </a:p>
        </p:txBody>
      </p:sp>
      <p:sp>
        <p:nvSpPr>
          <p:cNvPr id="12" name="TextBox 11"/>
          <p:cNvSpPr txBox="1"/>
          <p:nvPr/>
        </p:nvSpPr>
        <p:spPr>
          <a:xfrm>
            <a:off x="8548254" y="5195477"/>
            <a:ext cx="574964" cy="307777"/>
          </a:xfrm>
          <a:prstGeom prst="rect">
            <a:avLst/>
          </a:prstGeom>
          <a:noFill/>
        </p:spPr>
        <p:txBody>
          <a:bodyPr wrap="square" rtlCol="0">
            <a:spAutoFit/>
          </a:bodyPr>
          <a:lstStyle/>
          <a:p>
            <a:r>
              <a:rPr lang="en-US" sz="1400" dirty="0" smtClean="0"/>
              <a:t>*</a:t>
            </a:r>
            <a:r>
              <a:rPr lang="en-US" sz="1400" baseline="30000" dirty="0"/>
              <a:t>L</a:t>
            </a:r>
            <a:endParaRPr lang="en-US" sz="1400" dirty="0"/>
          </a:p>
        </p:txBody>
      </p:sp>
      <p:sp>
        <p:nvSpPr>
          <p:cNvPr id="13" name="TextBox 12"/>
          <p:cNvSpPr txBox="1"/>
          <p:nvPr/>
        </p:nvSpPr>
        <p:spPr>
          <a:xfrm>
            <a:off x="2885209" y="5195477"/>
            <a:ext cx="574964" cy="307777"/>
          </a:xfrm>
          <a:prstGeom prst="rect">
            <a:avLst/>
          </a:prstGeom>
          <a:noFill/>
        </p:spPr>
        <p:txBody>
          <a:bodyPr wrap="square" rtlCol="0">
            <a:spAutoFit/>
          </a:bodyPr>
          <a:lstStyle/>
          <a:p>
            <a:r>
              <a:rPr lang="en-US" sz="1400" dirty="0" smtClean="0"/>
              <a:t>*</a:t>
            </a:r>
            <a:r>
              <a:rPr lang="en-US" sz="1400" baseline="30000" dirty="0"/>
              <a:t>L</a:t>
            </a:r>
            <a:endParaRPr lang="en-US" sz="1400" dirty="0"/>
          </a:p>
        </p:txBody>
      </p:sp>
      <p:sp>
        <p:nvSpPr>
          <p:cNvPr id="16" name="TextBox 15"/>
          <p:cNvSpPr txBox="1"/>
          <p:nvPr/>
        </p:nvSpPr>
        <p:spPr>
          <a:xfrm>
            <a:off x="4769427" y="5195477"/>
            <a:ext cx="574964" cy="307777"/>
          </a:xfrm>
          <a:prstGeom prst="rect">
            <a:avLst/>
          </a:prstGeom>
          <a:noFill/>
        </p:spPr>
        <p:txBody>
          <a:bodyPr wrap="square" rtlCol="0">
            <a:spAutoFit/>
          </a:bodyPr>
          <a:lstStyle/>
          <a:p>
            <a:r>
              <a:rPr lang="en-US" sz="1400" dirty="0" smtClean="0"/>
              <a:t>*</a:t>
            </a:r>
            <a:r>
              <a:rPr lang="en-US" sz="1400" baseline="30000" dirty="0"/>
              <a:t>L</a:t>
            </a:r>
            <a:endParaRPr lang="en-US" sz="1400" dirty="0"/>
          </a:p>
        </p:txBody>
      </p:sp>
      <p:sp>
        <p:nvSpPr>
          <p:cNvPr id="18" name="TextBox 17"/>
          <p:cNvSpPr txBox="1"/>
          <p:nvPr/>
        </p:nvSpPr>
        <p:spPr>
          <a:xfrm>
            <a:off x="5392881" y="5198454"/>
            <a:ext cx="574964" cy="307777"/>
          </a:xfrm>
          <a:prstGeom prst="rect">
            <a:avLst/>
          </a:prstGeom>
          <a:noFill/>
        </p:spPr>
        <p:txBody>
          <a:bodyPr wrap="square" rtlCol="0">
            <a:spAutoFit/>
          </a:bodyPr>
          <a:lstStyle/>
          <a:p>
            <a:r>
              <a:rPr lang="en-US" sz="1400" dirty="0" smtClean="0"/>
              <a:t>*</a:t>
            </a:r>
            <a:r>
              <a:rPr lang="en-US" sz="1400" baseline="30000" dirty="0"/>
              <a:t>L</a:t>
            </a:r>
            <a:endParaRPr lang="en-US" sz="1400" dirty="0"/>
          </a:p>
        </p:txBody>
      </p:sp>
      <p:sp>
        <p:nvSpPr>
          <p:cNvPr id="19" name="TextBox 18"/>
          <p:cNvSpPr txBox="1"/>
          <p:nvPr/>
        </p:nvSpPr>
        <p:spPr>
          <a:xfrm>
            <a:off x="6643254" y="5195477"/>
            <a:ext cx="574964" cy="307777"/>
          </a:xfrm>
          <a:prstGeom prst="rect">
            <a:avLst/>
          </a:prstGeom>
          <a:noFill/>
        </p:spPr>
        <p:txBody>
          <a:bodyPr wrap="square" rtlCol="0">
            <a:spAutoFit/>
          </a:bodyPr>
          <a:lstStyle/>
          <a:p>
            <a:r>
              <a:rPr lang="en-US" sz="1400" dirty="0" smtClean="0"/>
              <a:t>*</a:t>
            </a:r>
            <a:r>
              <a:rPr lang="en-US" sz="1400" baseline="30000" dirty="0"/>
              <a:t>L</a:t>
            </a:r>
            <a:endParaRPr lang="en-US" sz="1400" dirty="0"/>
          </a:p>
        </p:txBody>
      </p:sp>
      <p:sp>
        <p:nvSpPr>
          <p:cNvPr id="20" name="TextBox 10"/>
          <p:cNvSpPr txBox="1">
            <a:spLocks noChangeArrowheads="1"/>
          </p:cNvSpPr>
          <p:nvPr/>
        </p:nvSpPr>
        <p:spPr bwMode="auto">
          <a:xfrm>
            <a:off x="-152400" y="5829988"/>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Tree>
    <p:extLst>
      <p:ext uri="{BB962C8B-B14F-4D97-AF65-F5344CB8AC3E}">
        <p14:creationId xmlns:p14="http://schemas.microsoft.com/office/powerpoint/2010/main" val="17163794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88938637"/>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96458"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58738"/>
            <a:ext cx="9610725" cy="398462"/>
          </a:xfrm>
        </p:spPr>
        <p:txBody>
          <a:bodyPr/>
          <a:lstStyle/>
          <a:p>
            <a:r>
              <a:rPr lang="en-US" dirty="0">
                <a:solidFill>
                  <a:srgbClr val="0000FF"/>
                </a:solidFill>
              </a:rPr>
              <a:t>Section </a:t>
            </a:r>
            <a:r>
              <a:rPr lang="en-US" dirty="0" smtClean="0">
                <a:solidFill>
                  <a:srgbClr val="0000FF"/>
                </a:solidFill>
              </a:rPr>
              <a:t>4A: Lottery Player Behaviors</a:t>
            </a:r>
            <a:endParaRPr lang="en-US" dirty="0">
              <a:solidFill>
                <a:srgbClr val="0000FF"/>
              </a:solidFill>
            </a:endParaRPr>
          </a:p>
        </p:txBody>
      </p:sp>
      <p:sp>
        <p:nvSpPr>
          <p:cNvPr id="61445" name="Text Placeholder 4"/>
          <p:cNvSpPr>
            <a:spLocks noGrp="1"/>
          </p:cNvSpPr>
          <p:nvPr>
            <p:ph type="body" sz="quarter" idx="11"/>
          </p:nvPr>
        </p:nvSpPr>
        <p:spPr>
          <a:xfrm>
            <a:off x="49213" y="442913"/>
            <a:ext cx="9094787" cy="533400"/>
          </a:xfrm>
        </p:spPr>
        <p:txBody>
          <a:bodyPr>
            <a:normAutofit lnSpcReduction="10000"/>
          </a:bodyPr>
          <a:lstStyle/>
          <a:p>
            <a:r>
              <a:rPr lang="en-US" dirty="0" smtClean="0"/>
              <a:t>Location for Purchasing Lottery Games</a:t>
            </a:r>
            <a:endParaRPr lang="en-US" i="1" dirty="0"/>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Where </a:t>
            </a:r>
            <a:r>
              <a:rPr lang="en-US" sz="1100" dirty="0"/>
              <a:t>do you typically purchase Maryland Lottery games? (Check all that apply)</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7" name="Text Box 1036"/>
          <p:cNvSpPr txBox="1">
            <a:spLocks noChangeArrowheads="1"/>
          </p:cNvSpPr>
          <p:nvPr/>
        </p:nvSpPr>
        <p:spPr bwMode="auto">
          <a:xfrm>
            <a:off x="110066" y="1258825"/>
            <a:ext cx="8957733" cy="430887"/>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dirty="0">
                <a:latin typeface="+mj-lt"/>
              </a:rPr>
              <a:t> </a:t>
            </a:r>
            <a:r>
              <a:rPr lang="en-US" sz="1100" b="1" dirty="0" smtClean="0">
                <a:latin typeface="+mj-lt"/>
              </a:rPr>
              <a:t>Lottery game purchases are most often in convenience stores, grocery stores or liquor stores.</a:t>
            </a:r>
          </a:p>
          <a:p>
            <a:pPr>
              <a:spcBef>
                <a:spcPts val="0"/>
              </a:spcBef>
              <a:buFont typeface="Wingdings" pitchFamily="2" charset="2"/>
              <a:buChar char="§"/>
              <a:defRPr/>
            </a:pPr>
            <a:r>
              <a:rPr lang="en-US" sz="1100" b="1" dirty="0">
                <a:latin typeface="+mj-lt"/>
              </a:rPr>
              <a:t> </a:t>
            </a:r>
            <a:r>
              <a:rPr lang="en-US" sz="1100" b="1" dirty="0" smtClean="0">
                <a:latin typeface="+mj-lt"/>
              </a:rPr>
              <a:t>Fewer low frequency players are purchasing Lottery games from grocery store and liquor stores than  high frequency players</a:t>
            </a:r>
            <a:endParaRPr lang="en-US" sz="1100" b="1" dirty="0">
              <a:latin typeface="+mj-lt"/>
            </a:endParaRPr>
          </a:p>
        </p:txBody>
      </p:sp>
      <p:pic>
        <p:nvPicPr>
          <p:cNvPr id="9" name="Picture 44"/>
          <p:cNvPicPr>
            <a:picLocks noChangeAspect="1" noChangeArrowheads="1"/>
          </p:cNvPicPr>
          <p:nvPr/>
        </p:nvPicPr>
        <p:blipFill rotWithShape="1">
          <a:blip r:embed="rId6">
            <a:extLst>
              <a:ext uri="{28A0092B-C50C-407E-A947-70E740481C1C}">
                <a14:useLocalDpi xmlns:a14="http://schemas.microsoft.com/office/drawing/2010/main" val="0"/>
              </a:ext>
            </a:extLst>
          </a:blip>
          <a:srcRect l="831"/>
          <a:stretch/>
        </p:blipFill>
        <p:spPr bwMode="auto">
          <a:xfrm>
            <a:off x="0" y="1890846"/>
            <a:ext cx="9101667" cy="3911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991591" y="5354782"/>
            <a:ext cx="574964" cy="307777"/>
          </a:xfrm>
          <a:prstGeom prst="rect">
            <a:avLst/>
          </a:prstGeom>
          <a:noFill/>
        </p:spPr>
        <p:txBody>
          <a:bodyPr wrap="square" rtlCol="0">
            <a:spAutoFit/>
          </a:bodyPr>
          <a:lstStyle/>
          <a:p>
            <a:r>
              <a:rPr lang="en-US" sz="1400" dirty="0" smtClean="0"/>
              <a:t>*</a:t>
            </a:r>
            <a:r>
              <a:rPr lang="en-US" sz="1400" baseline="30000" dirty="0"/>
              <a:t>L</a:t>
            </a:r>
            <a:endParaRPr lang="en-US" sz="1400" dirty="0"/>
          </a:p>
        </p:txBody>
      </p:sp>
      <p:sp>
        <p:nvSpPr>
          <p:cNvPr id="11" name="TextBox 10"/>
          <p:cNvSpPr txBox="1"/>
          <p:nvPr/>
        </p:nvSpPr>
        <p:spPr>
          <a:xfrm>
            <a:off x="2615045" y="5357759"/>
            <a:ext cx="574964" cy="307777"/>
          </a:xfrm>
          <a:prstGeom prst="rect">
            <a:avLst/>
          </a:prstGeom>
          <a:noFill/>
        </p:spPr>
        <p:txBody>
          <a:bodyPr wrap="square" rtlCol="0">
            <a:spAutoFit/>
          </a:bodyPr>
          <a:lstStyle/>
          <a:p>
            <a:r>
              <a:rPr lang="en-US" sz="1400" dirty="0" smtClean="0"/>
              <a:t>*</a:t>
            </a:r>
            <a:r>
              <a:rPr lang="en-US" sz="1400" baseline="30000" dirty="0"/>
              <a:t>L</a:t>
            </a:r>
            <a:endParaRPr lang="en-US" sz="1400" dirty="0"/>
          </a:p>
        </p:txBody>
      </p:sp>
      <p:sp>
        <p:nvSpPr>
          <p:cNvPr id="12" name="TextBox 11"/>
          <p:cNvSpPr txBox="1"/>
          <p:nvPr/>
        </p:nvSpPr>
        <p:spPr>
          <a:xfrm>
            <a:off x="3224645" y="5354782"/>
            <a:ext cx="574964" cy="307777"/>
          </a:xfrm>
          <a:prstGeom prst="rect">
            <a:avLst/>
          </a:prstGeom>
          <a:noFill/>
        </p:spPr>
        <p:txBody>
          <a:bodyPr wrap="square" rtlCol="0">
            <a:spAutoFit/>
          </a:bodyPr>
          <a:lstStyle/>
          <a:p>
            <a:r>
              <a:rPr lang="en-US" sz="1400" dirty="0" smtClean="0"/>
              <a:t>*</a:t>
            </a:r>
            <a:r>
              <a:rPr lang="en-US" sz="1400" baseline="30000" dirty="0"/>
              <a:t>L</a:t>
            </a:r>
            <a:endParaRPr lang="en-US" sz="1400" dirty="0"/>
          </a:p>
        </p:txBody>
      </p:sp>
      <p:sp>
        <p:nvSpPr>
          <p:cNvPr id="13" name="TextBox 12"/>
          <p:cNvSpPr txBox="1"/>
          <p:nvPr/>
        </p:nvSpPr>
        <p:spPr>
          <a:xfrm>
            <a:off x="3830782" y="5354782"/>
            <a:ext cx="574964" cy="307777"/>
          </a:xfrm>
          <a:prstGeom prst="rect">
            <a:avLst/>
          </a:prstGeom>
          <a:noFill/>
        </p:spPr>
        <p:txBody>
          <a:bodyPr wrap="square" rtlCol="0">
            <a:spAutoFit/>
          </a:bodyPr>
          <a:lstStyle/>
          <a:p>
            <a:r>
              <a:rPr lang="en-US" sz="1400" dirty="0" smtClean="0"/>
              <a:t>*</a:t>
            </a:r>
            <a:r>
              <a:rPr lang="en-US" sz="1400" baseline="30000" dirty="0"/>
              <a:t>L</a:t>
            </a:r>
            <a:endParaRPr lang="en-US" sz="1400" dirty="0"/>
          </a:p>
        </p:txBody>
      </p:sp>
      <p:sp>
        <p:nvSpPr>
          <p:cNvPr id="14" name="TextBox 13"/>
          <p:cNvSpPr txBox="1"/>
          <p:nvPr/>
        </p:nvSpPr>
        <p:spPr>
          <a:xfrm>
            <a:off x="4423063" y="5357759"/>
            <a:ext cx="574964" cy="307777"/>
          </a:xfrm>
          <a:prstGeom prst="rect">
            <a:avLst/>
          </a:prstGeom>
          <a:noFill/>
        </p:spPr>
        <p:txBody>
          <a:bodyPr wrap="square" rtlCol="0">
            <a:spAutoFit/>
          </a:bodyPr>
          <a:lstStyle/>
          <a:p>
            <a:r>
              <a:rPr lang="en-US" sz="1400" dirty="0" smtClean="0"/>
              <a:t>*</a:t>
            </a:r>
            <a:r>
              <a:rPr lang="en-US" sz="1400" baseline="30000" dirty="0"/>
              <a:t>L</a:t>
            </a:r>
            <a:endParaRPr lang="en-US" sz="1400" dirty="0"/>
          </a:p>
        </p:txBody>
      </p:sp>
      <p:sp>
        <p:nvSpPr>
          <p:cNvPr id="15" name="TextBox 14"/>
          <p:cNvSpPr txBox="1"/>
          <p:nvPr/>
        </p:nvSpPr>
        <p:spPr>
          <a:xfrm>
            <a:off x="5032663" y="5354782"/>
            <a:ext cx="574964" cy="307777"/>
          </a:xfrm>
          <a:prstGeom prst="rect">
            <a:avLst/>
          </a:prstGeom>
          <a:noFill/>
        </p:spPr>
        <p:txBody>
          <a:bodyPr wrap="square" rtlCol="0">
            <a:spAutoFit/>
          </a:bodyPr>
          <a:lstStyle/>
          <a:p>
            <a:r>
              <a:rPr lang="en-US" sz="1400" dirty="0" smtClean="0"/>
              <a:t>*</a:t>
            </a:r>
            <a:r>
              <a:rPr lang="en-US" sz="1400" baseline="30000" dirty="0"/>
              <a:t>L</a:t>
            </a:r>
            <a:endParaRPr lang="en-US" sz="1400" dirty="0"/>
          </a:p>
        </p:txBody>
      </p:sp>
      <p:sp>
        <p:nvSpPr>
          <p:cNvPr id="16" name="TextBox 15"/>
          <p:cNvSpPr txBox="1"/>
          <p:nvPr/>
        </p:nvSpPr>
        <p:spPr>
          <a:xfrm>
            <a:off x="5628409" y="5354782"/>
            <a:ext cx="574964" cy="307777"/>
          </a:xfrm>
          <a:prstGeom prst="rect">
            <a:avLst/>
          </a:prstGeom>
          <a:noFill/>
        </p:spPr>
        <p:txBody>
          <a:bodyPr wrap="square" rtlCol="0">
            <a:spAutoFit/>
          </a:bodyPr>
          <a:lstStyle/>
          <a:p>
            <a:r>
              <a:rPr lang="en-US" sz="1400" dirty="0" smtClean="0"/>
              <a:t>*</a:t>
            </a:r>
            <a:r>
              <a:rPr lang="en-US" sz="1400" baseline="30000" dirty="0"/>
              <a:t>L</a:t>
            </a:r>
            <a:endParaRPr lang="en-US" sz="1400" dirty="0"/>
          </a:p>
        </p:txBody>
      </p:sp>
      <p:sp>
        <p:nvSpPr>
          <p:cNvPr id="18" name="TextBox 17"/>
          <p:cNvSpPr txBox="1"/>
          <p:nvPr/>
        </p:nvSpPr>
        <p:spPr>
          <a:xfrm>
            <a:off x="6224155" y="5357759"/>
            <a:ext cx="574964" cy="307777"/>
          </a:xfrm>
          <a:prstGeom prst="rect">
            <a:avLst/>
          </a:prstGeom>
          <a:noFill/>
        </p:spPr>
        <p:txBody>
          <a:bodyPr wrap="square" rtlCol="0">
            <a:spAutoFit/>
          </a:bodyPr>
          <a:lstStyle/>
          <a:p>
            <a:r>
              <a:rPr lang="en-US" sz="1400" dirty="0" smtClean="0"/>
              <a:t>*</a:t>
            </a:r>
            <a:r>
              <a:rPr lang="en-US" sz="1400" baseline="30000" dirty="0"/>
              <a:t>L</a:t>
            </a:r>
            <a:endParaRPr lang="en-US" sz="1400" dirty="0"/>
          </a:p>
        </p:txBody>
      </p:sp>
      <p:sp>
        <p:nvSpPr>
          <p:cNvPr id="19" name="TextBox 18"/>
          <p:cNvSpPr txBox="1"/>
          <p:nvPr/>
        </p:nvSpPr>
        <p:spPr>
          <a:xfrm>
            <a:off x="6819899" y="5354782"/>
            <a:ext cx="574964" cy="307777"/>
          </a:xfrm>
          <a:prstGeom prst="rect">
            <a:avLst/>
          </a:prstGeom>
          <a:noFill/>
        </p:spPr>
        <p:txBody>
          <a:bodyPr wrap="square" rtlCol="0">
            <a:spAutoFit/>
          </a:bodyPr>
          <a:lstStyle/>
          <a:p>
            <a:r>
              <a:rPr lang="en-US" sz="1400" dirty="0" smtClean="0"/>
              <a:t>*</a:t>
            </a:r>
            <a:r>
              <a:rPr lang="en-US" sz="1400" baseline="30000" dirty="0"/>
              <a:t>L</a:t>
            </a:r>
            <a:endParaRPr lang="en-US" sz="1400" dirty="0"/>
          </a:p>
        </p:txBody>
      </p:sp>
      <p:sp>
        <p:nvSpPr>
          <p:cNvPr id="20" name="TextBox 10"/>
          <p:cNvSpPr txBox="1">
            <a:spLocks noChangeArrowheads="1"/>
          </p:cNvSpPr>
          <p:nvPr/>
        </p:nvSpPr>
        <p:spPr bwMode="auto">
          <a:xfrm>
            <a:off x="-152400" y="5829988"/>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Tree>
    <p:extLst>
      <p:ext uri="{BB962C8B-B14F-4D97-AF65-F5344CB8AC3E}">
        <p14:creationId xmlns:p14="http://schemas.microsoft.com/office/powerpoint/2010/main" val="15087024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4116496343"/>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97483"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58738"/>
            <a:ext cx="9610725" cy="398462"/>
          </a:xfrm>
        </p:spPr>
        <p:txBody>
          <a:bodyPr/>
          <a:lstStyle/>
          <a:p>
            <a:r>
              <a:rPr lang="en-US" dirty="0">
                <a:solidFill>
                  <a:srgbClr val="0000FF"/>
                </a:solidFill>
              </a:rPr>
              <a:t>Section </a:t>
            </a:r>
            <a:r>
              <a:rPr lang="en-US" dirty="0" smtClean="0">
                <a:solidFill>
                  <a:srgbClr val="0000FF"/>
                </a:solidFill>
              </a:rPr>
              <a:t>4A: Lottery Player Behaviors</a:t>
            </a:r>
            <a:endParaRPr lang="en-US" dirty="0">
              <a:solidFill>
                <a:srgbClr val="0000FF"/>
              </a:solidFill>
            </a:endParaRPr>
          </a:p>
        </p:txBody>
      </p:sp>
      <p:sp>
        <p:nvSpPr>
          <p:cNvPr id="61445" name="Text Placeholder 4"/>
          <p:cNvSpPr>
            <a:spLocks noGrp="1"/>
          </p:cNvSpPr>
          <p:nvPr>
            <p:ph type="body" sz="quarter" idx="11"/>
          </p:nvPr>
        </p:nvSpPr>
        <p:spPr>
          <a:xfrm>
            <a:off x="49213" y="442913"/>
            <a:ext cx="9094787" cy="533400"/>
          </a:xfrm>
        </p:spPr>
        <p:txBody>
          <a:bodyPr>
            <a:normAutofit lnSpcReduction="10000"/>
          </a:bodyPr>
          <a:lstStyle/>
          <a:p>
            <a:r>
              <a:rPr lang="en-US" dirty="0" smtClean="0"/>
              <a:t>Familiarity with My Lottery Rewards Program</a:t>
            </a:r>
            <a:endParaRPr lang="en-US" i="1" dirty="0"/>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How </a:t>
            </a:r>
            <a:r>
              <a:rPr lang="en-US" sz="1100" dirty="0"/>
              <a:t>familiar are you with the My Lottery Rewards program?</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7" name="Text Box 1036"/>
          <p:cNvSpPr txBox="1">
            <a:spLocks noChangeArrowheads="1"/>
          </p:cNvSpPr>
          <p:nvPr/>
        </p:nvSpPr>
        <p:spPr bwMode="auto">
          <a:xfrm>
            <a:off x="110066" y="1258825"/>
            <a:ext cx="8957733" cy="430887"/>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dirty="0">
                <a:latin typeface="+mj-lt"/>
              </a:rPr>
              <a:t> </a:t>
            </a:r>
            <a:r>
              <a:rPr lang="en-US" sz="1100" b="1" dirty="0">
                <a:latin typeface="+mj-lt"/>
              </a:rPr>
              <a:t>T</a:t>
            </a:r>
            <a:r>
              <a:rPr lang="en-US" sz="1100" b="1" dirty="0" smtClean="0">
                <a:latin typeface="+mj-lt"/>
              </a:rPr>
              <a:t>wenty percent of high frequency players are enrolled in My Lottery Rewards. </a:t>
            </a:r>
          </a:p>
          <a:p>
            <a:pPr>
              <a:spcBef>
                <a:spcPts val="0"/>
              </a:spcBef>
              <a:buFont typeface="Wingdings" pitchFamily="2" charset="2"/>
              <a:buChar char="§"/>
              <a:defRPr/>
            </a:pPr>
            <a:r>
              <a:rPr lang="en-US" sz="1100" b="1" dirty="0">
                <a:latin typeface="+mj-lt"/>
              </a:rPr>
              <a:t> </a:t>
            </a:r>
            <a:r>
              <a:rPr lang="en-US" sz="1100" b="1" dirty="0" smtClean="0">
                <a:latin typeface="+mj-lt"/>
              </a:rPr>
              <a:t>Three quarters of low frequency players have never heard of the program.</a:t>
            </a:r>
            <a:endParaRPr lang="en-US" sz="1100" b="1" dirty="0">
              <a:latin typeface="+mj-lt"/>
            </a:endParaRPr>
          </a:p>
        </p:txBody>
      </p:sp>
      <p:pic>
        <p:nvPicPr>
          <p:cNvPr id="97325" name="Picture 45"/>
          <p:cNvPicPr>
            <a:picLocks noChangeAspect="1" noChangeArrowheads="1"/>
          </p:cNvPicPr>
          <p:nvPr/>
        </p:nvPicPr>
        <p:blipFill rotWithShape="1">
          <a:blip r:embed="rId6">
            <a:extLst>
              <a:ext uri="{28A0092B-C50C-407E-A947-70E740481C1C}">
                <a14:useLocalDpi xmlns:a14="http://schemas.microsoft.com/office/drawing/2010/main" val="0"/>
              </a:ext>
            </a:extLst>
          </a:blip>
          <a:srcRect l="22652"/>
          <a:stretch/>
        </p:blipFill>
        <p:spPr bwMode="auto">
          <a:xfrm>
            <a:off x="1218142" y="1981199"/>
            <a:ext cx="4192058" cy="355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326" name="Picture 46"/>
          <p:cNvPicPr>
            <a:picLocks noChangeAspect="1" noChangeArrowheads="1"/>
          </p:cNvPicPr>
          <p:nvPr/>
        </p:nvPicPr>
        <p:blipFill rotWithShape="1">
          <a:blip r:embed="rId7">
            <a:extLst>
              <a:ext uri="{28A0092B-C50C-407E-A947-70E740481C1C}">
                <a14:useLocalDpi xmlns:a14="http://schemas.microsoft.com/office/drawing/2010/main" val="0"/>
              </a:ext>
            </a:extLst>
          </a:blip>
          <a:srcRect l="22651" r="13454"/>
          <a:stretch/>
        </p:blipFill>
        <p:spPr bwMode="auto">
          <a:xfrm>
            <a:off x="5029200" y="1981198"/>
            <a:ext cx="3462867" cy="355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860472" y="4011461"/>
            <a:ext cx="574964" cy="307777"/>
          </a:xfrm>
          <a:prstGeom prst="rect">
            <a:avLst/>
          </a:prstGeom>
          <a:noFill/>
        </p:spPr>
        <p:txBody>
          <a:bodyPr wrap="square" rtlCol="0">
            <a:spAutoFit/>
          </a:bodyPr>
          <a:lstStyle/>
          <a:p>
            <a:r>
              <a:rPr lang="en-US" sz="1400" dirty="0" smtClean="0"/>
              <a:t>*</a:t>
            </a:r>
            <a:r>
              <a:rPr lang="en-US" sz="1400" baseline="30000" dirty="0" smtClean="0"/>
              <a:t>H</a:t>
            </a:r>
            <a:endParaRPr lang="en-US" sz="1400" dirty="0"/>
          </a:p>
        </p:txBody>
      </p:sp>
      <p:sp>
        <p:nvSpPr>
          <p:cNvPr id="11" name="TextBox 10"/>
          <p:cNvSpPr txBox="1"/>
          <p:nvPr/>
        </p:nvSpPr>
        <p:spPr>
          <a:xfrm>
            <a:off x="3470564" y="3881819"/>
            <a:ext cx="574964" cy="307777"/>
          </a:xfrm>
          <a:prstGeom prst="rect">
            <a:avLst/>
          </a:prstGeom>
          <a:noFill/>
        </p:spPr>
        <p:txBody>
          <a:bodyPr wrap="square" rtlCol="0">
            <a:spAutoFit/>
          </a:bodyPr>
          <a:lstStyle/>
          <a:p>
            <a:r>
              <a:rPr lang="en-US" sz="1400" dirty="0" smtClean="0"/>
              <a:t>*</a:t>
            </a:r>
            <a:r>
              <a:rPr lang="en-US" sz="1400" baseline="30000" dirty="0"/>
              <a:t>L</a:t>
            </a:r>
            <a:endParaRPr lang="en-US" sz="1400" dirty="0"/>
          </a:p>
        </p:txBody>
      </p:sp>
      <p:sp>
        <p:nvSpPr>
          <p:cNvPr id="12" name="TextBox 11"/>
          <p:cNvSpPr txBox="1"/>
          <p:nvPr/>
        </p:nvSpPr>
        <p:spPr>
          <a:xfrm>
            <a:off x="2902527" y="4886705"/>
            <a:ext cx="574964" cy="307777"/>
          </a:xfrm>
          <a:prstGeom prst="rect">
            <a:avLst/>
          </a:prstGeom>
          <a:noFill/>
        </p:spPr>
        <p:txBody>
          <a:bodyPr wrap="square" rtlCol="0">
            <a:spAutoFit/>
          </a:bodyPr>
          <a:lstStyle/>
          <a:p>
            <a:r>
              <a:rPr lang="en-US" sz="1400" dirty="0" smtClean="0"/>
              <a:t>*</a:t>
            </a:r>
            <a:r>
              <a:rPr lang="en-US" sz="1400" baseline="30000" dirty="0"/>
              <a:t>L</a:t>
            </a:r>
            <a:endParaRPr lang="en-US" sz="1400" dirty="0"/>
          </a:p>
        </p:txBody>
      </p:sp>
      <p:sp>
        <p:nvSpPr>
          <p:cNvPr id="13" name="TextBox 10"/>
          <p:cNvSpPr txBox="1">
            <a:spLocks noChangeArrowheads="1"/>
          </p:cNvSpPr>
          <p:nvPr/>
        </p:nvSpPr>
        <p:spPr bwMode="auto">
          <a:xfrm>
            <a:off x="-152400" y="5829988"/>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Tree>
    <p:extLst>
      <p:ext uri="{BB962C8B-B14F-4D97-AF65-F5344CB8AC3E}">
        <p14:creationId xmlns:p14="http://schemas.microsoft.com/office/powerpoint/2010/main" val="23188619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96291562"/>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98504"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58738"/>
            <a:ext cx="9610725" cy="398462"/>
          </a:xfrm>
        </p:spPr>
        <p:txBody>
          <a:bodyPr/>
          <a:lstStyle/>
          <a:p>
            <a:r>
              <a:rPr lang="en-US" dirty="0">
                <a:solidFill>
                  <a:srgbClr val="0000FF"/>
                </a:solidFill>
              </a:rPr>
              <a:t>Section </a:t>
            </a:r>
            <a:r>
              <a:rPr lang="en-US" dirty="0" smtClean="0">
                <a:solidFill>
                  <a:srgbClr val="0000FF"/>
                </a:solidFill>
              </a:rPr>
              <a:t>4A: Lottery Player Behaviors</a:t>
            </a:r>
            <a:endParaRPr lang="en-US" dirty="0">
              <a:solidFill>
                <a:srgbClr val="0000FF"/>
              </a:solidFill>
            </a:endParaRPr>
          </a:p>
        </p:txBody>
      </p:sp>
      <p:sp>
        <p:nvSpPr>
          <p:cNvPr id="61445" name="Text Placeholder 4"/>
          <p:cNvSpPr>
            <a:spLocks noGrp="1"/>
          </p:cNvSpPr>
          <p:nvPr>
            <p:ph type="body" sz="quarter" idx="11"/>
          </p:nvPr>
        </p:nvSpPr>
        <p:spPr>
          <a:xfrm>
            <a:off x="49213" y="442913"/>
            <a:ext cx="9094787" cy="533400"/>
          </a:xfrm>
        </p:spPr>
        <p:txBody>
          <a:bodyPr>
            <a:normAutofit/>
          </a:bodyPr>
          <a:lstStyle/>
          <a:p>
            <a:r>
              <a:rPr lang="en-US" sz="2800" dirty="0" smtClean="0"/>
              <a:t>Reasons Have Not Enrolled in My Lottery Rewards Program</a:t>
            </a:r>
            <a:endParaRPr lang="en-US" sz="2800" i="1" dirty="0"/>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Why </a:t>
            </a:r>
            <a:r>
              <a:rPr lang="en-US" sz="1100" dirty="0"/>
              <a:t>haven’t you enrolled in the My Lottery Rewards program? (Check all that apply) </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7" name="Text Box 1036"/>
          <p:cNvSpPr txBox="1">
            <a:spLocks noChangeArrowheads="1"/>
          </p:cNvSpPr>
          <p:nvPr/>
        </p:nvSpPr>
        <p:spPr bwMode="auto">
          <a:xfrm>
            <a:off x="110066" y="1258825"/>
            <a:ext cx="8957733" cy="261610"/>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dirty="0">
                <a:latin typeface="+mj-lt"/>
              </a:rPr>
              <a:t> </a:t>
            </a:r>
            <a:r>
              <a:rPr lang="en-US" sz="1100" b="1" dirty="0" smtClean="0">
                <a:latin typeface="+mj-lt"/>
              </a:rPr>
              <a:t>Not feeling they would accumulate enough points to redeem anything they want is the leading reason for not enrolling.</a:t>
            </a:r>
            <a:endParaRPr lang="en-US" sz="1100" b="1" dirty="0">
              <a:latin typeface="+mj-lt"/>
            </a:endParaRPr>
          </a:p>
        </p:txBody>
      </p:sp>
      <p:pic>
        <p:nvPicPr>
          <p:cNvPr id="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729204"/>
            <a:ext cx="8989087" cy="414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403272" y="5396832"/>
            <a:ext cx="574964" cy="307777"/>
          </a:xfrm>
          <a:prstGeom prst="rect">
            <a:avLst/>
          </a:prstGeom>
          <a:noFill/>
        </p:spPr>
        <p:txBody>
          <a:bodyPr wrap="square" rtlCol="0">
            <a:spAutoFit/>
          </a:bodyPr>
          <a:lstStyle/>
          <a:p>
            <a:r>
              <a:rPr lang="en-US" sz="1400" dirty="0" smtClean="0"/>
              <a:t>*</a:t>
            </a:r>
            <a:r>
              <a:rPr lang="en-US" sz="1400" baseline="30000" dirty="0"/>
              <a:t>L</a:t>
            </a:r>
            <a:endParaRPr lang="en-US" sz="1400" dirty="0"/>
          </a:p>
        </p:txBody>
      </p:sp>
      <p:sp>
        <p:nvSpPr>
          <p:cNvPr id="10" name="TextBox 9"/>
          <p:cNvSpPr txBox="1"/>
          <p:nvPr/>
        </p:nvSpPr>
        <p:spPr>
          <a:xfrm>
            <a:off x="3082636" y="5407223"/>
            <a:ext cx="574964" cy="307777"/>
          </a:xfrm>
          <a:prstGeom prst="rect">
            <a:avLst/>
          </a:prstGeom>
          <a:noFill/>
        </p:spPr>
        <p:txBody>
          <a:bodyPr wrap="square" rtlCol="0">
            <a:spAutoFit/>
          </a:bodyPr>
          <a:lstStyle/>
          <a:p>
            <a:r>
              <a:rPr lang="en-US" sz="1400" dirty="0" smtClean="0"/>
              <a:t>*</a:t>
            </a:r>
            <a:r>
              <a:rPr lang="en-US" sz="1400" baseline="30000" dirty="0"/>
              <a:t>L</a:t>
            </a:r>
            <a:endParaRPr lang="en-US" sz="1400" dirty="0"/>
          </a:p>
        </p:txBody>
      </p:sp>
      <p:sp>
        <p:nvSpPr>
          <p:cNvPr id="11" name="TextBox 10"/>
          <p:cNvSpPr txBox="1"/>
          <p:nvPr/>
        </p:nvSpPr>
        <p:spPr>
          <a:xfrm>
            <a:off x="6165272" y="5397520"/>
            <a:ext cx="574964" cy="307777"/>
          </a:xfrm>
          <a:prstGeom prst="rect">
            <a:avLst/>
          </a:prstGeom>
          <a:noFill/>
        </p:spPr>
        <p:txBody>
          <a:bodyPr wrap="square" rtlCol="0">
            <a:spAutoFit/>
          </a:bodyPr>
          <a:lstStyle/>
          <a:p>
            <a:r>
              <a:rPr lang="en-US" sz="1400" dirty="0" smtClean="0"/>
              <a:t>*</a:t>
            </a:r>
            <a:r>
              <a:rPr lang="en-US" sz="1400" baseline="30000" dirty="0"/>
              <a:t>L</a:t>
            </a:r>
            <a:endParaRPr lang="en-US" sz="1400" dirty="0"/>
          </a:p>
        </p:txBody>
      </p:sp>
      <p:sp>
        <p:nvSpPr>
          <p:cNvPr id="12" name="TextBox 11"/>
          <p:cNvSpPr txBox="1"/>
          <p:nvPr/>
        </p:nvSpPr>
        <p:spPr>
          <a:xfrm>
            <a:off x="4648200" y="5399809"/>
            <a:ext cx="574964" cy="307777"/>
          </a:xfrm>
          <a:prstGeom prst="rect">
            <a:avLst/>
          </a:prstGeom>
          <a:noFill/>
        </p:spPr>
        <p:txBody>
          <a:bodyPr wrap="square" rtlCol="0">
            <a:spAutoFit/>
          </a:bodyPr>
          <a:lstStyle/>
          <a:p>
            <a:r>
              <a:rPr lang="en-US" sz="1400" dirty="0" smtClean="0"/>
              <a:t>*</a:t>
            </a:r>
            <a:r>
              <a:rPr lang="en-US" sz="1400" baseline="30000" dirty="0"/>
              <a:t>L</a:t>
            </a:r>
            <a:endParaRPr lang="en-US" sz="1400" dirty="0"/>
          </a:p>
        </p:txBody>
      </p:sp>
      <p:sp>
        <p:nvSpPr>
          <p:cNvPr id="13" name="TextBox 12"/>
          <p:cNvSpPr txBox="1"/>
          <p:nvPr/>
        </p:nvSpPr>
        <p:spPr>
          <a:xfrm>
            <a:off x="2320636" y="5570014"/>
            <a:ext cx="574964" cy="307777"/>
          </a:xfrm>
          <a:prstGeom prst="rect">
            <a:avLst/>
          </a:prstGeom>
          <a:noFill/>
        </p:spPr>
        <p:txBody>
          <a:bodyPr wrap="square" rtlCol="0">
            <a:spAutoFit/>
          </a:bodyPr>
          <a:lstStyle/>
          <a:p>
            <a:r>
              <a:rPr lang="en-US" sz="1400" dirty="0" smtClean="0"/>
              <a:t>*</a:t>
            </a:r>
            <a:r>
              <a:rPr lang="en-US" sz="1400" baseline="30000" dirty="0"/>
              <a:t>L</a:t>
            </a:r>
            <a:endParaRPr lang="en-US" sz="1400" dirty="0"/>
          </a:p>
        </p:txBody>
      </p:sp>
      <p:sp>
        <p:nvSpPr>
          <p:cNvPr id="14" name="TextBox 13"/>
          <p:cNvSpPr txBox="1"/>
          <p:nvPr/>
        </p:nvSpPr>
        <p:spPr>
          <a:xfrm>
            <a:off x="6937663" y="5570014"/>
            <a:ext cx="574964" cy="307777"/>
          </a:xfrm>
          <a:prstGeom prst="rect">
            <a:avLst/>
          </a:prstGeom>
          <a:noFill/>
        </p:spPr>
        <p:txBody>
          <a:bodyPr wrap="square" rtlCol="0">
            <a:spAutoFit/>
          </a:bodyPr>
          <a:lstStyle/>
          <a:p>
            <a:r>
              <a:rPr lang="en-US" sz="1400" dirty="0" smtClean="0"/>
              <a:t>*</a:t>
            </a:r>
            <a:r>
              <a:rPr lang="en-US" sz="1400" baseline="30000" dirty="0" smtClean="0"/>
              <a:t>H</a:t>
            </a:r>
            <a:endParaRPr lang="en-US" sz="1400" dirty="0"/>
          </a:p>
        </p:txBody>
      </p:sp>
      <p:sp>
        <p:nvSpPr>
          <p:cNvPr id="15" name="TextBox 10"/>
          <p:cNvSpPr txBox="1">
            <a:spLocks noChangeArrowheads="1"/>
          </p:cNvSpPr>
          <p:nvPr/>
        </p:nvSpPr>
        <p:spPr bwMode="auto">
          <a:xfrm>
            <a:off x="-152400" y="5829988"/>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Tree>
    <p:extLst>
      <p:ext uri="{BB962C8B-B14F-4D97-AF65-F5344CB8AC3E}">
        <p14:creationId xmlns:p14="http://schemas.microsoft.com/office/powerpoint/2010/main" val="38574215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600200" y="523875"/>
            <a:ext cx="3733800" cy="457200"/>
          </a:xfrm>
        </p:spPr>
        <p:txBody>
          <a:bodyPr rtlCol="0"/>
          <a:lstStyle/>
          <a:p>
            <a:pPr eaLnBrk="1" fontAlgn="auto" hangingPunct="1">
              <a:spcAft>
                <a:spcPts val="0"/>
              </a:spcAft>
              <a:defRPr/>
            </a:pPr>
            <a:r>
              <a:rPr lang="en-US" dirty="0" smtClean="0"/>
              <a:t>4B</a:t>
            </a:r>
          </a:p>
        </p:txBody>
      </p:sp>
      <p:sp>
        <p:nvSpPr>
          <p:cNvPr id="4" name="Text Placeholder 3"/>
          <p:cNvSpPr>
            <a:spLocks noGrp="1"/>
          </p:cNvSpPr>
          <p:nvPr>
            <p:ph type="body" sz="quarter" idx="11"/>
          </p:nvPr>
        </p:nvSpPr>
        <p:spPr>
          <a:xfrm>
            <a:off x="419100" y="2362200"/>
            <a:ext cx="8305800" cy="990600"/>
          </a:xfrm>
        </p:spPr>
        <p:txBody>
          <a:bodyPr rtlCol="0"/>
          <a:lstStyle/>
          <a:p>
            <a:pPr marL="0" indent="0" eaLnBrk="1" hangingPunct="1">
              <a:defRPr/>
            </a:pPr>
            <a:r>
              <a:rPr lang="en-US" sz="6600" dirty="0" smtClean="0"/>
              <a:t>Lottery </a:t>
            </a:r>
            <a:br>
              <a:rPr lang="en-US" sz="6600" dirty="0" smtClean="0"/>
            </a:br>
            <a:r>
              <a:rPr lang="en-US" sz="6600" dirty="0" smtClean="0"/>
              <a:t>Non-Player Behaviors</a:t>
            </a:r>
            <a:endParaRPr lang="en-US" sz="6600" dirty="0"/>
          </a:p>
        </p:txBody>
      </p:sp>
      <p:sp>
        <p:nvSpPr>
          <p:cNvPr id="5" name="TextBox 4"/>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Tree>
    <p:extLst>
      <p:ext uri="{BB962C8B-B14F-4D97-AF65-F5344CB8AC3E}">
        <p14:creationId xmlns:p14="http://schemas.microsoft.com/office/powerpoint/2010/main" val="3091384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Placeholder 1"/>
          <p:cNvSpPr>
            <a:spLocks noGrp="1"/>
          </p:cNvSpPr>
          <p:nvPr>
            <p:ph type="body" sz="quarter" idx="10"/>
          </p:nvPr>
        </p:nvSpPr>
        <p:spPr>
          <a:xfrm>
            <a:off x="152400" y="169863"/>
            <a:ext cx="6096000" cy="685800"/>
          </a:xfrm>
        </p:spPr>
        <p:txBody>
          <a:bodyPr/>
          <a:lstStyle/>
          <a:p>
            <a:pPr eaLnBrk="1" hangingPunct="1"/>
            <a:r>
              <a:rPr lang="en-US" dirty="0" smtClean="0"/>
              <a:t>Sampling Plan - Overall</a:t>
            </a:r>
          </a:p>
        </p:txBody>
      </p:sp>
      <p:sp>
        <p:nvSpPr>
          <p:cNvPr id="4" name="TextBox 3"/>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graphicFrame>
        <p:nvGraphicFramePr>
          <p:cNvPr id="5" name="Table 4"/>
          <p:cNvGraphicFramePr>
            <a:graphicFrameLocks noGrp="1"/>
          </p:cNvGraphicFramePr>
          <p:nvPr>
            <p:extLst>
              <p:ext uri="{D42A27DB-BD31-4B8C-83A1-F6EECF244321}">
                <p14:modId xmlns:p14="http://schemas.microsoft.com/office/powerpoint/2010/main" val="3145631905"/>
              </p:ext>
            </p:extLst>
          </p:nvPr>
        </p:nvGraphicFramePr>
        <p:xfrm>
          <a:off x="152400" y="1295400"/>
          <a:ext cx="8839197" cy="3503463"/>
        </p:xfrm>
        <a:graphic>
          <a:graphicData uri="http://schemas.openxmlformats.org/drawingml/2006/table">
            <a:tbl>
              <a:tblPr firstRow="1" lastRow="1" bandRow="1">
                <a:tableStyleId>{9D7B26C5-4107-4FEC-AEDC-1716B250A1EF}</a:tableStyleId>
              </a:tblPr>
              <a:tblGrid>
                <a:gridCol w="2895600">
                  <a:extLst>
                    <a:ext uri="{9D8B030D-6E8A-4147-A177-3AD203B41FA5}">
                      <a16:colId xmlns:a16="http://schemas.microsoft.com/office/drawing/2014/main" val="20000"/>
                    </a:ext>
                  </a:extLst>
                </a:gridCol>
                <a:gridCol w="1981199">
                  <a:extLst>
                    <a:ext uri="{9D8B030D-6E8A-4147-A177-3AD203B41FA5}">
                      <a16:colId xmlns:a16="http://schemas.microsoft.com/office/drawing/2014/main" val="20001"/>
                    </a:ext>
                  </a:extLst>
                </a:gridCol>
                <a:gridCol w="1981199">
                  <a:extLst>
                    <a:ext uri="{9D8B030D-6E8A-4147-A177-3AD203B41FA5}">
                      <a16:colId xmlns:a16="http://schemas.microsoft.com/office/drawing/2014/main" val="20002"/>
                    </a:ext>
                  </a:extLst>
                </a:gridCol>
                <a:gridCol w="1981199">
                  <a:extLst>
                    <a:ext uri="{9D8B030D-6E8A-4147-A177-3AD203B41FA5}">
                      <a16:colId xmlns:a16="http://schemas.microsoft.com/office/drawing/2014/main" val="20003"/>
                    </a:ext>
                  </a:extLst>
                </a:gridCol>
              </a:tblGrid>
              <a:tr h="531663">
                <a:tc>
                  <a:txBody>
                    <a:bodyPr/>
                    <a:lstStyle/>
                    <a:p>
                      <a:r>
                        <a:rPr lang="en-US" sz="1600" dirty="0" smtClean="0"/>
                        <a:t>Segment</a:t>
                      </a:r>
                      <a:endParaRPr lang="en-US" sz="1600" dirty="0"/>
                    </a:p>
                  </a:txBody>
                  <a:tcPr anchor="ctr">
                    <a:solidFill>
                      <a:schemeClr val="bg1">
                        <a:lumMod val="95000"/>
                      </a:schemeClr>
                    </a:solidFill>
                  </a:tcPr>
                </a:tc>
                <a:tc>
                  <a:txBody>
                    <a:bodyPr/>
                    <a:lstStyle/>
                    <a:p>
                      <a:pPr algn="ctr"/>
                      <a:r>
                        <a:rPr lang="en-US" sz="1600" dirty="0" smtClean="0"/>
                        <a:t>Sample Size</a:t>
                      </a:r>
                      <a:endParaRPr lang="en-US" sz="1600" dirty="0"/>
                    </a:p>
                  </a:txBody>
                  <a:tcPr anchor="ctr">
                    <a:solidFill>
                      <a:schemeClr val="bg1">
                        <a:lumMod val="95000"/>
                      </a:schemeClr>
                    </a:solidFill>
                  </a:tcPr>
                </a:tc>
                <a:tc>
                  <a:txBody>
                    <a:bodyPr/>
                    <a:lstStyle/>
                    <a:p>
                      <a:pPr algn="ctr"/>
                      <a:r>
                        <a:rPr lang="en-US" sz="1600" dirty="0" smtClean="0"/>
                        <a:t>Confidence Level</a:t>
                      </a:r>
                      <a:endParaRPr lang="en-US" sz="1600" dirty="0"/>
                    </a:p>
                  </a:txBody>
                  <a:tcPr anchor="ctr">
                    <a:solidFill>
                      <a:schemeClr val="bg1">
                        <a:lumMod val="95000"/>
                      </a:schemeClr>
                    </a:solidFill>
                  </a:tcPr>
                </a:tc>
                <a:tc>
                  <a:txBody>
                    <a:bodyPr/>
                    <a:lstStyle/>
                    <a:p>
                      <a:pPr algn="ctr"/>
                      <a:r>
                        <a:rPr lang="en-US" sz="1600" dirty="0" smtClean="0"/>
                        <a:t>Margin of Error</a:t>
                      </a:r>
                      <a:endParaRPr lang="en-US" sz="1600" dirty="0"/>
                    </a:p>
                  </a:txBody>
                  <a:tcPr anchor="ctr">
                    <a:solidFill>
                      <a:schemeClr val="bg1">
                        <a:lumMod val="95000"/>
                      </a:schemeClr>
                    </a:solidFill>
                  </a:tcPr>
                </a:tc>
                <a:extLst>
                  <a:ext uri="{0D108BD9-81ED-4DB2-BD59-A6C34878D82A}">
                    <a16:rowId xmlns:a16="http://schemas.microsoft.com/office/drawing/2014/main" val="10000"/>
                  </a:ext>
                </a:extLst>
              </a:tr>
              <a:tr h="992337">
                <a:tc>
                  <a:txBody>
                    <a:bodyPr/>
                    <a:lstStyle/>
                    <a:p>
                      <a:pPr marL="233363" indent="0" algn="l">
                        <a:lnSpc>
                          <a:spcPct val="100000"/>
                        </a:lnSpc>
                      </a:pPr>
                      <a:r>
                        <a:rPr lang="en-US" sz="1600" b="1" dirty="0" smtClean="0"/>
                        <a:t>High Frequency</a:t>
                      </a:r>
                      <a:r>
                        <a:rPr lang="en-US" sz="1600" b="1" baseline="0" dirty="0" smtClean="0"/>
                        <a:t> Players</a:t>
                      </a:r>
                      <a:endParaRPr lang="en-US" sz="1600" b="1" dirty="0" smtClean="0"/>
                    </a:p>
                    <a:p>
                      <a:pPr marL="233363" indent="0" algn="l">
                        <a:lnSpc>
                          <a:spcPct val="100000"/>
                        </a:lnSpc>
                      </a:pPr>
                      <a:r>
                        <a:rPr lang="en-US" sz="1400" b="0" dirty="0" smtClean="0"/>
                        <a:t>      </a:t>
                      </a:r>
                      <a:r>
                        <a:rPr lang="en-US" sz="1200" b="0" dirty="0" smtClean="0"/>
                        <a:t>Daily</a:t>
                      </a:r>
                      <a:endParaRPr lang="en-US" sz="1200" b="0" baseline="0" dirty="0" smtClean="0"/>
                    </a:p>
                    <a:p>
                      <a:pPr marL="233363" indent="0" algn="l">
                        <a:lnSpc>
                          <a:spcPct val="100000"/>
                        </a:lnSpc>
                      </a:pPr>
                      <a:r>
                        <a:rPr lang="en-US" sz="1200" b="0" baseline="0" dirty="0" smtClean="0"/>
                        <a:t>       Weekly</a:t>
                      </a:r>
                    </a:p>
                    <a:p>
                      <a:pPr marL="233363" indent="0" algn="l">
                        <a:lnSpc>
                          <a:spcPct val="100000"/>
                        </a:lnSpc>
                      </a:pPr>
                      <a:r>
                        <a:rPr lang="en-US" sz="1200" b="0" baseline="0" dirty="0" smtClean="0"/>
                        <a:t>       Monthly</a:t>
                      </a:r>
                    </a:p>
                  </a:txBody>
                  <a:tcPr marT="91440" marB="91440" anchor="ctr">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lang="en-US" sz="1600" b="1" dirty="0" smtClean="0"/>
                        <a:t>720</a:t>
                      </a:r>
                    </a:p>
                    <a:p>
                      <a:pPr algn="ctr">
                        <a:lnSpc>
                          <a:spcPct val="100000"/>
                        </a:lnSpc>
                      </a:pPr>
                      <a:r>
                        <a:rPr lang="en-US" sz="1200" b="0" dirty="0" smtClean="0"/>
                        <a:t>73</a:t>
                      </a:r>
                    </a:p>
                    <a:p>
                      <a:pPr algn="ctr">
                        <a:lnSpc>
                          <a:spcPct val="100000"/>
                        </a:lnSpc>
                      </a:pPr>
                      <a:r>
                        <a:rPr lang="en-US" sz="1200" b="0" dirty="0" smtClean="0"/>
                        <a:t>447</a:t>
                      </a:r>
                    </a:p>
                    <a:p>
                      <a:pPr algn="ctr">
                        <a:lnSpc>
                          <a:spcPct val="100000"/>
                        </a:lnSpc>
                      </a:pPr>
                      <a:r>
                        <a:rPr lang="en-US" sz="1200" b="0" dirty="0" smtClean="0"/>
                        <a:t>200</a:t>
                      </a:r>
                    </a:p>
                  </a:txBody>
                  <a:tcPr marT="91440" marB="91440" anchor="ctr">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lang="en-US" sz="1600" b="1" dirty="0" smtClean="0"/>
                        <a:t>95%</a:t>
                      </a:r>
                    </a:p>
                    <a:p>
                      <a:pPr algn="ctr">
                        <a:lnSpc>
                          <a:spcPct val="100000"/>
                        </a:lnSpc>
                      </a:pPr>
                      <a:endParaRPr lang="en-US" sz="1600" b="0" dirty="0" smtClean="0"/>
                    </a:p>
                    <a:p>
                      <a:pPr algn="ctr">
                        <a:lnSpc>
                          <a:spcPct val="100000"/>
                        </a:lnSpc>
                      </a:pPr>
                      <a:endParaRPr lang="en-US" sz="1600" b="0" dirty="0" smtClean="0"/>
                    </a:p>
                  </a:txBody>
                  <a:tcPr marT="91440" marB="91440" anchor="ctr">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pPr>
                      <a:r>
                        <a:rPr lang="en-US" sz="1600" b="1" dirty="0" smtClean="0"/>
                        <a:t>+/- 3.7%</a:t>
                      </a:r>
                    </a:p>
                    <a:p>
                      <a:pPr algn="ctr">
                        <a:lnSpc>
                          <a:spcPct val="100000"/>
                        </a:lnSpc>
                      </a:pPr>
                      <a:endParaRPr lang="en-US" sz="1600" b="0" dirty="0" smtClean="0"/>
                    </a:p>
                    <a:p>
                      <a:pPr algn="ctr">
                        <a:lnSpc>
                          <a:spcPct val="100000"/>
                        </a:lnSpc>
                      </a:pPr>
                      <a:endParaRPr lang="en-US" sz="1600" b="0" dirty="0" smtClean="0"/>
                    </a:p>
                  </a:txBody>
                  <a:tcPr marR="274320" marT="91440" marB="91440" anchor="ctr">
                    <a:lnB w="1270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672297">
                <a:tc>
                  <a:txBody>
                    <a:bodyPr/>
                    <a:lstStyle/>
                    <a:p>
                      <a:pPr marL="233363" indent="0" algn="l">
                        <a:lnSpc>
                          <a:spcPct val="100000"/>
                        </a:lnSpc>
                      </a:pPr>
                      <a:r>
                        <a:rPr lang="en-US" sz="1600" b="1" dirty="0" smtClean="0"/>
                        <a:t>Low Frequency Players</a:t>
                      </a:r>
                    </a:p>
                    <a:p>
                      <a:pPr marL="233363" indent="0" algn="l">
                        <a:lnSpc>
                          <a:spcPct val="100000"/>
                        </a:lnSpc>
                      </a:pPr>
                      <a:r>
                        <a:rPr lang="en-US" sz="1200" b="0" dirty="0" smtClean="0"/>
                        <a:t>      Every</a:t>
                      </a:r>
                      <a:r>
                        <a:rPr lang="en-US" sz="1200" b="0" baseline="0" dirty="0" smtClean="0"/>
                        <a:t> Few Months</a:t>
                      </a:r>
                      <a:endParaRPr lang="en-US" sz="1200" b="0" dirty="0" smtClean="0"/>
                    </a:p>
                    <a:p>
                      <a:pPr marL="233363" indent="0" algn="l">
                        <a:lnSpc>
                          <a:spcPct val="100000"/>
                        </a:lnSpc>
                      </a:pPr>
                      <a:r>
                        <a:rPr lang="en-US" sz="1200" b="0" dirty="0" smtClean="0"/>
                        <a:t>      Jackpot Only</a:t>
                      </a:r>
                    </a:p>
                  </a:txBody>
                  <a:tcPr marT="91440" marB="9144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pPr>
                      <a:r>
                        <a:rPr lang="en-US" sz="1600" b="1" dirty="0" smtClean="0"/>
                        <a:t>812</a:t>
                      </a:r>
                    </a:p>
                    <a:p>
                      <a:pPr algn="ctr">
                        <a:lnSpc>
                          <a:spcPct val="100000"/>
                        </a:lnSpc>
                      </a:pPr>
                      <a:r>
                        <a:rPr lang="en-US" sz="1200" b="0" dirty="0" smtClean="0"/>
                        <a:t>435</a:t>
                      </a:r>
                    </a:p>
                    <a:p>
                      <a:pPr algn="ctr">
                        <a:lnSpc>
                          <a:spcPct val="100000"/>
                        </a:lnSpc>
                      </a:pPr>
                      <a:r>
                        <a:rPr lang="en-US" sz="1200" b="0" dirty="0" smtClean="0"/>
                        <a:t>377</a:t>
                      </a:r>
                    </a:p>
                  </a:txBody>
                  <a:tcPr marT="91440" marB="9144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pPr>
                      <a:r>
                        <a:rPr lang="en-US" sz="1600" b="1" dirty="0" smtClean="0"/>
                        <a:t>95%</a:t>
                      </a:r>
                    </a:p>
                    <a:p>
                      <a:pPr algn="ctr">
                        <a:lnSpc>
                          <a:spcPct val="100000"/>
                        </a:lnSpc>
                      </a:pPr>
                      <a:endParaRPr lang="en-US" sz="1600" b="0" dirty="0" smtClean="0"/>
                    </a:p>
                    <a:p>
                      <a:pPr algn="ctr">
                        <a:lnSpc>
                          <a:spcPct val="100000"/>
                        </a:lnSpc>
                      </a:pPr>
                      <a:endParaRPr lang="en-US" sz="1600" b="0" dirty="0" smtClean="0"/>
                    </a:p>
                  </a:txBody>
                  <a:tcPr marT="91440" marB="9144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pPr>
                      <a:r>
                        <a:rPr lang="en-US" sz="1600" b="1" dirty="0" smtClean="0"/>
                        <a:t>+/- 3.4%</a:t>
                      </a:r>
                    </a:p>
                    <a:p>
                      <a:pPr algn="ctr">
                        <a:lnSpc>
                          <a:spcPct val="100000"/>
                        </a:lnSpc>
                      </a:pPr>
                      <a:endParaRPr lang="en-US" sz="1600" b="0" dirty="0" smtClean="0"/>
                    </a:p>
                    <a:p>
                      <a:pPr algn="ctr">
                        <a:lnSpc>
                          <a:spcPct val="100000"/>
                        </a:lnSpc>
                      </a:pPr>
                      <a:endParaRPr lang="en-US" sz="1600" b="0" dirty="0" smtClean="0"/>
                    </a:p>
                  </a:txBody>
                  <a:tcPr marR="274320" marT="91440" marB="9144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519897">
                <a:tc>
                  <a:txBody>
                    <a:bodyPr/>
                    <a:lstStyle/>
                    <a:p>
                      <a:pPr marL="233363" indent="0" algn="l">
                        <a:lnSpc>
                          <a:spcPct val="100000"/>
                        </a:lnSpc>
                      </a:pPr>
                      <a:r>
                        <a:rPr lang="en-US" sz="1600" b="1" dirty="0" smtClean="0"/>
                        <a:t>Non-Player</a:t>
                      </a:r>
                      <a:r>
                        <a:rPr lang="en-US" sz="1600" b="1" baseline="0" dirty="0" smtClean="0"/>
                        <a:t>s</a:t>
                      </a:r>
                      <a:endParaRPr lang="en-US" sz="1600" b="1" dirty="0" smtClean="0"/>
                    </a:p>
                  </a:txBody>
                  <a:tcPr marT="91440" marB="9144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sz="1600" b="1" dirty="0" smtClean="0"/>
                        <a:t>882</a:t>
                      </a:r>
                    </a:p>
                  </a:txBody>
                  <a:tcPr marT="91440" marB="9144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sz="1600" b="1" dirty="0" smtClean="0"/>
                        <a:t>95%</a:t>
                      </a:r>
                    </a:p>
                  </a:txBody>
                  <a:tcPr marT="91440" marB="9144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sz="1600" b="1" dirty="0" smtClean="0"/>
                        <a:t>+/- 3.3%</a:t>
                      </a:r>
                    </a:p>
                  </a:txBody>
                  <a:tcPr marR="274320" marT="91440" marB="91440" anchor="ct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531663">
                <a:tc>
                  <a:txBody>
                    <a:bodyPr/>
                    <a:lstStyle/>
                    <a:p>
                      <a:pPr marL="233363" indent="0" algn="l">
                        <a:lnSpc>
                          <a:spcPct val="100000"/>
                        </a:lnSpc>
                      </a:pPr>
                      <a:r>
                        <a:rPr lang="en-US" sz="1600" b="1" dirty="0" smtClean="0"/>
                        <a:t>TOTAL </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lang="en-US" sz="1600" b="1" dirty="0" smtClean="0"/>
                        <a:t>2,414</a:t>
                      </a:r>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lang="en-US" sz="1600" b="1" dirty="0" smtClean="0"/>
                    </a:p>
                  </a:txBody>
                  <a:tcPr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endParaRPr lang="en-US" sz="1600" b="1" dirty="0" smtClean="0"/>
                    </a:p>
                  </a:txBody>
                  <a:tcPr marR="274320" marT="91440" marB="9144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6" name="Rectangle 22"/>
          <p:cNvSpPr>
            <a:spLocks noChangeArrowheads="1"/>
          </p:cNvSpPr>
          <p:nvPr/>
        </p:nvSpPr>
        <p:spPr bwMode="auto">
          <a:xfrm>
            <a:off x="76200" y="4876800"/>
            <a:ext cx="88392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latin typeface="Calibri" pitchFamily="34" charset="0"/>
                <a:cs typeface="Times New Roman" pitchFamily="18" charset="0"/>
              </a:rPr>
              <a:t>Because market research studies generally interview a random sample of the population being studied rather than the entire population, the data are subject to sampling error. Based upon the response total of </a:t>
            </a:r>
            <a:r>
              <a:rPr lang="en-US" sz="1400" dirty="0" smtClean="0">
                <a:latin typeface="Calibri" pitchFamily="34" charset="0"/>
                <a:cs typeface="Times New Roman" pitchFamily="18" charset="0"/>
              </a:rPr>
              <a:t>720 high frequency players, </a:t>
            </a:r>
            <a:r>
              <a:rPr lang="en-US" sz="1400" dirty="0">
                <a:latin typeface="Calibri" pitchFamily="34" charset="0"/>
                <a:cs typeface="Times New Roman" pitchFamily="18" charset="0"/>
              </a:rPr>
              <a:t>the maximum sampling error </a:t>
            </a:r>
            <a:r>
              <a:rPr lang="en-US" sz="1400" dirty="0" smtClean="0">
                <a:latin typeface="Calibri" pitchFamily="34" charset="0"/>
                <a:cs typeface="Times New Roman" pitchFamily="18" charset="0"/>
              </a:rPr>
              <a:t>for this segment is </a:t>
            </a:r>
            <a:r>
              <a:rPr lang="en-US" sz="1400" dirty="0">
                <a:latin typeface="Calibri" pitchFamily="34" charset="0"/>
                <a:cs typeface="Times New Roman" pitchFamily="18" charset="0"/>
              </a:rPr>
              <a:t>approximately +/- </a:t>
            </a:r>
            <a:r>
              <a:rPr lang="en-US" sz="1400" dirty="0" smtClean="0">
                <a:latin typeface="Calibri" pitchFamily="34" charset="0"/>
                <a:cs typeface="Times New Roman" pitchFamily="18" charset="0"/>
              </a:rPr>
              <a:t>3.7% </a:t>
            </a:r>
            <a:r>
              <a:rPr lang="en-US" sz="1400" dirty="0">
                <a:latin typeface="Calibri" pitchFamily="34" charset="0"/>
                <a:cs typeface="Times New Roman" pitchFamily="18" charset="0"/>
              </a:rPr>
              <a:t>at a </a:t>
            </a:r>
            <a:r>
              <a:rPr lang="en-US" sz="1400" dirty="0" smtClean="0">
                <a:latin typeface="Calibri" pitchFamily="34" charset="0"/>
                <a:cs typeface="Times New Roman" pitchFamily="18" charset="0"/>
              </a:rPr>
              <a:t>95% </a:t>
            </a:r>
            <a:r>
              <a:rPr lang="en-US" sz="1400" dirty="0">
                <a:latin typeface="Calibri" pitchFamily="34" charset="0"/>
                <a:cs typeface="Times New Roman" pitchFamily="18" charset="0"/>
              </a:rPr>
              <a:t>level of confidence.  For example, if a question examined gave a result of </a:t>
            </a:r>
            <a:r>
              <a:rPr lang="en-US" sz="1400" dirty="0" smtClean="0">
                <a:latin typeface="Calibri" pitchFamily="34" charset="0"/>
                <a:cs typeface="Times New Roman" pitchFamily="18" charset="0"/>
              </a:rPr>
              <a:t>60%, </a:t>
            </a:r>
            <a:r>
              <a:rPr lang="en-US" sz="1400" dirty="0">
                <a:latin typeface="Calibri" pitchFamily="34" charset="0"/>
                <a:cs typeface="Times New Roman" pitchFamily="18" charset="0"/>
              </a:rPr>
              <a:t>we can be sure </a:t>
            </a:r>
            <a:r>
              <a:rPr lang="en-US" sz="1400" dirty="0" smtClean="0">
                <a:latin typeface="Calibri" pitchFamily="34" charset="0"/>
                <a:cs typeface="Times New Roman" pitchFamily="18" charset="0"/>
              </a:rPr>
              <a:t>95 out </a:t>
            </a:r>
            <a:r>
              <a:rPr lang="en-US" sz="1400" dirty="0">
                <a:latin typeface="Calibri" pitchFamily="34" charset="0"/>
                <a:cs typeface="Times New Roman" pitchFamily="18" charset="0"/>
              </a:rPr>
              <a:t>of </a:t>
            </a:r>
            <a:r>
              <a:rPr lang="en-US" sz="1400" dirty="0" smtClean="0">
                <a:latin typeface="Calibri" pitchFamily="34" charset="0"/>
                <a:cs typeface="Times New Roman" pitchFamily="18" charset="0"/>
              </a:rPr>
              <a:t>100 </a:t>
            </a:r>
            <a:r>
              <a:rPr lang="en-US" sz="1400" dirty="0">
                <a:latin typeface="Calibri" pitchFamily="34" charset="0"/>
                <a:cs typeface="Times New Roman" pitchFamily="18" charset="0"/>
              </a:rPr>
              <a:t>times that the true percentage of the entire population lies between </a:t>
            </a:r>
            <a:r>
              <a:rPr lang="en-US" sz="1400" dirty="0" smtClean="0">
                <a:latin typeface="Calibri" pitchFamily="34" charset="0"/>
                <a:cs typeface="Times New Roman" pitchFamily="18" charset="0"/>
              </a:rPr>
              <a:t>56.3% </a:t>
            </a:r>
            <a:r>
              <a:rPr lang="en-US" sz="1400" dirty="0">
                <a:latin typeface="Calibri" pitchFamily="34" charset="0"/>
                <a:cs typeface="Times New Roman" pitchFamily="18" charset="0"/>
              </a:rPr>
              <a:t>and </a:t>
            </a:r>
            <a:r>
              <a:rPr lang="en-US" sz="1400" dirty="0" smtClean="0">
                <a:latin typeface="Calibri" pitchFamily="34" charset="0"/>
                <a:cs typeface="Times New Roman" pitchFamily="18" charset="0"/>
              </a:rPr>
              <a:t>63.7% </a:t>
            </a:r>
            <a:r>
              <a:rPr lang="en-US" sz="1400" dirty="0">
                <a:latin typeface="Calibri" pitchFamily="34" charset="0"/>
                <a:cs typeface="Times New Roman" pitchFamily="18" charset="0"/>
              </a:rPr>
              <a:t>(60% </a:t>
            </a:r>
            <a:r>
              <a:rPr lang="en-US" sz="1400" dirty="0" smtClean="0">
                <a:latin typeface="Calibri" pitchFamily="34" charset="0"/>
                <a:cs typeface="Times New Roman" pitchFamily="18" charset="0"/>
              </a:rPr>
              <a:t>+/- 3.7%).  </a:t>
            </a:r>
            <a:endParaRPr lang="en-US" sz="1400" dirty="0">
              <a:latin typeface="Calibri" pitchFamily="34" charset="0"/>
              <a:cs typeface="Times New Roman" pitchFamily="18" charset="0"/>
            </a:endParaRPr>
          </a:p>
        </p:txBody>
      </p:sp>
    </p:spTree>
    <p:extLst>
      <p:ext uri="{BB962C8B-B14F-4D97-AF65-F5344CB8AC3E}">
        <p14:creationId xmlns:p14="http://schemas.microsoft.com/office/powerpoint/2010/main" val="3144979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1310852595"/>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99525"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0"/>
            <a:ext cx="9610725" cy="398462"/>
          </a:xfrm>
        </p:spPr>
        <p:txBody>
          <a:bodyPr/>
          <a:lstStyle/>
          <a:p>
            <a:r>
              <a:rPr lang="en-US" dirty="0">
                <a:solidFill>
                  <a:srgbClr val="0000FF"/>
                </a:solidFill>
              </a:rPr>
              <a:t>Section </a:t>
            </a:r>
            <a:r>
              <a:rPr lang="en-US" dirty="0" smtClean="0">
                <a:solidFill>
                  <a:srgbClr val="0000FF"/>
                </a:solidFill>
              </a:rPr>
              <a:t>4B: Lottery Non-Player Behaviors</a:t>
            </a:r>
            <a:endParaRPr lang="en-US" dirty="0">
              <a:solidFill>
                <a:srgbClr val="0000FF"/>
              </a:solidFill>
            </a:endParaRPr>
          </a:p>
        </p:txBody>
      </p:sp>
      <p:sp>
        <p:nvSpPr>
          <p:cNvPr id="61445" name="Text Placeholder 4"/>
          <p:cNvSpPr>
            <a:spLocks noGrp="1"/>
          </p:cNvSpPr>
          <p:nvPr>
            <p:ph type="body" sz="quarter" idx="11"/>
          </p:nvPr>
        </p:nvSpPr>
        <p:spPr>
          <a:xfrm>
            <a:off x="49213" y="381000"/>
            <a:ext cx="9094787" cy="533400"/>
          </a:xfrm>
        </p:spPr>
        <p:txBody>
          <a:bodyPr>
            <a:normAutofit fontScale="25000" lnSpcReduction="20000"/>
          </a:bodyPr>
          <a:lstStyle/>
          <a:p>
            <a:r>
              <a:rPr lang="en-US" sz="11200" dirty="0" smtClean="0"/>
              <a:t>Reasons for Not Playing the Lottery</a:t>
            </a:r>
          </a:p>
          <a:p>
            <a:r>
              <a:rPr lang="en-US" sz="8000" b="0" i="1" dirty="0" smtClean="0"/>
              <a:t>Slide 1 of 2</a:t>
            </a:r>
            <a:endParaRPr lang="en-US" sz="8000" b="0" i="1" dirty="0"/>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Please </a:t>
            </a:r>
            <a:r>
              <a:rPr lang="en-US" sz="1100" dirty="0"/>
              <a:t>check the reasons why you don’t play the Lottery. (Check all that apply)</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7" name="Text Box 1036"/>
          <p:cNvSpPr txBox="1">
            <a:spLocks noChangeArrowheads="1"/>
          </p:cNvSpPr>
          <p:nvPr/>
        </p:nvSpPr>
        <p:spPr bwMode="auto">
          <a:xfrm>
            <a:off x="110066" y="1258825"/>
            <a:ext cx="8957733" cy="430887"/>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dirty="0">
                <a:latin typeface="+mj-lt"/>
              </a:rPr>
              <a:t> </a:t>
            </a:r>
            <a:r>
              <a:rPr lang="en-US" sz="1100" b="1" dirty="0" smtClean="0">
                <a:latin typeface="+mj-lt"/>
              </a:rPr>
              <a:t>The main reasons for not playing the lottery are “</a:t>
            </a:r>
            <a:r>
              <a:rPr lang="en-US" sz="1100" b="1" i="1" dirty="0" smtClean="0">
                <a:latin typeface="+mj-lt"/>
              </a:rPr>
              <a:t>It’s a waste of money”</a:t>
            </a:r>
            <a:r>
              <a:rPr lang="en-US" sz="1100" b="1" dirty="0">
                <a:latin typeface="+mj-lt"/>
              </a:rPr>
              <a:t> </a:t>
            </a:r>
            <a:r>
              <a:rPr lang="en-US" sz="1100" b="1" dirty="0" smtClean="0">
                <a:latin typeface="+mj-lt"/>
              </a:rPr>
              <a:t>and “</a:t>
            </a:r>
            <a:r>
              <a:rPr lang="en-US" sz="1100" b="1" i="1" dirty="0" smtClean="0">
                <a:latin typeface="+mj-lt"/>
              </a:rPr>
              <a:t>Odds of winning are poor</a:t>
            </a:r>
            <a:r>
              <a:rPr lang="en-US" sz="1100" b="1" dirty="0" smtClean="0">
                <a:latin typeface="+mj-lt"/>
              </a:rPr>
              <a:t>”.</a:t>
            </a:r>
          </a:p>
          <a:p>
            <a:pPr>
              <a:spcBef>
                <a:spcPts val="0"/>
              </a:spcBef>
              <a:buFont typeface="Wingdings" pitchFamily="2" charset="2"/>
              <a:buChar char="§"/>
              <a:defRPr/>
            </a:pPr>
            <a:r>
              <a:rPr lang="en-US" sz="1100" b="1" dirty="0">
                <a:latin typeface="+mj-lt"/>
              </a:rPr>
              <a:t> </a:t>
            </a:r>
            <a:r>
              <a:rPr lang="en-US" sz="1100" b="1" dirty="0" smtClean="0">
                <a:latin typeface="+mj-lt"/>
              </a:rPr>
              <a:t>15% of non-players are </a:t>
            </a:r>
            <a:r>
              <a:rPr lang="en-US" sz="1100" b="1" i="1" dirty="0" smtClean="0">
                <a:latin typeface="+mj-lt"/>
              </a:rPr>
              <a:t>“morally opposed”</a:t>
            </a:r>
            <a:endParaRPr lang="en-US" sz="1100" b="1" i="1" dirty="0">
              <a:latin typeface="+mj-lt"/>
            </a:endParaRPr>
          </a:p>
        </p:txBody>
      </p:sp>
      <p:pic>
        <p:nvPicPr>
          <p:cNvPr id="8" name="Picture 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10" y="1718733"/>
            <a:ext cx="8989087" cy="413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605330" y="1913467"/>
            <a:ext cx="3429000" cy="307777"/>
          </a:xfrm>
          <a:prstGeom prst="rect">
            <a:avLst/>
          </a:prstGeom>
          <a:noFill/>
        </p:spPr>
        <p:txBody>
          <a:bodyPr wrap="square" rtlCol="0">
            <a:spAutoFit/>
          </a:bodyPr>
          <a:lstStyle/>
          <a:p>
            <a:pPr algn="r"/>
            <a:r>
              <a:rPr lang="en-US" sz="1400" i="1" dirty="0" smtClean="0">
                <a:latin typeface="+mj-lt"/>
                <a:sym typeface="Wingdings" pitchFamily="2" charset="2"/>
              </a:rPr>
              <a:t>Chart is continued on next slide  </a:t>
            </a:r>
            <a:endParaRPr lang="en-US" sz="1400" i="1" dirty="0">
              <a:latin typeface="+mj-lt"/>
            </a:endParaRPr>
          </a:p>
        </p:txBody>
      </p:sp>
    </p:spTree>
    <p:extLst>
      <p:ext uri="{BB962C8B-B14F-4D97-AF65-F5344CB8AC3E}">
        <p14:creationId xmlns:p14="http://schemas.microsoft.com/office/powerpoint/2010/main" val="37064507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2900836585"/>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20983"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0"/>
            <a:ext cx="9610725" cy="398462"/>
          </a:xfrm>
        </p:spPr>
        <p:txBody>
          <a:bodyPr/>
          <a:lstStyle/>
          <a:p>
            <a:r>
              <a:rPr lang="en-US" dirty="0">
                <a:solidFill>
                  <a:srgbClr val="0000FF"/>
                </a:solidFill>
              </a:rPr>
              <a:t>Section </a:t>
            </a:r>
            <a:r>
              <a:rPr lang="en-US" dirty="0" smtClean="0">
                <a:solidFill>
                  <a:srgbClr val="0000FF"/>
                </a:solidFill>
              </a:rPr>
              <a:t>4B: Lottery Non-Player Behaviors</a:t>
            </a:r>
            <a:endParaRPr lang="en-US" dirty="0">
              <a:solidFill>
                <a:srgbClr val="0000FF"/>
              </a:solidFill>
            </a:endParaRPr>
          </a:p>
        </p:txBody>
      </p:sp>
      <p:sp>
        <p:nvSpPr>
          <p:cNvPr id="61445" name="Text Placeholder 4"/>
          <p:cNvSpPr>
            <a:spLocks noGrp="1"/>
          </p:cNvSpPr>
          <p:nvPr>
            <p:ph type="body" sz="quarter" idx="11"/>
          </p:nvPr>
        </p:nvSpPr>
        <p:spPr>
          <a:xfrm>
            <a:off x="49213" y="381000"/>
            <a:ext cx="9094787" cy="533400"/>
          </a:xfrm>
        </p:spPr>
        <p:txBody>
          <a:bodyPr>
            <a:normAutofit fontScale="25000" lnSpcReduction="20000"/>
          </a:bodyPr>
          <a:lstStyle/>
          <a:p>
            <a:r>
              <a:rPr lang="en-US" sz="11200" dirty="0" smtClean="0"/>
              <a:t>Reasons for Not Playing the Lottery</a:t>
            </a:r>
          </a:p>
          <a:p>
            <a:r>
              <a:rPr lang="en-US" sz="8000" b="0" i="1" dirty="0" smtClean="0"/>
              <a:t>Slide 2 of 2</a:t>
            </a:r>
            <a:endParaRPr lang="en-US" sz="8000" b="0" i="1" dirty="0"/>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Please </a:t>
            </a:r>
            <a:r>
              <a:rPr lang="en-US" sz="1100" dirty="0"/>
              <a:t>check the reasons why you don’t play the Lottery. (Check all that apply)</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7" name="Text Box 1036"/>
          <p:cNvSpPr txBox="1">
            <a:spLocks noChangeArrowheads="1"/>
          </p:cNvSpPr>
          <p:nvPr/>
        </p:nvSpPr>
        <p:spPr bwMode="auto">
          <a:xfrm>
            <a:off x="110066" y="1258825"/>
            <a:ext cx="8957733" cy="261610"/>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dirty="0">
                <a:latin typeface="+mj-lt"/>
              </a:rPr>
              <a:t> </a:t>
            </a:r>
            <a:r>
              <a:rPr lang="en-US" sz="1100" b="1" dirty="0" smtClean="0">
                <a:latin typeface="+mj-lt"/>
              </a:rPr>
              <a:t>Only 2% of non-players don’t play because they cannot use a debit card.</a:t>
            </a:r>
            <a:endParaRPr lang="en-US" sz="1100" b="1" dirty="0">
              <a:latin typeface="+mj-lt"/>
            </a:endParaRPr>
          </a:p>
        </p:txBody>
      </p:sp>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73" y="1701800"/>
            <a:ext cx="8982624" cy="413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93390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4020325500"/>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0551"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58738"/>
            <a:ext cx="9610725" cy="398462"/>
          </a:xfrm>
        </p:spPr>
        <p:txBody>
          <a:bodyPr/>
          <a:lstStyle/>
          <a:p>
            <a:r>
              <a:rPr lang="en-US" dirty="0">
                <a:solidFill>
                  <a:srgbClr val="0000FF"/>
                </a:solidFill>
              </a:rPr>
              <a:t>Section </a:t>
            </a:r>
            <a:r>
              <a:rPr lang="en-US" dirty="0" smtClean="0">
                <a:solidFill>
                  <a:srgbClr val="0000FF"/>
                </a:solidFill>
              </a:rPr>
              <a:t>4B: Lottery Non-Player Behaviors</a:t>
            </a:r>
            <a:endParaRPr lang="en-US" dirty="0">
              <a:solidFill>
                <a:srgbClr val="0000FF"/>
              </a:solidFill>
            </a:endParaRPr>
          </a:p>
        </p:txBody>
      </p:sp>
      <p:sp>
        <p:nvSpPr>
          <p:cNvPr id="61445" name="Text Placeholder 4"/>
          <p:cNvSpPr>
            <a:spLocks noGrp="1"/>
          </p:cNvSpPr>
          <p:nvPr>
            <p:ph type="body" sz="quarter" idx="11"/>
          </p:nvPr>
        </p:nvSpPr>
        <p:spPr>
          <a:xfrm>
            <a:off x="49213" y="442913"/>
            <a:ext cx="9094787" cy="533400"/>
          </a:xfrm>
        </p:spPr>
        <p:txBody>
          <a:bodyPr>
            <a:normAutofit lnSpcReduction="10000"/>
          </a:bodyPr>
          <a:lstStyle/>
          <a:p>
            <a:r>
              <a:rPr lang="en-US" dirty="0" smtClean="0"/>
              <a:t>Familiarity with the Lottery per Game</a:t>
            </a:r>
            <a:endParaRPr lang="en-US" i="1" dirty="0"/>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How </a:t>
            </a:r>
            <a:r>
              <a:rPr lang="en-US" sz="1100" dirty="0"/>
              <a:t>familiar are you with each of the following games?</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pic>
        <p:nvPicPr>
          <p:cNvPr id="100402" name="Picture 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676400"/>
            <a:ext cx="8081700" cy="434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1036"/>
          <p:cNvSpPr txBox="1">
            <a:spLocks noChangeArrowheads="1"/>
          </p:cNvSpPr>
          <p:nvPr/>
        </p:nvSpPr>
        <p:spPr bwMode="auto">
          <a:xfrm>
            <a:off x="110066" y="1258825"/>
            <a:ext cx="8957733" cy="430887"/>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dirty="0">
                <a:latin typeface="+mj-lt"/>
              </a:rPr>
              <a:t> </a:t>
            </a:r>
            <a:r>
              <a:rPr lang="en-US" sz="1100" b="1" dirty="0" smtClean="0">
                <a:latin typeface="+mj-lt"/>
              </a:rPr>
              <a:t>Game awareness among non-players is highest for </a:t>
            </a:r>
            <a:r>
              <a:rPr lang="en-US" sz="1100" b="1" dirty="0" err="1" smtClean="0">
                <a:latin typeface="+mj-lt"/>
              </a:rPr>
              <a:t>Scracth</a:t>
            </a:r>
            <a:r>
              <a:rPr lang="en-US" sz="1100" b="1" dirty="0" smtClean="0">
                <a:latin typeface="+mj-lt"/>
              </a:rPr>
              <a:t>-off and Jackpot.</a:t>
            </a:r>
          </a:p>
          <a:p>
            <a:pPr>
              <a:spcBef>
                <a:spcPts val="0"/>
              </a:spcBef>
              <a:buFont typeface="Wingdings" pitchFamily="2" charset="2"/>
              <a:buChar char="§"/>
              <a:defRPr/>
            </a:pPr>
            <a:r>
              <a:rPr lang="en-US" sz="1100" b="1" dirty="0">
                <a:latin typeface="+mj-lt"/>
              </a:rPr>
              <a:t> </a:t>
            </a:r>
            <a:r>
              <a:rPr lang="en-US" sz="1100" b="1" dirty="0" smtClean="0">
                <a:latin typeface="+mj-lt"/>
              </a:rPr>
              <a:t>24% of non-players have never heard of Monitor games and 18% have never heard of </a:t>
            </a:r>
            <a:r>
              <a:rPr lang="en-US" sz="1100" b="1" dirty="0">
                <a:latin typeface="+mj-lt"/>
              </a:rPr>
              <a:t>D</a:t>
            </a:r>
            <a:r>
              <a:rPr lang="en-US" sz="1100" b="1" dirty="0" smtClean="0">
                <a:latin typeface="+mj-lt"/>
              </a:rPr>
              <a:t>aily games.</a:t>
            </a:r>
            <a:endParaRPr lang="en-US" sz="1100" b="1" dirty="0">
              <a:latin typeface="+mj-lt"/>
            </a:endParaRPr>
          </a:p>
        </p:txBody>
      </p:sp>
    </p:spTree>
    <p:extLst>
      <p:ext uri="{BB962C8B-B14F-4D97-AF65-F5344CB8AC3E}">
        <p14:creationId xmlns:p14="http://schemas.microsoft.com/office/powerpoint/2010/main" val="35343871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600200" y="523875"/>
            <a:ext cx="3733800" cy="457200"/>
          </a:xfrm>
        </p:spPr>
        <p:txBody>
          <a:bodyPr rtlCol="0"/>
          <a:lstStyle/>
          <a:p>
            <a:pPr eaLnBrk="1" fontAlgn="auto" hangingPunct="1">
              <a:spcAft>
                <a:spcPts val="0"/>
              </a:spcAft>
              <a:defRPr/>
            </a:pPr>
            <a:r>
              <a:rPr lang="en-US" dirty="0" smtClean="0"/>
              <a:t>4B</a:t>
            </a:r>
          </a:p>
        </p:txBody>
      </p:sp>
      <p:sp>
        <p:nvSpPr>
          <p:cNvPr id="4" name="Text Placeholder 3"/>
          <p:cNvSpPr>
            <a:spLocks noGrp="1"/>
          </p:cNvSpPr>
          <p:nvPr>
            <p:ph type="body" sz="quarter" idx="11"/>
          </p:nvPr>
        </p:nvSpPr>
        <p:spPr>
          <a:xfrm>
            <a:off x="419100" y="2362200"/>
            <a:ext cx="8305800" cy="990600"/>
          </a:xfrm>
        </p:spPr>
        <p:txBody>
          <a:bodyPr rtlCol="0"/>
          <a:lstStyle/>
          <a:p>
            <a:pPr marL="0" indent="0" eaLnBrk="1" hangingPunct="1">
              <a:defRPr/>
            </a:pPr>
            <a:r>
              <a:rPr lang="en-US" sz="6600" dirty="0" smtClean="0"/>
              <a:t>New Games</a:t>
            </a:r>
            <a:endParaRPr lang="en-US" sz="6600" dirty="0"/>
          </a:p>
        </p:txBody>
      </p:sp>
      <p:sp>
        <p:nvSpPr>
          <p:cNvPr id="5" name="TextBox 4"/>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Tree>
    <p:extLst>
      <p:ext uri="{BB962C8B-B14F-4D97-AF65-F5344CB8AC3E}">
        <p14:creationId xmlns:p14="http://schemas.microsoft.com/office/powerpoint/2010/main" val="5233661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2195252209"/>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1580"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0"/>
            <a:ext cx="9610725" cy="398462"/>
          </a:xfrm>
        </p:spPr>
        <p:txBody>
          <a:bodyPr/>
          <a:lstStyle/>
          <a:p>
            <a:r>
              <a:rPr lang="en-US" dirty="0">
                <a:solidFill>
                  <a:srgbClr val="0000FF"/>
                </a:solidFill>
              </a:rPr>
              <a:t>Section </a:t>
            </a:r>
            <a:r>
              <a:rPr lang="en-US" dirty="0" smtClean="0">
                <a:solidFill>
                  <a:srgbClr val="0000FF"/>
                </a:solidFill>
              </a:rPr>
              <a:t>5: New Games</a:t>
            </a:r>
            <a:endParaRPr lang="en-US" dirty="0">
              <a:solidFill>
                <a:srgbClr val="0000FF"/>
              </a:solidFill>
            </a:endParaRPr>
          </a:p>
        </p:txBody>
      </p:sp>
      <p:sp>
        <p:nvSpPr>
          <p:cNvPr id="61445" name="Text Placeholder 4"/>
          <p:cNvSpPr>
            <a:spLocks noGrp="1"/>
          </p:cNvSpPr>
          <p:nvPr>
            <p:ph type="body" sz="quarter" idx="11"/>
          </p:nvPr>
        </p:nvSpPr>
        <p:spPr>
          <a:xfrm>
            <a:off x="49213" y="245534"/>
            <a:ext cx="9094787" cy="533400"/>
          </a:xfrm>
        </p:spPr>
        <p:txBody>
          <a:bodyPr>
            <a:noAutofit/>
          </a:bodyPr>
          <a:lstStyle/>
          <a:p>
            <a:r>
              <a:rPr lang="en-US" sz="2800" dirty="0" smtClean="0"/>
              <a:t>Interest Level</a:t>
            </a:r>
            <a:r>
              <a:rPr lang="en-US" sz="2800" i="1" dirty="0"/>
              <a:t/>
            </a:r>
            <a:br>
              <a:rPr lang="en-US" sz="2800" i="1" dirty="0"/>
            </a:br>
            <a:r>
              <a:rPr lang="en-US" sz="2800" dirty="0" smtClean="0"/>
              <a:t>New Themed Scratch-Off Games</a:t>
            </a:r>
            <a:endParaRPr lang="en-US" sz="2800" i="1" dirty="0"/>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How </a:t>
            </a:r>
            <a:r>
              <a:rPr lang="en-US" sz="1100" dirty="0"/>
              <a:t>interested would you be in each of the following themed scratch-off games if they were offered by the Maryland Lottery?</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7" name="Text Box 1036"/>
          <p:cNvSpPr txBox="1">
            <a:spLocks noChangeArrowheads="1"/>
          </p:cNvSpPr>
          <p:nvPr/>
        </p:nvSpPr>
        <p:spPr bwMode="auto">
          <a:xfrm>
            <a:off x="110066" y="1258825"/>
            <a:ext cx="8957733" cy="261610"/>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dirty="0">
                <a:latin typeface="+mj-lt"/>
              </a:rPr>
              <a:t> </a:t>
            </a:r>
            <a:r>
              <a:rPr lang="en-US" sz="1100" b="1" dirty="0" smtClean="0">
                <a:latin typeface="+mj-lt"/>
              </a:rPr>
              <a:t>Magic 8 Ball was the preferred choice for a new themed scratch-off while Duck Dynasty was the least preferred.</a:t>
            </a:r>
            <a:endParaRPr lang="en-US" sz="1100" b="1" dirty="0">
              <a:latin typeface="+mj-lt"/>
            </a:endParaRPr>
          </a:p>
        </p:txBody>
      </p:sp>
      <p:pic>
        <p:nvPicPr>
          <p:cNvPr id="101426" name="Picture 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932" y="1744133"/>
            <a:ext cx="8388092" cy="413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90800" y="1862668"/>
            <a:ext cx="6068224" cy="523220"/>
          </a:xfrm>
          <a:prstGeom prst="rect">
            <a:avLst/>
          </a:prstGeom>
          <a:noFill/>
        </p:spPr>
        <p:txBody>
          <a:bodyPr wrap="square" rtlCol="0">
            <a:spAutoFit/>
          </a:bodyPr>
          <a:lstStyle/>
          <a:p>
            <a:pPr algn="ctr"/>
            <a:r>
              <a:rPr lang="en-US" sz="1600" b="1" dirty="0" smtClean="0"/>
              <a:t>% Rated 4 or 5</a:t>
            </a:r>
          </a:p>
          <a:p>
            <a:pPr algn="ctr"/>
            <a:r>
              <a:rPr lang="en-US" sz="1200" i="1" dirty="0"/>
              <a:t>(Scale: 1 = Not at all Interested, 5 = Extremely Interested)</a:t>
            </a:r>
            <a:endParaRPr lang="en-US" sz="1200" b="1" dirty="0" smtClean="0"/>
          </a:p>
        </p:txBody>
      </p:sp>
      <p:sp>
        <p:nvSpPr>
          <p:cNvPr id="10" name="TextBox 9"/>
          <p:cNvSpPr txBox="1"/>
          <p:nvPr/>
        </p:nvSpPr>
        <p:spPr>
          <a:xfrm>
            <a:off x="3124200" y="5146964"/>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11" name="TextBox 10"/>
          <p:cNvSpPr txBox="1"/>
          <p:nvPr/>
        </p:nvSpPr>
        <p:spPr>
          <a:xfrm>
            <a:off x="3124200" y="5362196"/>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2" name="TextBox 11"/>
          <p:cNvSpPr txBox="1"/>
          <p:nvPr/>
        </p:nvSpPr>
        <p:spPr>
          <a:xfrm>
            <a:off x="4114800" y="5150427"/>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13" name="TextBox 12"/>
          <p:cNvSpPr txBox="1"/>
          <p:nvPr/>
        </p:nvSpPr>
        <p:spPr>
          <a:xfrm>
            <a:off x="4114800" y="5365659"/>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4" name="TextBox 13"/>
          <p:cNvSpPr txBox="1"/>
          <p:nvPr/>
        </p:nvSpPr>
        <p:spPr>
          <a:xfrm>
            <a:off x="5108863" y="5146964"/>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15" name="TextBox 14"/>
          <p:cNvSpPr txBox="1"/>
          <p:nvPr/>
        </p:nvSpPr>
        <p:spPr>
          <a:xfrm>
            <a:off x="5108863" y="5362196"/>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6" name="TextBox 15"/>
          <p:cNvSpPr txBox="1"/>
          <p:nvPr/>
        </p:nvSpPr>
        <p:spPr>
          <a:xfrm>
            <a:off x="6096000" y="5150427"/>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18" name="TextBox 17"/>
          <p:cNvSpPr txBox="1"/>
          <p:nvPr/>
        </p:nvSpPr>
        <p:spPr>
          <a:xfrm>
            <a:off x="6096000" y="5365659"/>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9" name="TextBox 18"/>
          <p:cNvSpPr txBox="1"/>
          <p:nvPr/>
        </p:nvSpPr>
        <p:spPr>
          <a:xfrm>
            <a:off x="7045036" y="5146964"/>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20" name="TextBox 19"/>
          <p:cNvSpPr txBox="1"/>
          <p:nvPr/>
        </p:nvSpPr>
        <p:spPr>
          <a:xfrm>
            <a:off x="7045036" y="5362196"/>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1" name="TextBox 20"/>
          <p:cNvSpPr txBox="1"/>
          <p:nvPr/>
        </p:nvSpPr>
        <p:spPr>
          <a:xfrm>
            <a:off x="8046027" y="5150427"/>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23" name="TextBox 10"/>
          <p:cNvSpPr txBox="1">
            <a:spLocks noChangeArrowheads="1"/>
          </p:cNvSpPr>
          <p:nvPr/>
        </p:nvSpPr>
        <p:spPr bwMode="auto">
          <a:xfrm>
            <a:off x="-152400" y="5829988"/>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
        <p:nvSpPr>
          <p:cNvPr id="22" name="TextBox 21"/>
          <p:cNvSpPr txBox="1"/>
          <p:nvPr/>
        </p:nvSpPr>
        <p:spPr>
          <a:xfrm>
            <a:off x="8027169" y="5367868"/>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Tree>
    <p:extLst>
      <p:ext uri="{BB962C8B-B14F-4D97-AF65-F5344CB8AC3E}">
        <p14:creationId xmlns:p14="http://schemas.microsoft.com/office/powerpoint/2010/main" val="32774878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3203878004"/>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2601"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How </a:t>
            </a:r>
            <a:r>
              <a:rPr lang="en-US" sz="1100" dirty="0"/>
              <a:t>interested would you be in each of the following themed scratch-off games with related themed prizes if they were offered by the Maryland Lottery?</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9" name="Text Placeholder 3"/>
          <p:cNvSpPr>
            <a:spLocks noGrp="1"/>
          </p:cNvSpPr>
          <p:nvPr>
            <p:ph type="body" sz="quarter" idx="10"/>
          </p:nvPr>
        </p:nvSpPr>
        <p:spPr>
          <a:xfrm>
            <a:off x="66675" y="0"/>
            <a:ext cx="9610725" cy="398462"/>
          </a:xfrm>
        </p:spPr>
        <p:txBody>
          <a:bodyPr/>
          <a:lstStyle/>
          <a:p>
            <a:r>
              <a:rPr lang="en-US" dirty="0">
                <a:solidFill>
                  <a:srgbClr val="0000FF"/>
                </a:solidFill>
              </a:rPr>
              <a:t>Section </a:t>
            </a:r>
            <a:r>
              <a:rPr lang="en-US" dirty="0" smtClean="0">
                <a:solidFill>
                  <a:srgbClr val="0000FF"/>
                </a:solidFill>
              </a:rPr>
              <a:t>5: New Games</a:t>
            </a:r>
            <a:endParaRPr lang="en-US" dirty="0">
              <a:solidFill>
                <a:srgbClr val="0000FF"/>
              </a:solidFill>
            </a:endParaRPr>
          </a:p>
        </p:txBody>
      </p:sp>
      <p:sp>
        <p:nvSpPr>
          <p:cNvPr id="10" name="Text Placeholder 4"/>
          <p:cNvSpPr>
            <a:spLocks noGrp="1"/>
          </p:cNvSpPr>
          <p:nvPr>
            <p:ph type="body" sz="quarter" idx="11"/>
          </p:nvPr>
        </p:nvSpPr>
        <p:spPr>
          <a:xfrm>
            <a:off x="49213" y="245534"/>
            <a:ext cx="9094787" cy="533400"/>
          </a:xfrm>
        </p:spPr>
        <p:txBody>
          <a:bodyPr>
            <a:noAutofit/>
          </a:bodyPr>
          <a:lstStyle/>
          <a:p>
            <a:r>
              <a:rPr lang="en-US" sz="2800" dirty="0" smtClean="0"/>
              <a:t>Interest Level </a:t>
            </a:r>
            <a:r>
              <a:rPr lang="en-US" sz="2800" dirty="0"/>
              <a:t/>
            </a:r>
            <a:br>
              <a:rPr lang="en-US" sz="2800" dirty="0"/>
            </a:br>
            <a:r>
              <a:rPr lang="en-US" sz="2800" dirty="0" smtClean="0"/>
              <a:t>New Themed Scratch-Off Games with </a:t>
            </a:r>
            <a:r>
              <a:rPr lang="en-US" sz="2800" u="sng" dirty="0" smtClean="0"/>
              <a:t>Related Prizes</a:t>
            </a:r>
            <a:endParaRPr lang="en-US" sz="2800" i="1" u="sng" dirty="0"/>
          </a:p>
        </p:txBody>
      </p:sp>
      <p:sp>
        <p:nvSpPr>
          <p:cNvPr id="11" name="Text Box 1036"/>
          <p:cNvSpPr txBox="1">
            <a:spLocks noChangeArrowheads="1"/>
          </p:cNvSpPr>
          <p:nvPr/>
        </p:nvSpPr>
        <p:spPr bwMode="auto">
          <a:xfrm>
            <a:off x="110066" y="1258825"/>
            <a:ext cx="8957733" cy="430887"/>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dirty="0">
                <a:latin typeface="+mj-lt"/>
              </a:rPr>
              <a:t> </a:t>
            </a:r>
            <a:r>
              <a:rPr lang="en-US" sz="1100" b="1" dirty="0" smtClean="0">
                <a:latin typeface="+mj-lt"/>
              </a:rPr>
              <a:t>Of the new related prizes for themed scratch-offs, Home Depot was the favorite.</a:t>
            </a:r>
          </a:p>
          <a:p>
            <a:pPr>
              <a:spcBef>
                <a:spcPts val="0"/>
              </a:spcBef>
              <a:buFont typeface="Wingdings" pitchFamily="2" charset="2"/>
              <a:buChar char="§"/>
              <a:defRPr/>
            </a:pPr>
            <a:r>
              <a:rPr lang="en-US" sz="1100" b="1" dirty="0" smtClean="0">
                <a:latin typeface="+mj-lt"/>
              </a:rPr>
              <a:t> 21% of the non-player market segment would be interested in the Home Depot scratch-off game.</a:t>
            </a:r>
            <a:endParaRPr lang="en-US" sz="1100" b="1" dirty="0">
              <a:latin typeface="+mj-lt"/>
            </a:endParaRPr>
          </a:p>
        </p:txBody>
      </p:sp>
      <p:pic>
        <p:nvPicPr>
          <p:cNvPr id="8" name="Picture 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471" y="1744132"/>
            <a:ext cx="8394553" cy="413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590800" y="1862668"/>
            <a:ext cx="6068224" cy="523220"/>
          </a:xfrm>
          <a:prstGeom prst="rect">
            <a:avLst/>
          </a:prstGeom>
          <a:noFill/>
        </p:spPr>
        <p:txBody>
          <a:bodyPr wrap="square" rtlCol="0">
            <a:spAutoFit/>
          </a:bodyPr>
          <a:lstStyle/>
          <a:p>
            <a:pPr algn="ctr"/>
            <a:r>
              <a:rPr lang="en-US" sz="1600" b="1" dirty="0" smtClean="0"/>
              <a:t>% Rated 4 or 5</a:t>
            </a:r>
          </a:p>
          <a:p>
            <a:pPr algn="ctr"/>
            <a:r>
              <a:rPr lang="en-US" sz="1200" i="1" dirty="0"/>
              <a:t>(Scale: 1 = Not at all Interested, 5 = Extremely Interested)</a:t>
            </a:r>
            <a:endParaRPr lang="en-US" sz="1200" b="1" dirty="0" smtClean="0"/>
          </a:p>
        </p:txBody>
      </p:sp>
      <p:sp>
        <p:nvSpPr>
          <p:cNvPr id="12" name="TextBox 11"/>
          <p:cNvSpPr txBox="1"/>
          <p:nvPr/>
        </p:nvSpPr>
        <p:spPr>
          <a:xfrm>
            <a:off x="3179618" y="5202382"/>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14" name="TextBox 13"/>
          <p:cNvSpPr txBox="1"/>
          <p:nvPr/>
        </p:nvSpPr>
        <p:spPr>
          <a:xfrm>
            <a:off x="3179618" y="5417614"/>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5" name="TextBox 14"/>
          <p:cNvSpPr txBox="1"/>
          <p:nvPr/>
        </p:nvSpPr>
        <p:spPr>
          <a:xfrm>
            <a:off x="4703618" y="5202382"/>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16" name="TextBox 15"/>
          <p:cNvSpPr txBox="1"/>
          <p:nvPr/>
        </p:nvSpPr>
        <p:spPr>
          <a:xfrm>
            <a:off x="4703618" y="5417614"/>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8" name="TextBox 17"/>
          <p:cNvSpPr txBox="1"/>
          <p:nvPr/>
        </p:nvSpPr>
        <p:spPr>
          <a:xfrm>
            <a:off x="6241472" y="5202382"/>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19" name="TextBox 18"/>
          <p:cNvSpPr txBox="1"/>
          <p:nvPr/>
        </p:nvSpPr>
        <p:spPr>
          <a:xfrm>
            <a:off x="6241472" y="5417614"/>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0" name="TextBox 19"/>
          <p:cNvSpPr txBox="1"/>
          <p:nvPr/>
        </p:nvSpPr>
        <p:spPr>
          <a:xfrm>
            <a:off x="7765472" y="5202382"/>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21" name="TextBox 20"/>
          <p:cNvSpPr txBox="1"/>
          <p:nvPr/>
        </p:nvSpPr>
        <p:spPr>
          <a:xfrm>
            <a:off x="7765472" y="5417614"/>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2" name="TextBox 10"/>
          <p:cNvSpPr txBox="1">
            <a:spLocks noChangeArrowheads="1"/>
          </p:cNvSpPr>
          <p:nvPr/>
        </p:nvSpPr>
        <p:spPr bwMode="auto">
          <a:xfrm>
            <a:off x="-152400" y="5829988"/>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Tree>
    <p:extLst>
      <p:ext uri="{BB962C8B-B14F-4D97-AF65-F5344CB8AC3E}">
        <p14:creationId xmlns:p14="http://schemas.microsoft.com/office/powerpoint/2010/main" val="28179727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3308147945"/>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3624"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How </a:t>
            </a:r>
            <a:r>
              <a:rPr lang="en-US" sz="1100" dirty="0"/>
              <a:t>interested would you be in each of the following themed scratch-off games with a second chance of winning prizes by playing an online interactive game (available through website or a downloaded smartphone app)?</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9" name="Text Placeholder 3"/>
          <p:cNvSpPr>
            <a:spLocks noGrp="1"/>
          </p:cNvSpPr>
          <p:nvPr>
            <p:ph type="body" sz="quarter" idx="10"/>
          </p:nvPr>
        </p:nvSpPr>
        <p:spPr>
          <a:xfrm>
            <a:off x="66675" y="0"/>
            <a:ext cx="9610725" cy="398462"/>
          </a:xfrm>
        </p:spPr>
        <p:txBody>
          <a:bodyPr/>
          <a:lstStyle/>
          <a:p>
            <a:r>
              <a:rPr lang="en-US" dirty="0">
                <a:solidFill>
                  <a:srgbClr val="0000FF"/>
                </a:solidFill>
              </a:rPr>
              <a:t>Section </a:t>
            </a:r>
            <a:r>
              <a:rPr lang="en-US" dirty="0" smtClean="0">
                <a:solidFill>
                  <a:srgbClr val="0000FF"/>
                </a:solidFill>
              </a:rPr>
              <a:t>5: New Games</a:t>
            </a:r>
            <a:endParaRPr lang="en-US" dirty="0">
              <a:solidFill>
                <a:srgbClr val="0000FF"/>
              </a:solidFill>
            </a:endParaRPr>
          </a:p>
        </p:txBody>
      </p:sp>
      <p:sp>
        <p:nvSpPr>
          <p:cNvPr id="10" name="Text Placeholder 4"/>
          <p:cNvSpPr>
            <a:spLocks noGrp="1"/>
          </p:cNvSpPr>
          <p:nvPr>
            <p:ph type="body" sz="quarter" idx="11"/>
          </p:nvPr>
        </p:nvSpPr>
        <p:spPr>
          <a:xfrm>
            <a:off x="49213" y="245534"/>
            <a:ext cx="9094787" cy="533400"/>
          </a:xfrm>
        </p:spPr>
        <p:txBody>
          <a:bodyPr>
            <a:noAutofit/>
          </a:bodyPr>
          <a:lstStyle/>
          <a:p>
            <a:r>
              <a:rPr lang="en-US" sz="2800" dirty="0" smtClean="0"/>
              <a:t>Interest Level </a:t>
            </a:r>
            <a:r>
              <a:rPr lang="en-US" sz="2800" i="1" dirty="0"/>
              <a:t>(% Rated 4 or 5 on a 1 – 5 Scale)</a:t>
            </a:r>
            <a:r>
              <a:rPr lang="en-US" sz="2800" dirty="0" smtClean="0"/>
              <a:t/>
            </a:r>
            <a:br>
              <a:rPr lang="en-US" sz="2800" dirty="0" smtClean="0"/>
            </a:br>
            <a:r>
              <a:rPr lang="en-US" sz="2600" dirty="0" smtClean="0"/>
              <a:t>New Themed Scratch-Off Games with </a:t>
            </a:r>
            <a:r>
              <a:rPr lang="en-US" sz="2600" u="sng" dirty="0" smtClean="0"/>
              <a:t>2</a:t>
            </a:r>
            <a:r>
              <a:rPr lang="en-US" sz="2600" u="sng" baseline="30000" dirty="0" smtClean="0"/>
              <a:t>nd</a:t>
            </a:r>
            <a:r>
              <a:rPr lang="en-US" sz="2600" u="sng" dirty="0" smtClean="0"/>
              <a:t> Chance Online Games</a:t>
            </a:r>
            <a:endParaRPr lang="en-US" sz="2600" i="1" u="sng" dirty="0"/>
          </a:p>
        </p:txBody>
      </p:sp>
      <p:sp>
        <p:nvSpPr>
          <p:cNvPr id="7" name="Text Box 1036"/>
          <p:cNvSpPr txBox="1">
            <a:spLocks noChangeArrowheads="1"/>
          </p:cNvSpPr>
          <p:nvPr/>
        </p:nvSpPr>
        <p:spPr bwMode="auto">
          <a:xfrm>
            <a:off x="110066" y="1258825"/>
            <a:ext cx="8957733" cy="261610"/>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dirty="0">
                <a:latin typeface="+mj-lt"/>
              </a:rPr>
              <a:t> </a:t>
            </a:r>
            <a:r>
              <a:rPr lang="en-US" sz="1100" b="1" dirty="0" smtClean="0">
                <a:latin typeface="+mj-lt"/>
              </a:rPr>
              <a:t>The </a:t>
            </a:r>
            <a:r>
              <a:rPr lang="en-US" sz="1100" b="1" dirty="0" err="1" smtClean="0">
                <a:latin typeface="+mj-lt"/>
              </a:rPr>
              <a:t>Frogger</a:t>
            </a:r>
            <a:r>
              <a:rPr lang="en-US" sz="1100" b="1" dirty="0" smtClean="0">
                <a:latin typeface="+mj-lt"/>
              </a:rPr>
              <a:t> and </a:t>
            </a:r>
            <a:r>
              <a:rPr lang="en-US" sz="1100" b="1" dirty="0" err="1" smtClean="0">
                <a:latin typeface="+mj-lt"/>
              </a:rPr>
              <a:t>Slingo</a:t>
            </a:r>
            <a:r>
              <a:rPr lang="en-US" sz="1100" b="1" dirty="0" smtClean="0">
                <a:latin typeface="+mj-lt"/>
              </a:rPr>
              <a:t> games scored similarly with a third of the high frequency players being interested.</a:t>
            </a:r>
            <a:endParaRPr lang="en-US" sz="1100" b="1" dirty="0">
              <a:latin typeface="+mj-lt"/>
            </a:endParaRPr>
          </a:p>
        </p:txBody>
      </p:sp>
      <p:pic>
        <p:nvPicPr>
          <p:cNvPr id="8" name="Picture 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471" y="1744132"/>
            <a:ext cx="8388092" cy="414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590800" y="1875935"/>
            <a:ext cx="6068224" cy="523220"/>
          </a:xfrm>
          <a:prstGeom prst="rect">
            <a:avLst/>
          </a:prstGeom>
          <a:noFill/>
        </p:spPr>
        <p:txBody>
          <a:bodyPr wrap="square" rtlCol="0">
            <a:spAutoFit/>
          </a:bodyPr>
          <a:lstStyle/>
          <a:p>
            <a:pPr algn="ctr"/>
            <a:r>
              <a:rPr lang="en-US" sz="1600" b="1" dirty="0" smtClean="0"/>
              <a:t>% Rated 4 or 5</a:t>
            </a:r>
          </a:p>
          <a:p>
            <a:pPr algn="ctr"/>
            <a:r>
              <a:rPr lang="en-US" sz="1200" i="1" dirty="0"/>
              <a:t>(Scale: 1 = Not at all Interested, 5 = Extremely Interested)</a:t>
            </a:r>
            <a:endParaRPr lang="en-US" sz="1200" b="1" dirty="0" smtClean="0"/>
          </a:p>
        </p:txBody>
      </p:sp>
      <p:sp>
        <p:nvSpPr>
          <p:cNvPr id="12" name="TextBox 11"/>
          <p:cNvSpPr txBox="1"/>
          <p:nvPr/>
        </p:nvSpPr>
        <p:spPr>
          <a:xfrm>
            <a:off x="4114800" y="5146964"/>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13" name="TextBox 12"/>
          <p:cNvSpPr txBox="1"/>
          <p:nvPr/>
        </p:nvSpPr>
        <p:spPr>
          <a:xfrm>
            <a:off x="4114800" y="5362196"/>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4" name="TextBox 13"/>
          <p:cNvSpPr txBox="1"/>
          <p:nvPr/>
        </p:nvSpPr>
        <p:spPr>
          <a:xfrm>
            <a:off x="7090063" y="5146964"/>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15" name="TextBox 14"/>
          <p:cNvSpPr txBox="1"/>
          <p:nvPr/>
        </p:nvSpPr>
        <p:spPr>
          <a:xfrm>
            <a:off x="7090063" y="5362196"/>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6" name="TextBox 10"/>
          <p:cNvSpPr txBox="1">
            <a:spLocks noChangeArrowheads="1"/>
          </p:cNvSpPr>
          <p:nvPr/>
        </p:nvSpPr>
        <p:spPr bwMode="auto">
          <a:xfrm>
            <a:off x="-152400" y="5829988"/>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Tree>
    <p:extLst>
      <p:ext uri="{BB962C8B-B14F-4D97-AF65-F5344CB8AC3E}">
        <p14:creationId xmlns:p14="http://schemas.microsoft.com/office/powerpoint/2010/main" val="300964881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2301899944"/>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4650"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58738"/>
            <a:ext cx="9610725" cy="398462"/>
          </a:xfrm>
        </p:spPr>
        <p:txBody>
          <a:bodyPr/>
          <a:lstStyle/>
          <a:p>
            <a:r>
              <a:rPr lang="en-US" dirty="0">
                <a:solidFill>
                  <a:srgbClr val="0000FF"/>
                </a:solidFill>
              </a:rPr>
              <a:t>Section </a:t>
            </a:r>
            <a:r>
              <a:rPr lang="en-US" dirty="0" smtClean="0">
                <a:solidFill>
                  <a:srgbClr val="0000FF"/>
                </a:solidFill>
              </a:rPr>
              <a:t>5: New Games</a:t>
            </a:r>
            <a:endParaRPr lang="en-US" dirty="0">
              <a:solidFill>
                <a:srgbClr val="0000FF"/>
              </a:solidFill>
            </a:endParaRPr>
          </a:p>
        </p:txBody>
      </p:sp>
      <p:sp>
        <p:nvSpPr>
          <p:cNvPr id="61445" name="Text Placeholder 4"/>
          <p:cNvSpPr>
            <a:spLocks noGrp="1"/>
          </p:cNvSpPr>
          <p:nvPr>
            <p:ph type="body" sz="quarter" idx="11"/>
          </p:nvPr>
        </p:nvSpPr>
        <p:spPr>
          <a:xfrm>
            <a:off x="49213" y="442913"/>
            <a:ext cx="9094787" cy="533400"/>
          </a:xfrm>
        </p:spPr>
        <p:txBody>
          <a:bodyPr>
            <a:normAutofit lnSpcReduction="10000"/>
          </a:bodyPr>
          <a:lstStyle/>
          <a:p>
            <a:r>
              <a:rPr lang="en-US" dirty="0" smtClean="0"/>
              <a:t>Familiarity with Mr. </a:t>
            </a:r>
            <a:r>
              <a:rPr lang="en-US" dirty="0" err="1" smtClean="0"/>
              <a:t>Boh</a:t>
            </a:r>
            <a:r>
              <a:rPr lang="en-US" dirty="0" smtClean="0"/>
              <a:t> Logo</a:t>
            </a:r>
            <a:endParaRPr lang="en-US" i="1" dirty="0"/>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How </a:t>
            </a:r>
            <a:r>
              <a:rPr lang="en-US" sz="1100" dirty="0"/>
              <a:t>familiar are you with the logo below?</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pic>
        <p:nvPicPr>
          <p:cNvPr id="7" name="Picture 6" descr="https://fbcdn-sphotos-g-a.akamaihd.net/hphotos-ak-prn2/t1.0-9/1476055_670893166288609_1954556527_n.png"/>
          <p:cNvPicPr/>
          <p:nvPr/>
        </p:nvPicPr>
        <p:blipFill>
          <a:blip r:embed="rId6">
            <a:extLst>
              <a:ext uri="{28A0092B-C50C-407E-A947-70E740481C1C}">
                <a14:useLocalDpi xmlns:a14="http://schemas.microsoft.com/office/drawing/2010/main" val="0"/>
              </a:ext>
            </a:extLst>
          </a:blip>
          <a:srcRect/>
          <a:stretch>
            <a:fillRect/>
          </a:stretch>
        </p:blipFill>
        <p:spPr bwMode="auto">
          <a:xfrm>
            <a:off x="5223932" y="47625"/>
            <a:ext cx="1066800" cy="1019175"/>
          </a:xfrm>
          <a:prstGeom prst="rect">
            <a:avLst/>
          </a:prstGeom>
          <a:noFill/>
          <a:ln>
            <a:noFill/>
          </a:ln>
        </p:spPr>
      </p:pic>
      <p:sp>
        <p:nvSpPr>
          <p:cNvPr id="8" name="Text Box 1036"/>
          <p:cNvSpPr txBox="1">
            <a:spLocks noChangeArrowheads="1"/>
          </p:cNvSpPr>
          <p:nvPr/>
        </p:nvSpPr>
        <p:spPr bwMode="auto">
          <a:xfrm>
            <a:off x="110066" y="1258825"/>
            <a:ext cx="8957733" cy="261610"/>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b="1" dirty="0">
                <a:latin typeface="+mj-lt"/>
              </a:rPr>
              <a:t> </a:t>
            </a:r>
            <a:r>
              <a:rPr lang="en-US" sz="1100" b="1" dirty="0" smtClean="0">
                <a:latin typeface="+mj-lt"/>
              </a:rPr>
              <a:t>Lottery players are familiar with The Mr. </a:t>
            </a:r>
            <a:r>
              <a:rPr lang="en-US" sz="1100" b="1" dirty="0" err="1" smtClean="0">
                <a:latin typeface="+mj-lt"/>
              </a:rPr>
              <a:t>Boh</a:t>
            </a:r>
            <a:r>
              <a:rPr lang="en-US" sz="1100" b="1" dirty="0" smtClean="0">
                <a:latin typeface="+mj-lt"/>
              </a:rPr>
              <a:t> Logo, while 38% of non-players are not at all familiar.</a:t>
            </a:r>
            <a:endParaRPr lang="en-US" sz="1100" b="1" dirty="0">
              <a:latin typeface="+mj-lt"/>
            </a:endParaRPr>
          </a:p>
        </p:txBody>
      </p:sp>
      <p:pic>
        <p:nvPicPr>
          <p:cNvPr id="104500" name="Picture 52"/>
          <p:cNvPicPr>
            <a:picLocks noChangeAspect="1" noChangeArrowheads="1"/>
          </p:cNvPicPr>
          <p:nvPr/>
        </p:nvPicPr>
        <p:blipFill rotWithShape="1">
          <a:blip r:embed="rId7">
            <a:extLst>
              <a:ext uri="{28A0092B-C50C-407E-A947-70E740481C1C}">
                <a14:useLocalDpi xmlns:a14="http://schemas.microsoft.com/office/drawing/2010/main" val="0"/>
              </a:ext>
            </a:extLst>
          </a:blip>
          <a:srcRect l="22653" r="22202"/>
          <a:stretch/>
        </p:blipFill>
        <p:spPr bwMode="auto">
          <a:xfrm>
            <a:off x="381000" y="1981199"/>
            <a:ext cx="2498843" cy="297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01" name="Picture 53"/>
          <p:cNvPicPr>
            <a:picLocks noChangeAspect="1" noChangeArrowheads="1"/>
          </p:cNvPicPr>
          <p:nvPr/>
        </p:nvPicPr>
        <p:blipFill rotWithShape="1">
          <a:blip r:embed="rId8">
            <a:extLst>
              <a:ext uri="{28A0092B-C50C-407E-A947-70E740481C1C}">
                <a14:useLocalDpi xmlns:a14="http://schemas.microsoft.com/office/drawing/2010/main" val="0"/>
              </a:ext>
            </a:extLst>
          </a:blip>
          <a:srcRect l="21759" r="22264"/>
          <a:stretch/>
        </p:blipFill>
        <p:spPr bwMode="auto">
          <a:xfrm>
            <a:off x="3276600" y="1974303"/>
            <a:ext cx="2548467" cy="2985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02" name="Picture 54"/>
          <p:cNvPicPr>
            <a:picLocks noChangeAspect="1" noChangeArrowheads="1"/>
          </p:cNvPicPr>
          <p:nvPr/>
        </p:nvPicPr>
        <p:blipFill rotWithShape="1">
          <a:blip r:embed="rId9">
            <a:extLst>
              <a:ext uri="{28A0092B-C50C-407E-A947-70E740481C1C}">
                <a14:useLocalDpi xmlns:a14="http://schemas.microsoft.com/office/drawing/2010/main" val="0"/>
              </a:ext>
            </a:extLst>
          </a:blip>
          <a:srcRect l="22422" r="22811"/>
          <a:stretch/>
        </p:blipFill>
        <p:spPr bwMode="auto">
          <a:xfrm>
            <a:off x="6290732" y="1974303"/>
            <a:ext cx="2523068" cy="3021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058921" y="3656304"/>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3" name="TextBox 12"/>
          <p:cNvSpPr txBox="1"/>
          <p:nvPr/>
        </p:nvSpPr>
        <p:spPr>
          <a:xfrm>
            <a:off x="4041677" y="3614740"/>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5" name="TextBox 14"/>
          <p:cNvSpPr txBox="1"/>
          <p:nvPr/>
        </p:nvSpPr>
        <p:spPr>
          <a:xfrm>
            <a:off x="8042564" y="3276600"/>
            <a:ext cx="574964" cy="307777"/>
          </a:xfrm>
          <a:prstGeom prst="rect">
            <a:avLst/>
          </a:prstGeom>
          <a:noFill/>
        </p:spPr>
        <p:txBody>
          <a:bodyPr wrap="square" rtlCol="0">
            <a:spAutoFit/>
          </a:bodyPr>
          <a:lstStyle/>
          <a:p>
            <a:r>
              <a:rPr lang="en-US" sz="1400" dirty="0" smtClean="0"/>
              <a:t>*</a:t>
            </a:r>
            <a:r>
              <a:rPr lang="en-US" sz="1400" baseline="30000" dirty="0" smtClean="0"/>
              <a:t>L,H</a:t>
            </a:r>
            <a:endParaRPr lang="en-US" sz="1400" dirty="0"/>
          </a:p>
        </p:txBody>
      </p:sp>
      <p:sp>
        <p:nvSpPr>
          <p:cNvPr id="16" name="TextBox 10"/>
          <p:cNvSpPr txBox="1">
            <a:spLocks noChangeArrowheads="1"/>
          </p:cNvSpPr>
          <p:nvPr/>
        </p:nvSpPr>
        <p:spPr bwMode="auto">
          <a:xfrm>
            <a:off x="-152400" y="5829988"/>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Tree>
    <p:extLst>
      <p:ext uri="{BB962C8B-B14F-4D97-AF65-F5344CB8AC3E}">
        <p14:creationId xmlns:p14="http://schemas.microsoft.com/office/powerpoint/2010/main" val="10808441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867047638"/>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5675"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58738"/>
            <a:ext cx="9610725" cy="398462"/>
          </a:xfrm>
        </p:spPr>
        <p:txBody>
          <a:bodyPr/>
          <a:lstStyle/>
          <a:p>
            <a:r>
              <a:rPr lang="en-US" dirty="0">
                <a:solidFill>
                  <a:srgbClr val="0000FF"/>
                </a:solidFill>
              </a:rPr>
              <a:t>Section </a:t>
            </a:r>
            <a:r>
              <a:rPr lang="en-US" dirty="0" smtClean="0">
                <a:solidFill>
                  <a:srgbClr val="0000FF"/>
                </a:solidFill>
              </a:rPr>
              <a:t>5: New Games</a:t>
            </a:r>
            <a:endParaRPr lang="en-US" dirty="0">
              <a:solidFill>
                <a:srgbClr val="0000FF"/>
              </a:solidFill>
            </a:endParaRPr>
          </a:p>
        </p:txBody>
      </p:sp>
      <p:sp>
        <p:nvSpPr>
          <p:cNvPr id="61445" name="Text Placeholder 4"/>
          <p:cNvSpPr>
            <a:spLocks noGrp="1"/>
          </p:cNvSpPr>
          <p:nvPr>
            <p:ph type="body" sz="quarter" idx="11"/>
          </p:nvPr>
        </p:nvSpPr>
        <p:spPr>
          <a:xfrm>
            <a:off x="49213" y="442913"/>
            <a:ext cx="9094787" cy="533400"/>
          </a:xfrm>
        </p:spPr>
        <p:txBody>
          <a:bodyPr>
            <a:normAutofit fontScale="92500" lnSpcReduction="10000"/>
          </a:bodyPr>
          <a:lstStyle/>
          <a:p>
            <a:r>
              <a:rPr lang="en-US" dirty="0" smtClean="0"/>
              <a:t>Opinion About the Lottery Aligning with Mr. </a:t>
            </a:r>
            <a:r>
              <a:rPr lang="en-US" dirty="0" err="1" smtClean="0"/>
              <a:t>Boh</a:t>
            </a:r>
            <a:endParaRPr lang="en-US" i="1" dirty="0"/>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Do </a:t>
            </a:r>
            <a:r>
              <a:rPr lang="en-US" sz="1100" dirty="0"/>
              <a:t>you feel “</a:t>
            </a:r>
            <a:r>
              <a:rPr lang="en-US" sz="1100" dirty="0" err="1"/>
              <a:t>Mr.Boh</a:t>
            </a:r>
            <a:r>
              <a:rPr lang="en-US" sz="1100" dirty="0"/>
              <a:t>” (shown in the logo above) would be a good mascot for the Maryland Lottery to align with?</a:t>
            </a:r>
            <a:endParaRPr lang="en-US" sz="1100" dirty="0" smtClean="0"/>
          </a:p>
        </p:txBody>
      </p:sp>
      <p:pic>
        <p:nvPicPr>
          <p:cNvPr id="18" name="Picture 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68" y="1737978"/>
            <a:ext cx="8388092" cy="413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7" name="Text Box 1036"/>
          <p:cNvSpPr txBox="1">
            <a:spLocks noChangeArrowheads="1"/>
          </p:cNvSpPr>
          <p:nvPr/>
        </p:nvSpPr>
        <p:spPr bwMode="auto">
          <a:xfrm>
            <a:off x="110066" y="1258825"/>
            <a:ext cx="8957733" cy="430887"/>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dirty="0">
                <a:latin typeface="+mj-lt"/>
              </a:rPr>
              <a:t> </a:t>
            </a:r>
            <a:r>
              <a:rPr lang="en-US" sz="1100" b="1" dirty="0" smtClean="0">
                <a:latin typeface="+mj-lt"/>
              </a:rPr>
              <a:t>The majority of respondents were neutral or had a negative opinion of the Lottery aligning with Mr. </a:t>
            </a:r>
            <a:r>
              <a:rPr lang="en-US" sz="1100" b="1" dirty="0" err="1" smtClean="0">
                <a:latin typeface="+mj-lt"/>
              </a:rPr>
              <a:t>Boh</a:t>
            </a:r>
            <a:r>
              <a:rPr lang="en-US" sz="1100" b="1" dirty="0" smtClean="0">
                <a:latin typeface="+mj-lt"/>
              </a:rPr>
              <a:t>.  </a:t>
            </a:r>
          </a:p>
          <a:p>
            <a:pPr>
              <a:spcBef>
                <a:spcPts val="0"/>
              </a:spcBef>
              <a:buFont typeface="Wingdings" pitchFamily="2" charset="2"/>
              <a:buChar char="§"/>
              <a:defRPr/>
            </a:pPr>
            <a:r>
              <a:rPr lang="en-US" sz="1100" b="1" dirty="0">
                <a:latin typeface="+mj-lt"/>
              </a:rPr>
              <a:t> </a:t>
            </a:r>
            <a:r>
              <a:rPr lang="en-US" sz="1100" b="1" dirty="0" smtClean="0">
                <a:latin typeface="+mj-lt"/>
              </a:rPr>
              <a:t>Approximately 40% of players and 17% of non-players though it was a good idea.</a:t>
            </a:r>
            <a:endParaRPr lang="en-US" sz="1100" b="1" dirty="0">
              <a:latin typeface="+mj-lt"/>
            </a:endParaRPr>
          </a:p>
        </p:txBody>
      </p:sp>
      <p:graphicFrame>
        <p:nvGraphicFramePr>
          <p:cNvPr id="9" name="Table 8"/>
          <p:cNvGraphicFramePr>
            <a:graphicFrameLocks noGrp="1"/>
          </p:cNvGraphicFramePr>
          <p:nvPr>
            <p:extLst>
              <p:ext uri="{D42A27DB-BD31-4B8C-83A1-F6EECF244321}">
                <p14:modId xmlns:p14="http://schemas.microsoft.com/office/powerpoint/2010/main" val="1713981785"/>
              </p:ext>
            </p:extLst>
          </p:nvPr>
        </p:nvGraphicFramePr>
        <p:xfrm>
          <a:off x="6492240" y="2057400"/>
          <a:ext cx="2575559" cy="1282583"/>
        </p:xfrm>
        <a:graphic>
          <a:graphicData uri="http://schemas.openxmlformats.org/drawingml/2006/table">
            <a:tbl>
              <a:tblPr firstRow="1" bandRow="1">
                <a:tableStyleId>{7E9639D4-E3E2-4D34-9284-5A2195B3D0D7}</a:tableStyleId>
              </a:tblPr>
              <a:tblGrid>
                <a:gridCol w="1781833">
                  <a:extLst>
                    <a:ext uri="{9D8B030D-6E8A-4147-A177-3AD203B41FA5}">
                      <a16:colId xmlns:a16="http://schemas.microsoft.com/office/drawing/2014/main" val="20000"/>
                    </a:ext>
                  </a:extLst>
                </a:gridCol>
                <a:gridCol w="793726">
                  <a:extLst>
                    <a:ext uri="{9D8B030D-6E8A-4147-A177-3AD203B41FA5}">
                      <a16:colId xmlns:a16="http://schemas.microsoft.com/office/drawing/2014/main" val="20001"/>
                    </a:ext>
                  </a:extLst>
                </a:gridCol>
              </a:tblGrid>
              <a:tr h="347811">
                <a:tc gridSpan="2">
                  <a:txBody>
                    <a:bodyPr/>
                    <a:lstStyle/>
                    <a:p>
                      <a:pPr algn="ctr">
                        <a:lnSpc>
                          <a:spcPct val="90000"/>
                        </a:lnSpc>
                      </a:pPr>
                      <a:r>
                        <a:rPr lang="en-US" sz="1400" dirty="0" smtClean="0"/>
                        <a:t>Mean Rating</a:t>
                      </a:r>
                      <a:endParaRPr lang="en-US" sz="1400" b="0" i="1" u="none" dirty="0" smtClean="0"/>
                    </a:p>
                  </a:txBody>
                  <a:tcPr marL="9144" marR="9144" marT="54864" marB="54864" anchor="ctr">
                    <a:solidFill>
                      <a:schemeClr val="tx1">
                        <a:lumMod val="65000"/>
                        <a:lumOff val="35000"/>
                      </a:schemeClr>
                    </a:solidFill>
                  </a:tcPr>
                </a:tc>
                <a:tc hMerge="1">
                  <a:txBody>
                    <a:bodyPr/>
                    <a:lstStyle/>
                    <a:p>
                      <a:endParaRPr lang="en-US" dirty="0"/>
                    </a:p>
                  </a:txBody>
                  <a:tcPr/>
                </a:tc>
                <a:extLst>
                  <a:ext uri="{0D108BD9-81ED-4DB2-BD59-A6C34878D82A}">
                    <a16:rowId xmlns:a16="http://schemas.microsoft.com/office/drawing/2014/main" val="10000"/>
                  </a:ext>
                </a:extLst>
              </a:tr>
              <a:tr h="281023">
                <a:tc>
                  <a:txBody>
                    <a:bodyPr/>
                    <a:lstStyle/>
                    <a:p>
                      <a:pPr>
                        <a:lnSpc>
                          <a:spcPct val="100000"/>
                        </a:lnSpc>
                      </a:pPr>
                      <a:r>
                        <a:rPr lang="en-US" sz="1200" b="1" dirty="0" smtClean="0">
                          <a:solidFill>
                            <a:schemeClr val="accent1">
                              <a:lumMod val="75000"/>
                            </a:schemeClr>
                          </a:solidFill>
                        </a:rPr>
                        <a:t>High</a:t>
                      </a:r>
                      <a:r>
                        <a:rPr lang="en-US" sz="1200" b="1" baseline="0" dirty="0" smtClean="0">
                          <a:solidFill>
                            <a:schemeClr val="accent1">
                              <a:lumMod val="75000"/>
                            </a:schemeClr>
                          </a:solidFill>
                        </a:rPr>
                        <a:t> Frequency Players</a:t>
                      </a:r>
                    </a:p>
                  </a:txBody>
                  <a:tcPr marR="9144" marT="54864" marB="64008"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lumMod val="75000"/>
                            </a:schemeClr>
                          </a:solidFill>
                        </a:rPr>
                        <a:t>3.3</a:t>
                      </a:r>
                      <a:endParaRPr lang="en-US" sz="1200" b="1" dirty="0">
                        <a:solidFill>
                          <a:schemeClr val="accent1">
                            <a:lumMod val="75000"/>
                          </a:schemeClr>
                        </a:solidFill>
                      </a:endParaRPr>
                    </a:p>
                  </a:txBody>
                  <a:tcPr marL="0" marR="45720" marT="54864" marB="54864" anchor="ctr">
                    <a:solidFill>
                      <a:schemeClr val="bg1"/>
                    </a:solidFill>
                  </a:tcPr>
                </a:tc>
                <a:extLst>
                  <a:ext uri="{0D108BD9-81ED-4DB2-BD59-A6C34878D82A}">
                    <a16:rowId xmlns:a16="http://schemas.microsoft.com/office/drawing/2014/main" val="10001"/>
                  </a:ext>
                </a:extLst>
              </a:tr>
              <a:tr h="316510">
                <a:tc>
                  <a:txBody>
                    <a:bodyPr/>
                    <a:lstStyle/>
                    <a:p>
                      <a:pPr>
                        <a:lnSpc>
                          <a:spcPct val="100000"/>
                        </a:lnSpc>
                      </a:pPr>
                      <a:r>
                        <a:rPr lang="en-US" sz="1200" b="1" dirty="0" smtClean="0">
                          <a:solidFill>
                            <a:schemeClr val="accent4">
                              <a:lumMod val="75000"/>
                            </a:schemeClr>
                          </a:solidFill>
                        </a:rPr>
                        <a:t>Low Frequency Players</a:t>
                      </a:r>
                      <a:endParaRPr lang="en-US" sz="1600" dirty="0">
                        <a:solidFill>
                          <a:schemeClr val="accent4">
                            <a:lumMod val="75000"/>
                          </a:schemeClr>
                        </a:solidFill>
                      </a:endParaRPr>
                    </a:p>
                  </a:txBody>
                  <a:tcPr marR="9144" marT="54864" marB="64008"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4">
                              <a:lumMod val="75000"/>
                            </a:schemeClr>
                          </a:solidFill>
                        </a:rPr>
                        <a:t>3.1</a:t>
                      </a:r>
                      <a:endParaRPr lang="en-US" sz="1200" b="1" dirty="0">
                        <a:solidFill>
                          <a:schemeClr val="accent4">
                            <a:lumMod val="75000"/>
                          </a:schemeClr>
                        </a:solidFill>
                      </a:endParaRPr>
                    </a:p>
                  </a:txBody>
                  <a:tcPr marL="0" marR="45720" marT="54864" marB="54864" anchor="ctr">
                    <a:solidFill>
                      <a:schemeClr val="bg1"/>
                    </a:solidFill>
                  </a:tcPr>
                </a:tc>
                <a:extLst>
                  <a:ext uri="{0D108BD9-81ED-4DB2-BD59-A6C34878D82A}">
                    <a16:rowId xmlns:a16="http://schemas.microsoft.com/office/drawing/2014/main" val="10002"/>
                  </a:ext>
                </a:extLst>
              </a:tr>
              <a:tr h="316510">
                <a:tc>
                  <a:txBody>
                    <a:bodyPr/>
                    <a:lstStyle/>
                    <a:p>
                      <a:pPr>
                        <a:lnSpc>
                          <a:spcPct val="100000"/>
                        </a:lnSpc>
                      </a:pPr>
                      <a:r>
                        <a:rPr lang="en-US" sz="1200" b="1" dirty="0" smtClean="0">
                          <a:solidFill>
                            <a:schemeClr val="accent2">
                              <a:lumMod val="75000"/>
                            </a:schemeClr>
                          </a:solidFill>
                        </a:rPr>
                        <a:t>Non-Players</a:t>
                      </a:r>
                      <a:endParaRPr lang="en-US" sz="1200" b="1" dirty="0">
                        <a:solidFill>
                          <a:schemeClr val="accent2">
                            <a:lumMod val="75000"/>
                          </a:schemeClr>
                        </a:solidFill>
                      </a:endParaRPr>
                    </a:p>
                  </a:txBody>
                  <a:tcPr marR="9144" marT="54864" marB="64008"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2">
                              <a:lumMod val="75000"/>
                            </a:schemeClr>
                          </a:solidFill>
                        </a:rPr>
                        <a:t>2.7</a:t>
                      </a:r>
                      <a:endParaRPr lang="en-US" sz="1200" b="1" dirty="0">
                        <a:solidFill>
                          <a:schemeClr val="accent2">
                            <a:lumMod val="75000"/>
                          </a:schemeClr>
                        </a:solidFill>
                      </a:endParaRPr>
                    </a:p>
                  </a:txBody>
                  <a:tcPr marL="0" marR="45720" marT="54864" marB="54864" anchor="ctr">
                    <a:solidFill>
                      <a:schemeClr val="bg1"/>
                    </a:solidFill>
                  </a:tcPr>
                </a:tc>
                <a:extLst>
                  <a:ext uri="{0D108BD9-81ED-4DB2-BD59-A6C34878D82A}">
                    <a16:rowId xmlns:a16="http://schemas.microsoft.com/office/drawing/2014/main" val="10003"/>
                  </a:ext>
                </a:extLst>
              </a:tr>
            </a:tbl>
          </a:graphicData>
        </a:graphic>
      </p:graphicFrame>
      <p:sp>
        <p:nvSpPr>
          <p:cNvPr id="10" name="TextBox 9"/>
          <p:cNvSpPr txBox="1"/>
          <p:nvPr/>
        </p:nvSpPr>
        <p:spPr>
          <a:xfrm>
            <a:off x="8690263" y="2417618"/>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11" name="TextBox 10"/>
          <p:cNvSpPr txBox="1"/>
          <p:nvPr/>
        </p:nvSpPr>
        <p:spPr>
          <a:xfrm>
            <a:off x="8690263" y="2664023"/>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2" name="TextBox 10"/>
          <p:cNvSpPr txBox="1">
            <a:spLocks noChangeArrowheads="1"/>
          </p:cNvSpPr>
          <p:nvPr/>
        </p:nvSpPr>
        <p:spPr bwMode="auto">
          <a:xfrm>
            <a:off x="-152400" y="5829988"/>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Tree>
    <p:extLst>
      <p:ext uri="{BB962C8B-B14F-4D97-AF65-F5344CB8AC3E}">
        <p14:creationId xmlns:p14="http://schemas.microsoft.com/office/powerpoint/2010/main" val="29122528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4243126826"/>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6696"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How </a:t>
            </a:r>
            <a:r>
              <a:rPr lang="en-US" sz="1100" dirty="0"/>
              <a:t>interested would you be in a “</a:t>
            </a:r>
            <a:r>
              <a:rPr lang="en-US" sz="1100" dirty="0" err="1"/>
              <a:t>Boh</a:t>
            </a:r>
            <a:r>
              <a:rPr lang="en-US" sz="1100" dirty="0"/>
              <a:t> knows Keno” themed draw screen (display of winning numbers on monitor) for Keno games? </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9" name="Text Placeholder 3"/>
          <p:cNvSpPr>
            <a:spLocks noGrp="1"/>
          </p:cNvSpPr>
          <p:nvPr>
            <p:ph type="body" sz="quarter" idx="10"/>
          </p:nvPr>
        </p:nvSpPr>
        <p:spPr>
          <a:xfrm>
            <a:off x="66675" y="0"/>
            <a:ext cx="9610725" cy="398462"/>
          </a:xfrm>
        </p:spPr>
        <p:txBody>
          <a:bodyPr/>
          <a:lstStyle/>
          <a:p>
            <a:r>
              <a:rPr lang="en-US" dirty="0">
                <a:solidFill>
                  <a:srgbClr val="0000FF"/>
                </a:solidFill>
              </a:rPr>
              <a:t>Section </a:t>
            </a:r>
            <a:r>
              <a:rPr lang="en-US" dirty="0" smtClean="0">
                <a:solidFill>
                  <a:srgbClr val="0000FF"/>
                </a:solidFill>
              </a:rPr>
              <a:t>5: New Games</a:t>
            </a:r>
            <a:endParaRPr lang="en-US" dirty="0">
              <a:solidFill>
                <a:srgbClr val="0000FF"/>
              </a:solidFill>
            </a:endParaRPr>
          </a:p>
        </p:txBody>
      </p:sp>
      <p:sp>
        <p:nvSpPr>
          <p:cNvPr id="10" name="Text Placeholder 4"/>
          <p:cNvSpPr>
            <a:spLocks noGrp="1"/>
          </p:cNvSpPr>
          <p:nvPr>
            <p:ph type="body" sz="quarter" idx="11"/>
          </p:nvPr>
        </p:nvSpPr>
        <p:spPr>
          <a:xfrm>
            <a:off x="49213" y="245534"/>
            <a:ext cx="9094787" cy="533400"/>
          </a:xfrm>
        </p:spPr>
        <p:txBody>
          <a:bodyPr>
            <a:noAutofit/>
          </a:bodyPr>
          <a:lstStyle/>
          <a:p>
            <a:r>
              <a:rPr lang="en-US" sz="2800" dirty="0" smtClean="0"/>
              <a:t>Interest Level </a:t>
            </a:r>
            <a:br>
              <a:rPr lang="en-US" sz="2800" dirty="0" smtClean="0"/>
            </a:br>
            <a:r>
              <a:rPr lang="en-US" sz="2600" dirty="0" smtClean="0"/>
              <a:t>“</a:t>
            </a:r>
            <a:r>
              <a:rPr lang="en-US" sz="2600" dirty="0" err="1" smtClean="0"/>
              <a:t>Boh</a:t>
            </a:r>
            <a:r>
              <a:rPr lang="en-US" sz="2600" dirty="0"/>
              <a:t> </a:t>
            </a:r>
            <a:r>
              <a:rPr lang="en-US" sz="2600" dirty="0" smtClean="0"/>
              <a:t>Knows Keno” Themed Keno Draw Screen</a:t>
            </a:r>
            <a:endParaRPr lang="en-US" sz="2600" i="1" u="sng" dirty="0"/>
          </a:p>
        </p:txBody>
      </p:sp>
      <p:pic>
        <p:nvPicPr>
          <p:cNvPr id="12" name="Picture 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854200"/>
            <a:ext cx="8388092" cy="414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1036"/>
          <p:cNvSpPr txBox="1">
            <a:spLocks noChangeArrowheads="1"/>
          </p:cNvSpPr>
          <p:nvPr/>
        </p:nvSpPr>
        <p:spPr bwMode="auto">
          <a:xfrm>
            <a:off x="110066" y="1258825"/>
            <a:ext cx="8957733" cy="600164"/>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buFont typeface="Wingdings" pitchFamily="2" charset="2"/>
              <a:buChar char="§"/>
              <a:defRPr/>
            </a:pPr>
            <a:r>
              <a:rPr lang="en-US" sz="1100" b="1" dirty="0">
                <a:latin typeface="+mj-lt"/>
              </a:rPr>
              <a:t> </a:t>
            </a:r>
            <a:r>
              <a:rPr lang="en-US" sz="1100" b="1" smtClean="0">
                <a:latin typeface="+mj-lt"/>
              </a:rPr>
              <a:t>Overall, m</a:t>
            </a:r>
            <a:r>
              <a:rPr lang="en-US" sz="1100" b="1" smtClean="0"/>
              <a:t>ost </a:t>
            </a:r>
            <a:r>
              <a:rPr lang="en-US" sz="1100" b="1" dirty="0"/>
              <a:t>respondents were neutral or </a:t>
            </a:r>
            <a:r>
              <a:rPr lang="en-US" sz="1100" b="1" dirty="0" smtClean="0"/>
              <a:t>not interested in “</a:t>
            </a:r>
            <a:r>
              <a:rPr lang="en-US" sz="1100" b="1" dirty="0" err="1" smtClean="0"/>
              <a:t>Boh</a:t>
            </a:r>
            <a:r>
              <a:rPr lang="en-US" sz="1100" b="1" dirty="0" smtClean="0"/>
              <a:t> Knows Keno”.  </a:t>
            </a:r>
          </a:p>
          <a:p>
            <a:pPr>
              <a:buFont typeface="Wingdings" pitchFamily="2" charset="2"/>
              <a:buChar char="§"/>
              <a:defRPr/>
            </a:pPr>
            <a:r>
              <a:rPr lang="en-US" sz="1100" b="1" dirty="0"/>
              <a:t> </a:t>
            </a:r>
            <a:r>
              <a:rPr lang="en-US" sz="1100" b="1" dirty="0" smtClean="0"/>
              <a:t>Only </a:t>
            </a:r>
            <a:r>
              <a:rPr lang="en-US" sz="1100" b="1" dirty="0"/>
              <a:t>6</a:t>
            </a:r>
            <a:r>
              <a:rPr lang="en-US" sz="1100" b="1" dirty="0" smtClean="0"/>
              <a:t>% </a:t>
            </a:r>
            <a:r>
              <a:rPr lang="en-US" sz="1100" b="1" dirty="0"/>
              <a:t>of </a:t>
            </a:r>
            <a:r>
              <a:rPr lang="en-US" sz="1100" b="1" dirty="0" smtClean="0"/>
              <a:t>non-players would be interested. </a:t>
            </a:r>
          </a:p>
          <a:p>
            <a:pPr>
              <a:buFont typeface="Wingdings" pitchFamily="2" charset="2"/>
              <a:buChar char="§"/>
              <a:defRPr/>
            </a:pPr>
            <a:r>
              <a:rPr lang="en-US" sz="1100" b="1" dirty="0" smtClean="0"/>
              <a:t> The concept tested better with existing Keno Players with almost half having a favorable opinion.</a:t>
            </a:r>
            <a:endParaRPr lang="en-US" sz="1100" b="1" dirty="0">
              <a:latin typeface="+mj-lt"/>
            </a:endParaRPr>
          </a:p>
        </p:txBody>
      </p:sp>
      <p:graphicFrame>
        <p:nvGraphicFramePr>
          <p:cNvPr id="13" name="Table 12"/>
          <p:cNvGraphicFramePr>
            <a:graphicFrameLocks noGrp="1"/>
          </p:cNvGraphicFramePr>
          <p:nvPr>
            <p:extLst>
              <p:ext uri="{D42A27DB-BD31-4B8C-83A1-F6EECF244321}">
                <p14:modId xmlns:p14="http://schemas.microsoft.com/office/powerpoint/2010/main" val="3296646176"/>
              </p:ext>
            </p:extLst>
          </p:nvPr>
        </p:nvGraphicFramePr>
        <p:xfrm>
          <a:off x="6492240" y="1676400"/>
          <a:ext cx="2575559" cy="1599093"/>
        </p:xfrm>
        <a:graphic>
          <a:graphicData uri="http://schemas.openxmlformats.org/drawingml/2006/table">
            <a:tbl>
              <a:tblPr firstRow="1" bandRow="1">
                <a:tableStyleId>{7E9639D4-E3E2-4D34-9284-5A2195B3D0D7}</a:tableStyleId>
              </a:tblPr>
              <a:tblGrid>
                <a:gridCol w="1889760">
                  <a:extLst>
                    <a:ext uri="{9D8B030D-6E8A-4147-A177-3AD203B41FA5}">
                      <a16:colId xmlns:a16="http://schemas.microsoft.com/office/drawing/2014/main" val="20000"/>
                    </a:ext>
                  </a:extLst>
                </a:gridCol>
                <a:gridCol w="685799">
                  <a:extLst>
                    <a:ext uri="{9D8B030D-6E8A-4147-A177-3AD203B41FA5}">
                      <a16:colId xmlns:a16="http://schemas.microsoft.com/office/drawing/2014/main" val="20001"/>
                    </a:ext>
                  </a:extLst>
                </a:gridCol>
              </a:tblGrid>
              <a:tr h="347811">
                <a:tc gridSpan="2">
                  <a:txBody>
                    <a:bodyPr/>
                    <a:lstStyle/>
                    <a:p>
                      <a:pPr algn="ctr">
                        <a:lnSpc>
                          <a:spcPct val="90000"/>
                        </a:lnSpc>
                      </a:pPr>
                      <a:r>
                        <a:rPr lang="en-US" sz="1400" dirty="0" smtClean="0"/>
                        <a:t>Mean Rating</a:t>
                      </a:r>
                      <a:endParaRPr lang="en-US" sz="1400" b="0" i="1" u="none" dirty="0" smtClean="0"/>
                    </a:p>
                  </a:txBody>
                  <a:tcPr marL="9144" marR="9144" marT="54864" marB="54864" anchor="ctr">
                    <a:solidFill>
                      <a:schemeClr val="tx1">
                        <a:lumMod val="65000"/>
                        <a:lumOff val="35000"/>
                      </a:schemeClr>
                    </a:solidFill>
                  </a:tcPr>
                </a:tc>
                <a:tc hMerge="1">
                  <a:txBody>
                    <a:bodyPr/>
                    <a:lstStyle/>
                    <a:p>
                      <a:endParaRPr lang="en-US" dirty="0"/>
                    </a:p>
                  </a:txBody>
                  <a:tcPr/>
                </a:tc>
                <a:extLst>
                  <a:ext uri="{0D108BD9-81ED-4DB2-BD59-A6C34878D82A}">
                    <a16:rowId xmlns:a16="http://schemas.microsoft.com/office/drawing/2014/main" val="10000"/>
                  </a:ext>
                </a:extLst>
              </a:tr>
              <a:tr h="281023">
                <a:tc>
                  <a:txBody>
                    <a:bodyPr/>
                    <a:lstStyle/>
                    <a:p>
                      <a:pPr>
                        <a:lnSpc>
                          <a:spcPct val="100000"/>
                        </a:lnSpc>
                      </a:pPr>
                      <a:r>
                        <a:rPr lang="en-US" sz="1200" b="1" dirty="0" smtClean="0">
                          <a:solidFill>
                            <a:schemeClr val="accent1">
                              <a:lumMod val="75000"/>
                            </a:schemeClr>
                          </a:solidFill>
                        </a:rPr>
                        <a:t>High</a:t>
                      </a:r>
                      <a:r>
                        <a:rPr lang="en-US" sz="1200" b="1" baseline="0" dirty="0" smtClean="0">
                          <a:solidFill>
                            <a:schemeClr val="accent1">
                              <a:lumMod val="75000"/>
                            </a:schemeClr>
                          </a:solidFill>
                        </a:rPr>
                        <a:t> Frequency Players</a:t>
                      </a:r>
                    </a:p>
                  </a:txBody>
                  <a:tcPr marR="9144" marT="54864" marB="64008"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lumMod val="75000"/>
                            </a:schemeClr>
                          </a:solidFill>
                        </a:rPr>
                        <a:t>2.8</a:t>
                      </a:r>
                      <a:endParaRPr lang="en-US" sz="1200" b="1" dirty="0">
                        <a:solidFill>
                          <a:schemeClr val="accent1">
                            <a:lumMod val="75000"/>
                          </a:schemeClr>
                        </a:solidFill>
                      </a:endParaRPr>
                    </a:p>
                  </a:txBody>
                  <a:tcPr marL="0" marR="45720" marT="54864" marB="54864" anchor="ctr">
                    <a:solidFill>
                      <a:schemeClr val="bg1"/>
                    </a:solidFill>
                  </a:tcPr>
                </a:tc>
                <a:extLst>
                  <a:ext uri="{0D108BD9-81ED-4DB2-BD59-A6C34878D82A}">
                    <a16:rowId xmlns:a16="http://schemas.microsoft.com/office/drawing/2014/main" val="10001"/>
                  </a:ext>
                </a:extLst>
              </a:tr>
              <a:tr h="316510">
                <a:tc>
                  <a:txBody>
                    <a:bodyPr/>
                    <a:lstStyle/>
                    <a:p>
                      <a:pPr>
                        <a:lnSpc>
                          <a:spcPct val="100000"/>
                        </a:lnSpc>
                      </a:pPr>
                      <a:r>
                        <a:rPr lang="en-US" sz="1200" b="1" dirty="0" smtClean="0">
                          <a:solidFill>
                            <a:schemeClr val="accent4">
                              <a:lumMod val="75000"/>
                            </a:schemeClr>
                          </a:solidFill>
                        </a:rPr>
                        <a:t>Low Frequency Players</a:t>
                      </a:r>
                      <a:endParaRPr lang="en-US" sz="1600" dirty="0">
                        <a:solidFill>
                          <a:schemeClr val="accent4">
                            <a:lumMod val="75000"/>
                          </a:schemeClr>
                        </a:solidFill>
                      </a:endParaRPr>
                    </a:p>
                  </a:txBody>
                  <a:tcPr marR="9144" marT="54864" marB="64008"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4">
                              <a:lumMod val="75000"/>
                            </a:schemeClr>
                          </a:solidFill>
                        </a:rPr>
                        <a:t>2.5</a:t>
                      </a:r>
                      <a:endParaRPr lang="en-US" sz="1200" b="1" dirty="0">
                        <a:solidFill>
                          <a:schemeClr val="accent4">
                            <a:lumMod val="75000"/>
                          </a:schemeClr>
                        </a:solidFill>
                      </a:endParaRPr>
                    </a:p>
                  </a:txBody>
                  <a:tcPr marL="0" marR="45720" marT="54864" marB="54864" anchor="ctr">
                    <a:solidFill>
                      <a:schemeClr val="bg1"/>
                    </a:solidFill>
                  </a:tcPr>
                </a:tc>
                <a:extLst>
                  <a:ext uri="{0D108BD9-81ED-4DB2-BD59-A6C34878D82A}">
                    <a16:rowId xmlns:a16="http://schemas.microsoft.com/office/drawing/2014/main" val="10002"/>
                  </a:ext>
                </a:extLst>
              </a:tr>
              <a:tr h="316510">
                <a:tc>
                  <a:txBody>
                    <a:bodyPr/>
                    <a:lstStyle/>
                    <a:p>
                      <a:pPr>
                        <a:lnSpc>
                          <a:spcPct val="100000"/>
                        </a:lnSpc>
                      </a:pPr>
                      <a:r>
                        <a:rPr lang="en-US" sz="1200" b="1" dirty="0" smtClean="0">
                          <a:solidFill>
                            <a:schemeClr val="accent2">
                              <a:lumMod val="75000"/>
                            </a:schemeClr>
                          </a:solidFill>
                        </a:rPr>
                        <a:t>Non-Players</a:t>
                      </a:r>
                      <a:endParaRPr lang="en-US" sz="1200" b="1" dirty="0">
                        <a:solidFill>
                          <a:schemeClr val="accent2">
                            <a:lumMod val="75000"/>
                          </a:schemeClr>
                        </a:solidFill>
                      </a:endParaRPr>
                    </a:p>
                  </a:txBody>
                  <a:tcPr marR="9144" marT="54864" marB="64008"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2">
                              <a:lumMod val="75000"/>
                            </a:schemeClr>
                          </a:solidFill>
                        </a:rPr>
                        <a:t>1.9</a:t>
                      </a:r>
                      <a:endParaRPr lang="en-US" sz="1200" b="1" dirty="0">
                        <a:solidFill>
                          <a:schemeClr val="accent2">
                            <a:lumMod val="75000"/>
                          </a:schemeClr>
                        </a:solidFill>
                      </a:endParaRPr>
                    </a:p>
                  </a:txBody>
                  <a:tcPr marL="0" marR="45720" marT="54864" marB="54864" anchor="ctr">
                    <a:solidFill>
                      <a:schemeClr val="bg1"/>
                    </a:solidFill>
                  </a:tcPr>
                </a:tc>
                <a:extLst>
                  <a:ext uri="{0D108BD9-81ED-4DB2-BD59-A6C34878D82A}">
                    <a16:rowId xmlns:a16="http://schemas.microsoft.com/office/drawing/2014/main" val="10003"/>
                  </a:ext>
                </a:extLst>
              </a:tr>
              <a:tr h="316510">
                <a:tc>
                  <a:txBody>
                    <a:bodyPr/>
                    <a:lstStyle/>
                    <a:p>
                      <a:pPr>
                        <a:lnSpc>
                          <a:spcPct val="100000"/>
                        </a:lnSpc>
                      </a:pPr>
                      <a:r>
                        <a:rPr lang="en-US" sz="1200" b="1" dirty="0" smtClean="0">
                          <a:solidFill>
                            <a:srgbClr val="00B050"/>
                          </a:solidFill>
                        </a:rPr>
                        <a:t>All Keno Players</a:t>
                      </a:r>
                      <a:endParaRPr lang="en-US" sz="1200" b="1" dirty="0">
                        <a:solidFill>
                          <a:srgbClr val="00B050"/>
                        </a:solidFill>
                      </a:endParaRPr>
                    </a:p>
                  </a:txBody>
                  <a:tcPr marR="9144" marT="54864" marB="64008"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B050"/>
                          </a:solidFill>
                        </a:rPr>
                        <a:t>3.4</a:t>
                      </a:r>
                      <a:endParaRPr lang="en-US" sz="1200" b="1" dirty="0">
                        <a:solidFill>
                          <a:srgbClr val="00B050"/>
                        </a:solidFill>
                      </a:endParaRPr>
                    </a:p>
                  </a:txBody>
                  <a:tcPr marL="0" marR="45720" marT="54864" marB="54864" anchor="ctr">
                    <a:solidFill>
                      <a:schemeClr val="bg1"/>
                    </a:solidFill>
                  </a:tcPr>
                </a:tc>
                <a:extLst>
                  <a:ext uri="{0D108BD9-81ED-4DB2-BD59-A6C34878D82A}">
                    <a16:rowId xmlns:a16="http://schemas.microsoft.com/office/drawing/2014/main" val="10004"/>
                  </a:ext>
                </a:extLst>
              </a:tr>
            </a:tbl>
          </a:graphicData>
        </a:graphic>
      </p:graphicFrame>
      <p:sp>
        <p:nvSpPr>
          <p:cNvPr id="14" name="TextBox 13"/>
          <p:cNvSpPr txBox="1"/>
          <p:nvPr/>
        </p:nvSpPr>
        <p:spPr>
          <a:xfrm>
            <a:off x="8534400" y="2057400"/>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15" name="TextBox 14"/>
          <p:cNvSpPr txBox="1"/>
          <p:nvPr/>
        </p:nvSpPr>
        <p:spPr>
          <a:xfrm>
            <a:off x="8534400" y="2338441"/>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6" name="TextBox 15"/>
          <p:cNvSpPr txBox="1"/>
          <p:nvPr/>
        </p:nvSpPr>
        <p:spPr>
          <a:xfrm>
            <a:off x="8534400" y="2948041"/>
            <a:ext cx="574964" cy="307777"/>
          </a:xfrm>
          <a:prstGeom prst="rect">
            <a:avLst/>
          </a:prstGeom>
          <a:noFill/>
        </p:spPr>
        <p:txBody>
          <a:bodyPr wrap="square" rtlCol="0">
            <a:spAutoFit/>
          </a:bodyPr>
          <a:lstStyle/>
          <a:p>
            <a:r>
              <a:rPr lang="en-US" sz="1400" dirty="0" smtClean="0"/>
              <a:t>*</a:t>
            </a:r>
            <a:r>
              <a:rPr lang="en-US" sz="1400" baseline="30000" dirty="0" smtClean="0"/>
              <a:t>H,L,N</a:t>
            </a:r>
            <a:endParaRPr lang="en-US" sz="1400" dirty="0"/>
          </a:p>
        </p:txBody>
      </p:sp>
      <p:sp>
        <p:nvSpPr>
          <p:cNvPr id="18" name="TextBox 10"/>
          <p:cNvSpPr txBox="1">
            <a:spLocks noChangeArrowheads="1"/>
          </p:cNvSpPr>
          <p:nvPr/>
        </p:nvSpPr>
        <p:spPr bwMode="auto">
          <a:xfrm>
            <a:off x="-152400" y="5879068"/>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Tree>
    <p:extLst>
      <p:ext uri="{BB962C8B-B14F-4D97-AF65-F5344CB8AC3E}">
        <p14:creationId xmlns:p14="http://schemas.microsoft.com/office/powerpoint/2010/main" val="1285458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0401264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2604" name="think-cell Slide" r:id="rId4" imgW="381" imgH="381" progId="TCLayout.ActiveDocument.1">
                  <p:embed/>
                </p:oleObj>
              </mc:Choice>
              <mc:Fallback>
                <p:oleObj name="think-cell Slide" r:id="rId4" imgW="381" imgH="38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158431788"/>
              </p:ext>
            </p:extLst>
          </p:nvPr>
        </p:nvGraphicFramePr>
        <p:xfrm>
          <a:off x="76200" y="1295400"/>
          <a:ext cx="8915400" cy="4915780"/>
        </p:xfrm>
        <a:graphic>
          <a:graphicData uri="http://schemas.openxmlformats.org/drawingml/2006/table">
            <a:tbl>
              <a:tblPr firstRow="1" firstCol="1">
                <a:tableStyleId>{3C2FFA5D-87B4-456A-9821-1D502468CF0F}</a:tableStyleId>
              </a:tblPr>
              <a:tblGrid>
                <a:gridCol w="1066800">
                  <a:extLst>
                    <a:ext uri="{9D8B030D-6E8A-4147-A177-3AD203B41FA5}">
                      <a16:colId xmlns:a16="http://schemas.microsoft.com/office/drawing/2014/main" val="20000"/>
                    </a:ext>
                  </a:extLst>
                </a:gridCol>
                <a:gridCol w="1569720">
                  <a:extLst>
                    <a:ext uri="{9D8B030D-6E8A-4147-A177-3AD203B41FA5}">
                      <a16:colId xmlns:a16="http://schemas.microsoft.com/office/drawing/2014/main" val="20001"/>
                    </a:ext>
                  </a:extLst>
                </a:gridCol>
                <a:gridCol w="1569720">
                  <a:extLst>
                    <a:ext uri="{9D8B030D-6E8A-4147-A177-3AD203B41FA5}">
                      <a16:colId xmlns:a16="http://schemas.microsoft.com/office/drawing/2014/main" val="20002"/>
                    </a:ext>
                  </a:extLst>
                </a:gridCol>
                <a:gridCol w="1569720">
                  <a:extLst>
                    <a:ext uri="{9D8B030D-6E8A-4147-A177-3AD203B41FA5}">
                      <a16:colId xmlns:a16="http://schemas.microsoft.com/office/drawing/2014/main" val="20003"/>
                    </a:ext>
                  </a:extLst>
                </a:gridCol>
                <a:gridCol w="1569720">
                  <a:extLst>
                    <a:ext uri="{9D8B030D-6E8A-4147-A177-3AD203B41FA5}">
                      <a16:colId xmlns:a16="http://schemas.microsoft.com/office/drawing/2014/main" val="20004"/>
                    </a:ext>
                  </a:extLst>
                </a:gridCol>
                <a:gridCol w="1569720">
                  <a:extLst>
                    <a:ext uri="{9D8B030D-6E8A-4147-A177-3AD203B41FA5}">
                      <a16:colId xmlns:a16="http://schemas.microsoft.com/office/drawing/2014/main" val="20005"/>
                    </a:ext>
                  </a:extLst>
                </a:gridCol>
              </a:tblGrid>
              <a:tr h="321285">
                <a:tc>
                  <a:txBody>
                    <a:bodyPr/>
                    <a:lstStyle/>
                    <a:p>
                      <a:endParaRPr lang="en-US" dirty="0"/>
                    </a:p>
                  </a:txBody>
                  <a:tcPr anchor="ctr">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a:r>
                        <a:rPr lang="en-US" dirty="0" smtClean="0"/>
                        <a:t>Urban</a:t>
                      </a: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a:r>
                        <a:rPr lang="en-US" dirty="0" smtClean="0"/>
                        <a:t>Smaller</a:t>
                      </a:r>
                      <a:r>
                        <a:rPr lang="en-US" baseline="0" dirty="0" smtClean="0"/>
                        <a:t> City</a:t>
                      </a: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a:r>
                        <a:rPr lang="en-US" dirty="0" smtClean="0"/>
                        <a:t>Suburban</a:t>
                      </a: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a:r>
                        <a:rPr lang="en-US" dirty="0" smtClean="0"/>
                        <a:t>Rural</a:t>
                      </a: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a:r>
                        <a:rPr lang="en-US" dirty="0" smtClean="0"/>
                        <a:t>OVERALL</a:t>
                      </a:r>
                      <a:endParaRPr lang="en-US" dirty="0"/>
                    </a:p>
                  </a:txBody>
                  <a:tcPr anchor="ctr">
                    <a:lnL w="1270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1137505">
                <a:tc>
                  <a:txBody>
                    <a:bodyPr/>
                    <a:lstStyle/>
                    <a:p>
                      <a:r>
                        <a:rPr lang="en-US" dirty="0" smtClean="0"/>
                        <a:t>Low </a:t>
                      </a:r>
                    </a:p>
                    <a:p>
                      <a:r>
                        <a:rPr lang="en-US" dirty="0" smtClean="0"/>
                        <a:t>Income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100" dirty="0" smtClean="0">
                          <a:solidFill>
                            <a:schemeClr val="accent1">
                              <a:lumMod val="50000"/>
                            </a:schemeClr>
                          </a:solidFill>
                        </a:rPr>
                        <a:t>HP = 40 </a:t>
                      </a:r>
                      <a:r>
                        <a:rPr lang="en-US" sz="1100" i="1" dirty="0" smtClean="0">
                          <a:solidFill>
                            <a:schemeClr val="accent1">
                              <a:lumMod val="50000"/>
                            </a:schemeClr>
                          </a:solidFill>
                        </a:rPr>
                        <a:t>(6% of HP)</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accent4">
                              <a:lumMod val="50000"/>
                            </a:schemeClr>
                          </a:solidFill>
                        </a:rPr>
                        <a:t>LP = 38 </a:t>
                      </a:r>
                      <a:r>
                        <a:rPr lang="en-US" sz="1100" i="1" dirty="0" smtClean="0">
                          <a:solidFill>
                            <a:schemeClr val="accent4">
                              <a:lumMod val="50000"/>
                            </a:schemeClr>
                          </a:solidFill>
                        </a:rPr>
                        <a:t>(5% of LP)</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accent2">
                              <a:lumMod val="50000"/>
                            </a:schemeClr>
                          </a:solidFill>
                        </a:rPr>
                        <a:t>NP = 49 </a:t>
                      </a:r>
                      <a:r>
                        <a:rPr lang="en-US" sz="1100" i="1" dirty="0" smtClean="0">
                          <a:solidFill>
                            <a:schemeClr val="accent2">
                              <a:lumMod val="50000"/>
                            </a:schemeClr>
                          </a:solidFill>
                        </a:rPr>
                        <a:t>(6% of NP)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solidFill>
                          <a:schemeClr val="accent2">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1" dirty="0" smtClean="0">
                          <a:solidFill>
                            <a:schemeClr val="tx1"/>
                          </a:solidFill>
                        </a:rPr>
                        <a:t>Total = 127 </a:t>
                      </a:r>
                      <a:br>
                        <a:rPr lang="en-US" sz="1100" b="1" i="1" dirty="0" smtClean="0">
                          <a:solidFill>
                            <a:schemeClr val="tx1"/>
                          </a:solidFill>
                        </a:rPr>
                      </a:br>
                      <a:r>
                        <a:rPr lang="en-US" sz="1100" b="1" i="1" dirty="0" smtClean="0">
                          <a:solidFill>
                            <a:schemeClr val="tx1"/>
                          </a:solidFill>
                        </a:rPr>
                        <a:t>(6% of Total)</a:t>
                      </a:r>
                      <a:endParaRPr lang="en-US" sz="1100" dirty="0" smtClean="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smtClean="0">
                          <a:solidFill>
                            <a:schemeClr val="accent1">
                              <a:lumMod val="50000"/>
                            </a:schemeClr>
                          </a:solidFill>
                        </a:rPr>
                        <a:t>HP </a:t>
                      </a:r>
                      <a:r>
                        <a:rPr lang="en-US" sz="1100" smtClean="0">
                          <a:solidFill>
                            <a:schemeClr val="accent1">
                              <a:lumMod val="50000"/>
                            </a:schemeClr>
                          </a:solidFill>
                        </a:rPr>
                        <a:t>= 28 </a:t>
                      </a:r>
                      <a:r>
                        <a:rPr lang="en-US" sz="1100" i="1" smtClean="0">
                          <a:solidFill>
                            <a:schemeClr val="accent1">
                              <a:lumMod val="50000"/>
                            </a:schemeClr>
                          </a:solidFill>
                        </a:rPr>
                        <a:t>(</a:t>
                      </a:r>
                      <a:r>
                        <a:rPr lang="en-US" sz="1100" i="1" dirty="0" smtClean="0">
                          <a:solidFill>
                            <a:schemeClr val="accent1">
                              <a:lumMod val="50000"/>
                            </a:schemeClr>
                          </a:solidFill>
                        </a:rPr>
                        <a:t>4% of HP)</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accent4">
                              <a:lumMod val="50000"/>
                            </a:schemeClr>
                          </a:solidFill>
                        </a:rPr>
                        <a:t>LP = 17 </a:t>
                      </a:r>
                      <a:r>
                        <a:rPr lang="en-US" sz="1100" i="1" dirty="0" smtClean="0">
                          <a:solidFill>
                            <a:schemeClr val="accent4">
                              <a:lumMod val="50000"/>
                            </a:schemeClr>
                          </a:solidFill>
                        </a:rPr>
                        <a:t>(2% of LP)</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accent2">
                              <a:lumMod val="50000"/>
                            </a:schemeClr>
                          </a:solidFill>
                        </a:rPr>
                        <a:t>NP = 26 </a:t>
                      </a:r>
                      <a:r>
                        <a:rPr lang="en-US" sz="1100" i="1" dirty="0" smtClean="0">
                          <a:solidFill>
                            <a:schemeClr val="accent2">
                              <a:lumMod val="50000"/>
                            </a:schemeClr>
                          </a:solidFill>
                        </a:rPr>
                        <a:t>(3% of NP)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solidFill>
                          <a:schemeClr val="accent2">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Total = 71 </a:t>
                      </a:r>
                      <a:br>
                        <a:rPr lang="en-US" sz="1100" b="1" dirty="0" smtClean="0">
                          <a:solidFill>
                            <a:schemeClr val="tx1"/>
                          </a:solidFill>
                        </a:rPr>
                      </a:br>
                      <a:r>
                        <a:rPr lang="en-US" sz="1100" b="1" i="1" dirty="0" smtClean="0">
                          <a:solidFill>
                            <a:schemeClr val="tx1"/>
                          </a:solidFill>
                        </a:rPr>
                        <a:t>(3% of Total)</a:t>
                      </a:r>
                      <a:endParaRPr lang="en-US" sz="1100" dirty="0" smtClean="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smtClean="0">
                          <a:solidFill>
                            <a:schemeClr val="accent1">
                              <a:lumMod val="50000"/>
                            </a:schemeClr>
                          </a:solidFill>
                        </a:rPr>
                        <a:t>HP = 55 </a:t>
                      </a:r>
                      <a:r>
                        <a:rPr lang="en-US" sz="1100" i="1" dirty="0" smtClean="0">
                          <a:solidFill>
                            <a:schemeClr val="accent1">
                              <a:lumMod val="50000"/>
                            </a:schemeClr>
                          </a:solidFill>
                        </a:rPr>
                        <a:t>(8% of HP)</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accent4">
                              <a:lumMod val="50000"/>
                            </a:schemeClr>
                          </a:solidFill>
                        </a:rPr>
                        <a:t>LP = 61 </a:t>
                      </a:r>
                      <a:r>
                        <a:rPr lang="en-US" sz="1100" i="1" dirty="0" smtClean="0">
                          <a:solidFill>
                            <a:schemeClr val="accent4">
                              <a:lumMod val="50000"/>
                            </a:schemeClr>
                          </a:solidFill>
                        </a:rPr>
                        <a:t>(8% of LP)</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accent2">
                              <a:lumMod val="50000"/>
                            </a:schemeClr>
                          </a:solidFill>
                        </a:rPr>
                        <a:t>NP = 72 </a:t>
                      </a:r>
                      <a:r>
                        <a:rPr lang="en-US" sz="1100" i="1" dirty="0" smtClean="0">
                          <a:solidFill>
                            <a:schemeClr val="accent2">
                              <a:lumMod val="50000"/>
                            </a:schemeClr>
                          </a:solidFill>
                        </a:rPr>
                        <a:t>(9% of NP)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solidFill>
                          <a:schemeClr val="accent2">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Total = 188 </a:t>
                      </a:r>
                      <a:br>
                        <a:rPr lang="en-US" sz="1100" b="1" dirty="0" smtClean="0">
                          <a:solidFill>
                            <a:schemeClr val="tx1"/>
                          </a:solidFill>
                        </a:rPr>
                      </a:br>
                      <a:r>
                        <a:rPr lang="en-US" sz="1100" b="1" i="1" dirty="0" smtClean="0">
                          <a:solidFill>
                            <a:schemeClr val="tx1"/>
                          </a:solidFill>
                        </a:rPr>
                        <a:t>(9% of Total)</a:t>
                      </a:r>
                      <a:endParaRPr lang="en-US" sz="1100" dirty="0" smtClean="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smtClean="0">
                          <a:solidFill>
                            <a:schemeClr val="accent1">
                              <a:lumMod val="50000"/>
                            </a:schemeClr>
                          </a:solidFill>
                        </a:rPr>
                        <a:t>HP = 33 </a:t>
                      </a:r>
                      <a:r>
                        <a:rPr lang="en-US" sz="1100" i="1" dirty="0" smtClean="0">
                          <a:solidFill>
                            <a:schemeClr val="accent1">
                              <a:lumMod val="50000"/>
                            </a:schemeClr>
                          </a:solidFill>
                        </a:rPr>
                        <a:t>(5% of HP)</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accent4">
                              <a:lumMod val="50000"/>
                            </a:schemeClr>
                          </a:solidFill>
                        </a:rPr>
                        <a:t>LP = 35 </a:t>
                      </a:r>
                      <a:r>
                        <a:rPr lang="en-US" sz="1100" i="1" dirty="0" smtClean="0">
                          <a:solidFill>
                            <a:schemeClr val="accent4">
                              <a:lumMod val="50000"/>
                            </a:schemeClr>
                          </a:solidFill>
                        </a:rPr>
                        <a:t>(5% of LP)</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accent2">
                              <a:lumMod val="50000"/>
                            </a:schemeClr>
                          </a:solidFill>
                        </a:rPr>
                        <a:t>NP = 40 </a:t>
                      </a:r>
                      <a:r>
                        <a:rPr lang="en-US" sz="1100" i="1" dirty="0" smtClean="0">
                          <a:solidFill>
                            <a:schemeClr val="accent2">
                              <a:lumMod val="50000"/>
                            </a:schemeClr>
                          </a:solidFill>
                        </a:rPr>
                        <a:t>(5% of NP)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solidFill>
                          <a:schemeClr val="accent2">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Total = 108</a:t>
                      </a:r>
                      <a:r>
                        <a:rPr lang="en-US" sz="1100" b="1" baseline="0" dirty="0" smtClean="0">
                          <a:solidFill>
                            <a:schemeClr val="tx1"/>
                          </a:solidFill>
                        </a:rPr>
                        <a:t/>
                      </a:r>
                      <a:br>
                        <a:rPr lang="en-US" sz="1100" b="1" baseline="0" dirty="0" smtClean="0">
                          <a:solidFill>
                            <a:schemeClr val="tx1"/>
                          </a:solidFill>
                        </a:rPr>
                      </a:br>
                      <a:r>
                        <a:rPr lang="en-US" sz="1100" b="1" i="1" dirty="0" smtClean="0">
                          <a:solidFill>
                            <a:schemeClr val="tx1"/>
                          </a:solidFill>
                        </a:rPr>
                        <a:t>(5% of Total)</a:t>
                      </a:r>
                      <a:endParaRPr lang="en-US" sz="1100" dirty="0" smtClean="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smtClean="0">
                          <a:solidFill>
                            <a:schemeClr val="accent1">
                              <a:lumMod val="50000"/>
                            </a:schemeClr>
                          </a:solidFill>
                        </a:rPr>
                        <a:t>HP = 156 </a:t>
                      </a:r>
                      <a:r>
                        <a:rPr lang="en-US" sz="1100" i="1" dirty="0" smtClean="0">
                          <a:solidFill>
                            <a:schemeClr val="accent1">
                              <a:lumMod val="50000"/>
                            </a:schemeClr>
                          </a:solidFill>
                        </a:rPr>
                        <a:t>(23% of HP)</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accent4">
                              <a:lumMod val="50000"/>
                            </a:schemeClr>
                          </a:solidFill>
                        </a:rPr>
                        <a:t>LP = 151 </a:t>
                      </a:r>
                      <a:r>
                        <a:rPr lang="en-US" sz="1100" i="1" dirty="0" smtClean="0">
                          <a:solidFill>
                            <a:schemeClr val="accent4">
                              <a:lumMod val="50000"/>
                            </a:schemeClr>
                          </a:solidFill>
                        </a:rPr>
                        <a:t>(20% of LP)</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accent2">
                              <a:lumMod val="50000"/>
                            </a:schemeClr>
                          </a:solidFill>
                        </a:rPr>
                        <a:t>NP = 187 </a:t>
                      </a:r>
                      <a:r>
                        <a:rPr lang="en-US" sz="1100" i="1" dirty="0" smtClean="0">
                          <a:solidFill>
                            <a:schemeClr val="accent2">
                              <a:lumMod val="50000"/>
                            </a:schemeClr>
                          </a:solidFill>
                        </a:rPr>
                        <a:t>(25% of NP)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solidFill>
                          <a:schemeClr val="accent2">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Total = 494</a:t>
                      </a:r>
                      <a:r>
                        <a:rPr lang="en-US" sz="1100" b="1" baseline="0" dirty="0" smtClean="0">
                          <a:solidFill>
                            <a:schemeClr val="tx1"/>
                          </a:solidFill>
                        </a:rPr>
                        <a:t/>
                      </a:r>
                      <a:br>
                        <a:rPr lang="en-US" sz="1100" b="1" baseline="0" dirty="0" smtClean="0">
                          <a:solidFill>
                            <a:schemeClr val="tx1"/>
                          </a:solidFill>
                        </a:rPr>
                      </a:br>
                      <a:r>
                        <a:rPr lang="en-US" sz="1100" b="1" i="1" dirty="0" smtClean="0">
                          <a:solidFill>
                            <a:schemeClr val="tx1"/>
                          </a:solidFill>
                        </a:rPr>
                        <a:t>(23% of Total)</a:t>
                      </a:r>
                      <a:endParaRPr lang="en-US" sz="1100" dirty="0" smtClean="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1137505">
                <a:tc>
                  <a:txBody>
                    <a:bodyPr/>
                    <a:lstStyle/>
                    <a:p>
                      <a:r>
                        <a:rPr lang="en-US" dirty="0" smtClean="0"/>
                        <a:t>Middle Income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100" dirty="0" smtClean="0">
                          <a:solidFill>
                            <a:schemeClr val="accent1">
                              <a:lumMod val="50000"/>
                            </a:schemeClr>
                          </a:solidFill>
                        </a:rPr>
                        <a:t>HP = 80 </a:t>
                      </a:r>
                      <a:r>
                        <a:rPr lang="en-US" sz="1100" i="1" dirty="0" smtClean="0">
                          <a:solidFill>
                            <a:schemeClr val="accent1">
                              <a:lumMod val="50000"/>
                            </a:schemeClr>
                          </a:solidFill>
                        </a:rPr>
                        <a:t>(12% of HP)</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accent4">
                              <a:lumMod val="50000"/>
                            </a:schemeClr>
                          </a:solidFill>
                        </a:rPr>
                        <a:t>LP = 79 (</a:t>
                      </a:r>
                      <a:r>
                        <a:rPr lang="en-US" sz="1100" i="1" dirty="0" smtClean="0">
                          <a:solidFill>
                            <a:schemeClr val="accent4">
                              <a:lumMod val="50000"/>
                            </a:schemeClr>
                          </a:solidFill>
                        </a:rPr>
                        <a:t>11% of LP)</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accent2">
                              <a:lumMod val="50000"/>
                            </a:schemeClr>
                          </a:solidFill>
                        </a:rPr>
                        <a:t>NP = 82 </a:t>
                      </a:r>
                      <a:r>
                        <a:rPr lang="en-US" sz="1100" i="1" dirty="0" smtClean="0">
                          <a:solidFill>
                            <a:schemeClr val="accent2">
                              <a:lumMod val="50000"/>
                            </a:schemeClr>
                          </a:solidFill>
                        </a:rPr>
                        <a:t>(11% of NP)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solidFill>
                          <a:schemeClr val="accent2">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Total = 241 </a:t>
                      </a:r>
                      <a:br>
                        <a:rPr lang="en-US" sz="1100" b="1" dirty="0" smtClean="0">
                          <a:solidFill>
                            <a:schemeClr val="tx1"/>
                          </a:solidFill>
                        </a:rPr>
                      </a:br>
                      <a:r>
                        <a:rPr lang="en-US" sz="1100" b="1" i="1" dirty="0" smtClean="0">
                          <a:solidFill>
                            <a:schemeClr val="tx1"/>
                          </a:solidFill>
                        </a:rPr>
                        <a:t>(11% of  Total)</a:t>
                      </a:r>
                      <a:endParaRPr lang="en-US" sz="1100" dirty="0" smtClean="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smtClean="0">
                          <a:solidFill>
                            <a:schemeClr val="accent1">
                              <a:lumMod val="50000"/>
                            </a:schemeClr>
                          </a:solidFill>
                        </a:rPr>
                        <a:t>HP = 52 </a:t>
                      </a:r>
                      <a:r>
                        <a:rPr lang="en-US" sz="1100" i="1" dirty="0" smtClean="0">
                          <a:solidFill>
                            <a:schemeClr val="accent1">
                              <a:lumMod val="50000"/>
                            </a:schemeClr>
                          </a:solidFill>
                        </a:rPr>
                        <a:t>(8% of HP)</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accent4">
                              <a:lumMod val="50000"/>
                            </a:schemeClr>
                          </a:solidFill>
                        </a:rPr>
                        <a:t>LP = 44 </a:t>
                      </a:r>
                      <a:r>
                        <a:rPr lang="en-US" sz="1100" i="1" dirty="0" smtClean="0">
                          <a:solidFill>
                            <a:schemeClr val="accent4">
                              <a:lumMod val="50000"/>
                            </a:schemeClr>
                          </a:solidFill>
                        </a:rPr>
                        <a:t>(6% of LP)</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accent2">
                              <a:lumMod val="50000"/>
                            </a:schemeClr>
                          </a:solidFill>
                        </a:rPr>
                        <a:t>NP = 50 </a:t>
                      </a:r>
                      <a:r>
                        <a:rPr lang="en-US" sz="1100" i="1" dirty="0" smtClean="0">
                          <a:solidFill>
                            <a:schemeClr val="accent2">
                              <a:lumMod val="50000"/>
                            </a:schemeClr>
                          </a:solidFill>
                        </a:rPr>
                        <a:t>(7% of NP)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solidFill>
                          <a:schemeClr val="accent2">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Total = 146 </a:t>
                      </a:r>
                      <a:br>
                        <a:rPr lang="en-US" sz="1100" b="1" dirty="0" smtClean="0">
                          <a:solidFill>
                            <a:schemeClr val="tx1"/>
                          </a:solidFill>
                        </a:rPr>
                      </a:br>
                      <a:r>
                        <a:rPr lang="en-US" sz="1100" b="1" i="1" dirty="0" smtClean="0">
                          <a:solidFill>
                            <a:schemeClr val="tx1"/>
                          </a:solidFill>
                        </a:rPr>
                        <a:t>(7% of Total)</a:t>
                      </a:r>
                      <a:endParaRPr lang="en-US" sz="1100" dirty="0" smtClean="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smtClean="0">
                          <a:solidFill>
                            <a:schemeClr val="accent1">
                              <a:lumMod val="50000"/>
                            </a:schemeClr>
                          </a:solidFill>
                        </a:rPr>
                        <a:t>HP = 146 </a:t>
                      </a:r>
                      <a:r>
                        <a:rPr lang="en-US" sz="1100" i="1" dirty="0" smtClean="0">
                          <a:solidFill>
                            <a:schemeClr val="accent1">
                              <a:lumMod val="50000"/>
                            </a:schemeClr>
                          </a:solidFill>
                        </a:rPr>
                        <a:t>(21% of HP)</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accent4">
                              <a:lumMod val="50000"/>
                            </a:schemeClr>
                          </a:solidFill>
                        </a:rPr>
                        <a:t>LP = 196 </a:t>
                      </a:r>
                      <a:r>
                        <a:rPr lang="en-US" sz="1100" i="1" dirty="0" smtClean="0">
                          <a:solidFill>
                            <a:schemeClr val="accent4">
                              <a:lumMod val="50000"/>
                            </a:schemeClr>
                          </a:solidFill>
                        </a:rPr>
                        <a:t>(26% of LP)</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accent2">
                              <a:lumMod val="50000"/>
                            </a:schemeClr>
                          </a:solidFill>
                        </a:rPr>
                        <a:t>NP = 198 </a:t>
                      </a:r>
                      <a:r>
                        <a:rPr lang="en-US" sz="1100" i="1" dirty="0" smtClean="0">
                          <a:solidFill>
                            <a:schemeClr val="accent2">
                              <a:lumMod val="50000"/>
                            </a:schemeClr>
                          </a:solidFill>
                        </a:rPr>
                        <a:t>(26% of NP)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solidFill>
                          <a:schemeClr val="accent2">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Total = 540 </a:t>
                      </a:r>
                      <a:br>
                        <a:rPr lang="en-US" sz="1100" b="1" dirty="0" smtClean="0">
                          <a:solidFill>
                            <a:schemeClr val="tx1"/>
                          </a:solidFill>
                        </a:rPr>
                      </a:br>
                      <a:r>
                        <a:rPr lang="en-US" sz="1100" b="1" i="1" dirty="0" smtClean="0">
                          <a:solidFill>
                            <a:schemeClr val="tx1"/>
                          </a:solidFill>
                        </a:rPr>
                        <a:t>(25% of Total)</a:t>
                      </a:r>
                      <a:endParaRPr lang="en-US" sz="1100" dirty="0" smtClean="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smtClean="0">
                          <a:solidFill>
                            <a:schemeClr val="accent1">
                              <a:lumMod val="50000"/>
                            </a:schemeClr>
                          </a:solidFill>
                        </a:rPr>
                        <a:t>HP = 60 </a:t>
                      </a:r>
                      <a:r>
                        <a:rPr lang="en-US" sz="1100" i="1" dirty="0" smtClean="0">
                          <a:solidFill>
                            <a:schemeClr val="accent1">
                              <a:lumMod val="50000"/>
                            </a:schemeClr>
                          </a:solidFill>
                        </a:rPr>
                        <a:t>(9% of HP)</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accent4">
                              <a:lumMod val="50000"/>
                            </a:schemeClr>
                          </a:solidFill>
                        </a:rPr>
                        <a:t>LP = 64</a:t>
                      </a:r>
                      <a:r>
                        <a:rPr lang="en-US" sz="1100" baseline="0" dirty="0" smtClean="0">
                          <a:solidFill>
                            <a:schemeClr val="accent4">
                              <a:lumMod val="50000"/>
                            </a:schemeClr>
                          </a:solidFill>
                        </a:rPr>
                        <a:t> </a:t>
                      </a:r>
                      <a:r>
                        <a:rPr lang="en-US" sz="1100" i="1" dirty="0" smtClean="0">
                          <a:solidFill>
                            <a:schemeClr val="accent4">
                              <a:lumMod val="50000"/>
                            </a:schemeClr>
                          </a:solidFill>
                        </a:rPr>
                        <a:t>(9% of LP)</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accent2">
                              <a:lumMod val="50000"/>
                            </a:schemeClr>
                          </a:solidFill>
                        </a:rPr>
                        <a:t>NP</a:t>
                      </a:r>
                      <a:r>
                        <a:rPr lang="en-US" sz="1100" baseline="0" dirty="0" smtClean="0">
                          <a:solidFill>
                            <a:schemeClr val="accent2">
                              <a:lumMod val="50000"/>
                            </a:schemeClr>
                          </a:solidFill>
                        </a:rPr>
                        <a:t> </a:t>
                      </a:r>
                      <a:r>
                        <a:rPr lang="en-US" sz="1100" dirty="0" smtClean="0">
                          <a:solidFill>
                            <a:schemeClr val="accent2">
                              <a:lumMod val="50000"/>
                            </a:schemeClr>
                          </a:solidFill>
                        </a:rPr>
                        <a:t>= 72 </a:t>
                      </a:r>
                      <a:r>
                        <a:rPr lang="en-US" sz="1100" i="1" dirty="0" smtClean="0">
                          <a:solidFill>
                            <a:schemeClr val="accent2">
                              <a:lumMod val="50000"/>
                            </a:schemeClr>
                          </a:solidFill>
                        </a:rPr>
                        <a:t>(9% of NP)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solidFill>
                          <a:schemeClr val="accent2">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Total = 196</a:t>
                      </a:r>
                      <a:r>
                        <a:rPr lang="en-US" sz="1100" b="1" baseline="0" dirty="0" smtClean="0">
                          <a:solidFill>
                            <a:schemeClr val="tx1"/>
                          </a:solidFill>
                        </a:rPr>
                        <a:t/>
                      </a:r>
                      <a:br>
                        <a:rPr lang="en-US" sz="1100" b="1" baseline="0" dirty="0" smtClean="0">
                          <a:solidFill>
                            <a:schemeClr val="tx1"/>
                          </a:solidFill>
                        </a:rPr>
                      </a:br>
                      <a:r>
                        <a:rPr lang="en-US" sz="1100" b="1" i="1" dirty="0" smtClean="0">
                          <a:solidFill>
                            <a:schemeClr val="tx1"/>
                          </a:solidFill>
                        </a:rPr>
                        <a:t>(9% of Total)</a:t>
                      </a:r>
                      <a:endParaRPr lang="en-US" sz="1100" dirty="0" smtClean="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smtClean="0">
                          <a:solidFill>
                            <a:schemeClr val="accent1">
                              <a:lumMod val="50000"/>
                            </a:schemeClr>
                          </a:solidFill>
                        </a:rPr>
                        <a:t>HP = 338 </a:t>
                      </a:r>
                      <a:r>
                        <a:rPr lang="en-US" sz="1100" i="1" dirty="0" smtClean="0">
                          <a:solidFill>
                            <a:schemeClr val="accent1">
                              <a:lumMod val="50000"/>
                            </a:schemeClr>
                          </a:solidFill>
                        </a:rPr>
                        <a:t>(49% of HP)</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accent4">
                              <a:lumMod val="50000"/>
                            </a:schemeClr>
                          </a:solidFill>
                        </a:rPr>
                        <a:t>LP = 383 </a:t>
                      </a:r>
                      <a:r>
                        <a:rPr lang="en-US" sz="1100" i="1" dirty="0" smtClean="0">
                          <a:solidFill>
                            <a:schemeClr val="accent4">
                              <a:lumMod val="50000"/>
                            </a:schemeClr>
                          </a:solidFill>
                        </a:rPr>
                        <a:t>(52% of LP)</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accent2">
                              <a:lumMod val="50000"/>
                            </a:schemeClr>
                          </a:solidFill>
                        </a:rPr>
                        <a:t>NP = 402 </a:t>
                      </a:r>
                      <a:r>
                        <a:rPr lang="en-US" sz="1100" i="1" dirty="0" smtClean="0">
                          <a:solidFill>
                            <a:schemeClr val="accent2">
                              <a:lumMod val="50000"/>
                            </a:schemeClr>
                          </a:solidFill>
                        </a:rPr>
                        <a:t>(53% of NP)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solidFill>
                          <a:schemeClr val="accent2">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Total = 1,123</a:t>
                      </a:r>
                      <a:br>
                        <a:rPr lang="en-US" sz="1100" b="1" dirty="0" smtClean="0">
                          <a:solidFill>
                            <a:schemeClr val="tx1"/>
                          </a:solidFill>
                        </a:rPr>
                      </a:br>
                      <a:r>
                        <a:rPr lang="en-US" sz="1100" b="1" i="1" dirty="0" smtClean="0">
                          <a:solidFill>
                            <a:schemeClr val="tx1"/>
                          </a:solidFill>
                        </a:rPr>
                        <a:t>(51% of Total)</a:t>
                      </a:r>
                      <a:endParaRPr lang="en-US" sz="1100" dirty="0" smtClean="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1137505">
                <a:tc>
                  <a:txBody>
                    <a:bodyPr/>
                    <a:lstStyle/>
                    <a:p>
                      <a:r>
                        <a:rPr lang="en-US" dirty="0" smtClean="0"/>
                        <a:t>High </a:t>
                      </a:r>
                    </a:p>
                    <a:p>
                      <a:r>
                        <a:rPr lang="en-US" dirty="0" smtClean="0"/>
                        <a:t>Income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100" dirty="0" smtClean="0">
                          <a:solidFill>
                            <a:schemeClr val="accent1">
                              <a:lumMod val="50000"/>
                            </a:schemeClr>
                          </a:solidFill>
                        </a:rPr>
                        <a:t>HP = 40 </a:t>
                      </a:r>
                      <a:r>
                        <a:rPr lang="en-US" sz="1100" i="1" dirty="0" smtClean="0">
                          <a:solidFill>
                            <a:schemeClr val="accent1">
                              <a:lumMod val="50000"/>
                            </a:schemeClr>
                          </a:solidFill>
                        </a:rPr>
                        <a:t>(6% of HP)</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accent4">
                              <a:lumMod val="50000"/>
                            </a:schemeClr>
                          </a:solidFill>
                        </a:rPr>
                        <a:t>LP = </a:t>
                      </a:r>
                      <a:r>
                        <a:rPr lang="en-US" sz="1100" baseline="0" dirty="0" smtClean="0">
                          <a:solidFill>
                            <a:schemeClr val="accent4">
                              <a:lumMod val="50000"/>
                            </a:schemeClr>
                          </a:solidFill>
                        </a:rPr>
                        <a:t> 38 </a:t>
                      </a:r>
                      <a:r>
                        <a:rPr lang="en-US" sz="1100" i="1" dirty="0" smtClean="0">
                          <a:solidFill>
                            <a:schemeClr val="accent4">
                              <a:lumMod val="50000"/>
                            </a:schemeClr>
                          </a:solidFill>
                        </a:rPr>
                        <a:t>(5% of LP)</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accent2">
                              <a:lumMod val="50000"/>
                            </a:schemeClr>
                          </a:solidFill>
                        </a:rPr>
                        <a:t>NP = 42 </a:t>
                      </a:r>
                      <a:r>
                        <a:rPr lang="en-US" sz="1100" i="1" dirty="0" smtClean="0">
                          <a:solidFill>
                            <a:schemeClr val="accent2">
                              <a:lumMod val="50000"/>
                            </a:schemeClr>
                          </a:solidFill>
                        </a:rPr>
                        <a:t>(6% of NP)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solidFill>
                          <a:schemeClr val="accent2">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Total = 120 </a:t>
                      </a:r>
                      <a:br>
                        <a:rPr lang="en-US" sz="1100" b="1" dirty="0" smtClean="0">
                          <a:solidFill>
                            <a:schemeClr val="tx1"/>
                          </a:solidFill>
                        </a:rPr>
                      </a:br>
                      <a:r>
                        <a:rPr lang="en-US" sz="1100" b="1" i="1" dirty="0" smtClean="0">
                          <a:solidFill>
                            <a:schemeClr val="tx1"/>
                          </a:solidFill>
                        </a:rPr>
                        <a:t>(5% of Total)</a:t>
                      </a:r>
                      <a:endParaRPr lang="en-US" sz="1100" dirty="0" smtClean="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smtClean="0">
                          <a:solidFill>
                            <a:schemeClr val="accent1">
                              <a:lumMod val="50000"/>
                            </a:schemeClr>
                          </a:solidFill>
                        </a:rPr>
                        <a:t>HP = 24 </a:t>
                      </a:r>
                      <a:r>
                        <a:rPr lang="en-US" sz="1100" i="1" dirty="0" smtClean="0">
                          <a:solidFill>
                            <a:schemeClr val="accent1">
                              <a:lumMod val="50000"/>
                            </a:schemeClr>
                          </a:solidFill>
                        </a:rPr>
                        <a:t>(4% of HP)</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accent4">
                              <a:lumMod val="50000"/>
                            </a:schemeClr>
                          </a:solidFill>
                        </a:rPr>
                        <a:t>LP = 20 </a:t>
                      </a:r>
                      <a:r>
                        <a:rPr lang="en-US" sz="1100" i="1" dirty="0" smtClean="0">
                          <a:solidFill>
                            <a:schemeClr val="accent4">
                              <a:lumMod val="50000"/>
                            </a:schemeClr>
                          </a:solidFill>
                        </a:rPr>
                        <a:t>(3% of LP)</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accent2">
                              <a:lumMod val="50000"/>
                            </a:schemeClr>
                          </a:solidFill>
                        </a:rPr>
                        <a:t>NP = 13 </a:t>
                      </a:r>
                      <a:r>
                        <a:rPr lang="en-US" sz="1100" i="1" dirty="0" smtClean="0">
                          <a:solidFill>
                            <a:schemeClr val="accent2">
                              <a:lumMod val="50000"/>
                            </a:schemeClr>
                          </a:solidFill>
                        </a:rPr>
                        <a:t>(2% of NP)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solidFill>
                          <a:schemeClr val="accent2">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Total = 57 </a:t>
                      </a:r>
                      <a:br>
                        <a:rPr lang="en-US" sz="1100" b="1" dirty="0" smtClean="0">
                          <a:solidFill>
                            <a:schemeClr val="tx1"/>
                          </a:solidFill>
                        </a:rPr>
                      </a:br>
                      <a:r>
                        <a:rPr lang="en-US" sz="1100" b="1" i="1" dirty="0" smtClean="0">
                          <a:solidFill>
                            <a:schemeClr val="tx1"/>
                          </a:solidFill>
                        </a:rPr>
                        <a:t>(3% of Total)</a:t>
                      </a:r>
                      <a:endParaRPr lang="en-US" sz="1100" dirty="0" smtClean="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smtClean="0">
                          <a:solidFill>
                            <a:schemeClr val="accent1">
                              <a:lumMod val="50000"/>
                            </a:schemeClr>
                          </a:solidFill>
                        </a:rPr>
                        <a:t>HP = 94 </a:t>
                      </a:r>
                      <a:r>
                        <a:rPr lang="en-US" sz="1100" i="1" dirty="0" smtClean="0">
                          <a:solidFill>
                            <a:schemeClr val="accent1">
                              <a:lumMod val="50000"/>
                            </a:schemeClr>
                          </a:solidFill>
                        </a:rPr>
                        <a:t>(14% of HP)</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accent4">
                              <a:lumMod val="50000"/>
                            </a:schemeClr>
                          </a:solidFill>
                        </a:rPr>
                        <a:t>LP = 121 </a:t>
                      </a:r>
                      <a:r>
                        <a:rPr lang="en-US" sz="1100" i="1" dirty="0" smtClean="0">
                          <a:solidFill>
                            <a:schemeClr val="accent4">
                              <a:lumMod val="50000"/>
                            </a:schemeClr>
                          </a:solidFill>
                        </a:rPr>
                        <a:t>(16% of LP)</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accent2">
                              <a:lumMod val="50000"/>
                            </a:schemeClr>
                          </a:solidFill>
                        </a:rPr>
                        <a:t>NP = 96 </a:t>
                      </a:r>
                      <a:r>
                        <a:rPr lang="en-US" sz="1100" i="1" dirty="0" smtClean="0">
                          <a:solidFill>
                            <a:schemeClr val="accent2">
                              <a:lumMod val="50000"/>
                            </a:schemeClr>
                          </a:solidFill>
                        </a:rPr>
                        <a:t>(13% of NP)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solidFill>
                          <a:schemeClr val="accent2">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Total = 311 </a:t>
                      </a:r>
                      <a:br>
                        <a:rPr lang="en-US" sz="1100" b="1" dirty="0" smtClean="0">
                          <a:solidFill>
                            <a:schemeClr val="tx1"/>
                          </a:solidFill>
                        </a:rPr>
                      </a:br>
                      <a:r>
                        <a:rPr lang="en-US" sz="1100" b="1" i="1" dirty="0" smtClean="0">
                          <a:solidFill>
                            <a:schemeClr val="tx1"/>
                          </a:solidFill>
                        </a:rPr>
                        <a:t>(14% of Total)</a:t>
                      </a:r>
                      <a:endParaRPr lang="en-US" sz="1100" dirty="0" smtClean="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smtClean="0">
                          <a:solidFill>
                            <a:schemeClr val="accent1">
                              <a:lumMod val="50000"/>
                            </a:schemeClr>
                          </a:solidFill>
                        </a:rPr>
                        <a:t>HP = 33 </a:t>
                      </a:r>
                      <a:r>
                        <a:rPr lang="en-US" sz="1100" i="1" dirty="0" smtClean="0">
                          <a:solidFill>
                            <a:schemeClr val="accent1">
                              <a:lumMod val="50000"/>
                            </a:schemeClr>
                          </a:solidFill>
                        </a:rPr>
                        <a:t>(5% of HP)</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accent4">
                              <a:lumMod val="50000"/>
                            </a:schemeClr>
                          </a:solidFill>
                        </a:rPr>
                        <a:t>LP = 27 </a:t>
                      </a:r>
                      <a:r>
                        <a:rPr lang="en-US" sz="1100" i="1" dirty="0" smtClean="0">
                          <a:solidFill>
                            <a:schemeClr val="accent4">
                              <a:lumMod val="50000"/>
                            </a:schemeClr>
                          </a:solidFill>
                        </a:rPr>
                        <a:t>(4% of LP)</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accent2">
                              <a:lumMod val="50000"/>
                            </a:schemeClr>
                          </a:solidFill>
                        </a:rPr>
                        <a:t>NP = 21 </a:t>
                      </a:r>
                      <a:r>
                        <a:rPr lang="en-US" sz="1100" i="1" dirty="0" smtClean="0">
                          <a:solidFill>
                            <a:schemeClr val="accent2">
                              <a:lumMod val="50000"/>
                            </a:schemeClr>
                          </a:solidFill>
                        </a:rPr>
                        <a:t>(3% of NP)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solidFill>
                          <a:schemeClr val="accent2">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Total = 81</a:t>
                      </a:r>
                      <a:r>
                        <a:rPr lang="en-US" sz="1100" b="1" baseline="0" dirty="0" smtClean="0">
                          <a:solidFill>
                            <a:schemeClr val="tx1"/>
                          </a:solidFill>
                        </a:rPr>
                        <a:t/>
                      </a:r>
                      <a:br>
                        <a:rPr lang="en-US" sz="1100" b="1" baseline="0" dirty="0" smtClean="0">
                          <a:solidFill>
                            <a:schemeClr val="tx1"/>
                          </a:solidFill>
                        </a:rPr>
                      </a:br>
                      <a:r>
                        <a:rPr lang="en-US" sz="1100" b="1" i="1" dirty="0" smtClean="0">
                          <a:solidFill>
                            <a:schemeClr val="tx1"/>
                          </a:solidFill>
                        </a:rPr>
                        <a:t>(4% of Total)</a:t>
                      </a:r>
                      <a:endParaRPr lang="en-US" sz="1100" dirty="0" smtClean="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100" dirty="0" smtClean="0">
                          <a:solidFill>
                            <a:schemeClr val="accent1">
                              <a:lumMod val="50000"/>
                            </a:schemeClr>
                          </a:solidFill>
                        </a:rPr>
                        <a:t>HP = 191 </a:t>
                      </a:r>
                      <a:r>
                        <a:rPr lang="en-US" sz="1100" i="1" dirty="0" smtClean="0">
                          <a:solidFill>
                            <a:schemeClr val="accent1">
                              <a:lumMod val="50000"/>
                            </a:schemeClr>
                          </a:solidFill>
                        </a:rPr>
                        <a:t>(28% of HP)</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accent4">
                              <a:lumMod val="50000"/>
                            </a:schemeClr>
                          </a:solidFill>
                        </a:rPr>
                        <a:t>LP = 206 </a:t>
                      </a:r>
                      <a:r>
                        <a:rPr lang="en-US" sz="1100" i="1" dirty="0" smtClean="0">
                          <a:solidFill>
                            <a:schemeClr val="accent4">
                              <a:lumMod val="50000"/>
                            </a:schemeClr>
                          </a:solidFill>
                        </a:rPr>
                        <a:t>(28% of LP)</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accent2">
                              <a:lumMod val="50000"/>
                            </a:schemeClr>
                          </a:solidFill>
                        </a:rPr>
                        <a:t>NP = 172 </a:t>
                      </a:r>
                      <a:r>
                        <a:rPr lang="en-US" sz="1100" i="1" dirty="0" smtClean="0">
                          <a:solidFill>
                            <a:schemeClr val="accent2">
                              <a:lumMod val="50000"/>
                            </a:schemeClr>
                          </a:solidFill>
                        </a:rPr>
                        <a:t>(23% of NP)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solidFill>
                          <a:schemeClr val="accent2">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Total = 569</a:t>
                      </a:r>
                      <a:r>
                        <a:rPr lang="en-US" sz="1100" b="1" baseline="0" dirty="0" smtClean="0">
                          <a:solidFill>
                            <a:schemeClr val="tx1"/>
                          </a:solidFill>
                        </a:rPr>
                        <a:t/>
                      </a:r>
                      <a:br>
                        <a:rPr lang="en-US" sz="1100" b="1" baseline="0" dirty="0" smtClean="0">
                          <a:solidFill>
                            <a:schemeClr val="tx1"/>
                          </a:solidFill>
                        </a:rPr>
                      </a:br>
                      <a:r>
                        <a:rPr lang="en-US" sz="1100" b="1" i="1" dirty="0" smtClean="0">
                          <a:solidFill>
                            <a:schemeClr val="tx1"/>
                          </a:solidFill>
                        </a:rPr>
                        <a:t>(26% of Total)</a:t>
                      </a:r>
                      <a:endParaRPr lang="en-US" sz="1100" dirty="0" smtClean="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1137505">
                <a:tc>
                  <a:txBody>
                    <a:bodyPr/>
                    <a:lstStyle/>
                    <a:p>
                      <a:r>
                        <a:rPr lang="en-US" dirty="0" smtClean="0"/>
                        <a:t>OVERALL</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100" dirty="0" smtClean="0">
                          <a:solidFill>
                            <a:schemeClr val="accent1">
                              <a:lumMod val="50000"/>
                            </a:schemeClr>
                          </a:solidFill>
                        </a:rPr>
                        <a:t>HP = 160 </a:t>
                      </a:r>
                      <a:r>
                        <a:rPr lang="en-US" sz="1100" i="1" dirty="0" smtClean="0">
                          <a:solidFill>
                            <a:schemeClr val="accent1">
                              <a:lumMod val="50000"/>
                            </a:schemeClr>
                          </a:solidFill>
                        </a:rPr>
                        <a:t>(23% of HP)</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accent4">
                              <a:lumMod val="50000"/>
                            </a:schemeClr>
                          </a:solidFill>
                        </a:rPr>
                        <a:t>LP = 155 </a:t>
                      </a:r>
                      <a:r>
                        <a:rPr lang="en-US" sz="1100" i="1" dirty="0" smtClean="0">
                          <a:solidFill>
                            <a:schemeClr val="accent4">
                              <a:lumMod val="50000"/>
                            </a:schemeClr>
                          </a:solidFill>
                        </a:rPr>
                        <a:t>(21% of LP)</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accent2">
                              <a:lumMod val="50000"/>
                            </a:schemeClr>
                          </a:solidFill>
                        </a:rPr>
                        <a:t>NP = 173 </a:t>
                      </a:r>
                      <a:r>
                        <a:rPr lang="en-US" sz="1100" i="1" dirty="0" smtClean="0">
                          <a:solidFill>
                            <a:schemeClr val="accent2">
                              <a:lumMod val="50000"/>
                            </a:schemeClr>
                          </a:solidFill>
                        </a:rPr>
                        <a:t>(23% of NP)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solidFill>
                          <a:schemeClr val="accent2">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Total = 488 </a:t>
                      </a:r>
                      <a:br>
                        <a:rPr lang="en-US" sz="1100" b="1" dirty="0" smtClean="0">
                          <a:solidFill>
                            <a:schemeClr val="tx1"/>
                          </a:solidFill>
                        </a:rPr>
                      </a:br>
                      <a:r>
                        <a:rPr lang="en-US" sz="1100" b="1" i="1" dirty="0" smtClean="0">
                          <a:solidFill>
                            <a:schemeClr val="tx1"/>
                          </a:solidFill>
                        </a:rPr>
                        <a:t>(22% of Total)</a:t>
                      </a:r>
                      <a:endParaRPr lang="en-US" sz="1100" dirty="0" smtClean="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en-US" sz="1100" dirty="0" smtClean="0">
                          <a:solidFill>
                            <a:schemeClr val="accent1">
                              <a:lumMod val="50000"/>
                            </a:schemeClr>
                          </a:solidFill>
                        </a:rPr>
                        <a:t>HP = 104 </a:t>
                      </a:r>
                      <a:r>
                        <a:rPr lang="en-US" sz="1100" i="1" dirty="0" smtClean="0">
                          <a:solidFill>
                            <a:schemeClr val="accent1">
                              <a:lumMod val="50000"/>
                            </a:schemeClr>
                          </a:solidFill>
                        </a:rPr>
                        <a:t>(15% of HP)</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accent4">
                              <a:lumMod val="50000"/>
                            </a:schemeClr>
                          </a:solidFill>
                        </a:rPr>
                        <a:t>LP = 81 </a:t>
                      </a:r>
                      <a:r>
                        <a:rPr lang="en-US" sz="1100" i="1" dirty="0" smtClean="0">
                          <a:solidFill>
                            <a:schemeClr val="accent4">
                              <a:lumMod val="50000"/>
                            </a:schemeClr>
                          </a:solidFill>
                        </a:rPr>
                        <a:t>(11% of LP)</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accent2">
                              <a:lumMod val="50000"/>
                            </a:schemeClr>
                          </a:solidFill>
                        </a:rPr>
                        <a:t>NP = 89 </a:t>
                      </a:r>
                      <a:r>
                        <a:rPr lang="en-US" sz="1100" i="1" dirty="0" smtClean="0">
                          <a:solidFill>
                            <a:schemeClr val="accent2">
                              <a:lumMod val="50000"/>
                            </a:schemeClr>
                          </a:solidFill>
                        </a:rPr>
                        <a:t>(5% of NP)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solidFill>
                          <a:schemeClr val="accent2">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Total = 274 </a:t>
                      </a:r>
                      <a:br>
                        <a:rPr lang="en-US" sz="1100" b="1" dirty="0" smtClean="0">
                          <a:solidFill>
                            <a:schemeClr val="tx1"/>
                          </a:solidFill>
                        </a:rPr>
                      </a:br>
                      <a:r>
                        <a:rPr lang="en-US" sz="1100" b="1" i="1" dirty="0" smtClean="0">
                          <a:solidFill>
                            <a:schemeClr val="tx1"/>
                          </a:solidFill>
                        </a:rPr>
                        <a:t>(13% of Total)</a:t>
                      </a:r>
                      <a:endParaRPr lang="en-US" sz="1100" dirty="0" smtClean="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en-US" sz="1100" dirty="0" smtClean="0">
                          <a:solidFill>
                            <a:schemeClr val="accent1">
                              <a:lumMod val="50000"/>
                            </a:schemeClr>
                          </a:solidFill>
                        </a:rPr>
                        <a:t>HP = 295 </a:t>
                      </a:r>
                      <a:r>
                        <a:rPr lang="en-US" sz="1100" i="1" dirty="0" smtClean="0">
                          <a:solidFill>
                            <a:schemeClr val="accent1">
                              <a:lumMod val="50000"/>
                            </a:schemeClr>
                          </a:solidFill>
                        </a:rPr>
                        <a:t>(43% of HP)</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accent4">
                              <a:lumMod val="50000"/>
                            </a:schemeClr>
                          </a:solidFill>
                        </a:rPr>
                        <a:t>LP = 378 </a:t>
                      </a:r>
                      <a:r>
                        <a:rPr lang="en-US" sz="1100" i="1" dirty="0" smtClean="0">
                          <a:solidFill>
                            <a:schemeClr val="accent4">
                              <a:lumMod val="50000"/>
                            </a:schemeClr>
                          </a:solidFill>
                        </a:rPr>
                        <a:t>(51% of LP)</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accent2">
                              <a:lumMod val="50000"/>
                            </a:schemeClr>
                          </a:solidFill>
                        </a:rPr>
                        <a:t>NP = 366 </a:t>
                      </a:r>
                      <a:r>
                        <a:rPr lang="en-US" sz="1100" i="1" dirty="0" smtClean="0">
                          <a:solidFill>
                            <a:schemeClr val="accent2">
                              <a:lumMod val="50000"/>
                            </a:schemeClr>
                          </a:solidFill>
                        </a:rPr>
                        <a:t>(48% of NP)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solidFill>
                          <a:schemeClr val="accent2">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Total = 1,039 </a:t>
                      </a:r>
                      <a:br>
                        <a:rPr lang="en-US" sz="1100" b="1" dirty="0" smtClean="0">
                          <a:solidFill>
                            <a:schemeClr val="tx1"/>
                          </a:solidFill>
                        </a:rPr>
                      </a:br>
                      <a:r>
                        <a:rPr lang="en-US" sz="1100" b="1" i="1" dirty="0" smtClean="0">
                          <a:solidFill>
                            <a:schemeClr val="tx1"/>
                          </a:solidFill>
                        </a:rPr>
                        <a:t>(48% of Total)</a:t>
                      </a:r>
                      <a:endParaRPr lang="en-US" sz="1100" dirty="0" smtClean="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en-US" sz="1100" dirty="0" smtClean="0">
                          <a:solidFill>
                            <a:schemeClr val="accent1">
                              <a:lumMod val="50000"/>
                            </a:schemeClr>
                          </a:solidFill>
                        </a:rPr>
                        <a:t>HP = 126 </a:t>
                      </a:r>
                      <a:r>
                        <a:rPr lang="en-US" sz="1100" i="1" dirty="0" smtClean="0">
                          <a:solidFill>
                            <a:schemeClr val="accent1">
                              <a:lumMod val="50000"/>
                            </a:schemeClr>
                          </a:solidFill>
                        </a:rPr>
                        <a:t>(18% of HP)</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accent4">
                              <a:lumMod val="50000"/>
                            </a:schemeClr>
                          </a:solidFill>
                        </a:rPr>
                        <a:t>LP = 126 </a:t>
                      </a:r>
                      <a:r>
                        <a:rPr lang="en-US" sz="1100" i="1" dirty="0" smtClean="0">
                          <a:solidFill>
                            <a:schemeClr val="accent4">
                              <a:lumMod val="50000"/>
                            </a:schemeClr>
                          </a:solidFill>
                        </a:rPr>
                        <a:t>(17% of LP)</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accent2">
                              <a:lumMod val="50000"/>
                            </a:schemeClr>
                          </a:solidFill>
                        </a:rPr>
                        <a:t>NP = 133 </a:t>
                      </a:r>
                      <a:r>
                        <a:rPr lang="en-US" sz="1100" i="1" dirty="0" smtClean="0">
                          <a:solidFill>
                            <a:schemeClr val="accent2">
                              <a:lumMod val="50000"/>
                            </a:schemeClr>
                          </a:solidFill>
                        </a:rPr>
                        <a:t>(17% of NP)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solidFill>
                          <a:schemeClr val="accent2">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Total = 385</a:t>
                      </a:r>
                      <a:br>
                        <a:rPr lang="en-US" sz="1100" b="1" dirty="0" smtClean="0">
                          <a:solidFill>
                            <a:schemeClr val="tx1"/>
                          </a:solidFill>
                        </a:rPr>
                      </a:br>
                      <a:r>
                        <a:rPr lang="en-US" sz="1100" b="1" i="1" dirty="0" smtClean="0">
                          <a:solidFill>
                            <a:schemeClr val="tx1"/>
                          </a:solidFill>
                        </a:rPr>
                        <a:t>(18% of Total)</a:t>
                      </a:r>
                      <a:endParaRPr lang="en-US" sz="1100" dirty="0" smtClean="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en-US" sz="1100" dirty="0" smtClean="0">
                          <a:solidFill>
                            <a:schemeClr val="accent1">
                              <a:lumMod val="50000"/>
                            </a:schemeClr>
                          </a:solidFill>
                        </a:rPr>
                        <a:t>HP = 685</a:t>
                      </a:r>
                      <a:endParaRPr lang="en-US" sz="1100" i="1" dirty="0" smtClean="0">
                        <a:solidFill>
                          <a:schemeClr val="accent1">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accent4">
                              <a:lumMod val="50000"/>
                            </a:schemeClr>
                          </a:solidFill>
                        </a:rPr>
                        <a:t>LP = 740</a:t>
                      </a:r>
                      <a:endParaRPr lang="en-US" sz="1100" i="1" dirty="0" smtClean="0">
                        <a:solidFill>
                          <a:schemeClr val="accent4">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accent2">
                              <a:lumMod val="50000"/>
                            </a:schemeClr>
                          </a:solidFill>
                        </a:rPr>
                        <a:t>NP = 761</a:t>
                      </a:r>
                      <a:endParaRPr lang="en-US" sz="1100" i="1" dirty="0" smtClean="0">
                        <a:solidFill>
                          <a:schemeClr val="accent2">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solidFill>
                          <a:schemeClr val="accent2">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Total = 2,186 </a:t>
                      </a:r>
                      <a:r>
                        <a:rPr lang="en-US" sz="1100" b="0" baseline="30000" dirty="0" smtClean="0">
                          <a:solidFill>
                            <a:schemeClr val="tx1"/>
                          </a:solidFill>
                        </a:rPr>
                        <a:t>†</a:t>
                      </a:r>
                      <a:endParaRPr lang="en-US" sz="1100" b="0" baseline="30000" dirty="0" smtClean="0">
                        <a:solidFill>
                          <a:srgbClr val="00006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4"/>
                  </a:ext>
                </a:extLst>
              </a:tr>
            </a:tbl>
          </a:graphicData>
        </a:graphic>
      </p:graphicFrame>
      <p:sp>
        <p:nvSpPr>
          <p:cNvPr id="7" name="Text Placeholder 1"/>
          <p:cNvSpPr>
            <a:spLocks noGrp="1"/>
          </p:cNvSpPr>
          <p:nvPr>
            <p:ph type="body" sz="quarter" idx="10"/>
          </p:nvPr>
        </p:nvSpPr>
        <p:spPr>
          <a:xfrm>
            <a:off x="152400" y="169863"/>
            <a:ext cx="6858000" cy="685800"/>
          </a:xfrm>
        </p:spPr>
        <p:txBody>
          <a:bodyPr/>
          <a:lstStyle/>
          <a:p>
            <a:pPr eaLnBrk="1" hangingPunct="1"/>
            <a:r>
              <a:rPr lang="en-US" dirty="0" smtClean="0"/>
              <a:t>Sampling Plan - Per Segment</a:t>
            </a:r>
          </a:p>
        </p:txBody>
      </p:sp>
      <p:sp>
        <p:nvSpPr>
          <p:cNvPr id="6" name="TextBox 5"/>
          <p:cNvSpPr txBox="1"/>
          <p:nvPr/>
        </p:nvSpPr>
        <p:spPr>
          <a:xfrm>
            <a:off x="76200" y="6324600"/>
            <a:ext cx="8229600" cy="230832"/>
          </a:xfrm>
          <a:prstGeom prst="rect">
            <a:avLst/>
          </a:prstGeom>
          <a:noFill/>
        </p:spPr>
        <p:txBody>
          <a:bodyPr wrap="square" rtlCol="0">
            <a:spAutoFit/>
          </a:bodyPr>
          <a:lstStyle/>
          <a:p>
            <a:r>
              <a:rPr lang="en-US" sz="900" i="1" dirty="0" smtClean="0"/>
              <a:t>† Respondents who selected ‘prefer not to answer’ for the household income question were excluded from the segmentation analysis.</a:t>
            </a:r>
            <a:endParaRPr lang="en-US" sz="900" i="1" dirty="0"/>
          </a:p>
        </p:txBody>
      </p:sp>
    </p:spTree>
    <p:extLst>
      <p:ext uri="{BB962C8B-B14F-4D97-AF65-F5344CB8AC3E}">
        <p14:creationId xmlns:p14="http://schemas.microsoft.com/office/powerpoint/2010/main" val="295364423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918460269"/>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7721"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0"/>
            <a:ext cx="9610725" cy="398462"/>
          </a:xfrm>
        </p:spPr>
        <p:txBody>
          <a:bodyPr/>
          <a:lstStyle/>
          <a:p>
            <a:r>
              <a:rPr lang="en-US" dirty="0">
                <a:solidFill>
                  <a:srgbClr val="0000FF"/>
                </a:solidFill>
              </a:rPr>
              <a:t>Section </a:t>
            </a:r>
            <a:r>
              <a:rPr lang="en-US" dirty="0" smtClean="0">
                <a:solidFill>
                  <a:srgbClr val="0000FF"/>
                </a:solidFill>
              </a:rPr>
              <a:t>5: New Games</a:t>
            </a:r>
            <a:endParaRPr lang="en-US" dirty="0">
              <a:solidFill>
                <a:srgbClr val="0000FF"/>
              </a:solidFill>
            </a:endParaRPr>
          </a:p>
        </p:txBody>
      </p:sp>
      <p:sp>
        <p:nvSpPr>
          <p:cNvPr id="61445" name="Text Placeholder 4"/>
          <p:cNvSpPr>
            <a:spLocks noGrp="1"/>
          </p:cNvSpPr>
          <p:nvPr>
            <p:ph type="body" sz="quarter" idx="11"/>
          </p:nvPr>
        </p:nvSpPr>
        <p:spPr>
          <a:xfrm>
            <a:off x="49213" y="228600"/>
            <a:ext cx="9094787" cy="533400"/>
          </a:xfrm>
        </p:spPr>
        <p:txBody>
          <a:bodyPr>
            <a:noAutofit/>
          </a:bodyPr>
          <a:lstStyle/>
          <a:p>
            <a:r>
              <a:rPr lang="en-US" sz="2800" dirty="0" smtClean="0"/>
              <a:t>Preferred Odds of Winning vs. Prize Payout</a:t>
            </a:r>
            <a:br>
              <a:rPr lang="en-US" sz="2800" dirty="0" smtClean="0"/>
            </a:br>
            <a:r>
              <a:rPr lang="en-US" sz="2800" dirty="0" smtClean="0"/>
              <a:t>For a $1 Ticket</a:t>
            </a:r>
            <a:endParaRPr lang="en-US" sz="2800" dirty="0"/>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Which </a:t>
            </a:r>
            <a:r>
              <a:rPr lang="en-US" sz="1100" dirty="0"/>
              <a:t>of the following odds of winning would you prefer if the Maryland Lottery were to offer a new or enhanced game to purchase and play? </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7" name="Text Box 1036"/>
          <p:cNvSpPr txBox="1">
            <a:spLocks noChangeArrowheads="1"/>
          </p:cNvSpPr>
          <p:nvPr/>
        </p:nvSpPr>
        <p:spPr bwMode="auto">
          <a:xfrm>
            <a:off x="110066" y="1258825"/>
            <a:ext cx="8957733" cy="261610"/>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dirty="0">
                <a:latin typeface="+mj-lt"/>
              </a:rPr>
              <a:t> </a:t>
            </a:r>
            <a:r>
              <a:rPr lang="en-US" sz="1100" b="1" dirty="0" smtClean="0">
                <a:latin typeface="+mj-lt"/>
              </a:rPr>
              <a:t>When given a choice of various odds, the “</a:t>
            </a:r>
            <a:r>
              <a:rPr lang="en-US" sz="1100" b="1" i="1" dirty="0" smtClean="0">
                <a:latin typeface="+mj-lt"/>
              </a:rPr>
              <a:t>1 in 500 chance for $100</a:t>
            </a:r>
            <a:r>
              <a:rPr lang="en-US" sz="1100" b="1" dirty="0" smtClean="0">
                <a:latin typeface="+mj-lt"/>
              </a:rPr>
              <a:t>” was most preferred followed by the </a:t>
            </a:r>
            <a:r>
              <a:rPr lang="en-US" sz="1100" b="1" i="1" dirty="0" smtClean="0">
                <a:latin typeface="+mj-lt"/>
              </a:rPr>
              <a:t>“1 in 10 chance for $5</a:t>
            </a:r>
            <a:r>
              <a:rPr lang="en-US" sz="1100" b="1" dirty="0" smtClean="0">
                <a:latin typeface="+mj-lt"/>
              </a:rPr>
              <a:t>”.</a:t>
            </a:r>
            <a:endParaRPr lang="en-US" sz="1100" b="1" dirty="0">
              <a:latin typeface="+mj-lt"/>
            </a:endParaRPr>
          </a:p>
        </p:txBody>
      </p:sp>
      <p:pic>
        <p:nvPicPr>
          <p:cNvPr id="107577" name="Picture 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752600"/>
            <a:ext cx="8388092" cy="4135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865418" y="5157355"/>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3" name="TextBox 12"/>
          <p:cNvSpPr txBox="1"/>
          <p:nvPr/>
        </p:nvSpPr>
        <p:spPr>
          <a:xfrm>
            <a:off x="3875809" y="5355268"/>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4" name="TextBox 13"/>
          <p:cNvSpPr txBox="1"/>
          <p:nvPr/>
        </p:nvSpPr>
        <p:spPr>
          <a:xfrm>
            <a:off x="4714009" y="5160818"/>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5" name="TextBox 14"/>
          <p:cNvSpPr txBox="1"/>
          <p:nvPr/>
        </p:nvSpPr>
        <p:spPr>
          <a:xfrm>
            <a:off x="4724400" y="5358731"/>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6" name="TextBox 15"/>
          <p:cNvSpPr txBox="1"/>
          <p:nvPr/>
        </p:nvSpPr>
        <p:spPr>
          <a:xfrm>
            <a:off x="5562600" y="5160818"/>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8" name="TextBox 17"/>
          <p:cNvSpPr txBox="1"/>
          <p:nvPr/>
        </p:nvSpPr>
        <p:spPr>
          <a:xfrm>
            <a:off x="5572991" y="5358731"/>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9" name="TextBox 18"/>
          <p:cNvSpPr txBox="1"/>
          <p:nvPr/>
        </p:nvSpPr>
        <p:spPr>
          <a:xfrm>
            <a:off x="6404263" y="5160818"/>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0" name="TextBox 19"/>
          <p:cNvSpPr txBox="1"/>
          <p:nvPr/>
        </p:nvSpPr>
        <p:spPr>
          <a:xfrm>
            <a:off x="6414654" y="5358731"/>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1" name="TextBox 20"/>
          <p:cNvSpPr txBox="1"/>
          <p:nvPr/>
        </p:nvSpPr>
        <p:spPr>
          <a:xfrm>
            <a:off x="7252854" y="5157355"/>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2" name="TextBox 21"/>
          <p:cNvSpPr txBox="1"/>
          <p:nvPr/>
        </p:nvSpPr>
        <p:spPr>
          <a:xfrm>
            <a:off x="7263245" y="5355268"/>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4" name="TextBox 23"/>
          <p:cNvSpPr txBox="1"/>
          <p:nvPr/>
        </p:nvSpPr>
        <p:spPr>
          <a:xfrm>
            <a:off x="8097982" y="5580708"/>
            <a:ext cx="574964" cy="307777"/>
          </a:xfrm>
          <a:prstGeom prst="rect">
            <a:avLst/>
          </a:prstGeom>
          <a:noFill/>
        </p:spPr>
        <p:txBody>
          <a:bodyPr wrap="square" rtlCol="0">
            <a:spAutoFit/>
          </a:bodyPr>
          <a:lstStyle/>
          <a:p>
            <a:r>
              <a:rPr lang="en-US" sz="1400" dirty="0" smtClean="0"/>
              <a:t>*</a:t>
            </a:r>
            <a:r>
              <a:rPr lang="en-US" sz="1400" baseline="30000" dirty="0" smtClean="0"/>
              <a:t>H,L</a:t>
            </a:r>
            <a:endParaRPr lang="en-US" sz="1400" dirty="0"/>
          </a:p>
        </p:txBody>
      </p:sp>
      <p:sp>
        <p:nvSpPr>
          <p:cNvPr id="25" name="TextBox 10"/>
          <p:cNvSpPr txBox="1">
            <a:spLocks noChangeArrowheads="1"/>
          </p:cNvSpPr>
          <p:nvPr/>
        </p:nvSpPr>
        <p:spPr bwMode="auto">
          <a:xfrm>
            <a:off x="-152400" y="5829988"/>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Tree>
    <p:extLst>
      <p:ext uri="{BB962C8B-B14F-4D97-AF65-F5344CB8AC3E}">
        <p14:creationId xmlns:p14="http://schemas.microsoft.com/office/powerpoint/2010/main" val="38779796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1632631208"/>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8745"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58738"/>
            <a:ext cx="9610725" cy="398462"/>
          </a:xfrm>
        </p:spPr>
        <p:txBody>
          <a:bodyPr/>
          <a:lstStyle/>
          <a:p>
            <a:r>
              <a:rPr lang="en-US" dirty="0">
                <a:solidFill>
                  <a:srgbClr val="0000FF"/>
                </a:solidFill>
              </a:rPr>
              <a:t>Section </a:t>
            </a:r>
            <a:r>
              <a:rPr lang="en-US" dirty="0" smtClean="0">
                <a:solidFill>
                  <a:srgbClr val="0000FF"/>
                </a:solidFill>
              </a:rPr>
              <a:t>5: New Games</a:t>
            </a:r>
            <a:endParaRPr lang="en-US" dirty="0">
              <a:solidFill>
                <a:srgbClr val="0000FF"/>
              </a:solidFill>
            </a:endParaRPr>
          </a:p>
        </p:txBody>
      </p:sp>
      <p:sp>
        <p:nvSpPr>
          <p:cNvPr id="61445" name="Text Placeholder 4"/>
          <p:cNvSpPr>
            <a:spLocks noGrp="1"/>
          </p:cNvSpPr>
          <p:nvPr>
            <p:ph type="body" sz="quarter" idx="11"/>
          </p:nvPr>
        </p:nvSpPr>
        <p:spPr>
          <a:xfrm>
            <a:off x="49213" y="442913"/>
            <a:ext cx="9094787" cy="533400"/>
          </a:xfrm>
        </p:spPr>
        <p:txBody>
          <a:bodyPr>
            <a:normAutofit lnSpcReduction="10000"/>
          </a:bodyPr>
          <a:lstStyle/>
          <a:p>
            <a:r>
              <a:rPr lang="en-US" dirty="0" smtClean="0"/>
              <a:t>Media Effectiveness for New Game Communications</a:t>
            </a:r>
            <a:endParaRPr lang="en-US" i="1" dirty="0"/>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smtClean="0"/>
              <a:t>In </a:t>
            </a:r>
            <a:r>
              <a:rPr lang="en-US" sz="1100" dirty="0"/>
              <a:t>order for the Maryland Lottery to communicate information about new games, how effective would the following media vehicles be? </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7" name="Text Box 1036"/>
          <p:cNvSpPr txBox="1">
            <a:spLocks noChangeArrowheads="1"/>
          </p:cNvSpPr>
          <p:nvPr/>
        </p:nvSpPr>
        <p:spPr bwMode="auto">
          <a:xfrm>
            <a:off x="110066" y="1258825"/>
            <a:ext cx="8957733" cy="261610"/>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dirty="0">
                <a:latin typeface="+mj-lt"/>
              </a:rPr>
              <a:t> </a:t>
            </a:r>
            <a:r>
              <a:rPr lang="en-US" sz="1100" b="1" dirty="0" smtClean="0">
                <a:latin typeface="+mj-lt"/>
              </a:rPr>
              <a:t>Television was the most effective communication vehicle followed closely by retailers, radio, billboards, website and social media.</a:t>
            </a:r>
            <a:endParaRPr lang="en-US" sz="1100" b="1" dirty="0">
              <a:latin typeface="+mj-lt"/>
            </a:endParaRPr>
          </a:p>
        </p:txBody>
      </p:sp>
      <p:pic>
        <p:nvPicPr>
          <p:cNvPr id="108601" name="Picture 57"/>
          <p:cNvPicPr>
            <a:picLocks noChangeAspect="1" noChangeArrowheads="1"/>
          </p:cNvPicPr>
          <p:nvPr/>
        </p:nvPicPr>
        <p:blipFill rotWithShape="1">
          <a:blip r:embed="rId6">
            <a:extLst>
              <a:ext uri="{28A0092B-C50C-407E-A947-70E740481C1C}">
                <a14:useLocalDpi xmlns:a14="http://schemas.microsoft.com/office/drawing/2010/main" val="0"/>
              </a:ext>
            </a:extLst>
          </a:blip>
          <a:srcRect l="2153"/>
          <a:stretch/>
        </p:blipFill>
        <p:spPr bwMode="auto">
          <a:xfrm>
            <a:off x="143934" y="1752600"/>
            <a:ext cx="8923866" cy="402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590800" y="1862668"/>
            <a:ext cx="6068224" cy="523220"/>
          </a:xfrm>
          <a:prstGeom prst="rect">
            <a:avLst/>
          </a:prstGeom>
          <a:noFill/>
        </p:spPr>
        <p:txBody>
          <a:bodyPr wrap="square" rtlCol="0">
            <a:spAutoFit/>
          </a:bodyPr>
          <a:lstStyle/>
          <a:p>
            <a:pPr algn="ctr"/>
            <a:r>
              <a:rPr lang="en-US" sz="1600" b="1" dirty="0" smtClean="0"/>
              <a:t>Mean Rating</a:t>
            </a:r>
          </a:p>
          <a:p>
            <a:pPr algn="ctr"/>
            <a:r>
              <a:rPr lang="en-US" sz="1200" i="1" dirty="0" smtClean="0"/>
              <a:t>(</a:t>
            </a:r>
            <a:r>
              <a:rPr lang="en-US" sz="1200" i="1" dirty="0"/>
              <a:t>Scale: 1 = Not at all </a:t>
            </a:r>
            <a:r>
              <a:rPr lang="en-US" sz="1200" i="1" dirty="0" smtClean="0"/>
              <a:t>Effective, </a:t>
            </a:r>
            <a:r>
              <a:rPr lang="en-US" sz="1200" i="1" dirty="0"/>
              <a:t>5 = Extremely </a:t>
            </a:r>
            <a:r>
              <a:rPr lang="en-US" sz="1200" i="1" dirty="0" smtClean="0"/>
              <a:t>Effective)</a:t>
            </a:r>
            <a:endParaRPr lang="en-US" sz="1200" b="1" dirty="0" smtClean="0"/>
          </a:p>
        </p:txBody>
      </p:sp>
      <p:sp>
        <p:nvSpPr>
          <p:cNvPr id="12" name="TextBox 11"/>
          <p:cNvSpPr txBox="1"/>
          <p:nvPr/>
        </p:nvSpPr>
        <p:spPr>
          <a:xfrm>
            <a:off x="2462645" y="5077692"/>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13" name="TextBox 12"/>
          <p:cNvSpPr txBox="1"/>
          <p:nvPr/>
        </p:nvSpPr>
        <p:spPr>
          <a:xfrm>
            <a:off x="2473036" y="5275605"/>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4" name="TextBox 13"/>
          <p:cNvSpPr txBox="1"/>
          <p:nvPr/>
        </p:nvSpPr>
        <p:spPr>
          <a:xfrm>
            <a:off x="3061854" y="5067301"/>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15" name="TextBox 14"/>
          <p:cNvSpPr txBox="1"/>
          <p:nvPr/>
        </p:nvSpPr>
        <p:spPr>
          <a:xfrm>
            <a:off x="3072245" y="5265214"/>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6" name="TextBox 15"/>
          <p:cNvSpPr txBox="1"/>
          <p:nvPr/>
        </p:nvSpPr>
        <p:spPr>
          <a:xfrm>
            <a:off x="3681845" y="5067301"/>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18" name="TextBox 17"/>
          <p:cNvSpPr txBox="1"/>
          <p:nvPr/>
        </p:nvSpPr>
        <p:spPr>
          <a:xfrm>
            <a:off x="3692236" y="5265214"/>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9" name="TextBox 18"/>
          <p:cNvSpPr txBox="1"/>
          <p:nvPr/>
        </p:nvSpPr>
        <p:spPr>
          <a:xfrm>
            <a:off x="4301836" y="5060373"/>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20" name="TextBox 19"/>
          <p:cNvSpPr txBox="1"/>
          <p:nvPr/>
        </p:nvSpPr>
        <p:spPr>
          <a:xfrm>
            <a:off x="4312227" y="5258286"/>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1" name="TextBox 20"/>
          <p:cNvSpPr txBox="1"/>
          <p:nvPr/>
        </p:nvSpPr>
        <p:spPr>
          <a:xfrm>
            <a:off x="4911436" y="5056910"/>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22" name="TextBox 21"/>
          <p:cNvSpPr txBox="1"/>
          <p:nvPr/>
        </p:nvSpPr>
        <p:spPr>
          <a:xfrm>
            <a:off x="4921827" y="5254823"/>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3" name="TextBox 22"/>
          <p:cNvSpPr txBox="1"/>
          <p:nvPr/>
        </p:nvSpPr>
        <p:spPr>
          <a:xfrm>
            <a:off x="5562600" y="5056910"/>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24" name="TextBox 23"/>
          <p:cNvSpPr txBox="1"/>
          <p:nvPr/>
        </p:nvSpPr>
        <p:spPr>
          <a:xfrm>
            <a:off x="5572991" y="5254823"/>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5" name="TextBox 24"/>
          <p:cNvSpPr txBox="1"/>
          <p:nvPr/>
        </p:nvSpPr>
        <p:spPr>
          <a:xfrm>
            <a:off x="6154881" y="5056910"/>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26" name="TextBox 25"/>
          <p:cNvSpPr txBox="1"/>
          <p:nvPr/>
        </p:nvSpPr>
        <p:spPr>
          <a:xfrm>
            <a:off x="6165272" y="5254823"/>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7" name="TextBox 26"/>
          <p:cNvSpPr txBox="1"/>
          <p:nvPr/>
        </p:nvSpPr>
        <p:spPr>
          <a:xfrm>
            <a:off x="6781800" y="5056910"/>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28" name="TextBox 27"/>
          <p:cNvSpPr txBox="1"/>
          <p:nvPr/>
        </p:nvSpPr>
        <p:spPr>
          <a:xfrm>
            <a:off x="6792191" y="5254823"/>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9" name="TextBox 28"/>
          <p:cNvSpPr txBox="1"/>
          <p:nvPr/>
        </p:nvSpPr>
        <p:spPr>
          <a:xfrm>
            <a:off x="7391400" y="5056910"/>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30" name="TextBox 29"/>
          <p:cNvSpPr txBox="1"/>
          <p:nvPr/>
        </p:nvSpPr>
        <p:spPr>
          <a:xfrm>
            <a:off x="7401791" y="5254823"/>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31" name="TextBox 30"/>
          <p:cNvSpPr txBox="1"/>
          <p:nvPr/>
        </p:nvSpPr>
        <p:spPr>
          <a:xfrm>
            <a:off x="8025245" y="5070764"/>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32" name="TextBox 31"/>
          <p:cNvSpPr txBox="1"/>
          <p:nvPr/>
        </p:nvSpPr>
        <p:spPr>
          <a:xfrm>
            <a:off x="8035636" y="5268677"/>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35" name="TextBox 34"/>
          <p:cNvSpPr txBox="1"/>
          <p:nvPr/>
        </p:nvSpPr>
        <p:spPr>
          <a:xfrm>
            <a:off x="8634845" y="5056910"/>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37" name="TextBox 10"/>
          <p:cNvSpPr txBox="1">
            <a:spLocks noChangeArrowheads="1"/>
          </p:cNvSpPr>
          <p:nvPr/>
        </p:nvSpPr>
        <p:spPr bwMode="auto">
          <a:xfrm>
            <a:off x="-152400" y="5829988"/>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Tree>
    <p:extLst>
      <p:ext uri="{BB962C8B-B14F-4D97-AF65-F5344CB8AC3E}">
        <p14:creationId xmlns:p14="http://schemas.microsoft.com/office/powerpoint/2010/main" val="41358158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1" hidden="1"/>
          <p:cNvGraphicFramePr>
            <a:graphicFrameLocks noChangeAspect="1"/>
          </p:cNvGraphicFramePr>
          <p:nvPr>
            <p:custDataLst>
              <p:tags r:id="rId2"/>
            </p:custDataLst>
            <p:extLst>
              <p:ext uri="{D42A27DB-BD31-4B8C-83A1-F6EECF244321}">
                <p14:modId xmlns:p14="http://schemas.microsoft.com/office/powerpoint/2010/main" val="2059927207"/>
              </p:ex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21999"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4" name="Text Placeholder 3"/>
          <p:cNvSpPr>
            <a:spLocks noGrp="1"/>
          </p:cNvSpPr>
          <p:nvPr>
            <p:ph type="body" sz="quarter" idx="10"/>
          </p:nvPr>
        </p:nvSpPr>
        <p:spPr>
          <a:xfrm>
            <a:off x="66675" y="-17462"/>
            <a:ext cx="9610725" cy="398462"/>
          </a:xfrm>
        </p:spPr>
        <p:txBody>
          <a:bodyPr/>
          <a:lstStyle/>
          <a:p>
            <a:r>
              <a:rPr lang="en-US" dirty="0">
                <a:solidFill>
                  <a:srgbClr val="0000FF"/>
                </a:solidFill>
              </a:rPr>
              <a:t>Section </a:t>
            </a:r>
            <a:r>
              <a:rPr lang="en-US" dirty="0" smtClean="0">
                <a:solidFill>
                  <a:srgbClr val="0000FF"/>
                </a:solidFill>
              </a:rPr>
              <a:t>5: New Games</a:t>
            </a:r>
            <a:endParaRPr lang="en-US" dirty="0">
              <a:solidFill>
                <a:srgbClr val="0000FF"/>
              </a:solidFill>
            </a:endParaRPr>
          </a:p>
        </p:txBody>
      </p:sp>
      <p:sp>
        <p:nvSpPr>
          <p:cNvPr id="61445" name="Text Placeholder 4"/>
          <p:cNvSpPr>
            <a:spLocks noGrp="1"/>
          </p:cNvSpPr>
          <p:nvPr>
            <p:ph type="body" sz="quarter" idx="11"/>
          </p:nvPr>
        </p:nvSpPr>
        <p:spPr>
          <a:xfrm>
            <a:off x="49213" y="228600"/>
            <a:ext cx="9094787" cy="533400"/>
          </a:xfrm>
        </p:spPr>
        <p:txBody>
          <a:bodyPr>
            <a:noAutofit/>
          </a:bodyPr>
          <a:lstStyle/>
          <a:p>
            <a:r>
              <a:rPr lang="en-US" sz="2800" dirty="0" smtClean="0"/>
              <a:t>Increased Likelihood of Playing </a:t>
            </a:r>
            <a:br>
              <a:rPr lang="en-US" sz="2800" dirty="0" smtClean="0"/>
            </a:br>
            <a:r>
              <a:rPr lang="en-US" sz="2800" dirty="0" smtClean="0"/>
              <a:t>if Portion of Lottery Proceeds Went To This Cause</a:t>
            </a:r>
            <a:endParaRPr lang="en-US" sz="2800" i="1" dirty="0"/>
          </a:p>
        </p:txBody>
      </p:sp>
      <p:sp>
        <p:nvSpPr>
          <p:cNvPr id="61446" name="Text Placeholder 6"/>
          <p:cNvSpPr>
            <a:spLocks noGrp="1"/>
          </p:cNvSpPr>
          <p:nvPr>
            <p:ph type="body" sz="quarter" idx="13"/>
          </p:nvPr>
        </p:nvSpPr>
        <p:spPr>
          <a:xfrm>
            <a:off x="76200" y="6324600"/>
            <a:ext cx="7162800" cy="292100"/>
          </a:xfrm>
        </p:spPr>
        <p:txBody>
          <a:bodyPr/>
          <a:lstStyle/>
          <a:p>
            <a:pPr algn="l"/>
            <a:r>
              <a:rPr lang="en-US" sz="1100" dirty="0"/>
              <a:t>Would you be more likely to purchase (or purchase more) lottery game tickets if you knew the proceeds were going towards one or more of the following causes: (Check all that apply)</a:t>
            </a:r>
            <a:endParaRPr lang="en-US" sz="1100" dirty="0" smtClean="0"/>
          </a:p>
        </p:txBody>
      </p:sp>
      <p:sp>
        <p:nvSpPr>
          <p:cNvPr id="17" name="TextBox 16"/>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7" name="Text Box 1036"/>
          <p:cNvSpPr txBox="1">
            <a:spLocks noChangeArrowheads="1"/>
          </p:cNvSpPr>
          <p:nvPr/>
        </p:nvSpPr>
        <p:spPr bwMode="auto">
          <a:xfrm>
            <a:off x="110066" y="1258825"/>
            <a:ext cx="8957733" cy="430887"/>
          </a:xfrm>
          <a:prstGeom prst="rect">
            <a:avLst/>
          </a:prstGeom>
          <a:solidFill>
            <a:schemeClr val="bg1">
              <a:lumMod val="9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a:spAutoFit/>
          </a:bodyPr>
          <a:lstStyle/>
          <a:p>
            <a:pPr>
              <a:spcBef>
                <a:spcPts val="0"/>
              </a:spcBef>
              <a:buFont typeface="Wingdings" pitchFamily="2" charset="2"/>
              <a:buChar char="§"/>
              <a:defRPr/>
            </a:pPr>
            <a:r>
              <a:rPr lang="en-US" sz="1100" dirty="0">
                <a:latin typeface="+mj-lt"/>
              </a:rPr>
              <a:t> </a:t>
            </a:r>
            <a:r>
              <a:rPr lang="en-US" sz="1100" b="1" dirty="0" smtClean="0">
                <a:latin typeface="+mj-lt"/>
              </a:rPr>
              <a:t>When asked if they would be more likely to purchase a lottery ticket if they knew where the proceeds were going, the top “cause” was public education with 63% of players and 44% with non-players.</a:t>
            </a:r>
            <a:endParaRPr lang="en-US" sz="1100" b="1" dirty="0">
              <a:latin typeface="+mj-lt"/>
            </a:endParaRPr>
          </a:p>
        </p:txBody>
      </p:sp>
      <p:pic>
        <p:nvPicPr>
          <p:cNvPr id="12185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828797"/>
            <a:ext cx="8388092" cy="414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072245" y="5209310"/>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0" name="TextBox 9"/>
          <p:cNvSpPr txBox="1"/>
          <p:nvPr/>
        </p:nvSpPr>
        <p:spPr>
          <a:xfrm>
            <a:off x="3082636" y="5438396"/>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1" name="TextBox 10"/>
          <p:cNvSpPr txBox="1"/>
          <p:nvPr/>
        </p:nvSpPr>
        <p:spPr>
          <a:xfrm>
            <a:off x="5053445" y="5223164"/>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2" name="TextBox 11"/>
          <p:cNvSpPr txBox="1"/>
          <p:nvPr/>
        </p:nvSpPr>
        <p:spPr>
          <a:xfrm>
            <a:off x="5063836" y="5452250"/>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3" name="TextBox 12"/>
          <p:cNvSpPr txBox="1"/>
          <p:nvPr/>
        </p:nvSpPr>
        <p:spPr>
          <a:xfrm>
            <a:off x="7048499" y="5237018"/>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14" name="TextBox 13"/>
          <p:cNvSpPr txBox="1"/>
          <p:nvPr/>
        </p:nvSpPr>
        <p:spPr>
          <a:xfrm>
            <a:off x="7058890" y="5466104"/>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5" name="TextBox 14"/>
          <p:cNvSpPr txBox="1"/>
          <p:nvPr/>
        </p:nvSpPr>
        <p:spPr>
          <a:xfrm>
            <a:off x="4062845" y="5237018"/>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16" name="TextBox 15"/>
          <p:cNvSpPr txBox="1"/>
          <p:nvPr/>
        </p:nvSpPr>
        <p:spPr>
          <a:xfrm>
            <a:off x="4073236" y="5466104"/>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18" name="TextBox 17"/>
          <p:cNvSpPr txBox="1"/>
          <p:nvPr/>
        </p:nvSpPr>
        <p:spPr>
          <a:xfrm>
            <a:off x="6040582" y="5237018"/>
            <a:ext cx="574964" cy="307777"/>
          </a:xfrm>
          <a:prstGeom prst="rect">
            <a:avLst/>
          </a:prstGeom>
          <a:noFill/>
        </p:spPr>
        <p:txBody>
          <a:bodyPr wrap="square" rtlCol="0">
            <a:spAutoFit/>
          </a:bodyPr>
          <a:lstStyle/>
          <a:p>
            <a:r>
              <a:rPr lang="en-US" sz="1400" dirty="0" smtClean="0"/>
              <a:t>*</a:t>
            </a:r>
            <a:r>
              <a:rPr lang="en-US" sz="1400" baseline="30000" dirty="0" smtClean="0"/>
              <a:t>L,N</a:t>
            </a:r>
            <a:endParaRPr lang="en-US" sz="1400" dirty="0"/>
          </a:p>
        </p:txBody>
      </p:sp>
      <p:sp>
        <p:nvSpPr>
          <p:cNvPr id="19" name="TextBox 18"/>
          <p:cNvSpPr txBox="1"/>
          <p:nvPr/>
        </p:nvSpPr>
        <p:spPr>
          <a:xfrm>
            <a:off x="6050973" y="5466104"/>
            <a:ext cx="574964" cy="307777"/>
          </a:xfrm>
          <a:prstGeom prst="rect">
            <a:avLst/>
          </a:prstGeom>
          <a:noFill/>
        </p:spPr>
        <p:txBody>
          <a:bodyPr wrap="square" rtlCol="0">
            <a:spAutoFit/>
          </a:bodyPr>
          <a:lstStyle/>
          <a:p>
            <a:r>
              <a:rPr lang="en-US" sz="1400" dirty="0" smtClean="0"/>
              <a:t>*</a:t>
            </a:r>
            <a:r>
              <a:rPr lang="en-US" sz="1400" baseline="30000" dirty="0" smtClean="0"/>
              <a:t>N</a:t>
            </a:r>
            <a:endParaRPr lang="en-US" sz="1400" dirty="0"/>
          </a:p>
        </p:txBody>
      </p:sp>
      <p:sp>
        <p:nvSpPr>
          <p:cNvPr id="20" name="TextBox 19"/>
          <p:cNvSpPr txBox="1"/>
          <p:nvPr/>
        </p:nvSpPr>
        <p:spPr>
          <a:xfrm>
            <a:off x="8025245" y="5427519"/>
            <a:ext cx="574964" cy="307777"/>
          </a:xfrm>
          <a:prstGeom prst="rect">
            <a:avLst/>
          </a:prstGeom>
          <a:noFill/>
        </p:spPr>
        <p:txBody>
          <a:bodyPr wrap="square" rtlCol="0">
            <a:spAutoFit/>
          </a:bodyPr>
          <a:lstStyle/>
          <a:p>
            <a:r>
              <a:rPr lang="en-US" sz="1400" dirty="0" smtClean="0"/>
              <a:t>*</a:t>
            </a:r>
            <a:r>
              <a:rPr lang="en-US" sz="1400" baseline="30000" dirty="0"/>
              <a:t>H</a:t>
            </a:r>
            <a:endParaRPr lang="en-US" sz="1400" dirty="0"/>
          </a:p>
        </p:txBody>
      </p:sp>
      <p:sp>
        <p:nvSpPr>
          <p:cNvPr id="21" name="TextBox 20"/>
          <p:cNvSpPr txBox="1"/>
          <p:nvPr/>
        </p:nvSpPr>
        <p:spPr>
          <a:xfrm>
            <a:off x="8035636" y="5656605"/>
            <a:ext cx="574964" cy="307777"/>
          </a:xfrm>
          <a:prstGeom prst="rect">
            <a:avLst/>
          </a:prstGeom>
          <a:noFill/>
        </p:spPr>
        <p:txBody>
          <a:bodyPr wrap="square" rtlCol="0">
            <a:spAutoFit/>
          </a:bodyPr>
          <a:lstStyle/>
          <a:p>
            <a:r>
              <a:rPr lang="en-US" sz="1400" dirty="0" smtClean="0"/>
              <a:t>*</a:t>
            </a:r>
            <a:r>
              <a:rPr lang="en-US" sz="1400" baseline="30000" dirty="0" smtClean="0"/>
              <a:t>H,L</a:t>
            </a:r>
            <a:endParaRPr lang="en-US" sz="1400" dirty="0"/>
          </a:p>
        </p:txBody>
      </p:sp>
      <p:sp>
        <p:nvSpPr>
          <p:cNvPr id="22" name="TextBox 10"/>
          <p:cNvSpPr txBox="1">
            <a:spLocks noChangeArrowheads="1"/>
          </p:cNvSpPr>
          <p:nvPr/>
        </p:nvSpPr>
        <p:spPr bwMode="auto">
          <a:xfrm>
            <a:off x="-152400" y="5879068"/>
            <a:ext cx="891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en-US" altLang="en-US" sz="900" i="1" dirty="0"/>
              <a:t>* Statistically significant difference when compared </a:t>
            </a:r>
            <a:r>
              <a:rPr lang="en-US" altLang="en-US" sz="900" i="1" dirty="0" smtClean="0"/>
              <a:t>to the corresponding segment (H = High Frequency Players, L = Low Frequency Players, N = </a:t>
            </a:r>
            <a:r>
              <a:rPr lang="en-US" altLang="en-US" sz="900" i="1" dirty="0"/>
              <a:t>Non-Players), </a:t>
            </a:r>
            <a:r>
              <a:rPr lang="en-US" altLang="en-US" sz="900" i="1" dirty="0" smtClean="0"/>
              <a:t>p </a:t>
            </a:r>
            <a:r>
              <a:rPr lang="en-US" altLang="en-US" sz="900" i="1" dirty="0"/>
              <a:t>≤ .05</a:t>
            </a:r>
          </a:p>
          <a:p>
            <a:pPr algn="r" eaLnBrk="1" hangingPunct="1"/>
            <a:endParaRPr lang="en-US" altLang="en-US" sz="900" i="1" dirty="0"/>
          </a:p>
        </p:txBody>
      </p:sp>
    </p:spTree>
    <p:extLst>
      <p:ext uri="{BB962C8B-B14F-4D97-AF65-F5344CB8AC3E}">
        <p14:creationId xmlns:p14="http://schemas.microsoft.com/office/powerpoint/2010/main" val="304216702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18"/>
          <p:cNvSpPr txBox="1">
            <a:spLocks/>
          </p:cNvSpPr>
          <p:nvPr/>
        </p:nvSpPr>
        <p:spPr bwMode="auto">
          <a:xfrm>
            <a:off x="201613" y="1162044"/>
            <a:ext cx="8534400" cy="4419600"/>
          </a:xfrm>
          <a:prstGeom prst="rect">
            <a:avLst/>
          </a:prstGeom>
          <a:noFill/>
          <a:ln w="9525">
            <a:noFill/>
            <a:miter lim="800000"/>
            <a:headEnd/>
            <a:tailEnd/>
          </a:ln>
        </p:spPr>
        <p:txBody>
          <a:bodyPr/>
          <a:lstStyle/>
          <a:p>
            <a:pPr marL="514350" indent="-514350">
              <a:lnSpc>
                <a:spcPct val="125000"/>
              </a:lnSpc>
              <a:spcBef>
                <a:spcPts val="600"/>
              </a:spcBef>
              <a:buFont typeface="Calibri" pitchFamily="34" charset="0"/>
              <a:buAutoNum type="arabicPeriod"/>
            </a:pPr>
            <a:r>
              <a:rPr lang="en-US" sz="3200" dirty="0" smtClean="0">
                <a:latin typeface="Calibri" pitchFamily="34" charset="0"/>
              </a:rPr>
              <a:t>Player Profiles by Game</a:t>
            </a:r>
          </a:p>
          <a:p>
            <a:pPr marL="514350" indent="-514350">
              <a:lnSpc>
                <a:spcPct val="125000"/>
              </a:lnSpc>
              <a:spcBef>
                <a:spcPts val="600"/>
              </a:spcBef>
              <a:buFont typeface="Calibri" pitchFamily="34" charset="0"/>
              <a:buAutoNum type="arabicPeriod"/>
            </a:pPr>
            <a:r>
              <a:rPr lang="en-US" sz="3200" dirty="0" smtClean="0">
                <a:latin typeface="Calibri" pitchFamily="34" charset="0"/>
              </a:rPr>
              <a:t>Profile Summaries</a:t>
            </a:r>
          </a:p>
          <a:p>
            <a:pPr marL="514350" indent="-514350">
              <a:lnSpc>
                <a:spcPct val="125000"/>
              </a:lnSpc>
              <a:spcBef>
                <a:spcPts val="600"/>
              </a:spcBef>
              <a:buFont typeface="Calibri" pitchFamily="34" charset="0"/>
              <a:buAutoNum type="arabicPeriod"/>
            </a:pPr>
            <a:r>
              <a:rPr lang="en-US" sz="3200" dirty="0" smtClean="0">
                <a:latin typeface="Calibri" pitchFamily="34" charset="0"/>
              </a:rPr>
              <a:t>Profile Comparisons </a:t>
            </a:r>
          </a:p>
          <a:p>
            <a:pPr>
              <a:lnSpc>
                <a:spcPct val="125000"/>
              </a:lnSpc>
            </a:pPr>
            <a:r>
              <a:rPr lang="en-US" sz="2800" i="1" dirty="0" smtClean="0">
                <a:latin typeface="Calibri" pitchFamily="34" charset="0"/>
              </a:rPr>
              <a:t>       </a:t>
            </a:r>
            <a:r>
              <a:rPr lang="en-US" sz="2400" i="1" dirty="0" smtClean="0">
                <a:latin typeface="Calibri" pitchFamily="34" charset="0"/>
              </a:rPr>
              <a:t>(High Frequency vs. Low Frequency vs. Non-Players)</a:t>
            </a:r>
          </a:p>
          <a:p>
            <a:pPr marL="514350" indent="-514350">
              <a:lnSpc>
                <a:spcPct val="125000"/>
              </a:lnSpc>
              <a:spcBef>
                <a:spcPts val="600"/>
              </a:spcBef>
              <a:buFont typeface="+mj-lt"/>
              <a:buAutoNum type="arabicPeriod" startAt="3"/>
            </a:pPr>
            <a:r>
              <a:rPr lang="en-US" sz="3200" dirty="0" smtClean="0">
                <a:latin typeface="Calibri" pitchFamily="34" charset="0"/>
              </a:rPr>
              <a:t>Detailed Profiles</a:t>
            </a:r>
            <a:endParaRPr lang="en-US" sz="3200" dirty="0">
              <a:latin typeface="Calibri" pitchFamily="34" charset="0"/>
            </a:endParaRPr>
          </a:p>
          <a:p>
            <a:pPr marL="1428750" lvl="2" indent="-514350">
              <a:lnSpc>
                <a:spcPct val="125000"/>
              </a:lnSpc>
              <a:spcBef>
                <a:spcPts val="600"/>
              </a:spcBef>
              <a:buFont typeface="+mj-lt"/>
              <a:buAutoNum type="alphaLcPeriod"/>
            </a:pPr>
            <a:r>
              <a:rPr lang="en-US" sz="2400" dirty="0" smtClean="0">
                <a:latin typeface="Calibri" pitchFamily="34" charset="0"/>
              </a:rPr>
              <a:t>High </a:t>
            </a:r>
            <a:r>
              <a:rPr lang="en-US" sz="2400" dirty="0">
                <a:latin typeface="Calibri" pitchFamily="34" charset="0"/>
              </a:rPr>
              <a:t>Frequency Player Profiles</a:t>
            </a:r>
          </a:p>
          <a:p>
            <a:pPr marL="1428750" lvl="2" indent="-514350">
              <a:lnSpc>
                <a:spcPct val="125000"/>
              </a:lnSpc>
              <a:spcBef>
                <a:spcPts val="600"/>
              </a:spcBef>
              <a:buFont typeface="+mj-lt"/>
              <a:buAutoNum type="alphaLcPeriod"/>
            </a:pPr>
            <a:r>
              <a:rPr lang="en-US" sz="2400" dirty="0" smtClean="0">
                <a:latin typeface="Calibri" pitchFamily="34" charset="0"/>
              </a:rPr>
              <a:t>Low </a:t>
            </a:r>
            <a:r>
              <a:rPr lang="en-US" sz="2400" dirty="0">
                <a:latin typeface="Calibri" pitchFamily="34" charset="0"/>
              </a:rPr>
              <a:t>Frequency Player Profiles</a:t>
            </a:r>
          </a:p>
          <a:p>
            <a:pPr marL="1428750" lvl="2" indent="-514350">
              <a:lnSpc>
                <a:spcPct val="125000"/>
              </a:lnSpc>
              <a:spcBef>
                <a:spcPts val="600"/>
              </a:spcBef>
              <a:buFont typeface="+mj-lt"/>
              <a:buAutoNum type="alphaLcPeriod"/>
            </a:pPr>
            <a:r>
              <a:rPr lang="en-US" sz="2400" dirty="0">
                <a:latin typeface="Calibri" pitchFamily="34" charset="0"/>
              </a:rPr>
              <a:t>Non-Players</a:t>
            </a:r>
          </a:p>
          <a:p>
            <a:pPr>
              <a:lnSpc>
                <a:spcPct val="125000"/>
              </a:lnSpc>
              <a:spcBef>
                <a:spcPts val="600"/>
              </a:spcBef>
            </a:pPr>
            <a:r>
              <a:rPr lang="en-US" sz="3200" dirty="0" smtClean="0">
                <a:latin typeface="Calibri" pitchFamily="34" charset="0"/>
              </a:rPr>
              <a:t/>
            </a:r>
            <a:br>
              <a:rPr lang="en-US" sz="3200" dirty="0" smtClean="0">
                <a:latin typeface="Calibri" pitchFamily="34" charset="0"/>
              </a:rPr>
            </a:br>
            <a:endParaRPr lang="en-US" sz="3200" dirty="0">
              <a:latin typeface="Calibri" pitchFamily="34" charset="0"/>
            </a:endParaRPr>
          </a:p>
          <a:p>
            <a:pPr marL="514350" indent="-514350">
              <a:lnSpc>
                <a:spcPct val="125000"/>
              </a:lnSpc>
              <a:spcBef>
                <a:spcPts val="600"/>
              </a:spcBef>
              <a:buFont typeface="Calibri" pitchFamily="34" charset="0"/>
              <a:buAutoNum type="arabicPeriod" startAt="4"/>
            </a:pPr>
            <a:endParaRPr lang="en-US" sz="3200" dirty="0">
              <a:latin typeface="Calibri" pitchFamily="34" charset="0"/>
            </a:endParaRPr>
          </a:p>
        </p:txBody>
      </p:sp>
      <p:sp>
        <p:nvSpPr>
          <p:cNvPr id="16387" name="Text Placeholder 1"/>
          <p:cNvSpPr>
            <a:spLocks noGrp="1"/>
          </p:cNvSpPr>
          <p:nvPr>
            <p:ph type="body" sz="quarter" idx="10"/>
          </p:nvPr>
        </p:nvSpPr>
        <p:spPr>
          <a:xfrm>
            <a:off x="152399" y="169863"/>
            <a:ext cx="6764867" cy="1125537"/>
          </a:xfrm>
        </p:spPr>
        <p:txBody>
          <a:bodyPr/>
          <a:lstStyle/>
          <a:p>
            <a:pPr eaLnBrk="1" hangingPunct="1"/>
            <a:r>
              <a:rPr lang="en-US" dirty="0" smtClean="0"/>
              <a:t>Segmentation Profiles</a:t>
            </a:r>
            <a:br>
              <a:rPr lang="en-US" dirty="0" smtClean="0"/>
            </a:br>
            <a:endParaRPr lang="en-US" dirty="0" smtClean="0"/>
          </a:p>
        </p:txBody>
      </p:sp>
      <p:sp>
        <p:nvSpPr>
          <p:cNvPr id="4" name="TextBox 3"/>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Tree>
    <p:extLst>
      <p:ext uri="{BB962C8B-B14F-4D97-AF65-F5344CB8AC3E}">
        <p14:creationId xmlns:p14="http://schemas.microsoft.com/office/powerpoint/2010/main" val="355276315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81000" y="2138241"/>
            <a:ext cx="8305800" cy="990600"/>
          </a:xfrm>
        </p:spPr>
        <p:txBody>
          <a:bodyPr rtlCol="0"/>
          <a:lstStyle/>
          <a:p>
            <a:pPr marL="0" indent="0" eaLnBrk="1" hangingPunct="1">
              <a:defRPr/>
            </a:pPr>
            <a:r>
              <a:rPr lang="en-US" dirty="0" smtClean="0"/>
              <a:t>Player Profiles</a:t>
            </a:r>
            <a:r>
              <a:rPr lang="en-US" dirty="0"/>
              <a:t/>
            </a:r>
            <a:br>
              <a:rPr lang="en-US" dirty="0"/>
            </a:br>
            <a:r>
              <a:rPr lang="en-US" dirty="0" smtClean="0"/>
              <a:t>By Game</a:t>
            </a:r>
          </a:p>
        </p:txBody>
      </p:sp>
      <p:sp>
        <p:nvSpPr>
          <p:cNvPr id="5" name="TextBox 4"/>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6" name="Title 5"/>
          <p:cNvSpPr txBox="1">
            <a:spLocks/>
          </p:cNvSpPr>
          <p:nvPr/>
        </p:nvSpPr>
        <p:spPr>
          <a:xfrm>
            <a:off x="49213" y="228600"/>
            <a:ext cx="9144000" cy="1066800"/>
          </a:xfrm>
          <a:prstGeom prst="rect">
            <a:avLst/>
          </a:prstGeom>
        </p:spPr>
        <p:txBody>
          <a:bodyPr/>
          <a:lstStyle/>
          <a:p>
            <a:pPr fontAlgn="auto">
              <a:spcAft>
                <a:spcPts val="0"/>
              </a:spcAft>
              <a:defRPr/>
            </a:pPr>
            <a:r>
              <a:rPr lang="en-US" sz="3600" b="1" dirty="0" smtClean="0">
                <a:solidFill>
                  <a:srgbClr val="0033CC"/>
                </a:solidFill>
                <a:latin typeface="+mj-lt"/>
                <a:ea typeface="+mj-ea"/>
                <a:cs typeface="+mj-cs"/>
              </a:rPr>
              <a:t>Segmentation Profiles</a:t>
            </a:r>
            <a:endParaRPr lang="en-US" sz="3600" b="1" dirty="0">
              <a:solidFill>
                <a:srgbClr val="0033CC"/>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20703782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p:cNvSpPr>
            <a:spLocks noGrp="1"/>
          </p:cNvSpPr>
          <p:nvPr>
            <p:ph type="body" sz="quarter" idx="10"/>
          </p:nvPr>
        </p:nvSpPr>
        <p:spPr>
          <a:xfrm>
            <a:off x="152400" y="152403"/>
            <a:ext cx="8991600" cy="685800"/>
          </a:xfrm>
        </p:spPr>
        <p:txBody>
          <a:bodyPr/>
          <a:lstStyle/>
          <a:p>
            <a:pPr eaLnBrk="1" hangingPunct="1">
              <a:lnSpc>
                <a:spcPct val="70000"/>
              </a:lnSpc>
            </a:pPr>
            <a:r>
              <a:rPr lang="en-US" sz="4000" dirty="0" smtClean="0">
                <a:solidFill>
                  <a:schemeClr val="accent6">
                    <a:lumMod val="75000"/>
                  </a:schemeClr>
                </a:solidFill>
              </a:rPr>
              <a:t>Daily Games Player Profile</a:t>
            </a:r>
          </a:p>
          <a:p>
            <a:pPr eaLnBrk="1" hangingPunct="1">
              <a:lnSpc>
                <a:spcPct val="70000"/>
              </a:lnSpc>
            </a:pPr>
            <a:r>
              <a:rPr lang="en-US" sz="2800" b="0" i="1" dirty="0" smtClean="0">
                <a:solidFill>
                  <a:schemeClr val="tx1"/>
                </a:solidFill>
              </a:rPr>
              <a:t>(Pick 3, 4, Bonus Match 5, 5 Card Cash)</a:t>
            </a:r>
          </a:p>
        </p:txBody>
      </p:sp>
      <p:graphicFrame>
        <p:nvGraphicFramePr>
          <p:cNvPr id="4" name="Table 3"/>
          <p:cNvGraphicFramePr>
            <a:graphicFrameLocks noGrp="1"/>
          </p:cNvGraphicFramePr>
          <p:nvPr>
            <p:extLst>
              <p:ext uri="{D42A27DB-BD31-4B8C-83A1-F6EECF244321}">
                <p14:modId xmlns:p14="http://schemas.microsoft.com/office/powerpoint/2010/main" val="907268322"/>
              </p:ext>
            </p:extLst>
          </p:nvPr>
        </p:nvGraphicFramePr>
        <p:xfrm>
          <a:off x="4690532" y="1278466"/>
          <a:ext cx="4343400" cy="5516880"/>
        </p:xfrm>
        <a:graphic>
          <a:graphicData uri="http://schemas.openxmlformats.org/drawingml/2006/table">
            <a:tbl>
              <a:tblPr firstRow="1" bandRow="1">
                <a:tableStyleId>{5940675A-B579-460E-94D1-54222C63F5DA}</a:tableStyleId>
              </a:tblPr>
              <a:tblGrid>
                <a:gridCol w="294536">
                  <a:extLst>
                    <a:ext uri="{9D8B030D-6E8A-4147-A177-3AD203B41FA5}">
                      <a16:colId xmlns:a16="http://schemas.microsoft.com/office/drawing/2014/main" val="20000"/>
                    </a:ext>
                  </a:extLst>
                </a:gridCol>
                <a:gridCol w="130566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64862">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chemeClr val="bg1"/>
                          </a:solidFill>
                        </a:rPr>
                        <a:t>Top Response </a:t>
                      </a:r>
                    </a:p>
                    <a:p>
                      <a:pPr algn="ctr"/>
                      <a:r>
                        <a:rPr lang="en-US" sz="900" b="1" dirty="0" smtClean="0">
                          <a:solidFill>
                            <a:schemeClr val="bg1"/>
                          </a:solidFill>
                        </a:rPr>
                        <a:t> (or Average)</a:t>
                      </a:r>
                    </a:p>
                  </a:txBody>
                  <a:tcPr>
                    <a:lnT w="12700" cap="flat" cmpd="sng" algn="ctr">
                      <a:solidFill>
                        <a:schemeClr val="tx1"/>
                      </a:solidFill>
                      <a:prstDash val="solid"/>
                      <a:round/>
                      <a:headEnd type="none" w="med" len="med"/>
                      <a:tailEnd type="none" w="med" len="med"/>
                    </a:lnT>
                    <a:solidFill>
                      <a:schemeClr val="accent6"/>
                    </a:solidFill>
                  </a:tcPr>
                </a:tc>
                <a:tc>
                  <a:txBody>
                    <a:bodyPr/>
                    <a:lstStyle/>
                    <a:p>
                      <a:pPr algn="ctr"/>
                      <a:r>
                        <a:rPr lang="en-US" sz="900" b="1" dirty="0" smtClean="0">
                          <a:solidFill>
                            <a:schemeClr val="tx1"/>
                          </a:solidFill>
                        </a:rPr>
                        <a:t>2</a:t>
                      </a:r>
                      <a:r>
                        <a:rPr lang="en-US" sz="900" b="1" baseline="30000" dirty="0" smtClean="0">
                          <a:solidFill>
                            <a:schemeClr val="tx1"/>
                          </a:solidFill>
                        </a:rPr>
                        <a:t>nd</a:t>
                      </a:r>
                      <a:r>
                        <a:rPr lang="en-US" sz="900" b="1" baseline="0" dirty="0" smtClean="0">
                          <a:solidFill>
                            <a:schemeClr val="tx1"/>
                          </a:solidFill>
                        </a:rPr>
                        <a:t> Top Response</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r h="228039">
                <a:tc rowSpan="13">
                  <a:txBody>
                    <a:bodyPr/>
                    <a:lstStyle/>
                    <a:p>
                      <a:pPr algn="ctr"/>
                      <a:r>
                        <a:rPr lang="en-US" sz="1050" b="1" dirty="0" smtClean="0">
                          <a:solidFill>
                            <a:schemeClr val="accent6">
                              <a:lumMod val="75000"/>
                            </a:schemeClr>
                          </a:solidFill>
                        </a:rPr>
                        <a:t>DEMOGRAPHICS</a:t>
                      </a:r>
                      <a:endParaRPr lang="en-US" sz="1050" b="1" dirty="0">
                        <a:solidFill>
                          <a:schemeClr val="accent6">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51 years</a:t>
                      </a:r>
                      <a:endParaRPr lang="en-US" sz="900" b="1" dirty="0"/>
                    </a:p>
                  </a:txBody>
                  <a:tcPr>
                    <a:solidFill>
                      <a:schemeClr val="accent6">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28039">
                <a:tc vMerge="1">
                  <a:txBody>
                    <a:bodyPr/>
                    <a:lstStyle/>
                    <a:p>
                      <a:pPr algn="r"/>
                      <a:endParaRPr lang="en-US" sz="900" b="1" dirty="0"/>
                    </a:p>
                  </a:txBody>
                  <a:tcPr/>
                </a:tc>
                <a:tc>
                  <a:txBody>
                    <a:bodyPr/>
                    <a:lstStyle/>
                    <a:p>
                      <a:pPr algn="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Female – 50%</a:t>
                      </a:r>
                      <a:endParaRPr lang="en-US" sz="900" b="1" dirty="0"/>
                    </a:p>
                  </a:txBody>
                  <a:tcPr>
                    <a:solidFill>
                      <a:schemeClr val="accent6">
                        <a:lumMod val="20000"/>
                        <a:lumOff val="80000"/>
                      </a:schemeClr>
                    </a:solidFill>
                  </a:tcPr>
                </a:tc>
                <a:tc>
                  <a:txBody>
                    <a:bodyPr/>
                    <a:lstStyle/>
                    <a:p>
                      <a:pPr algn="ctr"/>
                      <a:r>
                        <a:rPr lang="en-US" sz="900" b="0" dirty="0" smtClean="0"/>
                        <a:t>Male – 50%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28039">
                <a:tc vMerge="1">
                  <a:txBody>
                    <a:bodyPr/>
                    <a:lstStyle/>
                    <a:p>
                      <a:pPr algn="r"/>
                      <a:endParaRPr lang="en-US" sz="900" b="1" dirty="0"/>
                    </a:p>
                  </a:txBody>
                  <a:tcPr/>
                </a:tc>
                <a:tc>
                  <a:txBody>
                    <a:bodyPr/>
                    <a:lstStyle/>
                    <a:p>
                      <a:pPr algn="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a:t>
                      </a:r>
                      <a:r>
                        <a:rPr lang="en-US" sz="900" b="1" baseline="0" dirty="0" smtClean="0"/>
                        <a:t> </a:t>
                      </a:r>
                      <a:r>
                        <a:rPr lang="en-US" sz="900" b="1" dirty="0" smtClean="0"/>
                        <a:t> – 64%</a:t>
                      </a:r>
                      <a:endParaRPr lang="en-US" sz="900" b="1" dirty="0"/>
                    </a:p>
                  </a:txBody>
                  <a:tcPr>
                    <a:solidFill>
                      <a:schemeClr val="accent6">
                        <a:lumMod val="20000"/>
                        <a:lumOff val="80000"/>
                      </a:schemeClr>
                    </a:solidFill>
                  </a:tcPr>
                </a:tc>
                <a:tc>
                  <a:txBody>
                    <a:bodyPr/>
                    <a:lstStyle/>
                    <a:p>
                      <a:pPr algn="ctr"/>
                      <a:r>
                        <a:rPr lang="en-US" sz="900" b="0" dirty="0" smtClean="0"/>
                        <a:t>AA– 28%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28039">
                <a:tc vMerge="1">
                  <a:txBody>
                    <a:bodyPr/>
                    <a:lstStyle/>
                    <a:p>
                      <a:pPr algn="r"/>
                      <a:endParaRPr lang="en-US" sz="900" b="1" dirty="0"/>
                    </a:p>
                  </a:txBody>
                  <a:tcPr/>
                </a:tc>
                <a:tc>
                  <a:txBody>
                    <a:bodyPr/>
                    <a:lstStyle/>
                    <a:p>
                      <a:pPr algn="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59%</a:t>
                      </a:r>
                      <a:endParaRPr lang="en-US" sz="900" b="1" dirty="0"/>
                    </a:p>
                  </a:txBody>
                  <a:tcPr>
                    <a:solidFill>
                      <a:schemeClr val="accent6">
                        <a:lumMod val="20000"/>
                        <a:lumOff val="80000"/>
                      </a:schemeClr>
                    </a:solidFill>
                  </a:tcPr>
                </a:tc>
                <a:tc>
                  <a:txBody>
                    <a:bodyPr/>
                    <a:lstStyle/>
                    <a:p>
                      <a:pPr algn="ctr"/>
                      <a:r>
                        <a:rPr lang="en-US" sz="900" b="0" dirty="0" smtClean="0"/>
                        <a:t>Townhome – 22%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8039">
                <a:tc vMerge="1">
                  <a:txBody>
                    <a:bodyPr/>
                    <a:lstStyle/>
                    <a:p>
                      <a:pPr algn="r"/>
                      <a:endParaRPr lang="en-US" sz="900" b="1" dirty="0"/>
                    </a:p>
                  </a:txBody>
                  <a:tcPr/>
                </a:tc>
                <a:tc>
                  <a:txBody>
                    <a:bodyPr/>
                    <a:lstStyle/>
                    <a:p>
                      <a:pPr algn="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$282,000</a:t>
                      </a:r>
                      <a:endParaRPr lang="en-US" sz="900" b="1" dirty="0"/>
                    </a:p>
                  </a:txBody>
                  <a:tcPr>
                    <a:solidFill>
                      <a:schemeClr val="accent6">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8039">
                <a:tc vMerge="1">
                  <a:txBody>
                    <a:bodyPr/>
                    <a:lstStyle/>
                    <a:p>
                      <a:pPr algn="r"/>
                      <a:endParaRPr lang="en-US" sz="900" b="1" dirty="0"/>
                    </a:p>
                  </a:txBody>
                  <a:tcPr/>
                </a:tc>
                <a:tc>
                  <a:txBody>
                    <a:bodyPr/>
                    <a:lstStyle/>
                    <a:p>
                      <a:pPr algn="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 76%</a:t>
                      </a:r>
                      <a:endParaRPr lang="en-US" sz="900" b="1" dirty="0"/>
                    </a:p>
                  </a:txBody>
                  <a:tcPr>
                    <a:solidFill>
                      <a:schemeClr val="accent6">
                        <a:lumMod val="20000"/>
                        <a:lumOff val="80000"/>
                      </a:schemeClr>
                    </a:solidFill>
                  </a:tcPr>
                </a:tc>
                <a:tc>
                  <a:txBody>
                    <a:bodyPr/>
                    <a:lstStyle/>
                    <a:p>
                      <a:pPr algn="ctr"/>
                      <a:r>
                        <a:rPr lang="en-US" sz="900" b="0" dirty="0" smtClean="0"/>
                        <a:t>Rent – 22%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8039">
                <a:tc vMerge="1">
                  <a:txBody>
                    <a:bodyPr/>
                    <a:lstStyle/>
                    <a:p>
                      <a:pPr algn="r"/>
                      <a:endParaRPr lang="en-US" sz="900" b="1" dirty="0"/>
                    </a:p>
                  </a:txBody>
                  <a:tcPr/>
                </a:tc>
                <a:tc>
                  <a:txBody>
                    <a:bodyPr/>
                    <a:lstStyle/>
                    <a:p>
                      <a:pPr algn="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Married – 53%</a:t>
                      </a:r>
                      <a:endParaRPr lang="en-US" sz="900" b="1" dirty="0"/>
                    </a:p>
                  </a:txBody>
                  <a:tcPr>
                    <a:solidFill>
                      <a:schemeClr val="accent6">
                        <a:lumMod val="20000"/>
                        <a:lumOff val="80000"/>
                      </a:schemeClr>
                    </a:solidFill>
                  </a:tcPr>
                </a:tc>
                <a:tc>
                  <a:txBody>
                    <a:bodyPr/>
                    <a:lstStyle/>
                    <a:p>
                      <a:pPr algn="ctr"/>
                      <a:r>
                        <a:rPr lang="en-US" sz="900" b="0" dirty="0" smtClean="0"/>
                        <a:t>Single – 23%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8039">
                <a:tc vMerge="1">
                  <a:txBody>
                    <a:bodyPr/>
                    <a:lstStyle/>
                    <a:p>
                      <a:pPr algn="r"/>
                      <a:endParaRPr lang="en-US" sz="900" b="1" dirty="0"/>
                    </a:p>
                  </a:txBody>
                  <a:tcPr/>
                </a:tc>
                <a:tc>
                  <a:txBody>
                    <a:bodyPr/>
                    <a:lstStyle/>
                    <a:p>
                      <a:pPr algn="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30%</a:t>
                      </a:r>
                      <a:endParaRPr lang="en-US" sz="900" b="1" dirty="0"/>
                    </a:p>
                  </a:txBody>
                  <a:tcPr>
                    <a:solidFill>
                      <a:schemeClr val="accent6">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8039">
                <a:tc vMerge="1">
                  <a:txBody>
                    <a:bodyPr/>
                    <a:lstStyle/>
                    <a:p>
                      <a:pPr algn="r"/>
                      <a:endParaRPr lang="en-US" sz="900" b="1" dirty="0"/>
                    </a:p>
                  </a:txBody>
                  <a:tcPr/>
                </a:tc>
                <a:tc>
                  <a:txBody>
                    <a:bodyPr/>
                    <a:lstStyle/>
                    <a:p>
                      <a:pPr algn="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Some college – 40%</a:t>
                      </a:r>
                      <a:endParaRPr lang="en-US" sz="900" b="1" dirty="0"/>
                    </a:p>
                  </a:txBody>
                  <a:tcPr>
                    <a:solidFill>
                      <a:schemeClr val="accent6">
                        <a:lumMod val="20000"/>
                        <a:lumOff val="80000"/>
                      </a:schemeClr>
                    </a:solidFill>
                  </a:tcPr>
                </a:tc>
                <a:tc>
                  <a:txBody>
                    <a:bodyPr/>
                    <a:lstStyle/>
                    <a:p>
                      <a:pPr algn="ctr"/>
                      <a:r>
                        <a:rPr lang="en-US" sz="900" b="0" dirty="0" smtClean="0"/>
                        <a:t>4 years college – 25%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Full time – 56%</a:t>
                      </a:r>
                      <a:endParaRPr lang="en-US" sz="900" b="1" dirty="0"/>
                    </a:p>
                  </a:txBody>
                  <a:tcPr>
                    <a:solidFill>
                      <a:schemeClr val="accent6">
                        <a:lumMod val="20000"/>
                        <a:lumOff val="80000"/>
                      </a:schemeClr>
                    </a:solidFill>
                  </a:tcPr>
                </a:tc>
                <a:tc>
                  <a:txBody>
                    <a:bodyPr/>
                    <a:lstStyle/>
                    <a:p>
                      <a:pPr algn="ctr"/>
                      <a:r>
                        <a:rPr lang="en-US" sz="900" b="0" dirty="0" smtClean="0"/>
                        <a:t>Retired – 20%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60%</a:t>
                      </a:r>
                      <a:endParaRPr lang="en-US" sz="900" b="1" dirty="0"/>
                    </a:p>
                  </a:txBody>
                  <a:tcPr>
                    <a:solidFill>
                      <a:schemeClr val="accent6">
                        <a:lumMod val="20000"/>
                        <a:lumOff val="80000"/>
                      </a:schemeClr>
                    </a:solidFill>
                  </a:tcPr>
                </a:tc>
                <a:tc>
                  <a:txBody>
                    <a:bodyPr/>
                    <a:lstStyle/>
                    <a:p>
                      <a:pPr algn="ctr"/>
                      <a:r>
                        <a:rPr lang="en-US" sz="900" b="0" dirty="0" smtClean="0"/>
                        <a:t>Trade/Retail</a:t>
                      </a:r>
                      <a:r>
                        <a:rPr lang="en-US" sz="900" b="0" baseline="0" dirty="0" smtClean="0"/>
                        <a:t> </a:t>
                      </a:r>
                      <a:r>
                        <a:rPr lang="en-US" sz="900" b="0" dirty="0" smtClean="0"/>
                        <a:t>– 22%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$86,000</a:t>
                      </a:r>
                      <a:endParaRPr lang="en-US" sz="900" b="1" dirty="0"/>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8039">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87%</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21621">
                <a:tc>
                  <a:txBody>
                    <a:bodyPr/>
                    <a:lstStyle/>
                    <a:p>
                      <a:pPr algn="ctr"/>
                      <a:endParaRPr lang="en-US" sz="200" b="1" dirty="0">
                        <a:solidFill>
                          <a:schemeClr val="accent6">
                            <a:lumMod val="75000"/>
                          </a:schemeClr>
                        </a:solidFill>
                      </a:endParaRPr>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8039">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6">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6">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6">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6">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6">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6">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6">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6">
                              <a:lumMod val="75000"/>
                            </a:schemeClr>
                          </a:solidFill>
                        </a:rPr>
                        <a:t>E</a:t>
                      </a:r>
                      <a:endParaRPr lang="en-US" sz="1050" b="1" dirty="0">
                        <a:solidFill>
                          <a:schemeClr val="accent6">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Watching TV – 81%</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900" b="0" dirty="0" smtClean="0"/>
                        <a:t>Eating out – 73%</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8039">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Broadcast</a:t>
                      </a:r>
                      <a:r>
                        <a:rPr lang="en-US" sz="900" b="1" baseline="0" dirty="0" smtClean="0"/>
                        <a:t> TV</a:t>
                      </a:r>
                      <a:r>
                        <a:rPr lang="en-US" sz="900" b="1" dirty="0" smtClean="0"/>
                        <a:t>–10</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900" b="0" dirty="0" smtClean="0"/>
                        <a:t>Using Internet – 9</a:t>
                      </a:r>
                      <a:r>
                        <a:rPr lang="en-US" sz="900" b="0" baseline="0" dirty="0" smtClean="0"/>
                        <a:t> hours</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Desktop – 41% of time</a:t>
                      </a:r>
                      <a:endParaRPr lang="en-US" sz="900" b="1" dirty="0"/>
                    </a:p>
                  </a:txBody>
                  <a:tcP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ctr"/>
                      <a:r>
                        <a:rPr lang="en-US" sz="900" b="0" dirty="0" smtClean="0"/>
                        <a:t>Laptop – 30% of time</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Laptop – 76%</a:t>
                      </a:r>
                      <a:endParaRPr lang="en-US" sz="900" b="1" dirty="0"/>
                    </a:p>
                  </a:txBody>
                  <a:tcPr>
                    <a:solidFill>
                      <a:schemeClr val="accent6">
                        <a:lumMod val="20000"/>
                        <a:lumOff val="80000"/>
                      </a:schemeClr>
                    </a:solidFill>
                  </a:tcPr>
                </a:tc>
                <a:tc>
                  <a:txBody>
                    <a:bodyPr/>
                    <a:lstStyle/>
                    <a:p>
                      <a:pPr algn="ctr"/>
                      <a:r>
                        <a:rPr lang="en-US" sz="900" b="0" dirty="0" smtClean="0"/>
                        <a:t>Smartphone – 71%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8"/>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Comedy – 75%</a:t>
                      </a:r>
                      <a:endParaRPr lang="en-US" sz="900" b="1" dirty="0"/>
                    </a:p>
                  </a:txBody>
                  <a:tcPr>
                    <a:solidFill>
                      <a:schemeClr val="accent6">
                        <a:lumMod val="20000"/>
                        <a:lumOff val="80000"/>
                      </a:schemeClr>
                    </a:solidFill>
                  </a:tcPr>
                </a:tc>
                <a:tc>
                  <a:txBody>
                    <a:bodyPr/>
                    <a:lstStyle/>
                    <a:p>
                      <a:pPr algn="ctr"/>
                      <a:r>
                        <a:rPr lang="en-US" sz="900" b="0" dirty="0" smtClean="0"/>
                        <a:t>Drama – 74%</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67%</a:t>
                      </a:r>
                      <a:endParaRPr lang="en-US" sz="900" b="1" dirty="0"/>
                    </a:p>
                  </a:txBody>
                  <a:tcPr>
                    <a:solidFill>
                      <a:schemeClr val="accent6">
                        <a:lumMod val="20000"/>
                        <a:lumOff val="80000"/>
                      </a:schemeClr>
                    </a:solidFill>
                  </a:tcPr>
                </a:tc>
                <a:tc>
                  <a:txBody>
                    <a:bodyPr/>
                    <a:lstStyle/>
                    <a:p>
                      <a:pPr algn="ctr"/>
                      <a:r>
                        <a:rPr lang="en-US" sz="900" b="0" dirty="0" smtClean="0"/>
                        <a:t>YouTube – 37%</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 – 86%</a:t>
                      </a:r>
                      <a:endParaRPr lang="en-US" sz="900" b="1" dirty="0"/>
                    </a:p>
                  </a:txBody>
                  <a:tcPr>
                    <a:solidFill>
                      <a:schemeClr val="accent6">
                        <a:lumMod val="20000"/>
                        <a:lumOff val="80000"/>
                      </a:schemeClr>
                    </a:solidFill>
                  </a:tcPr>
                </a:tc>
                <a:tc>
                  <a:txBody>
                    <a:bodyPr/>
                    <a:lstStyle/>
                    <a:p>
                      <a:pPr algn="ctr"/>
                      <a:r>
                        <a:rPr lang="en-US" sz="900" b="0" dirty="0" smtClean="0"/>
                        <a:t>Superstore</a:t>
                      </a:r>
                      <a:r>
                        <a:rPr lang="en-US" sz="900" b="0" baseline="0" dirty="0" smtClean="0"/>
                        <a:t> </a:t>
                      </a:r>
                      <a:r>
                        <a:rPr lang="en-US" sz="900" b="0" dirty="0" smtClean="0"/>
                        <a:t>– 82%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41%</a:t>
                      </a:r>
                      <a:endParaRPr lang="en-US" sz="900" b="1" dirty="0"/>
                    </a:p>
                  </a:txBody>
                  <a:tcPr>
                    <a:solidFill>
                      <a:schemeClr val="accent6">
                        <a:lumMod val="20000"/>
                        <a:lumOff val="80000"/>
                      </a:schemeClr>
                    </a:solidFill>
                  </a:tcPr>
                </a:tc>
                <a:tc>
                  <a:txBody>
                    <a:bodyPr/>
                    <a:lstStyle/>
                    <a:p>
                      <a:pPr algn="ctr"/>
                      <a:r>
                        <a:rPr lang="en-US" sz="900" b="0" dirty="0" smtClean="0"/>
                        <a:t>SUV – 30%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2"/>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Toyota – 14%</a:t>
                      </a:r>
                      <a:endParaRPr lang="en-US" sz="900" b="1" dirty="0"/>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900" b="0" baseline="0" dirty="0" smtClean="0"/>
                        <a:t>Ford </a:t>
                      </a:r>
                      <a:r>
                        <a:rPr lang="en-US" sz="900" b="0" dirty="0" smtClean="0"/>
                        <a:t>– 13%</a:t>
                      </a: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611506359"/>
              </p:ext>
            </p:extLst>
          </p:nvPr>
        </p:nvGraphicFramePr>
        <p:xfrm>
          <a:off x="101601" y="5492751"/>
          <a:ext cx="4343400" cy="128016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6">
                              <a:lumMod val="75000"/>
                            </a:schemeClr>
                          </a:solidFill>
                        </a:rPr>
                        <a:t>G A M B L I N G / G A M I N G   P O T E N T I A L</a:t>
                      </a:r>
                      <a:endParaRPr lang="en-US" sz="1200" b="1" dirty="0">
                        <a:solidFill>
                          <a:schemeClr val="accent6">
                            <a:lumMod val="75000"/>
                          </a:schemeClr>
                        </a:solidFill>
                      </a:endParaRPr>
                    </a:p>
                  </a:txBody>
                  <a:tcPr>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val="10000"/>
                  </a:ext>
                </a:extLst>
              </a:tr>
              <a:tr h="149854">
                <a:tc>
                  <a:txBody>
                    <a:bodyPr/>
                    <a:lstStyle/>
                    <a:p>
                      <a:pPr algn="r"/>
                      <a:r>
                        <a:rPr lang="en-US" sz="1050" b="1" dirty="0" smtClean="0"/>
                        <a:t>Risk Meter</a:t>
                      </a:r>
                      <a:endParaRPr lang="en-US" sz="1050" b="1" dirty="0"/>
                    </a:p>
                  </a:txBody>
                  <a:tcPr/>
                </a:tc>
                <a:tc>
                  <a:txBody>
                    <a:bodyPr/>
                    <a:lstStyle/>
                    <a:p>
                      <a:pPr algn="ctr"/>
                      <a:r>
                        <a:rPr lang="en-US" sz="1050" b="1" dirty="0" smtClean="0"/>
                        <a:t>14</a:t>
                      </a:r>
                      <a:r>
                        <a:rPr lang="en-US" sz="900" b="1" dirty="0" smtClean="0"/>
                        <a:t> </a:t>
                      </a:r>
                      <a:r>
                        <a:rPr lang="en-US" sz="900" i="1" dirty="0" smtClean="0"/>
                        <a:t>out of 25 points</a:t>
                      </a:r>
                      <a:endParaRPr lang="en-US" sz="900" i="1" dirty="0"/>
                    </a:p>
                  </a:txBody>
                  <a:tcPr/>
                </a:tc>
                <a:extLst>
                  <a:ext uri="{0D108BD9-81ED-4DB2-BD59-A6C34878D82A}">
                    <a16:rowId xmlns:a16="http://schemas.microsoft.com/office/drawing/2014/main" val="10001"/>
                  </a:ext>
                </a:extLst>
              </a:tr>
              <a:tr h="149854">
                <a:tc>
                  <a:txBody>
                    <a:bodyPr/>
                    <a:lstStyle/>
                    <a:p>
                      <a:pPr algn="r"/>
                      <a:r>
                        <a:rPr lang="en-US" sz="1050" b="1" dirty="0" smtClean="0"/>
                        <a:t>Gaming/Gambling Tendency</a:t>
                      </a:r>
                      <a:endParaRPr lang="en-US" sz="1050" b="1" dirty="0"/>
                    </a:p>
                  </a:txBody>
                  <a:tcPr/>
                </a:tc>
                <a:tc>
                  <a:txBody>
                    <a:bodyPr/>
                    <a:lstStyle/>
                    <a:p>
                      <a:pPr algn="ctr"/>
                      <a:r>
                        <a:rPr lang="en-US" sz="1050" b="1" dirty="0" smtClean="0"/>
                        <a:t>16 </a:t>
                      </a:r>
                      <a:r>
                        <a:rPr lang="en-US" sz="900" i="1" dirty="0" smtClean="0"/>
                        <a:t>out of 25 points</a:t>
                      </a:r>
                      <a:endParaRPr lang="en-US" sz="900" i="1" dirty="0"/>
                    </a:p>
                  </a:txBody>
                  <a:tcPr/>
                </a:tc>
                <a:extLst>
                  <a:ext uri="{0D108BD9-81ED-4DB2-BD59-A6C34878D82A}">
                    <a16:rowId xmlns:a16="http://schemas.microsoft.com/office/drawing/2014/main" val="10002"/>
                  </a:ext>
                </a:extLst>
              </a:tr>
              <a:tr h="149854">
                <a:tc>
                  <a:txBody>
                    <a:bodyPr/>
                    <a:lstStyle/>
                    <a:p>
                      <a:pPr algn="r"/>
                      <a:r>
                        <a:rPr lang="en-US" sz="1050" b="1" dirty="0" smtClean="0"/>
                        <a:t>Maryland Lottery Perception</a:t>
                      </a:r>
                      <a:endParaRPr lang="en-US" sz="1050" b="1" dirty="0"/>
                    </a:p>
                  </a:txBody>
                  <a:tcPr/>
                </a:tc>
                <a:tc>
                  <a:txBody>
                    <a:bodyPr/>
                    <a:lstStyle/>
                    <a:p>
                      <a:pPr algn="ctr"/>
                      <a:r>
                        <a:rPr lang="en-US" sz="1050" b="1" dirty="0" smtClean="0"/>
                        <a:t>32</a:t>
                      </a:r>
                      <a:r>
                        <a:rPr lang="en-US" sz="900" b="1" dirty="0" smtClean="0"/>
                        <a:t> </a:t>
                      </a:r>
                      <a:r>
                        <a:rPr lang="en-US" sz="900" i="1" dirty="0" smtClean="0"/>
                        <a:t>out of 50 points</a:t>
                      </a:r>
                      <a:endParaRPr lang="en-US" sz="900" i="1" dirty="0"/>
                    </a:p>
                  </a:txBody>
                  <a:tcPr/>
                </a:tc>
                <a:extLst>
                  <a:ext uri="{0D108BD9-81ED-4DB2-BD59-A6C34878D82A}">
                    <a16:rowId xmlns:a16="http://schemas.microsoft.com/office/drawing/2014/main" val="10003"/>
                  </a:ext>
                </a:extLst>
              </a:tr>
              <a:tr h="149854">
                <a:tc>
                  <a:txBody>
                    <a:bodyPr/>
                    <a:lstStyle/>
                    <a:p>
                      <a:pPr algn="r"/>
                      <a:r>
                        <a:rPr lang="en-US" sz="1050" b="1" dirty="0" smtClean="0">
                          <a:solidFill>
                            <a:schemeClr val="bg1"/>
                          </a:solidFill>
                        </a:rPr>
                        <a:t>Total Score</a:t>
                      </a:r>
                      <a:endParaRPr lang="en-US" sz="1050" b="1" dirty="0">
                        <a:solidFill>
                          <a:schemeClr val="bg1"/>
                        </a:solidFill>
                      </a:endParaRPr>
                    </a:p>
                  </a:txBody>
                  <a:tcPr>
                    <a:solidFill>
                      <a:schemeClr val="accent6"/>
                    </a:solidFill>
                  </a:tcPr>
                </a:tc>
                <a:tc>
                  <a:txBody>
                    <a:bodyPr/>
                    <a:lstStyle/>
                    <a:p>
                      <a:pPr algn="ctr"/>
                      <a:r>
                        <a:rPr lang="en-US" sz="1050" b="1" i="0" dirty="0" smtClean="0">
                          <a:solidFill>
                            <a:schemeClr val="bg1"/>
                          </a:solidFill>
                        </a:rPr>
                        <a:t>62</a:t>
                      </a:r>
                      <a:r>
                        <a:rPr lang="en-US" sz="1050" b="1" i="0" baseline="0" dirty="0" smtClean="0">
                          <a:solidFill>
                            <a:schemeClr val="bg1"/>
                          </a:solidFill>
                        </a:rPr>
                        <a:t> </a:t>
                      </a:r>
                      <a:r>
                        <a:rPr lang="en-US" sz="900" b="1" i="1" dirty="0" smtClean="0">
                          <a:solidFill>
                            <a:schemeClr val="bg1"/>
                          </a:solidFill>
                        </a:rPr>
                        <a:t>out of 100 points</a:t>
                      </a:r>
                      <a:endParaRPr lang="en-US" sz="900" b="1" i="1" dirty="0">
                        <a:solidFill>
                          <a:schemeClr val="bg1"/>
                        </a:solidFill>
                      </a:endParaRPr>
                    </a:p>
                  </a:txBody>
                  <a:tcPr>
                    <a:solidFill>
                      <a:schemeClr val="accent6"/>
                    </a:solidFill>
                  </a:tcPr>
                </a:tc>
                <a:extLst>
                  <a:ext uri="{0D108BD9-81ED-4DB2-BD59-A6C34878D82A}">
                    <a16:rowId xmlns:a16="http://schemas.microsoft.com/office/drawing/2014/main" val="1000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15436758"/>
              </p:ext>
            </p:extLst>
          </p:nvPr>
        </p:nvGraphicFramePr>
        <p:xfrm>
          <a:off x="76199" y="3581402"/>
          <a:ext cx="4333876" cy="1801178"/>
        </p:xfrm>
        <a:graphic>
          <a:graphicData uri="http://schemas.openxmlformats.org/drawingml/2006/table">
            <a:tbl>
              <a:tblPr firstRow="1" bandRow="1">
                <a:tableStyleId>{5940675A-B579-460E-94D1-54222C63F5DA}</a:tableStyleId>
              </a:tblPr>
              <a:tblGrid>
                <a:gridCol w="1083469">
                  <a:extLst>
                    <a:ext uri="{9D8B030D-6E8A-4147-A177-3AD203B41FA5}">
                      <a16:colId xmlns:a16="http://schemas.microsoft.com/office/drawing/2014/main" val="20000"/>
                    </a:ext>
                  </a:extLst>
                </a:gridCol>
                <a:gridCol w="1083469">
                  <a:extLst>
                    <a:ext uri="{9D8B030D-6E8A-4147-A177-3AD203B41FA5}">
                      <a16:colId xmlns:a16="http://schemas.microsoft.com/office/drawing/2014/main" val="20001"/>
                    </a:ext>
                  </a:extLst>
                </a:gridCol>
                <a:gridCol w="1083469">
                  <a:extLst>
                    <a:ext uri="{9D8B030D-6E8A-4147-A177-3AD203B41FA5}">
                      <a16:colId xmlns:a16="http://schemas.microsoft.com/office/drawing/2014/main" val="20002"/>
                    </a:ext>
                  </a:extLst>
                </a:gridCol>
                <a:gridCol w="1083469">
                  <a:extLst>
                    <a:ext uri="{9D8B030D-6E8A-4147-A177-3AD203B41FA5}">
                      <a16:colId xmlns:a16="http://schemas.microsoft.com/office/drawing/2014/main" val="20003"/>
                    </a:ext>
                  </a:extLst>
                </a:gridCol>
              </a:tblGrid>
              <a:tr h="305530">
                <a:tc gridSpan="4">
                  <a:txBody>
                    <a:bodyPr/>
                    <a:lstStyle/>
                    <a:p>
                      <a:pPr algn="ctr"/>
                      <a:r>
                        <a:rPr lang="en-US" sz="1200" b="1" dirty="0" smtClean="0">
                          <a:solidFill>
                            <a:schemeClr val="accent6">
                              <a:lumMod val="75000"/>
                            </a:schemeClr>
                          </a:solidFill>
                        </a:rPr>
                        <a:t>C U R R E N T</a:t>
                      </a:r>
                      <a:r>
                        <a:rPr lang="en-US" sz="1200" b="1" baseline="0" dirty="0" smtClean="0">
                          <a:solidFill>
                            <a:schemeClr val="accent6">
                              <a:lumMod val="75000"/>
                            </a:schemeClr>
                          </a:solidFill>
                        </a:rPr>
                        <a:t>  L O T T E R Y  E X P E N D I T U R E</a:t>
                      </a:r>
                      <a:endParaRPr lang="en-US" sz="1200" b="1" dirty="0">
                        <a:solidFill>
                          <a:schemeClr val="accent6">
                            <a:lumMod val="75000"/>
                          </a:schemeClr>
                        </a:solidFill>
                      </a:endParaRPr>
                    </a:p>
                  </a:txBody>
                  <a:tcPr>
                    <a:solidFill>
                      <a:schemeClr val="bg1">
                        <a:lumMod val="95000"/>
                      </a:schemeClr>
                    </a:solidFill>
                  </a:tcPr>
                </a:tc>
                <a:tc hMerge="1">
                  <a:txBody>
                    <a:bodyPr/>
                    <a:lstStyle/>
                    <a:p>
                      <a:endParaRPr lang="en-US"/>
                    </a:p>
                  </a:txBody>
                  <a:tcPr/>
                </a:tc>
                <a:tc hMerge="1">
                  <a:txBody>
                    <a:bodyPr/>
                    <a:lstStyle/>
                    <a:p>
                      <a:endParaRPr lang="en-US" dirty="0"/>
                    </a:p>
                  </a:txBody>
                  <a:tcPr/>
                </a:tc>
                <a:tc hMerge="1">
                  <a:txBody>
                    <a:bodyPr/>
                    <a:lstStyle/>
                    <a:p>
                      <a:pPr algn="ctr"/>
                      <a:endParaRPr lang="en-US" sz="1200" b="1" dirty="0">
                        <a:solidFill>
                          <a:schemeClr val="accent2">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369301">
                <a:tc>
                  <a:txBody>
                    <a:bodyPr/>
                    <a:lstStyle/>
                    <a:p>
                      <a:pPr algn="r"/>
                      <a:endParaRPr lang="en-US" sz="900" b="1" dirty="0" smtClean="0"/>
                    </a:p>
                    <a:p>
                      <a:pPr algn="r"/>
                      <a:r>
                        <a:rPr lang="en-US" sz="1050" b="1" dirty="0" smtClean="0"/>
                        <a:t>Play Rate</a:t>
                      </a:r>
                      <a:endParaRPr lang="en-US" sz="1050" b="1" dirty="0"/>
                    </a:p>
                  </a:txBody>
                  <a:tcPr/>
                </a:tc>
                <a:tc>
                  <a:txBody>
                    <a:bodyPr/>
                    <a:lstStyle/>
                    <a:p>
                      <a:pPr algn="ctr"/>
                      <a:r>
                        <a:rPr lang="en-US" sz="900" b="1" i="1" dirty="0" smtClean="0"/>
                        <a:t>% of Respondents</a:t>
                      </a:r>
                      <a:endParaRPr lang="en-US" sz="900" b="1" i="1" dirty="0"/>
                    </a:p>
                  </a:txBody>
                  <a:tcPr/>
                </a:tc>
                <a:tc>
                  <a:txBody>
                    <a:bodyPr/>
                    <a:lstStyle/>
                    <a:p>
                      <a:pPr algn="ctr"/>
                      <a:r>
                        <a:rPr lang="en-US" sz="900" b="1" i="1" dirty="0" smtClean="0"/>
                        <a:t>Daily Games Spend/Year</a:t>
                      </a:r>
                    </a:p>
                  </a:txBody>
                  <a:tcPr/>
                </a:tc>
                <a:tc>
                  <a:txBody>
                    <a:bodyPr/>
                    <a:lstStyle/>
                    <a:p>
                      <a:pPr algn="ctr"/>
                      <a:r>
                        <a:rPr lang="en-US" sz="900" b="1" i="1" dirty="0" smtClean="0"/>
                        <a:t>Lottery Games </a:t>
                      </a:r>
                      <a:r>
                        <a:rPr lang="en-US" sz="900" b="1" i="1" baseline="0" dirty="0" smtClean="0"/>
                        <a:t>Spend/Year</a:t>
                      </a:r>
                      <a:endParaRPr lang="en-US" sz="900" b="1" i="1" dirty="0"/>
                    </a:p>
                  </a:txBody>
                  <a:tcPr/>
                </a:tc>
                <a:extLst>
                  <a:ext uri="{0D108BD9-81ED-4DB2-BD59-A6C34878D82A}">
                    <a16:rowId xmlns:a16="http://schemas.microsoft.com/office/drawing/2014/main" val="10001"/>
                  </a:ext>
                </a:extLst>
              </a:tr>
              <a:tr h="280068">
                <a:tc>
                  <a:txBody>
                    <a:bodyPr/>
                    <a:lstStyle/>
                    <a:p>
                      <a:pPr algn="r"/>
                      <a:r>
                        <a:rPr lang="en-US" sz="1050" b="1" dirty="0" smtClean="0"/>
                        <a:t>Daily</a:t>
                      </a:r>
                      <a:r>
                        <a:rPr lang="en-US" sz="1050" b="1" baseline="0" dirty="0" smtClean="0"/>
                        <a:t> </a:t>
                      </a:r>
                      <a:endParaRPr lang="en-US" sz="1050" b="1" dirty="0"/>
                    </a:p>
                  </a:txBody>
                  <a:tcPr/>
                </a:tc>
                <a:tc>
                  <a:txBody>
                    <a:bodyPr/>
                    <a:lstStyle/>
                    <a:p>
                      <a:pPr algn="ctr"/>
                      <a:r>
                        <a:rPr lang="en-US" sz="1050" i="0" dirty="0" smtClean="0"/>
                        <a:t>13%</a:t>
                      </a:r>
                      <a:endParaRPr lang="en-US" sz="1050" i="0" dirty="0"/>
                    </a:p>
                  </a:txBody>
                  <a:tcPr/>
                </a:tc>
                <a:tc>
                  <a:txBody>
                    <a:bodyPr/>
                    <a:lstStyle/>
                    <a:p>
                      <a:pPr algn="ctr"/>
                      <a:r>
                        <a:rPr lang="en-US" sz="1050" i="0" dirty="0" smtClean="0"/>
                        <a:t>$1,550</a:t>
                      </a:r>
                      <a:endParaRPr lang="en-US" sz="1050" i="0" dirty="0"/>
                    </a:p>
                  </a:txBody>
                  <a:tcPr/>
                </a:tc>
                <a:tc>
                  <a:txBody>
                    <a:bodyPr/>
                    <a:lstStyle/>
                    <a:p>
                      <a:pPr algn="ctr"/>
                      <a:r>
                        <a:rPr lang="en-US" sz="1050" i="0" dirty="0" smtClean="0"/>
                        <a:t>$2,604</a:t>
                      </a:r>
                      <a:endParaRPr lang="en-US" sz="1050" i="0" dirty="0"/>
                    </a:p>
                  </a:txBody>
                  <a:tcPr/>
                </a:tc>
                <a:extLst>
                  <a:ext uri="{0D108BD9-81ED-4DB2-BD59-A6C34878D82A}">
                    <a16:rowId xmlns:a16="http://schemas.microsoft.com/office/drawing/2014/main" val="10002"/>
                  </a:ext>
                </a:extLst>
              </a:tr>
              <a:tr h="280068">
                <a:tc>
                  <a:txBody>
                    <a:bodyPr/>
                    <a:lstStyle/>
                    <a:p>
                      <a:pPr algn="r"/>
                      <a:r>
                        <a:rPr lang="en-US" sz="1050" b="1" dirty="0" smtClean="0"/>
                        <a:t>Weekly</a:t>
                      </a:r>
                      <a:endParaRPr lang="en-US" sz="1050" b="1" dirty="0"/>
                    </a:p>
                  </a:txBody>
                  <a:tcPr/>
                </a:tc>
                <a:tc>
                  <a:txBody>
                    <a:bodyPr/>
                    <a:lstStyle/>
                    <a:p>
                      <a:pPr algn="ctr"/>
                      <a:r>
                        <a:rPr lang="en-US" sz="1050" i="0" dirty="0" smtClean="0"/>
                        <a:t>31%</a:t>
                      </a:r>
                      <a:endParaRPr lang="en-US" sz="1050" i="0" dirty="0"/>
                    </a:p>
                  </a:txBody>
                  <a:tcPr/>
                </a:tc>
                <a:tc>
                  <a:txBody>
                    <a:bodyPr/>
                    <a:lstStyle/>
                    <a:p>
                      <a:pPr algn="ctr"/>
                      <a:r>
                        <a:rPr lang="en-US" sz="1050" i="0" dirty="0" smtClean="0"/>
                        <a:t>$365</a:t>
                      </a:r>
                      <a:endParaRPr lang="en-US" sz="1050" i="0" dirty="0"/>
                    </a:p>
                  </a:txBody>
                  <a:tcPr/>
                </a:tc>
                <a:tc>
                  <a:txBody>
                    <a:bodyPr/>
                    <a:lstStyle/>
                    <a:p>
                      <a:pPr algn="ctr"/>
                      <a:r>
                        <a:rPr lang="en-US" sz="1050" i="0" dirty="0" smtClean="0"/>
                        <a:t>$852</a:t>
                      </a:r>
                      <a:endParaRPr lang="en-US" sz="1050" i="0" dirty="0"/>
                    </a:p>
                  </a:txBody>
                  <a:tcPr/>
                </a:tc>
                <a:extLst>
                  <a:ext uri="{0D108BD9-81ED-4DB2-BD59-A6C34878D82A}">
                    <a16:rowId xmlns:a16="http://schemas.microsoft.com/office/drawing/2014/main" val="10003"/>
                  </a:ext>
                </a:extLst>
              </a:tr>
              <a:tr h="280068">
                <a:tc>
                  <a:txBody>
                    <a:bodyPr/>
                    <a:lstStyle/>
                    <a:p>
                      <a:pPr algn="r"/>
                      <a:r>
                        <a:rPr lang="en-US" sz="1050" b="1" dirty="0" smtClean="0"/>
                        <a:t>Monthly</a:t>
                      </a:r>
                      <a:endParaRPr lang="en-US" sz="1050" b="1" dirty="0"/>
                    </a:p>
                  </a:txBody>
                  <a:tcPr/>
                </a:tc>
                <a:tc>
                  <a:txBody>
                    <a:bodyPr/>
                    <a:lstStyle/>
                    <a:p>
                      <a:pPr algn="ctr"/>
                      <a:r>
                        <a:rPr lang="en-US" sz="1050" i="0" dirty="0" smtClean="0"/>
                        <a:t>21%</a:t>
                      </a:r>
                      <a:endParaRPr lang="en-US" sz="1050" i="0" dirty="0"/>
                    </a:p>
                  </a:txBody>
                  <a:tcPr/>
                </a:tc>
                <a:tc>
                  <a:txBody>
                    <a:bodyPr/>
                    <a:lstStyle/>
                    <a:p>
                      <a:pPr algn="ctr"/>
                      <a:r>
                        <a:rPr lang="en-US" sz="1050" i="0" dirty="0" smtClean="0"/>
                        <a:t>$94</a:t>
                      </a:r>
                      <a:endParaRPr lang="en-US" sz="1050" i="0" dirty="0"/>
                    </a:p>
                  </a:txBody>
                  <a:tcPr/>
                </a:tc>
                <a:tc>
                  <a:txBody>
                    <a:bodyPr/>
                    <a:lstStyle/>
                    <a:p>
                      <a:pPr algn="ctr"/>
                      <a:r>
                        <a:rPr lang="en-US" sz="1050" i="0" dirty="0" smtClean="0"/>
                        <a:t>$574</a:t>
                      </a:r>
                      <a:endParaRPr lang="en-US" sz="1050" i="0" dirty="0"/>
                    </a:p>
                  </a:txBody>
                  <a:tcPr/>
                </a:tc>
                <a:extLst>
                  <a:ext uri="{0D108BD9-81ED-4DB2-BD59-A6C34878D82A}">
                    <a16:rowId xmlns:a16="http://schemas.microsoft.com/office/drawing/2014/main" val="10004"/>
                  </a:ext>
                </a:extLst>
              </a:tr>
              <a:tr h="266824">
                <a:tc>
                  <a:txBody>
                    <a:bodyPr/>
                    <a:lstStyle/>
                    <a:p>
                      <a:pPr algn="r"/>
                      <a:r>
                        <a:rPr lang="en-US" sz="1050" b="1" dirty="0" smtClean="0"/>
                        <a:t>&lt; Monthly</a:t>
                      </a:r>
                      <a:endParaRPr lang="en-US" sz="1050" b="1" dirty="0"/>
                    </a:p>
                  </a:txBody>
                  <a:tcPr/>
                </a:tc>
                <a:tc>
                  <a:txBody>
                    <a:bodyPr/>
                    <a:lstStyle/>
                    <a:p>
                      <a:pPr algn="ctr"/>
                      <a:r>
                        <a:rPr lang="en-US" sz="1050" i="0" dirty="0" smtClean="0"/>
                        <a:t>36%</a:t>
                      </a:r>
                      <a:endParaRPr lang="en-US" sz="1050" i="0" dirty="0"/>
                    </a:p>
                  </a:txBody>
                  <a:tcPr/>
                </a:tc>
                <a:tc>
                  <a:txBody>
                    <a:bodyPr/>
                    <a:lstStyle/>
                    <a:p>
                      <a:pPr algn="ctr"/>
                      <a:r>
                        <a:rPr lang="en-US" sz="1050" i="0" dirty="0" smtClean="0"/>
                        <a:t>$32</a:t>
                      </a:r>
                      <a:endParaRPr lang="en-US" sz="1050" i="0" dirty="0"/>
                    </a:p>
                  </a:txBody>
                  <a:tcPr/>
                </a:tc>
                <a:tc>
                  <a:txBody>
                    <a:bodyPr/>
                    <a:lstStyle/>
                    <a:p>
                      <a:pPr algn="ctr"/>
                      <a:r>
                        <a:rPr lang="en-US" sz="1050" i="0" dirty="0" smtClean="0"/>
                        <a:t>$350</a:t>
                      </a:r>
                      <a:endParaRPr lang="en-US" sz="1050" i="0" dirty="0"/>
                    </a:p>
                  </a:txBody>
                  <a:tcP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957097847"/>
              </p:ext>
            </p:extLst>
          </p:nvPr>
        </p:nvGraphicFramePr>
        <p:xfrm>
          <a:off x="47625" y="1228725"/>
          <a:ext cx="4343400" cy="2226734"/>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tblGrid>
              <a:tr h="349917">
                <a:tc>
                  <a:txBody>
                    <a:bodyPr/>
                    <a:lstStyle/>
                    <a:p>
                      <a:pPr algn="ctr"/>
                      <a:r>
                        <a:rPr lang="en-US" sz="1200" b="1" dirty="0" smtClean="0">
                          <a:solidFill>
                            <a:schemeClr val="accent6">
                              <a:lumMod val="75000"/>
                            </a:schemeClr>
                          </a:solidFill>
                        </a:rPr>
                        <a:t>P R O F I L E  S U M M A R Y</a:t>
                      </a:r>
                      <a:r>
                        <a:rPr lang="en-US" sz="1200" b="1" baseline="0" dirty="0" smtClean="0">
                          <a:solidFill>
                            <a:schemeClr val="accent6">
                              <a:lumMod val="75000"/>
                            </a:schemeClr>
                          </a:solidFill>
                        </a:rPr>
                        <a:t> </a:t>
                      </a:r>
                      <a:endParaRPr lang="en-US" sz="1200" b="1" dirty="0">
                        <a:solidFill>
                          <a:schemeClr val="accent6">
                            <a:lumMod val="75000"/>
                          </a:schemeClr>
                        </a:solidFill>
                      </a:endParaRPr>
                    </a:p>
                  </a:txBody>
                  <a:tcPr anchor="ctr">
                    <a:solidFill>
                      <a:schemeClr val="bg1">
                        <a:lumMod val="95000"/>
                      </a:schemeClr>
                    </a:solidFill>
                  </a:tcPr>
                </a:tc>
                <a:extLst>
                  <a:ext uri="{0D108BD9-81ED-4DB2-BD59-A6C34878D82A}">
                    <a16:rowId xmlns:a16="http://schemas.microsoft.com/office/drawing/2014/main" val="10000"/>
                  </a:ext>
                </a:extLst>
              </a:tr>
              <a:tr h="1876817">
                <a:tc>
                  <a:txBody>
                    <a:bodyPr/>
                    <a:lstStyle/>
                    <a:p>
                      <a:pPr algn="l"/>
                      <a:endParaRPr lang="en-US" sz="1200" b="1" dirty="0">
                        <a:solidFill>
                          <a:schemeClr val="tx1"/>
                        </a:solidFill>
                      </a:endParaRPr>
                    </a:p>
                  </a:txBody>
                  <a:tcPr/>
                </a:tc>
                <a:extLst>
                  <a:ext uri="{0D108BD9-81ED-4DB2-BD59-A6C34878D82A}">
                    <a16:rowId xmlns:a16="http://schemas.microsoft.com/office/drawing/2014/main" val="10001"/>
                  </a:ext>
                </a:extLst>
              </a:tr>
            </a:tbl>
          </a:graphicData>
        </a:graphic>
      </p:graphicFrame>
      <p:sp>
        <p:nvSpPr>
          <p:cNvPr id="2" name="Rectangle 1"/>
          <p:cNvSpPr/>
          <p:nvPr/>
        </p:nvSpPr>
        <p:spPr>
          <a:xfrm>
            <a:off x="7924800" y="762000"/>
            <a:ext cx="1024639" cy="369332"/>
          </a:xfrm>
          <a:prstGeom prst="rect">
            <a:avLst/>
          </a:prstGeom>
        </p:spPr>
        <p:txBody>
          <a:bodyPr wrap="none">
            <a:spAutoFit/>
          </a:bodyPr>
          <a:lstStyle/>
          <a:p>
            <a:pPr>
              <a:defRPr/>
            </a:pPr>
            <a:r>
              <a:rPr lang="en-US" i="1" dirty="0"/>
              <a:t>(n = 418)</a:t>
            </a:r>
          </a:p>
        </p:txBody>
      </p:sp>
      <p:sp>
        <p:nvSpPr>
          <p:cNvPr id="3" name="Rectangle 2"/>
          <p:cNvSpPr/>
          <p:nvPr/>
        </p:nvSpPr>
        <p:spPr>
          <a:xfrm>
            <a:off x="76200" y="1582341"/>
            <a:ext cx="3276600" cy="1869743"/>
          </a:xfrm>
          <a:prstGeom prst="rect">
            <a:avLst/>
          </a:prstGeom>
        </p:spPr>
        <p:txBody>
          <a:bodyPr wrap="square">
            <a:spAutoFit/>
          </a:bodyPr>
          <a:lstStyle/>
          <a:p>
            <a:r>
              <a:rPr lang="en-US" sz="1050" dirty="0"/>
              <a:t>Daily games players are on average 51 years old which is the oldest of the four Lottery game player segments.  Most of their state wide demographics are similar to the other Maryland Lottery player groups. However, 28% of the players are African American which is the highest and nearly double the other Maryland Lottery </a:t>
            </a:r>
            <a:r>
              <a:rPr lang="en-US" sz="1050" dirty="0" smtClean="0"/>
              <a:t/>
            </a:r>
            <a:br>
              <a:rPr lang="en-US" sz="1050" dirty="0" smtClean="0"/>
            </a:br>
            <a:r>
              <a:rPr lang="en-US" sz="1050" dirty="0" smtClean="0"/>
              <a:t>player </a:t>
            </a:r>
            <a:r>
              <a:rPr lang="en-US" sz="1050" dirty="0"/>
              <a:t>groups. They have some college education </a:t>
            </a:r>
            <a:r>
              <a:rPr lang="en-US" sz="1050" dirty="0" smtClean="0"/>
              <a:t/>
            </a:r>
            <a:br>
              <a:rPr lang="en-US" sz="1050" dirty="0" smtClean="0"/>
            </a:br>
            <a:r>
              <a:rPr lang="en-US" sz="1050" dirty="0" smtClean="0"/>
              <a:t>and </a:t>
            </a:r>
            <a:r>
              <a:rPr lang="en-US" sz="1050" dirty="0"/>
              <a:t>half are working full time.  </a:t>
            </a:r>
            <a:r>
              <a:rPr lang="en-US" sz="1050" dirty="0" smtClean="0"/>
              <a:t>They </a:t>
            </a:r>
            <a:r>
              <a:rPr lang="en-US" sz="1050" dirty="0"/>
              <a:t>spend their </a:t>
            </a:r>
            <a:r>
              <a:rPr lang="en-US" sz="1050" dirty="0" smtClean="0"/>
              <a:t/>
            </a:r>
            <a:br>
              <a:rPr lang="en-US" sz="1050" dirty="0" smtClean="0"/>
            </a:br>
            <a:r>
              <a:rPr lang="en-US" sz="1050" dirty="0" smtClean="0"/>
              <a:t>leisure </a:t>
            </a:r>
            <a:r>
              <a:rPr lang="en-US" sz="1050" dirty="0"/>
              <a:t>time watching broadcast TV, reading, cooking, and eating out.  Their Gaming Score is 62 which is the second highest behind Monitor players</a:t>
            </a:r>
          </a:p>
        </p:txBody>
      </p:sp>
      <p:sp>
        <p:nvSpPr>
          <p:cNvPr id="10" name="TextBox 9"/>
          <p:cNvSpPr txBox="1"/>
          <p:nvPr/>
        </p:nvSpPr>
        <p:spPr>
          <a:xfrm>
            <a:off x="3200400" y="1742209"/>
            <a:ext cx="1219200" cy="430887"/>
          </a:xfrm>
          <a:prstGeom prst="rect">
            <a:avLst/>
          </a:prstGeom>
          <a:noFill/>
        </p:spPr>
        <p:txBody>
          <a:bodyPr wrap="square" rtlCol="0">
            <a:spAutoFit/>
          </a:bodyPr>
          <a:lstStyle/>
          <a:p>
            <a:pPr algn="ctr"/>
            <a:r>
              <a:rPr lang="en-US" sz="1100" b="1" i="1" dirty="0" smtClean="0">
                <a:solidFill>
                  <a:schemeClr val="accent6">
                    <a:lumMod val="75000"/>
                  </a:schemeClr>
                </a:solidFill>
              </a:rPr>
              <a:t>% of Players Who Play Daily Games</a:t>
            </a:r>
            <a:endParaRPr lang="en-US" sz="1100" b="1" i="1" dirty="0">
              <a:solidFill>
                <a:schemeClr val="accent6">
                  <a:lumMod val="75000"/>
                </a:schemeClr>
              </a:solidFill>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9000" y="1894151"/>
            <a:ext cx="3333399" cy="1682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45537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p:cNvSpPr>
            <a:spLocks noGrp="1"/>
          </p:cNvSpPr>
          <p:nvPr>
            <p:ph type="body" sz="quarter" idx="10"/>
          </p:nvPr>
        </p:nvSpPr>
        <p:spPr>
          <a:xfrm>
            <a:off x="152400" y="152403"/>
            <a:ext cx="8991600" cy="685800"/>
          </a:xfrm>
        </p:spPr>
        <p:txBody>
          <a:bodyPr/>
          <a:lstStyle/>
          <a:p>
            <a:pPr lvl="0">
              <a:lnSpc>
                <a:spcPct val="70000"/>
              </a:lnSpc>
            </a:pPr>
            <a:r>
              <a:rPr lang="en-US" sz="4000" dirty="0" smtClean="0">
                <a:solidFill>
                  <a:schemeClr val="accent5">
                    <a:lumMod val="75000"/>
                  </a:schemeClr>
                </a:solidFill>
              </a:rPr>
              <a:t>Jackpot Player </a:t>
            </a:r>
            <a:r>
              <a:rPr lang="en-US" sz="4000" dirty="0">
                <a:solidFill>
                  <a:schemeClr val="accent5">
                    <a:lumMod val="75000"/>
                  </a:schemeClr>
                </a:solidFill>
              </a:rPr>
              <a:t>Profile</a:t>
            </a:r>
          </a:p>
          <a:p>
            <a:pPr lvl="0">
              <a:lnSpc>
                <a:spcPct val="70000"/>
              </a:lnSpc>
            </a:pPr>
            <a:r>
              <a:rPr lang="en-US" sz="2800" b="0" i="1" dirty="0" smtClean="0">
                <a:solidFill>
                  <a:prstClr val="black"/>
                </a:solidFill>
              </a:rPr>
              <a:t>(Mega Millions, Powerball, Multi-Match)</a:t>
            </a:r>
            <a:endParaRPr lang="en-US" sz="2800" b="0" i="1" dirty="0">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250249716"/>
              </p:ext>
            </p:extLst>
          </p:nvPr>
        </p:nvGraphicFramePr>
        <p:xfrm>
          <a:off x="4690532" y="1278466"/>
          <a:ext cx="4343400" cy="5516880"/>
        </p:xfrm>
        <a:graphic>
          <a:graphicData uri="http://schemas.openxmlformats.org/drawingml/2006/table">
            <a:tbl>
              <a:tblPr firstRow="1" bandRow="1">
                <a:tableStyleId>{5940675A-B579-460E-94D1-54222C63F5DA}</a:tableStyleId>
              </a:tblPr>
              <a:tblGrid>
                <a:gridCol w="294536">
                  <a:extLst>
                    <a:ext uri="{9D8B030D-6E8A-4147-A177-3AD203B41FA5}">
                      <a16:colId xmlns:a16="http://schemas.microsoft.com/office/drawing/2014/main" val="20000"/>
                    </a:ext>
                  </a:extLst>
                </a:gridCol>
                <a:gridCol w="130566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64862">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chemeClr val="bg1"/>
                          </a:solidFill>
                        </a:rPr>
                        <a:t>Top Response </a:t>
                      </a:r>
                    </a:p>
                    <a:p>
                      <a:pPr algn="ctr"/>
                      <a:r>
                        <a:rPr lang="en-US" sz="900" b="1" dirty="0" smtClean="0">
                          <a:solidFill>
                            <a:schemeClr val="bg1"/>
                          </a:solidFill>
                        </a:rPr>
                        <a:t> (or Average)</a:t>
                      </a:r>
                    </a:p>
                  </a:txBody>
                  <a:tcPr>
                    <a:lnT w="12700" cap="flat" cmpd="sng" algn="ctr">
                      <a:solidFill>
                        <a:schemeClr val="tx1"/>
                      </a:solidFill>
                      <a:prstDash val="solid"/>
                      <a:round/>
                      <a:headEnd type="none" w="med" len="med"/>
                      <a:tailEnd type="none" w="med" len="med"/>
                    </a:lnT>
                    <a:solidFill>
                      <a:schemeClr val="accent5"/>
                    </a:solidFill>
                  </a:tcPr>
                </a:tc>
                <a:tc>
                  <a:txBody>
                    <a:bodyPr/>
                    <a:lstStyle/>
                    <a:p>
                      <a:pPr algn="ctr"/>
                      <a:r>
                        <a:rPr lang="en-US" sz="900" b="1" dirty="0" smtClean="0">
                          <a:solidFill>
                            <a:schemeClr val="tx1"/>
                          </a:solidFill>
                        </a:rPr>
                        <a:t>2</a:t>
                      </a:r>
                      <a:r>
                        <a:rPr lang="en-US" sz="900" b="1" baseline="30000" dirty="0" smtClean="0">
                          <a:solidFill>
                            <a:schemeClr val="tx1"/>
                          </a:solidFill>
                        </a:rPr>
                        <a:t>nd</a:t>
                      </a:r>
                      <a:r>
                        <a:rPr lang="en-US" sz="900" b="1" baseline="0" dirty="0" smtClean="0">
                          <a:solidFill>
                            <a:schemeClr val="tx1"/>
                          </a:solidFill>
                        </a:rPr>
                        <a:t> Top Response</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r h="228039">
                <a:tc rowSpan="13">
                  <a:txBody>
                    <a:bodyPr/>
                    <a:lstStyle/>
                    <a:p>
                      <a:pPr algn="ctr"/>
                      <a:r>
                        <a:rPr lang="en-US" sz="1050" b="1" dirty="0" smtClean="0">
                          <a:solidFill>
                            <a:schemeClr val="accent5">
                              <a:lumMod val="75000"/>
                            </a:schemeClr>
                          </a:solidFill>
                        </a:rPr>
                        <a:t>DEMOGRAPHICS</a:t>
                      </a:r>
                      <a:endParaRPr lang="en-US" sz="1050" b="1" dirty="0">
                        <a:solidFill>
                          <a:schemeClr val="accent5">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50 years</a:t>
                      </a:r>
                      <a:endParaRPr lang="en-US" sz="900" b="1" dirty="0"/>
                    </a:p>
                  </a:txBody>
                  <a:tcPr>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28039">
                <a:tc vMerge="1">
                  <a:txBody>
                    <a:bodyPr/>
                    <a:lstStyle/>
                    <a:p>
                      <a:pPr algn="r"/>
                      <a:endParaRPr lang="en-US" sz="900" b="1" dirty="0"/>
                    </a:p>
                  </a:txBody>
                  <a:tcPr/>
                </a:tc>
                <a:tc>
                  <a:txBody>
                    <a:bodyPr/>
                    <a:lstStyle/>
                    <a:p>
                      <a:pPr algn="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Male – 51%</a:t>
                      </a:r>
                      <a:endParaRPr lang="en-US" sz="900" b="1" dirty="0"/>
                    </a:p>
                  </a:txBody>
                  <a:tcPr>
                    <a:solidFill>
                      <a:schemeClr val="accent5">
                        <a:lumMod val="20000"/>
                        <a:lumOff val="80000"/>
                      </a:schemeClr>
                    </a:solidFill>
                  </a:tcPr>
                </a:tc>
                <a:tc>
                  <a:txBody>
                    <a:bodyPr/>
                    <a:lstStyle/>
                    <a:p>
                      <a:pPr algn="ctr"/>
                      <a:r>
                        <a:rPr lang="en-US" sz="900" b="0" dirty="0" smtClean="0"/>
                        <a:t>Female – 49%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28039">
                <a:tc vMerge="1">
                  <a:txBody>
                    <a:bodyPr/>
                    <a:lstStyle/>
                    <a:p>
                      <a:pPr algn="r"/>
                      <a:endParaRPr lang="en-US" sz="900" b="1" dirty="0"/>
                    </a:p>
                  </a:txBody>
                  <a:tcPr/>
                </a:tc>
                <a:tc>
                  <a:txBody>
                    <a:bodyPr/>
                    <a:lstStyle/>
                    <a:p>
                      <a:pPr algn="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a:t>
                      </a:r>
                      <a:r>
                        <a:rPr lang="en-US" sz="900" b="1" baseline="0" dirty="0" smtClean="0"/>
                        <a:t> </a:t>
                      </a:r>
                      <a:r>
                        <a:rPr lang="en-US" sz="900" b="1" dirty="0" smtClean="0"/>
                        <a:t> – 71%</a:t>
                      </a:r>
                      <a:endParaRPr lang="en-US" sz="900" b="1" dirty="0"/>
                    </a:p>
                  </a:txBody>
                  <a:tcPr>
                    <a:solidFill>
                      <a:schemeClr val="accent5">
                        <a:lumMod val="20000"/>
                        <a:lumOff val="80000"/>
                      </a:schemeClr>
                    </a:solidFill>
                  </a:tcPr>
                </a:tc>
                <a:tc>
                  <a:txBody>
                    <a:bodyPr/>
                    <a:lstStyle/>
                    <a:p>
                      <a:pPr algn="ctr"/>
                      <a:r>
                        <a:rPr lang="en-US" sz="900" b="0" dirty="0" smtClean="0"/>
                        <a:t>AA– 16%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28039">
                <a:tc vMerge="1">
                  <a:txBody>
                    <a:bodyPr/>
                    <a:lstStyle/>
                    <a:p>
                      <a:pPr algn="r"/>
                      <a:endParaRPr lang="en-US" sz="900" b="1" dirty="0"/>
                    </a:p>
                  </a:txBody>
                  <a:tcPr/>
                </a:tc>
                <a:tc>
                  <a:txBody>
                    <a:bodyPr/>
                    <a:lstStyle/>
                    <a:p>
                      <a:pPr algn="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60%</a:t>
                      </a:r>
                      <a:endParaRPr lang="en-US" sz="900" b="1" dirty="0"/>
                    </a:p>
                  </a:txBody>
                  <a:tcPr>
                    <a:solidFill>
                      <a:schemeClr val="accent5">
                        <a:lumMod val="20000"/>
                        <a:lumOff val="80000"/>
                      </a:schemeClr>
                    </a:solidFill>
                  </a:tcPr>
                </a:tc>
                <a:tc>
                  <a:txBody>
                    <a:bodyPr/>
                    <a:lstStyle/>
                    <a:p>
                      <a:pPr algn="ctr"/>
                      <a:r>
                        <a:rPr lang="en-US" sz="900" b="0" dirty="0" smtClean="0"/>
                        <a:t>Townhome – 21%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8039">
                <a:tc vMerge="1">
                  <a:txBody>
                    <a:bodyPr/>
                    <a:lstStyle/>
                    <a:p>
                      <a:pPr algn="r"/>
                      <a:endParaRPr lang="en-US" sz="900" b="1" dirty="0"/>
                    </a:p>
                  </a:txBody>
                  <a:tcPr/>
                </a:tc>
                <a:tc>
                  <a:txBody>
                    <a:bodyPr/>
                    <a:lstStyle/>
                    <a:p>
                      <a:pPr algn="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$305,000</a:t>
                      </a:r>
                      <a:endParaRPr lang="en-US" sz="900" b="1" dirty="0"/>
                    </a:p>
                  </a:txBody>
                  <a:tcPr>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8039">
                <a:tc vMerge="1">
                  <a:txBody>
                    <a:bodyPr/>
                    <a:lstStyle/>
                    <a:p>
                      <a:pPr algn="r"/>
                      <a:endParaRPr lang="en-US" sz="900" b="1" dirty="0"/>
                    </a:p>
                  </a:txBody>
                  <a:tcPr/>
                </a:tc>
                <a:tc>
                  <a:txBody>
                    <a:bodyPr/>
                    <a:lstStyle/>
                    <a:p>
                      <a:pPr algn="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 75%</a:t>
                      </a:r>
                      <a:endParaRPr lang="en-US" sz="900" b="1" dirty="0"/>
                    </a:p>
                  </a:txBody>
                  <a:tcPr>
                    <a:solidFill>
                      <a:schemeClr val="accent5">
                        <a:lumMod val="20000"/>
                        <a:lumOff val="80000"/>
                      </a:schemeClr>
                    </a:solidFill>
                  </a:tcPr>
                </a:tc>
                <a:tc>
                  <a:txBody>
                    <a:bodyPr/>
                    <a:lstStyle/>
                    <a:p>
                      <a:pPr algn="ctr"/>
                      <a:r>
                        <a:rPr lang="en-US" sz="900" b="0" dirty="0" smtClean="0"/>
                        <a:t>Rent – 21%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8039">
                <a:tc vMerge="1">
                  <a:txBody>
                    <a:bodyPr/>
                    <a:lstStyle/>
                    <a:p>
                      <a:pPr algn="r"/>
                      <a:endParaRPr lang="en-US" sz="900" b="1" dirty="0"/>
                    </a:p>
                  </a:txBody>
                  <a:tcPr/>
                </a:tc>
                <a:tc>
                  <a:txBody>
                    <a:bodyPr/>
                    <a:lstStyle/>
                    <a:p>
                      <a:pPr algn="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Married – 55%</a:t>
                      </a:r>
                      <a:endParaRPr lang="en-US" sz="900" b="1" dirty="0"/>
                    </a:p>
                  </a:txBody>
                  <a:tcPr>
                    <a:solidFill>
                      <a:schemeClr val="accent5">
                        <a:lumMod val="20000"/>
                        <a:lumOff val="80000"/>
                      </a:schemeClr>
                    </a:solidFill>
                  </a:tcPr>
                </a:tc>
                <a:tc>
                  <a:txBody>
                    <a:bodyPr/>
                    <a:lstStyle/>
                    <a:p>
                      <a:pPr algn="ctr"/>
                      <a:r>
                        <a:rPr lang="en-US" sz="900" b="0" dirty="0" smtClean="0"/>
                        <a:t>Single  – 25%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8039">
                <a:tc vMerge="1">
                  <a:txBody>
                    <a:bodyPr/>
                    <a:lstStyle/>
                    <a:p>
                      <a:pPr algn="r"/>
                      <a:endParaRPr lang="en-US" sz="900" b="1" dirty="0"/>
                    </a:p>
                  </a:txBody>
                  <a:tcPr/>
                </a:tc>
                <a:tc>
                  <a:txBody>
                    <a:bodyPr/>
                    <a:lstStyle/>
                    <a:p>
                      <a:pPr algn="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26%</a:t>
                      </a:r>
                      <a:endParaRPr lang="en-US" sz="900" b="1" dirty="0"/>
                    </a:p>
                  </a:txBody>
                  <a:tcPr>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8039">
                <a:tc vMerge="1">
                  <a:txBody>
                    <a:bodyPr/>
                    <a:lstStyle/>
                    <a:p>
                      <a:pPr algn="r"/>
                      <a:endParaRPr lang="en-US" sz="900" b="1" dirty="0"/>
                    </a:p>
                  </a:txBody>
                  <a:tcPr/>
                </a:tc>
                <a:tc>
                  <a:txBody>
                    <a:bodyPr/>
                    <a:lstStyle/>
                    <a:p>
                      <a:pPr algn="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Some college – 33%</a:t>
                      </a:r>
                      <a:endParaRPr lang="en-US" sz="900" b="1" dirty="0"/>
                    </a:p>
                  </a:txBody>
                  <a:tcPr>
                    <a:solidFill>
                      <a:schemeClr val="accent5">
                        <a:lumMod val="20000"/>
                        <a:lumOff val="80000"/>
                      </a:schemeClr>
                    </a:solidFill>
                  </a:tcPr>
                </a:tc>
                <a:tc>
                  <a:txBody>
                    <a:bodyPr/>
                    <a:lstStyle/>
                    <a:p>
                      <a:pPr algn="ctr"/>
                      <a:r>
                        <a:rPr lang="en-US" sz="900" b="0" dirty="0" smtClean="0"/>
                        <a:t>4 years college – 32%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Full time – 58%</a:t>
                      </a:r>
                      <a:endParaRPr lang="en-US" sz="900" b="1" dirty="0"/>
                    </a:p>
                  </a:txBody>
                  <a:tcPr>
                    <a:solidFill>
                      <a:schemeClr val="accent5">
                        <a:lumMod val="20000"/>
                        <a:lumOff val="80000"/>
                      </a:schemeClr>
                    </a:solidFill>
                  </a:tcPr>
                </a:tc>
                <a:tc>
                  <a:txBody>
                    <a:bodyPr/>
                    <a:lstStyle/>
                    <a:p>
                      <a:pPr algn="ctr"/>
                      <a:r>
                        <a:rPr lang="en-US" sz="900" b="0" dirty="0" smtClean="0"/>
                        <a:t>Retired – 19%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68%</a:t>
                      </a:r>
                      <a:endParaRPr lang="en-US" sz="900" b="1" dirty="0"/>
                    </a:p>
                  </a:txBody>
                  <a:tcPr>
                    <a:solidFill>
                      <a:schemeClr val="accent5">
                        <a:lumMod val="20000"/>
                        <a:lumOff val="80000"/>
                      </a:schemeClr>
                    </a:solidFill>
                  </a:tcPr>
                </a:tc>
                <a:tc>
                  <a:txBody>
                    <a:bodyPr/>
                    <a:lstStyle/>
                    <a:p>
                      <a:pPr algn="ctr"/>
                      <a:r>
                        <a:rPr lang="en-US" sz="900" b="0" dirty="0" smtClean="0"/>
                        <a:t>Trade/Retail</a:t>
                      </a:r>
                      <a:r>
                        <a:rPr lang="en-US" sz="900" b="0" baseline="0" dirty="0" smtClean="0"/>
                        <a:t> </a:t>
                      </a:r>
                      <a:r>
                        <a:rPr lang="en-US" sz="900" b="0" dirty="0" smtClean="0"/>
                        <a:t>– 17%</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$88,000</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8039">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87%</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21621">
                <a:tc>
                  <a:txBody>
                    <a:bodyPr/>
                    <a:lstStyle/>
                    <a:p>
                      <a:pPr algn="ctr"/>
                      <a:endParaRPr lang="en-US" sz="200" b="1" dirty="0">
                        <a:solidFill>
                          <a:schemeClr val="accent5">
                            <a:lumMod val="75000"/>
                          </a:schemeClr>
                        </a:solidFill>
                      </a:endParaRPr>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8039">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5">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5">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5">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5">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5">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5">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5">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5">
                              <a:lumMod val="75000"/>
                            </a:schemeClr>
                          </a:solidFill>
                        </a:rPr>
                        <a:t>E</a:t>
                      </a:r>
                      <a:endParaRPr lang="en-US" sz="1050" b="1" dirty="0">
                        <a:solidFill>
                          <a:schemeClr val="accent5">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Watching TV – 79%</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0" dirty="0" smtClean="0"/>
                        <a:t>Eating out – 71%</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8039">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Broadcast</a:t>
                      </a:r>
                      <a:r>
                        <a:rPr lang="en-US" sz="900" b="1" baseline="0" dirty="0" smtClean="0"/>
                        <a:t> TV</a:t>
                      </a:r>
                      <a:r>
                        <a:rPr lang="en-US" sz="900" b="1" dirty="0" smtClean="0"/>
                        <a:t>–9</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0" dirty="0" smtClean="0"/>
                        <a:t>Using Internet – 9</a:t>
                      </a:r>
                      <a:r>
                        <a:rPr lang="en-US" sz="900" b="0" baseline="0" dirty="0" smtClean="0"/>
                        <a:t> hours</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Desktop – 39% of time</a:t>
                      </a:r>
                      <a:endParaRPr lang="en-US" sz="900" b="1" dirty="0"/>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gn="ctr"/>
                      <a:r>
                        <a:rPr lang="en-US" sz="900" b="0" dirty="0" smtClean="0"/>
                        <a:t>Laptop – 34% of time</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Laptop – 79%</a:t>
                      </a:r>
                      <a:endParaRPr lang="en-US" sz="900" b="1" dirty="0"/>
                    </a:p>
                  </a:txBody>
                  <a:tcPr>
                    <a:solidFill>
                      <a:schemeClr val="accent5">
                        <a:lumMod val="20000"/>
                        <a:lumOff val="80000"/>
                      </a:schemeClr>
                    </a:solidFill>
                  </a:tcPr>
                </a:tc>
                <a:tc>
                  <a:txBody>
                    <a:bodyPr/>
                    <a:lstStyle/>
                    <a:p>
                      <a:pPr algn="ctr"/>
                      <a:r>
                        <a:rPr lang="en-US" sz="900" b="0" dirty="0" smtClean="0"/>
                        <a:t>Smartphone – 73%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8"/>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Comedy – 76%</a:t>
                      </a:r>
                      <a:endParaRPr lang="en-US" sz="900" b="1" dirty="0"/>
                    </a:p>
                  </a:txBody>
                  <a:tcPr>
                    <a:solidFill>
                      <a:schemeClr val="accent5">
                        <a:lumMod val="20000"/>
                        <a:lumOff val="80000"/>
                      </a:schemeClr>
                    </a:solidFill>
                  </a:tcPr>
                </a:tc>
                <a:tc>
                  <a:txBody>
                    <a:bodyPr/>
                    <a:lstStyle/>
                    <a:p>
                      <a:pPr algn="ctr"/>
                      <a:r>
                        <a:rPr lang="en-US" sz="900" b="0" dirty="0" smtClean="0"/>
                        <a:t>Drama – 72%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68%</a:t>
                      </a:r>
                      <a:endParaRPr lang="en-US" sz="900" b="1" dirty="0"/>
                    </a:p>
                  </a:txBody>
                  <a:tcPr>
                    <a:solidFill>
                      <a:schemeClr val="accent5">
                        <a:lumMod val="20000"/>
                        <a:lumOff val="80000"/>
                      </a:schemeClr>
                    </a:solidFill>
                  </a:tcPr>
                </a:tc>
                <a:tc>
                  <a:txBody>
                    <a:bodyPr/>
                    <a:lstStyle/>
                    <a:p>
                      <a:pPr algn="ctr"/>
                      <a:r>
                        <a:rPr lang="en-US" sz="900" b="0" dirty="0" smtClean="0"/>
                        <a:t>YouTube – 34%</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 – 86%</a:t>
                      </a:r>
                      <a:endParaRPr lang="en-US" sz="900" b="1" dirty="0"/>
                    </a:p>
                  </a:txBody>
                  <a:tcPr>
                    <a:solidFill>
                      <a:schemeClr val="accent5">
                        <a:lumMod val="20000"/>
                        <a:lumOff val="80000"/>
                      </a:schemeClr>
                    </a:solidFill>
                  </a:tcPr>
                </a:tc>
                <a:tc>
                  <a:txBody>
                    <a:bodyPr/>
                    <a:lstStyle/>
                    <a:p>
                      <a:pPr algn="ctr"/>
                      <a:r>
                        <a:rPr lang="en-US" sz="900" b="0" dirty="0" smtClean="0"/>
                        <a:t>Superstore</a:t>
                      </a:r>
                      <a:r>
                        <a:rPr lang="en-US" sz="900" b="0" baseline="0" dirty="0" smtClean="0"/>
                        <a:t> </a:t>
                      </a:r>
                      <a:r>
                        <a:rPr lang="en-US" sz="900" b="0" dirty="0" smtClean="0"/>
                        <a:t>– 78%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42%</a:t>
                      </a:r>
                      <a:endParaRPr lang="en-US" sz="900" b="1" dirty="0"/>
                    </a:p>
                  </a:txBody>
                  <a:tcPr>
                    <a:solidFill>
                      <a:schemeClr val="accent5">
                        <a:lumMod val="20000"/>
                        <a:lumOff val="80000"/>
                      </a:schemeClr>
                    </a:solidFill>
                  </a:tcPr>
                </a:tc>
                <a:tc>
                  <a:txBody>
                    <a:bodyPr/>
                    <a:lstStyle/>
                    <a:p>
                      <a:pPr algn="ctr"/>
                      <a:r>
                        <a:rPr lang="en-US" sz="900" b="0" dirty="0" smtClean="0"/>
                        <a:t>SUV– 29%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2"/>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Toyota – 16%</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0" dirty="0" smtClean="0"/>
                        <a:t>Honda</a:t>
                      </a:r>
                      <a:r>
                        <a:rPr lang="en-US" sz="900" b="0" baseline="0" dirty="0" smtClean="0"/>
                        <a:t> </a:t>
                      </a:r>
                      <a:r>
                        <a:rPr lang="en-US" sz="900" b="0" dirty="0" smtClean="0"/>
                        <a:t>– 12%</a:t>
                      </a: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37851233"/>
              </p:ext>
            </p:extLst>
          </p:nvPr>
        </p:nvGraphicFramePr>
        <p:xfrm>
          <a:off x="101601" y="5511801"/>
          <a:ext cx="4343400" cy="128016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5">
                              <a:lumMod val="75000"/>
                            </a:schemeClr>
                          </a:solidFill>
                        </a:rPr>
                        <a:t>G A M B L I N G / G A M I N G   P O T E N T I A L</a:t>
                      </a:r>
                      <a:endParaRPr lang="en-US" sz="1200" b="1" dirty="0">
                        <a:solidFill>
                          <a:schemeClr val="accent5">
                            <a:lumMod val="75000"/>
                          </a:schemeClr>
                        </a:solidFill>
                      </a:endParaRPr>
                    </a:p>
                  </a:txBody>
                  <a:tcPr>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val="10000"/>
                  </a:ext>
                </a:extLst>
              </a:tr>
              <a:tr h="149854">
                <a:tc>
                  <a:txBody>
                    <a:bodyPr/>
                    <a:lstStyle/>
                    <a:p>
                      <a:pPr algn="r"/>
                      <a:r>
                        <a:rPr lang="en-US" sz="1050" b="1" dirty="0" smtClean="0"/>
                        <a:t>Risk Meter</a:t>
                      </a:r>
                      <a:endParaRPr lang="en-US" sz="1050" b="1" dirty="0"/>
                    </a:p>
                  </a:txBody>
                  <a:tcPr/>
                </a:tc>
                <a:tc>
                  <a:txBody>
                    <a:bodyPr/>
                    <a:lstStyle/>
                    <a:p>
                      <a:pPr algn="ctr"/>
                      <a:r>
                        <a:rPr lang="en-US" sz="1050" b="1" dirty="0" smtClean="0"/>
                        <a:t>13</a:t>
                      </a:r>
                      <a:r>
                        <a:rPr lang="en-US" sz="900" b="1" dirty="0" smtClean="0"/>
                        <a:t> </a:t>
                      </a:r>
                      <a:r>
                        <a:rPr lang="en-US" sz="900" i="1" dirty="0" smtClean="0"/>
                        <a:t>out of 25 points</a:t>
                      </a:r>
                      <a:endParaRPr lang="en-US" sz="900" i="1" dirty="0"/>
                    </a:p>
                  </a:txBody>
                  <a:tcPr/>
                </a:tc>
                <a:extLst>
                  <a:ext uri="{0D108BD9-81ED-4DB2-BD59-A6C34878D82A}">
                    <a16:rowId xmlns:a16="http://schemas.microsoft.com/office/drawing/2014/main" val="10001"/>
                  </a:ext>
                </a:extLst>
              </a:tr>
              <a:tr h="149854">
                <a:tc>
                  <a:txBody>
                    <a:bodyPr/>
                    <a:lstStyle/>
                    <a:p>
                      <a:pPr algn="r"/>
                      <a:r>
                        <a:rPr lang="en-US" sz="1050" b="1" dirty="0" smtClean="0"/>
                        <a:t>Gaming/Gambling Tendency</a:t>
                      </a:r>
                      <a:endParaRPr lang="en-US" sz="1050" b="1" dirty="0"/>
                    </a:p>
                  </a:txBody>
                  <a:tcPr/>
                </a:tc>
                <a:tc>
                  <a:txBody>
                    <a:bodyPr/>
                    <a:lstStyle/>
                    <a:p>
                      <a:pPr algn="ctr"/>
                      <a:r>
                        <a:rPr lang="en-US" sz="1050" b="1" dirty="0" smtClean="0"/>
                        <a:t>15 </a:t>
                      </a:r>
                      <a:r>
                        <a:rPr lang="en-US" sz="900" i="1" dirty="0" smtClean="0"/>
                        <a:t>out of 25 points</a:t>
                      </a:r>
                      <a:endParaRPr lang="en-US" sz="900" i="1" dirty="0"/>
                    </a:p>
                  </a:txBody>
                  <a:tcPr/>
                </a:tc>
                <a:extLst>
                  <a:ext uri="{0D108BD9-81ED-4DB2-BD59-A6C34878D82A}">
                    <a16:rowId xmlns:a16="http://schemas.microsoft.com/office/drawing/2014/main" val="10002"/>
                  </a:ext>
                </a:extLst>
              </a:tr>
              <a:tr h="149854">
                <a:tc>
                  <a:txBody>
                    <a:bodyPr/>
                    <a:lstStyle/>
                    <a:p>
                      <a:pPr algn="r"/>
                      <a:r>
                        <a:rPr lang="en-US" sz="1050" b="1" dirty="0" smtClean="0"/>
                        <a:t>Maryland Lottery Perception</a:t>
                      </a:r>
                      <a:endParaRPr lang="en-US" sz="1050" b="1" dirty="0"/>
                    </a:p>
                  </a:txBody>
                  <a:tcPr/>
                </a:tc>
                <a:tc>
                  <a:txBody>
                    <a:bodyPr/>
                    <a:lstStyle/>
                    <a:p>
                      <a:pPr algn="ctr"/>
                      <a:r>
                        <a:rPr lang="en-US" sz="1050" b="1" dirty="0" smtClean="0"/>
                        <a:t>30</a:t>
                      </a:r>
                      <a:r>
                        <a:rPr lang="en-US" sz="900" b="1" dirty="0" smtClean="0"/>
                        <a:t> </a:t>
                      </a:r>
                      <a:r>
                        <a:rPr lang="en-US" sz="900" i="1" dirty="0" smtClean="0"/>
                        <a:t>out of 50 points</a:t>
                      </a:r>
                      <a:endParaRPr lang="en-US" sz="900" i="1" dirty="0"/>
                    </a:p>
                  </a:txBody>
                  <a:tcPr/>
                </a:tc>
                <a:extLst>
                  <a:ext uri="{0D108BD9-81ED-4DB2-BD59-A6C34878D82A}">
                    <a16:rowId xmlns:a16="http://schemas.microsoft.com/office/drawing/2014/main" val="10003"/>
                  </a:ext>
                </a:extLst>
              </a:tr>
              <a:tr h="149854">
                <a:tc>
                  <a:txBody>
                    <a:bodyPr/>
                    <a:lstStyle/>
                    <a:p>
                      <a:pPr algn="r"/>
                      <a:r>
                        <a:rPr lang="en-US" sz="1050" b="1" dirty="0" smtClean="0">
                          <a:solidFill>
                            <a:schemeClr val="bg1"/>
                          </a:solidFill>
                        </a:rPr>
                        <a:t>Total Score</a:t>
                      </a:r>
                      <a:endParaRPr lang="en-US" sz="1050" b="1" dirty="0">
                        <a:solidFill>
                          <a:schemeClr val="bg1"/>
                        </a:solidFill>
                      </a:endParaRPr>
                    </a:p>
                  </a:txBody>
                  <a:tcPr>
                    <a:solidFill>
                      <a:schemeClr val="accent5"/>
                    </a:solidFill>
                  </a:tcPr>
                </a:tc>
                <a:tc>
                  <a:txBody>
                    <a:bodyPr/>
                    <a:lstStyle/>
                    <a:p>
                      <a:pPr algn="ctr"/>
                      <a:r>
                        <a:rPr lang="en-US" sz="1050" b="1" i="0" dirty="0" smtClean="0">
                          <a:solidFill>
                            <a:schemeClr val="bg1"/>
                          </a:solidFill>
                        </a:rPr>
                        <a:t>58</a:t>
                      </a:r>
                      <a:r>
                        <a:rPr lang="en-US" sz="1050" b="1" i="0" baseline="0" dirty="0" smtClean="0">
                          <a:solidFill>
                            <a:schemeClr val="bg1"/>
                          </a:solidFill>
                        </a:rPr>
                        <a:t> </a:t>
                      </a:r>
                      <a:r>
                        <a:rPr lang="en-US" sz="900" b="1" i="1" dirty="0" smtClean="0">
                          <a:solidFill>
                            <a:schemeClr val="bg1"/>
                          </a:solidFill>
                        </a:rPr>
                        <a:t>out of 100 points</a:t>
                      </a:r>
                      <a:endParaRPr lang="en-US" sz="900" b="1" i="1" dirty="0">
                        <a:solidFill>
                          <a:schemeClr val="bg1"/>
                        </a:solidFill>
                      </a:endParaRPr>
                    </a:p>
                  </a:txBody>
                  <a:tcPr>
                    <a:solidFill>
                      <a:schemeClr val="accent5"/>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10978519"/>
              </p:ext>
            </p:extLst>
          </p:nvPr>
        </p:nvGraphicFramePr>
        <p:xfrm>
          <a:off x="101601" y="1278466"/>
          <a:ext cx="4343400" cy="2226734"/>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tblGrid>
              <a:tr h="349917">
                <a:tc>
                  <a:txBody>
                    <a:bodyPr/>
                    <a:lstStyle/>
                    <a:p>
                      <a:pPr algn="ctr"/>
                      <a:r>
                        <a:rPr lang="en-US" sz="1200" b="1" dirty="0" smtClean="0">
                          <a:solidFill>
                            <a:schemeClr val="accent5">
                              <a:lumMod val="75000"/>
                            </a:schemeClr>
                          </a:solidFill>
                        </a:rPr>
                        <a:t>P R O F I L E  S U M M A R Y</a:t>
                      </a:r>
                      <a:r>
                        <a:rPr lang="en-US" sz="1200" b="1" baseline="0" dirty="0" smtClean="0">
                          <a:solidFill>
                            <a:schemeClr val="accent5">
                              <a:lumMod val="75000"/>
                            </a:schemeClr>
                          </a:solidFill>
                        </a:rPr>
                        <a:t> </a:t>
                      </a:r>
                      <a:endParaRPr lang="en-US" sz="1200" b="1" dirty="0">
                        <a:solidFill>
                          <a:schemeClr val="accent5">
                            <a:lumMod val="75000"/>
                          </a:schemeClr>
                        </a:solidFill>
                      </a:endParaRPr>
                    </a:p>
                  </a:txBody>
                  <a:tcPr anchor="ctr">
                    <a:solidFill>
                      <a:schemeClr val="bg1">
                        <a:lumMod val="95000"/>
                      </a:schemeClr>
                    </a:solidFill>
                  </a:tcPr>
                </a:tc>
                <a:extLst>
                  <a:ext uri="{0D108BD9-81ED-4DB2-BD59-A6C34878D82A}">
                    <a16:rowId xmlns:a16="http://schemas.microsoft.com/office/drawing/2014/main" val="10000"/>
                  </a:ext>
                </a:extLst>
              </a:tr>
              <a:tr h="1876817">
                <a:tc>
                  <a:txBody>
                    <a:bodyPr/>
                    <a:lstStyle/>
                    <a:p>
                      <a:pPr algn="l"/>
                      <a:endParaRPr lang="en-US" sz="1050" b="1"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572952007"/>
              </p:ext>
            </p:extLst>
          </p:nvPr>
        </p:nvGraphicFramePr>
        <p:xfrm>
          <a:off x="76199" y="3581402"/>
          <a:ext cx="4333876" cy="1801178"/>
        </p:xfrm>
        <a:graphic>
          <a:graphicData uri="http://schemas.openxmlformats.org/drawingml/2006/table">
            <a:tbl>
              <a:tblPr firstRow="1" bandRow="1">
                <a:tableStyleId>{5940675A-B579-460E-94D1-54222C63F5DA}</a:tableStyleId>
              </a:tblPr>
              <a:tblGrid>
                <a:gridCol w="1083469">
                  <a:extLst>
                    <a:ext uri="{9D8B030D-6E8A-4147-A177-3AD203B41FA5}">
                      <a16:colId xmlns:a16="http://schemas.microsoft.com/office/drawing/2014/main" val="20000"/>
                    </a:ext>
                  </a:extLst>
                </a:gridCol>
                <a:gridCol w="1083469">
                  <a:extLst>
                    <a:ext uri="{9D8B030D-6E8A-4147-A177-3AD203B41FA5}">
                      <a16:colId xmlns:a16="http://schemas.microsoft.com/office/drawing/2014/main" val="20001"/>
                    </a:ext>
                  </a:extLst>
                </a:gridCol>
                <a:gridCol w="1083469">
                  <a:extLst>
                    <a:ext uri="{9D8B030D-6E8A-4147-A177-3AD203B41FA5}">
                      <a16:colId xmlns:a16="http://schemas.microsoft.com/office/drawing/2014/main" val="20002"/>
                    </a:ext>
                  </a:extLst>
                </a:gridCol>
                <a:gridCol w="1083469">
                  <a:extLst>
                    <a:ext uri="{9D8B030D-6E8A-4147-A177-3AD203B41FA5}">
                      <a16:colId xmlns:a16="http://schemas.microsoft.com/office/drawing/2014/main" val="20003"/>
                    </a:ext>
                  </a:extLst>
                </a:gridCol>
              </a:tblGrid>
              <a:tr h="305530">
                <a:tc gridSpan="4">
                  <a:txBody>
                    <a:bodyPr/>
                    <a:lstStyle/>
                    <a:p>
                      <a:pPr algn="ctr"/>
                      <a:r>
                        <a:rPr lang="en-US" sz="1200" b="1" dirty="0" smtClean="0">
                          <a:solidFill>
                            <a:schemeClr val="accent5">
                              <a:lumMod val="75000"/>
                            </a:schemeClr>
                          </a:solidFill>
                        </a:rPr>
                        <a:t>C U R R E N T</a:t>
                      </a:r>
                      <a:r>
                        <a:rPr lang="en-US" sz="1200" b="1" baseline="0" dirty="0" smtClean="0">
                          <a:solidFill>
                            <a:schemeClr val="accent5">
                              <a:lumMod val="75000"/>
                            </a:schemeClr>
                          </a:solidFill>
                        </a:rPr>
                        <a:t>  L O T T E R Y  E X P E N D I T U R E</a:t>
                      </a:r>
                      <a:endParaRPr lang="en-US" sz="1200" b="1" dirty="0">
                        <a:solidFill>
                          <a:schemeClr val="accent5">
                            <a:lumMod val="75000"/>
                          </a:schemeClr>
                        </a:solidFill>
                      </a:endParaRPr>
                    </a:p>
                  </a:txBody>
                  <a:tcPr>
                    <a:solidFill>
                      <a:schemeClr val="bg1">
                        <a:lumMod val="95000"/>
                      </a:schemeClr>
                    </a:solidFill>
                  </a:tcPr>
                </a:tc>
                <a:tc hMerge="1">
                  <a:txBody>
                    <a:bodyPr/>
                    <a:lstStyle/>
                    <a:p>
                      <a:endParaRPr lang="en-US"/>
                    </a:p>
                  </a:txBody>
                  <a:tcPr/>
                </a:tc>
                <a:tc hMerge="1">
                  <a:txBody>
                    <a:bodyPr/>
                    <a:lstStyle/>
                    <a:p>
                      <a:endParaRPr lang="en-US" dirty="0"/>
                    </a:p>
                  </a:txBody>
                  <a:tcPr/>
                </a:tc>
                <a:tc hMerge="1">
                  <a:txBody>
                    <a:bodyPr/>
                    <a:lstStyle/>
                    <a:p>
                      <a:pPr algn="ctr"/>
                      <a:endParaRPr lang="en-US" sz="1200" b="1" dirty="0">
                        <a:solidFill>
                          <a:schemeClr val="accent2">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369301">
                <a:tc>
                  <a:txBody>
                    <a:bodyPr/>
                    <a:lstStyle/>
                    <a:p>
                      <a:pPr algn="r"/>
                      <a:endParaRPr lang="en-US" sz="900" b="1" dirty="0" smtClean="0"/>
                    </a:p>
                    <a:p>
                      <a:pPr algn="r"/>
                      <a:r>
                        <a:rPr lang="en-US" sz="1050" b="1" dirty="0" smtClean="0"/>
                        <a:t>Play Rate</a:t>
                      </a:r>
                      <a:endParaRPr lang="en-US" sz="1050" b="1" dirty="0"/>
                    </a:p>
                  </a:txBody>
                  <a:tcPr/>
                </a:tc>
                <a:tc>
                  <a:txBody>
                    <a:bodyPr/>
                    <a:lstStyle/>
                    <a:p>
                      <a:pPr algn="ctr"/>
                      <a:r>
                        <a:rPr lang="en-US" sz="900" b="1" i="1" dirty="0" smtClean="0"/>
                        <a:t>% of Respondents</a:t>
                      </a:r>
                      <a:endParaRPr lang="en-US" sz="900" b="1" i="1" dirty="0"/>
                    </a:p>
                  </a:txBody>
                  <a:tcPr/>
                </a:tc>
                <a:tc>
                  <a:txBody>
                    <a:bodyPr/>
                    <a:lstStyle/>
                    <a:p>
                      <a:pPr algn="ctr"/>
                      <a:r>
                        <a:rPr lang="en-US" sz="900" b="1" i="1" dirty="0" smtClean="0"/>
                        <a:t>Daily Games Spend/Year</a:t>
                      </a:r>
                    </a:p>
                  </a:txBody>
                  <a:tcPr/>
                </a:tc>
                <a:tc>
                  <a:txBody>
                    <a:bodyPr/>
                    <a:lstStyle/>
                    <a:p>
                      <a:pPr algn="ctr"/>
                      <a:r>
                        <a:rPr lang="en-US" sz="900" b="1" i="1" dirty="0" smtClean="0"/>
                        <a:t>Lottery Games </a:t>
                      </a:r>
                      <a:r>
                        <a:rPr lang="en-US" sz="900" b="1" i="1" baseline="0" dirty="0" smtClean="0"/>
                        <a:t>Spend/Year</a:t>
                      </a:r>
                      <a:endParaRPr lang="en-US" sz="900" b="1" i="1" dirty="0"/>
                    </a:p>
                  </a:txBody>
                  <a:tcPr/>
                </a:tc>
                <a:extLst>
                  <a:ext uri="{0D108BD9-81ED-4DB2-BD59-A6C34878D82A}">
                    <a16:rowId xmlns:a16="http://schemas.microsoft.com/office/drawing/2014/main" val="10001"/>
                  </a:ext>
                </a:extLst>
              </a:tr>
              <a:tr h="280068">
                <a:tc>
                  <a:txBody>
                    <a:bodyPr/>
                    <a:lstStyle/>
                    <a:p>
                      <a:pPr algn="r"/>
                      <a:r>
                        <a:rPr lang="en-US" sz="1050" b="1" dirty="0" smtClean="0"/>
                        <a:t>Daily</a:t>
                      </a:r>
                      <a:r>
                        <a:rPr lang="en-US" sz="1050" b="1" baseline="0" dirty="0" smtClean="0"/>
                        <a:t> </a:t>
                      </a:r>
                      <a:endParaRPr lang="en-US" sz="1050" b="1" dirty="0"/>
                    </a:p>
                  </a:txBody>
                  <a:tcPr/>
                </a:tc>
                <a:tc>
                  <a:txBody>
                    <a:bodyPr/>
                    <a:lstStyle/>
                    <a:p>
                      <a:pPr algn="ctr"/>
                      <a:r>
                        <a:rPr lang="en-US" sz="1050" i="0" dirty="0" smtClean="0"/>
                        <a:t>2%</a:t>
                      </a:r>
                      <a:endParaRPr lang="en-US" sz="1050" i="0" dirty="0"/>
                    </a:p>
                  </a:txBody>
                  <a:tcPr/>
                </a:tc>
                <a:tc>
                  <a:txBody>
                    <a:bodyPr/>
                    <a:lstStyle/>
                    <a:p>
                      <a:pPr algn="ctr"/>
                      <a:r>
                        <a:rPr lang="en-US" sz="1050" i="0" dirty="0" smtClean="0"/>
                        <a:t>$1,650</a:t>
                      </a:r>
                      <a:endParaRPr lang="en-US" sz="1050" i="0" dirty="0"/>
                    </a:p>
                  </a:txBody>
                  <a:tcPr/>
                </a:tc>
                <a:tc>
                  <a:txBody>
                    <a:bodyPr/>
                    <a:lstStyle/>
                    <a:p>
                      <a:pPr algn="ctr"/>
                      <a:r>
                        <a:rPr lang="en-US" sz="1050" i="0" dirty="0" smtClean="0"/>
                        <a:t>$2,623</a:t>
                      </a:r>
                      <a:endParaRPr lang="en-US" sz="1050" i="0" dirty="0"/>
                    </a:p>
                  </a:txBody>
                  <a:tcPr/>
                </a:tc>
                <a:extLst>
                  <a:ext uri="{0D108BD9-81ED-4DB2-BD59-A6C34878D82A}">
                    <a16:rowId xmlns:a16="http://schemas.microsoft.com/office/drawing/2014/main" val="10002"/>
                  </a:ext>
                </a:extLst>
              </a:tr>
              <a:tr h="280068">
                <a:tc>
                  <a:txBody>
                    <a:bodyPr/>
                    <a:lstStyle/>
                    <a:p>
                      <a:pPr algn="r"/>
                      <a:r>
                        <a:rPr lang="en-US" sz="1050" b="1" dirty="0" smtClean="0"/>
                        <a:t>Weekly</a:t>
                      </a:r>
                      <a:endParaRPr lang="en-US" sz="1050" b="1" dirty="0"/>
                    </a:p>
                  </a:txBody>
                  <a:tcPr/>
                </a:tc>
                <a:tc>
                  <a:txBody>
                    <a:bodyPr/>
                    <a:lstStyle/>
                    <a:p>
                      <a:pPr algn="ctr"/>
                      <a:r>
                        <a:rPr lang="en-US" sz="1050" i="0" dirty="0" smtClean="0"/>
                        <a:t>33%</a:t>
                      </a:r>
                      <a:endParaRPr lang="en-US" sz="1050" i="0" dirty="0"/>
                    </a:p>
                  </a:txBody>
                  <a:tcPr/>
                </a:tc>
                <a:tc>
                  <a:txBody>
                    <a:bodyPr/>
                    <a:lstStyle/>
                    <a:p>
                      <a:pPr algn="ctr"/>
                      <a:r>
                        <a:rPr lang="en-US" sz="1050" i="0" dirty="0" smtClean="0"/>
                        <a:t>$471</a:t>
                      </a:r>
                      <a:endParaRPr lang="en-US" sz="1050" i="0" dirty="0"/>
                    </a:p>
                  </a:txBody>
                  <a:tcPr/>
                </a:tc>
                <a:tc>
                  <a:txBody>
                    <a:bodyPr/>
                    <a:lstStyle/>
                    <a:p>
                      <a:pPr algn="ctr"/>
                      <a:r>
                        <a:rPr lang="en-US" sz="1050" i="0" dirty="0" smtClean="0"/>
                        <a:t>$883</a:t>
                      </a:r>
                      <a:endParaRPr lang="en-US" sz="1050" i="0" dirty="0"/>
                    </a:p>
                  </a:txBody>
                  <a:tcPr/>
                </a:tc>
                <a:extLst>
                  <a:ext uri="{0D108BD9-81ED-4DB2-BD59-A6C34878D82A}">
                    <a16:rowId xmlns:a16="http://schemas.microsoft.com/office/drawing/2014/main" val="10003"/>
                  </a:ext>
                </a:extLst>
              </a:tr>
              <a:tr h="280068">
                <a:tc>
                  <a:txBody>
                    <a:bodyPr/>
                    <a:lstStyle/>
                    <a:p>
                      <a:pPr algn="r"/>
                      <a:r>
                        <a:rPr lang="en-US" sz="1050" b="1" dirty="0" smtClean="0"/>
                        <a:t>Monthly</a:t>
                      </a:r>
                      <a:endParaRPr lang="en-US" sz="1050" b="1" dirty="0"/>
                    </a:p>
                  </a:txBody>
                  <a:tcPr/>
                </a:tc>
                <a:tc>
                  <a:txBody>
                    <a:bodyPr/>
                    <a:lstStyle/>
                    <a:p>
                      <a:pPr algn="ctr"/>
                      <a:r>
                        <a:rPr lang="en-US" sz="1050" i="0" dirty="0" smtClean="0"/>
                        <a:t>22%</a:t>
                      </a:r>
                      <a:endParaRPr lang="en-US" sz="1050" i="0" dirty="0"/>
                    </a:p>
                  </a:txBody>
                  <a:tcPr/>
                </a:tc>
                <a:tc>
                  <a:txBody>
                    <a:bodyPr/>
                    <a:lstStyle/>
                    <a:p>
                      <a:pPr algn="ctr"/>
                      <a:r>
                        <a:rPr lang="en-US" sz="1050" i="0" dirty="0" smtClean="0"/>
                        <a:t>$123</a:t>
                      </a:r>
                      <a:endParaRPr lang="en-US" sz="1050" i="0" dirty="0"/>
                    </a:p>
                  </a:txBody>
                  <a:tcPr/>
                </a:tc>
                <a:tc>
                  <a:txBody>
                    <a:bodyPr/>
                    <a:lstStyle/>
                    <a:p>
                      <a:pPr algn="ctr"/>
                      <a:r>
                        <a:rPr lang="en-US" sz="1050" i="0" dirty="0" smtClean="0"/>
                        <a:t>$310</a:t>
                      </a:r>
                      <a:endParaRPr lang="en-US" sz="1050" i="0" dirty="0"/>
                    </a:p>
                  </a:txBody>
                  <a:tcPr/>
                </a:tc>
                <a:extLst>
                  <a:ext uri="{0D108BD9-81ED-4DB2-BD59-A6C34878D82A}">
                    <a16:rowId xmlns:a16="http://schemas.microsoft.com/office/drawing/2014/main" val="10004"/>
                  </a:ext>
                </a:extLst>
              </a:tr>
              <a:tr h="266824">
                <a:tc>
                  <a:txBody>
                    <a:bodyPr/>
                    <a:lstStyle/>
                    <a:p>
                      <a:pPr algn="r"/>
                      <a:r>
                        <a:rPr lang="en-US" sz="1050" b="1" dirty="0" smtClean="0"/>
                        <a:t>&lt; Monthly</a:t>
                      </a:r>
                      <a:endParaRPr lang="en-US" sz="1050" b="1" dirty="0"/>
                    </a:p>
                  </a:txBody>
                  <a:tcPr/>
                </a:tc>
                <a:tc>
                  <a:txBody>
                    <a:bodyPr/>
                    <a:lstStyle/>
                    <a:p>
                      <a:pPr algn="ctr"/>
                      <a:r>
                        <a:rPr lang="en-US" sz="1050" i="0" dirty="0" smtClean="0"/>
                        <a:t>44%</a:t>
                      </a:r>
                      <a:endParaRPr lang="en-US" sz="1050" i="0" dirty="0"/>
                    </a:p>
                  </a:txBody>
                  <a:tcPr/>
                </a:tc>
                <a:tc>
                  <a:txBody>
                    <a:bodyPr/>
                    <a:lstStyle/>
                    <a:p>
                      <a:pPr algn="ctr"/>
                      <a:r>
                        <a:rPr lang="en-US" sz="1050" i="0" dirty="0" smtClean="0"/>
                        <a:t>$30</a:t>
                      </a:r>
                      <a:endParaRPr lang="en-US" sz="1050" i="0" dirty="0"/>
                    </a:p>
                  </a:txBody>
                  <a:tcPr/>
                </a:tc>
                <a:tc>
                  <a:txBody>
                    <a:bodyPr/>
                    <a:lstStyle/>
                    <a:p>
                      <a:pPr algn="ctr"/>
                      <a:r>
                        <a:rPr lang="en-US" sz="1050" i="0" dirty="0" smtClean="0"/>
                        <a:t>$81</a:t>
                      </a:r>
                      <a:endParaRPr lang="en-US" sz="1050" i="0" dirty="0"/>
                    </a:p>
                  </a:txBody>
                  <a:tcPr/>
                </a:tc>
                <a:extLst>
                  <a:ext uri="{0D108BD9-81ED-4DB2-BD59-A6C34878D82A}">
                    <a16:rowId xmlns:a16="http://schemas.microsoft.com/office/drawing/2014/main" val="10005"/>
                  </a:ext>
                </a:extLst>
              </a:tr>
            </a:tbl>
          </a:graphicData>
        </a:graphic>
      </p:graphicFrame>
      <p:pic>
        <p:nvPicPr>
          <p:cNvPr id="1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8087" t="9902" r="28424" b="6590"/>
          <a:stretch/>
        </p:blipFill>
        <p:spPr bwMode="auto">
          <a:xfrm>
            <a:off x="2971800" y="2033762"/>
            <a:ext cx="1447800" cy="140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7924800" y="762000"/>
            <a:ext cx="1191352" cy="369332"/>
          </a:xfrm>
          <a:prstGeom prst="rect">
            <a:avLst/>
          </a:prstGeom>
        </p:spPr>
        <p:txBody>
          <a:bodyPr wrap="none">
            <a:spAutoFit/>
          </a:bodyPr>
          <a:lstStyle/>
          <a:p>
            <a:pPr>
              <a:defRPr/>
            </a:pPr>
            <a:r>
              <a:rPr lang="en-US" i="1" dirty="0"/>
              <a:t>(n = </a:t>
            </a:r>
            <a:r>
              <a:rPr lang="en-US" i="1" dirty="0" smtClean="0"/>
              <a:t>1,321)</a:t>
            </a:r>
            <a:endParaRPr lang="en-US" i="1" dirty="0"/>
          </a:p>
        </p:txBody>
      </p:sp>
      <p:sp>
        <p:nvSpPr>
          <p:cNvPr id="2" name="Rectangle 1"/>
          <p:cNvSpPr/>
          <p:nvPr/>
        </p:nvSpPr>
        <p:spPr>
          <a:xfrm>
            <a:off x="121227" y="1600200"/>
            <a:ext cx="3200400" cy="1785104"/>
          </a:xfrm>
          <a:prstGeom prst="rect">
            <a:avLst/>
          </a:prstGeom>
        </p:spPr>
        <p:txBody>
          <a:bodyPr wrap="square">
            <a:spAutoFit/>
          </a:bodyPr>
          <a:lstStyle/>
          <a:p>
            <a:r>
              <a:rPr lang="en-US" sz="1100" dirty="0"/>
              <a:t>Jackpot players represent the largest group of the four Lottery game player segments.  One out of every three Jackpot players purchases a Jackpot game on a weekly basis.  Their average home value and household income is slightly </a:t>
            </a:r>
            <a:r>
              <a:rPr lang="en-US" sz="1100" dirty="0" smtClean="0"/>
              <a:t>High </a:t>
            </a:r>
            <a:r>
              <a:rPr lang="en-US" sz="1100" dirty="0"/>
              <a:t>than the other three segments. They have some college education and 58% are working full time.  They spend their leisure time watching broadcast TV, eating out, reading, traveling and cooking.  Their Gaming Score of 58 is the lowest of all four player segments.</a:t>
            </a:r>
          </a:p>
        </p:txBody>
      </p:sp>
      <p:sp>
        <p:nvSpPr>
          <p:cNvPr id="16" name="TextBox 15"/>
          <p:cNvSpPr txBox="1"/>
          <p:nvPr/>
        </p:nvSpPr>
        <p:spPr>
          <a:xfrm>
            <a:off x="3048000" y="1742209"/>
            <a:ext cx="1219200" cy="430887"/>
          </a:xfrm>
          <a:prstGeom prst="rect">
            <a:avLst/>
          </a:prstGeom>
          <a:noFill/>
        </p:spPr>
        <p:txBody>
          <a:bodyPr wrap="square" rtlCol="0">
            <a:spAutoFit/>
          </a:bodyPr>
          <a:lstStyle/>
          <a:p>
            <a:pPr algn="ctr"/>
            <a:r>
              <a:rPr lang="en-US" sz="1100" b="1" i="1" dirty="0" smtClean="0">
                <a:solidFill>
                  <a:schemeClr val="accent5">
                    <a:lumMod val="75000"/>
                  </a:schemeClr>
                </a:solidFill>
              </a:rPr>
              <a:t>% of Players Who Play Jackpot </a:t>
            </a:r>
            <a:endParaRPr lang="en-US" sz="1100" b="1" i="1" dirty="0">
              <a:solidFill>
                <a:schemeClr val="accent5">
                  <a:lumMod val="75000"/>
                </a:schemeClr>
              </a:solidFill>
            </a:endParaRPr>
          </a:p>
        </p:txBody>
      </p:sp>
    </p:spTree>
    <p:extLst>
      <p:ext uri="{BB962C8B-B14F-4D97-AF65-F5344CB8AC3E}">
        <p14:creationId xmlns:p14="http://schemas.microsoft.com/office/powerpoint/2010/main" val="117800610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p:cNvSpPr>
            <a:spLocks noGrp="1"/>
          </p:cNvSpPr>
          <p:nvPr>
            <p:ph type="body" sz="quarter" idx="10"/>
          </p:nvPr>
        </p:nvSpPr>
        <p:spPr>
          <a:xfrm>
            <a:off x="152400" y="304800"/>
            <a:ext cx="8991600" cy="685800"/>
          </a:xfrm>
        </p:spPr>
        <p:txBody>
          <a:bodyPr/>
          <a:lstStyle/>
          <a:p>
            <a:pPr lvl="0">
              <a:lnSpc>
                <a:spcPct val="70000"/>
              </a:lnSpc>
            </a:pPr>
            <a:r>
              <a:rPr lang="en-US" sz="4000" dirty="0" smtClean="0">
                <a:solidFill>
                  <a:srgbClr val="FF00FF"/>
                </a:solidFill>
              </a:rPr>
              <a:t>Scratch-Offs Player Profile</a:t>
            </a:r>
            <a:endParaRPr lang="en-US" sz="4000" dirty="0">
              <a:solidFill>
                <a:srgbClr val="FF00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628273859"/>
              </p:ext>
            </p:extLst>
          </p:nvPr>
        </p:nvGraphicFramePr>
        <p:xfrm>
          <a:off x="4690532" y="1278466"/>
          <a:ext cx="4343400" cy="5516880"/>
        </p:xfrm>
        <a:graphic>
          <a:graphicData uri="http://schemas.openxmlformats.org/drawingml/2006/table">
            <a:tbl>
              <a:tblPr firstRow="1" bandRow="1">
                <a:tableStyleId>{5940675A-B579-460E-94D1-54222C63F5DA}</a:tableStyleId>
              </a:tblPr>
              <a:tblGrid>
                <a:gridCol w="294536">
                  <a:extLst>
                    <a:ext uri="{9D8B030D-6E8A-4147-A177-3AD203B41FA5}">
                      <a16:colId xmlns:a16="http://schemas.microsoft.com/office/drawing/2014/main" val="20000"/>
                    </a:ext>
                  </a:extLst>
                </a:gridCol>
                <a:gridCol w="130566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64862">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chemeClr val="bg1"/>
                          </a:solidFill>
                        </a:rPr>
                        <a:t>Top Response </a:t>
                      </a:r>
                    </a:p>
                    <a:p>
                      <a:pPr algn="ctr"/>
                      <a:r>
                        <a:rPr lang="en-US" sz="900" b="1" dirty="0" smtClean="0">
                          <a:solidFill>
                            <a:schemeClr val="bg1"/>
                          </a:solidFill>
                        </a:rPr>
                        <a:t> (or Average)</a:t>
                      </a:r>
                    </a:p>
                  </a:txBody>
                  <a:tcPr>
                    <a:lnT w="12700" cap="flat" cmpd="sng" algn="ctr">
                      <a:solidFill>
                        <a:schemeClr val="tx1"/>
                      </a:solidFill>
                      <a:prstDash val="solid"/>
                      <a:round/>
                      <a:headEnd type="none" w="med" len="med"/>
                      <a:tailEnd type="none" w="med" len="med"/>
                    </a:lnT>
                    <a:solidFill>
                      <a:srgbClr val="FF00FF"/>
                    </a:solidFill>
                  </a:tcPr>
                </a:tc>
                <a:tc>
                  <a:txBody>
                    <a:bodyPr/>
                    <a:lstStyle/>
                    <a:p>
                      <a:pPr algn="ctr"/>
                      <a:r>
                        <a:rPr lang="en-US" sz="900" b="1" dirty="0" smtClean="0">
                          <a:solidFill>
                            <a:schemeClr val="tx1"/>
                          </a:solidFill>
                        </a:rPr>
                        <a:t>2</a:t>
                      </a:r>
                      <a:r>
                        <a:rPr lang="en-US" sz="900" b="1" baseline="30000" dirty="0" smtClean="0">
                          <a:solidFill>
                            <a:schemeClr val="tx1"/>
                          </a:solidFill>
                        </a:rPr>
                        <a:t>nd</a:t>
                      </a:r>
                      <a:r>
                        <a:rPr lang="en-US" sz="900" b="1" baseline="0" dirty="0" smtClean="0">
                          <a:solidFill>
                            <a:schemeClr val="tx1"/>
                          </a:solidFill>
                        </a:rPr>
                        <a:t> Top Response</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r h="228039">
                <a:tc rowSpan="13">
                  <a:txBody>
                    <a:bodyPr/>
                    <a:lstStyle/>
                    <a:p>
                      <a:pPr algn="ctr"/>
                      <a:r>
                        <a:rPr lang="en-US" sz="1050" b="1" dirty="0" smtClean="0">
                          <a:solidFill>
                            <a:srgbClr val="FF00FF"/>
                          </a:solidFill>
                        </a:rPr>
                        <a:t>DEMOGRAPHICS</a:t>
                      </a:r>
                      <a:endParaRPr lang="en-US" sz="1050" b="1" dirty="0">
                        <a:solidFill>
                          <a:srgbClr val="FF00FF"/>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47 years</a:t>
                      </a:r>
                      <a:endParaRPr lang="en-US" sz="900" b="1" dirty="0"/>
                    </a:p>
                  </a:txBody>
                  <a:tcPr>
                    <a:solidFill>
                      <a:srgbClr val="FFC9FF"/>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28039">
                <a:tc vMerge="1">
                  <a:txBody>
                    <a:bodyPr/>
                    <a:lstStyle/>
                    <a:p>
                      <a:pPr algn="r"/>
                      <a:endParaRPr lang="en-US" sz="900" b="1" dirty="0"/>
                    </a:p>
                  </a:txBody>
                  <a:tcPr/>
                </a:tc>
                <a:tc>
                  <a:txBody>
                    <a:bodyPr/>
                    <a:lstStyle/>
                    <a:p>
                      <a:pPr algn="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Female – 54%</a:t>
                      </a:r>
                      <a:endParaRPr lang="en-US" sz="900" b="1" dirty="0"/>
                    </a:p>
                  </a:txBody>
                  <a:tcPr>
                    <a:solidFill>
                      <a:srgbClr val="FFC9FF"/>
                    </a:solidFill>
                  </a:tcPr>
                </a:tc>
                <a:tc>
                  <a:txBody>
                    <a:bodyPr/>
                    <a:lstStyle/>
                    <a:p>
                      <a:pPr algn="ctr"/>
                      <a:r>
                        <a:rPr lang="en-US" sz="900" b="0" dirty="0" smtClean="0"/>
                        <a:t>Male – 46%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28039">
                <a:tc vMerge="1">
                  <a:txBody>
                    <a:bodyPr/>
                    <a:lstStyle/>
                    <a:p>
                      <a:pPr algn="r"/>
                      <a:endParaRPr lang="en-US" sz="900" b="1" dirty="0"/>
                    </a:p>
                  </a:txBody>
                  <a:tcPr/>
                </a:tc>
                <a:tc>
                  <a:txBody>
                    <a:bodyPr/>
                    <a:lstStyle/>
                    <a:p>
                      <a:pPr algn="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a:t>
                      </a:r>
                      <a:r>
                        <a:rPr lang="en-US" sz="900" b="1" baseline="0" dirty="0" smtClean="0"/>
                        <a:t> </a:t>
                      </a:r>
                      <a:r>
                        <a:rPr lang="en-US" sz="900" b="1" dirty="0" smtClean="0"/>
                        <a:t> – 75%</a:t>
                      </a:r>
                      <a:endParaRPr lang="en-US" sz="900" b="1" dirty="0"/>
                    </a:p>
                  </a:txBody>
                  <a:tcPr>
                    <a:solidFill>
                      <a:srgbClr val="FFC9FF"/>
                    </a:solidFill>
                  </a:tcPr>
                </a:tc>
                <a:tc>
                  <a:txBody>
                    <a:bodyPr/>
                    <a:lstStyle/>
                    <a:p>
                      <a:pPr algn="ctr"/>
                      <a:r>
                        <a:rPr lang="en-US" sz="900" b="0" dirty="0" smtClean="0"/>
                        <a:t>AA– 15%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28039">
                <a:tc vMerge="1">
                  <a:txBody>
                    <a:bodyPr/>
                    <a:lstStyle/>
                    <a:p>
                      <a:pPr algn="r"/>
                      <a:endParaRPr lang="en-US" sz="900" b="1" dirty="0"/>
                    </a:p>
                  </a:txBody>
                  <a:tcPr/>
                </a:tc>
                <a:tc>
                  <a:txBody>
                    <a:bodyPr/>
                    <a:lstStyle/>
                    <a:p>
                      <a:pPr algn="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60%</a:t>
                      </a:r>
                      <a:endParaRPr lang="en-US" sz="900" b="1" dirty="0"/>
                    </a:p>
                  </a:txBody>
                  <a:tcPr>
                    <a:solidFill>
                      <a:srgbClr val="FFC9FF"/>
                    </a:solidFill>
                  </a:tcPr>
                </a:tc>
                <a:tc>
                  <a:txBody>
                    <a:bodyPr/>
                    <a:lstStyle/>
                    <a:p>
                      <a:pPr algn="ctr"/>
                      <a:r>
                        <a:rPr lang="en-US" sz="900" b="0" dirty="0" smtClean="0"/>
                        <a:t>Townhome – 20%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8039">
                <a:tc vMerge="1">
                  <a:txBody>
                    <a:bodyPr/>
                    <a:lstStyle/>
                    <a:p>
                      <a:pPr algn="r"/>
                      <a:endParaRPr lang="en-US" sz="900" b="1" dirty="0"/>
                    </a:p>
                  </a:txBody>
                  <a:tcPr/>
                </a:tc>
                <a:tc>
                  <a:txBody>
                    <a:bodyPr/>
                    <a:lstStyle/>
                    <a:p>
                      <a:pPr algn="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$293,000</a:t>
                      </a:r>
                      <a:endParaRPr lang="en-US" sz="900" b="1" dirty="0"/>
                    </a:p>
                  </a:txBody>
                  <a:tcPr>
                    <a:solidFill>
                      <a:srgbClr val="FFC9FF"/>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8039">
                <a:tc vMerge="1">
                  <a:txBody>
                    <a:bodyPr/>
                    <a:lstStyle/>
                    <a:p>
                      <a:pPr algn="r"/>
                      <a:endParaRPr lang="en-US" sz="900" b="1" dirty="0"/>
                    </a:p>
                  </a:txBody>
                  <a:tcPr/>
                </a:tc>
                <a:tc>
                  <a:txBody>
                    <a:bodyPr/>
                    <a:lstStyle/>
                    <a:p>
                      <a:pPr algn="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 71%</a:t>
                      </a:r>
                      <a:endParaRPr lang="en-US" sz="900" b="1" dirty="0"/>
                    </a:p>
                  </a:txBody>
                  <a:tcPr>
                    <a:solidFill>
                      <a:srgbClr val="FFC9FF"/>
                    </a:solidFill>
                  </a:tcPr>
                </a:tc>
                <a:tc>
                  <a:txBody>
                    <a:bodyPr/>
                    <a:lstStyle/>
                    <a:p>
                      <a:pPr algn="ctr"/>
                      <a:r>
                        <a:rPr lang="en-US" sz="900" b="0" dirty="0" smtClean="0"/>
                        <a:t>Rent – 24%</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8039">
                <a:tc vMerge="1">
                  <a:txBody>
                    <a:bodyPr/>
                    <a:lstStyle/>
                    <a:p>
                      <a:pPr algn="r"/>
                      <a:endParaRPr lang="en-US" sz="900" b="1" dirty="0"/>
                    </a:p>
                  </a:txBody>
                  <a:tcPr/>
                </a:tc>
                <a:tc>
                  <a:txBody>
                    <a:bodyPr/>
                    <a:lstStyle/>
                    <a:p>
                      <a:pPr algn="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Married – 51%</a:t>
                      </a:r>
                      <a:endParaRPr lang="en-US" sz="900" b="1" dirty="0"/>
                    </a:p>
                  </a:txBody>
                  <a:tcPr>
                    <a:solidFill>
                      <a:srgbClr val="FFC9FF"/>
                    </a:solidFill>
                  </a:tcPr>
                </a:tc>
                <a:tc>
                  <a:txBody>
                    <a:bodyPr/>
                    <a:lstStyle/>
                    <a:p>
                      <a:pPr algn="ctr"/>
                      <a:r>
                        <a:rPr lang="en-US" sz="900" b="0" dirty="0" smtClean="0"/>
                        <a:t>Single  – 29%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8039">
                <a:tc vMerge="1">
                  <a:txBody>
                    <a:bodyPr/>
                    <a:lstStyle/>
                    <a:p>
                      <a:pPr algn="r"/>
                      <a:endParaRPr lang="en-US" sz="900" b="1" dirty="0"/>
                    </a:p>
                  </a:txBody>
                  <a:tcPr/>
                </a:tc>
                <a:tc>
                  <a:txBody>
                    <a:bodyPr/>
                    <a:lstStyle/>
                    <a:p>
                      <a:pPr algn="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29%</a:t>
                      </a:r>
                      <a:endParaRPr lang="en-US" sz="900" b="1" dirty="0"/>
                    </a:p>
                  </a:txBody>
                  <a:tcPr>
                    <a:solidFill>
                      <a:srgbClr val="FFC9FF"/>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8039">
                <a:tc vMerge="1">
                  <a:txBody>
                    <a:bodyPr/>
                    <a:lstStyle/>
                    <a:p>
                      <a:pPr algn="r"/>
                      <a:endParaRPr lang="en-US" sz="900" b="1" dirty="0"/>
                    </a:p>
                  </a:txBody>
                  <a:tcPr/>
                </a:tc>
                <a:tc>
                  <a:txBody>
                    <a:bodyPr/>
                    <a:lstStyle/>
                    <a:p>
                      <a:pPr algn="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Some college – 35%</a:t>
                      </a:r>
                      <a:endParaRPr lang="en-US" sz="900" b="1" dirty="0"/>
                    </a:p>
                  </a:txBody>
                  <a:tcPr>
                    <a:solidFill>
                      <a:srgbClr val="FFC9FF"/>
                    </a:solidFill>
                  </a:tcPr>
                </a:tc>
                <a:tc>
                  <a:txBody>
                    <a:bodyPr/>
                    <a:lstStyle/>
                    <a:p>
                      <a:pPr algn="ctr"/>
                      <a:r>
                        <a:rPr lang="en-US" sz="900" b="0" dirty="0" smtClean="0"/>
                        <a:t>4 years college – 31%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Full time – 58%</a:t>
                      </a:r>
                      <a:endParaRPr lang="en-US" sz="900" b="1" dirty="0"/>
                    </a:p>
                  </a:txBody>
                  <a:tcPr>
                    <a:solidFill>
                      <a:srgbClr val="FFC9FF"/>
                    </a:solidFill>
                  </a:tcPr>
                </a:tc>
                <a:tc>
                  <a:txBody>
                    <a:bodyPr/>
                    <a:lstStyle/>
                    <a:p>
                      <a:pPr algn="ctr"/>
                      <a:r>
                        <a:rPr lang="en-US" sz="900" b="0" dirty="0" smtClean="0"/>
                        <a:t>Retired – 15%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63%</a:t>
                      </a:r>
                      <a:endParaRPr lang="en-US" sz="900" b="1" dirty="0"/>
                    </a:p>
                  </a:txBody>
                  <a:tcPr>
                    <a:solidFill>
                      <a:srgbClr val="FFC9FF"/>
                    </a:solidFill>
                  </a:tcPr>
                </a:tc>
                <a:tc>
                  <a:txBody>
                    <a:bodyPr/>
                    <a:lstStyle/>
                    <a:p>
                      <a:pPr algn="ctr"/>
                      <a:r>
                        <a:rPr lang="en-US" sz="900" b="0" dirty="0" smtClean="0"/>
                        <a:t>Trade/Retail</a:t>
                      </a:r>
                      <a:r>
                        <a:rPr lang="en-US" sz="900" b="0" baseline="0" dirty="0" smtClean="0"/>
                        <a:t> </a:t>
                      </a:r>
                      <a:r>
                        <a:rPr lang="en-US" sz="900" b="0" dirty="0" smtClean="0"/>
                        <a:t>– 20%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$85,000</a:t>
                      </a:r>
                      <a:endParaRPr lang="en-US" sz="900" b="1" dirty="0"/>
                    </a:p>
                  </a:txBody>
                  <a:tcPr>
                    <a:lnB w="12700" cap="flat" cmpd="sng" algn="ctr">
                      <a:solidFill>
                        <a:schemeClr val="tx1"/>
                      </a:solidFill>
                      <a:prstDash val="solid"/>
                      <a:round/>
                      <a:headEnd type="none" w="med" len="med"/>
                      <a:tailEnd type="none" w="med" len="med"/>
                    </a:lnB>
                    <a:solidFill>
                      <a:srgbClr val="FFC9FF"/>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8039">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86%</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9FF"/>
                    </a:solidFill>
                  </a:tcPr>
                </a:tc>
                <a:tc>
                  <a:txBody>
                    <a:bodyPr/>
                    <a:lstStyle/>
                    <a:p>
                      <a:pPr algn="ct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21621">
                <a:tc>
                  <a:txBody>
                    <a:bodyPr/>
                    <a:lstStyle/>
                    <a:p>
                      <a:pPr algn="ctr"/>
                      <a:endParaRPr lang="en-US" sz="200" b="1" dirty="0">
                        <a:solidFill>
                          <a:srgbClr val="FF00FF"/>
                        </a:solidFill>
                      </a:endParaRPr>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8039">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rgbClr val="FF00FF"/>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rgbClr val="FF00FF"/>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rgbClr val="FF00FF"/>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rgbClr val="FF00FF"/>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rgbClr val="FF00FF"/>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rgbClr val="FF00FF"/>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rgbClr val="FF00FF"/>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rgbClr val="FF00FF"/>
                          </a:solidFill>
                        </a:rPr>
                        <a:t>E</a:t>
                      </a:r>
                      <a:endParaRPr lang="en-US" sz="1050" b="1" dirty="0">
                        <a:solidFill>
                          <a:srgbClr val="FF00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Watching TV – 82%</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9FF"/>
                    </a:solidFill>
                  </a:tcPr>
                </a:tc>
                <a:tc>
                  <a:txBody>
                    <a:bodyPr/>
                    <a:lstStyle/>
                    <a:p>
                      <a:pPr algn="ctr"/>
                      <a:r>
                        <a:rPr lang="en-US" sz="900" b="0" dirty="0" smtClean="0"/>
                        <a:t>Eating out – 73%</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8039">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Broadcast</a:t>
                      </a:r>
                      <a:r>
                        <a:rPr lang="en-US" sz="900" b="1" baseline="0" dirty="0" smtClean="0"/>
                        <a:t> TV</a:t>
                      </a:r>
                      <a:r>
                        <a:rPr lang="en-US" sz="900" b="1" dirty="0" smtClean="0"/>
                        <a:t>–9</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9FF"/>
                    </a:solidFill>
                  </a:tcPr>
                </a:tc>
                <a:tc>
                  <a:txBody>
                    <a:bodyPr/>
                    <a:lstStyle/>
                    <a:p>
                      <a:pPr algn="ctr"/>
                      <a:r>
                        <a:rPr lang="en-US" sz="900" b="0" dirty="0" smtClean="0"/>
                        <a:t>Using Internet – 9</a:t>
                      </a:r>
                      <a:r>
                        <a:rPr lang="en-US" sz="900" b="0" baseline="0" dirty="0" smtClean="0"/>
                        <a:t> hours</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Desktop – 36% of time</a:t>
                      </a:r>
                      <a:endParaRPr lang="en-US" sz="900" b="1" dirty="0"/>
                    </a:p>
                  </a:txBody>
                  <a:tcPr>
                    <a:lnT w="12700" cap="flat" cmpd="sng" algn="ctr">
                      <a:solidFill>
                        <a:schemeClr val="tx1"/>
                      </a:solidFill>
                      <a:prstDash val="solid"/>
                      <a:round/>
                      <a:headEnd type="none" w="med" len="med"/>
                      <a:tailEnd type="none" w="med" len="med"/>
                    </a:lnT>
                    <a:solidFill>
                      <a:srgbClr val="FFC9FF"/>
                    </a:solidFill>
                  </a:tcPr>
                </a:tc>
                <a:tc>
                  <a:txBody>
                    <a:bodyPr/>
                    <a:lstStyle/>
                    <a:p>
                      <a:pPr algn="ctr"/>
                      <a:r>
                        <a:rPr lang="en-US" sz="900" b="0" dirty="0" smtClean="0"/>
                        <a:t>Laptop – 34% of time</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Laptop – 80%</a:t>
                      </a:r>
                      <a:endParaRPr lang="en-US" sz="900" b="1" dirty="0"/>
                    </a:p>
                  </a:txBody>
                  <a:tcPr>
                    <a:solidFill>
                      <a:srgbClr val="FFC9FF"/>
                    </a:solidFill>
                  </a:tcPr>
                </a:tc>
                <a:tc>
                  <a:txBody>
                    <a:bodyPr/>
                    <a:lstStyle/>
                    <a:p>
                      <a:pPr algn="ctr"/>
                      <a:r>
                        <a:rPr lang="en-US" sz="900" b="0" dirty="0" smtClean="0"/>
                        <a:t>Smartphone – 74%</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8"/>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Comedy – 86%</a:t>
                      </a:r>
                      <a:endParaRPr lang="en-US" sz="900" b="1" dirty="0"/>
                    </a:p>
                  </a:txBody>
                  <a:tcPr>
                    <a:solidFill>
                      <a:srgbClr val="FFC9FF"/>
                    </a:solidFill>
                  </a:tcPr>
                </a:tc>
                <a:tc>
                  <a:txBody>
                    <a:bodyPr/>
                    <a:lstStyle/>
                    <a:p>
                      <a:pPr algn="ctr"/>
                      <a:r>
                        <a:rPr lang="en-US" sz="900" b="0" dirty="0" smtClean="0"/>
                        <a:t>Drama</a:t>
                      </a:r>
                      <a:r>
                        <a:rPr lang="en-US" sz="900" b="0" baseline="0" dirty="0" smtClean="0"/>
                        <a:t> </a:t>
                      </a:r>
                      <a:r>
                        <a:rPr lang="en-US" sz="900" b="0" dirty="0" smtClean="0"/>
                        <a:t>– 74%</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71%</a:t>
                      </a:r>
                      <a:endParaRPr lang="en-US" sz="900" b="1" dirty="0"/>
                    </a:p>
                  </a:txBody>
                  <a:tcPr>
                    <a:solidFill>
                      <a:srgbClr val="FFC9FF"/>
                    </a:solidFill>
                  </a:tcPr>
                </a:tc>
                <a:tc>
                  <a:txBody>
                    <a:bodyPr/>
                    <a:lstStyle/>
                    <a:p>
                      <a:pPr algn="ctr"/>
                      <a:r>
                        <a:rPr lang="en-US" sz="900" b="0" dirty="0" smtClean="0"/>
                        <a:t>YouTube – 36%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 – 86%</a:t>
                      </a:r>
                      <a:endParaRPr lang="en-US" sz="900" b="1" dirty="0"/>
                    </a:p>
                  </a:txBody>
                  <a:tcPr>
                    <a:solidFill>
                      <a:srgbClr val="FFC9FF"/>
                    </a:solidFill>
                  </a:tcPr>
                </a:tc>
                <a:tc>
                  <a:txBody>
                    <a:bodyPr/>
                    <a:lstStyle/>
                    <a:p>
                      <a:pPr algn="ctr"/>
                      <a:r>
                        <a:rPr lang="en-US" sz="900" b="0" dirty="0" smtClean="0"/>
                        <a:t>Superstore</a:t>
                      </a:r>
                      <a:r>
                        <a:rPr lang="en-US" sz="900" b="0" baseline="0" dirty="0" smtClean="0"/>
                        <a:t> </a:t>
                      </a:r>
                      <a:r>
                        <a:rPr lang="en-US" sz="900" b="0" dirty="0" smtClean="0"/>
                        <a:t>– 82%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41%</a:t>
                      </a:r>
                      <a:endParaRPr lang="en-US" sz="900" b="1" dirty="0"/>
                    </a:p>
                  </a:txBody>
                  <a:tcPr>
                    <a:solidFill>
                      <a:srgbClr val="FFC9FF"/>
                    </a:solidFill>
                  </a:tcPr>
                </a:tc>
                <a:tc>
                  <a:txBody>
                    <a:bodyPr/>
                    <a:lstStyle/>
                    <a:p>
                      <a:pPr algn="ctr"/>
                      <a:r>
                        <a:rPr lang="en-US" sz="900" b="0" dirty="0" smtClean="0"/>
                        <a:t>SUV– 29%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2"/>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Toyota</a:t>
                      </a:r>
                      <a:r>
                        <a:rPr lang="en-US" sz="900" b="1" baseline="0" dirty="0" smtClean="0"/>
                        <a:t> – 16% </a:t>
                      </a:r>
                      <a:endParaRPr lang="en-US" sz="900" b="1" dirty="0"/>
                    </a:p>
                  </a:txBody>
                  <a:tcPr>
                    <a:lnB w="12700" cap="flat" cmpd="sng" algn="ctr">
                      <a:solidFill>
                        <a:schemeClr val="tx1"/>
                      </a:solidFill>
                      <a:prstDash val="solid"/>
                      <a:round/>
                      <a:headEnd type="none" w="med" len="med"/>
                      <a:tailEnd type="none" w="med" len="med"/>
                    </a:lnB>
                    <a:solidFill>
                      <a:srgbClr val="FFC9FF"/>
                    </a:solidFill>
                  </a:tcPr>
                </a:tc>
                <a:tc>
                  <a:txBody>
                    <a:bodyPr/>
                    <a:lstStyle/>
                    <a:p>
                      <a:pPr algn="ctr"/>
                      <a:r>
                        <a:rPr lang="en-US" sz="900" b="0" dirty="0" smtClean="0"/>
                        <a:t>Honda – 12%</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77932829"/>
              </p:ext>
            </p:extLst>
          </p:nvPr>
        </p:nvGraphicFramePr>
        <p:xfrm>
          <a:off x="101601" y="5511801"/>
          <a:ext cx="4343400" cy="128016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rgbClr val="FF00FF"/>
                          </a:solidFill>
                        </a:rPr>
                        <a:t>G A M B L I N G / G A M I N G   P O T E N T I A L</a:t>
                      </a:r>
                      <a:endParaRPr lang="en-US" sz="1200" b="1" dirty="0">
                        <a:solidFill>
                          <a:srgbClr val="FF00FF"/>
                        </a:solidFill>
                      </a:endParaRPr>
                    </a:p>
                  </a:txBody>
                  <a:tcPr>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val="10000"/>
                  </a:ext>
                </a:extLst>
              </a:tr>
              <a:tr h="149854">
                <a:tc>
                  <a:txBody>
                    <a:bodyPr/>
                    <a:lstStyle/>
                    <a:p>
                      <a:pPr algn="r"/>
                      <a:r>
                        <a:rPr lang="en-US" sz="1050" b="1" dirty="0" smtClean="0"/>
                        <a:t>Risk Meter</a:t>
                      </a:r>
                      <a:endParaRPr lang="en-US" sz="1050" b="1" dirty="0"/>
                    </a:p>
                  </a:txBody>
                  <a:tcPr/>
                </a:tc>
                <a:tc>
                  <a:txBody>
                    <a:bodyPr/>
                    <a:lstStyle/>
                    <a:p>
                      <a:pPr algn="ctr"/>
                      <a:r>
                        <a:rPr lang="en-US" sz="1050" b="1" dirty="0" smtClean="0"/>
                        <a:t>13</a:t>
                      </a:r>
                      <a:r>
                        <a:rPr lang="en-US" sz="900" b="1" dirty="0" smtClean="0"/>
                        <a:t> </a:t>
                      </a:r>
                      <a:r>
                        <a:rPr lang="en-US" sz="900" i="1" dirty="0" smtClean="0"/>
                        <a:t>out of 25 points</a:t>
                      </a:r>
                      <a:endParaRPr lang="en-US" sz="900" i="1" dirty="0"/>
                    </a:p>
                  </a:txBody>
                  <a:tcPr/>
                </a:tc>
                <a:extLst>
                  <a:ext uri="{0D108BD9-81ED-4DB2-BD59-A6C34878D82A}">
                    <a16:rowId xmlns:a16="http://schemas.microsoft.com/office/drawing/2014/main" val="10001"/>
                  </a:ext>
                </a:extLst>
              </a:tr>
              <a:tr h="149854">
                <a:tc>
                  <a:txBody>
                    <a:bodyPr/>
                    <a:lstStyle/>
                    <a:p>
                      <a:pPr algn="r"/>
                      <a:r>
                        <a:rPr lang="en-US" sz="1050" b="1" dirty="0" smtClean="0"/>
                        <a:t>Gaming/Gambling Tendency</a:t>
                      </a:r>
                      <a:endParaRPr lang="en-US" sz="1050" b="1" dirty="0"/>
                    </a:p>
                  </a:txBody>
                  <a:tcPr/>
                </a:tc>
                <a:tc>
                  <a:txBody>
                    <a:bodyPr/>
                    <a:lstStyle/>
                    <a:p>
                      <a:pPr algn="ctr"/>
                      <a:r>
                        <a:rPr lang="en-US" sz="1050" b="1" dirty="0" smtClean="0"/>
                        <a:t>15 </a:t>
                      </a:r>
                      <a:r>
                        <a:rPr lang="en-US" sz="900" i="1" dirty="0" smtClean="0"/>
                        <a:t>out of 25 points</a:t>
                      </a:r>
                      <a:endParaRPr lang="en-US" sz="900" i="1" dirty="0"/>
                    </a:p>
                  </a:txBody>
                  <a:tcPr/>
                </a:tc>
                <a:extLst>
                  <a:ext uri="{0D108BD9-81ED-4DB2-BD59-A6C34878D82A}">
                    <a16:rowId xmlns:a16="http://schemas.microsoft.com/office/drawing/2014/main" val="10002"/>
                  </a:ext>
                </a:extLst>
              </a:tr>
              <a:tr h="149854">
                <a:tc>
                  <a:txBody>
                    <a:bodyPr/>
                    <a:lstStyle/>
                    <a:p>
                      <a:pPr algn="r"/>
                      <a:r>
                        <a:rPr lang="en-US" sz="1050" b="1" dirty="0" smtClean="0"/>
                        <a:t>Maryland Lottery Perception</a:t>
                      </a:r>
                      <a:endParaRPr lang="en-US" sz="1050" b="1" dirty="0"/>
                    </a:p>
                  </a:txBody>
                  <a:tcPr/>
                </a:tc>
                <a:tc>
                  <a:txBody>
                    <a:bodyPr/>
                    <a:lstStyle/>
                    <a:p>
                      <a:pPr algn="ctr"/>
                      <a:r>
                        <a:rPr lang="en-US" sz="1050" b="1" dirty="0" smtClean="0"/>
                        <a:t>32</a:t>
                      </a:r>
                      <a:r>
                        <a:rPr lang="en-US" sz="900" b="1" dirty="0" smtClean="0"/>
                        <a:t> </a:t>
                      </a:r>
                      <a:r>
                        <a:rPr lang="en-US" sz="900" i="1" dirty="0" smtClean="0"/>
                        <a:t>out of 50 points</a:t>
                      </a:r>
                      <a:endParaRPr lang="en-US" sz="900" i="1" dirty="0"/>
                    </a:p>
                  </a:txBody>
                  <a:tcPr/>
                </a:tc>
                <a:extLst>
                  <a:ext uri="{0D108BD9-81ED-4DB2-BD59-A6C34878D82A}">
                    <a16:rowId xmlns:a16="http://schemas.microsoft.com/office/drawing/2014/main" val="10003"/>
                  </a:ext>
                </a:extLst>
              </a:tr>
              <a:tr h="149854">
                <a:tc>
                  <a:txBody>
                    <a:bodyPr/>
                    <a:lstStyle/>
                    <a:p>
                      <a:pPr algn="r"/>
                      <a:r>
                        <a:rPr lang="en-US" sz="1050" b="1" dirty="0" smtClean="0">
                          <a:solidFill>
                            <a:schemeClr val="bg1"/>
                          </a:solidFill>
                        </a:rPr>
                        <a:t>Total Score</a:t>
                      </a:r>
                      <a:endParaRPr lang="en-US" sz="1050" b="1" dirty="0">
                        <a:solidFill>
                          <a:schemeClr val="bg1"/>
                        </a:solidFill>
                      </a:endParaRPr>
                    </a:p>
                  </a:txBody>
                  <a:tcPr>
                    <a:solidFill>
                      <a:srgbClr val="FF00FF"/>
                    </a:solidFill>
                  </a:tcPr>
                </a:tc>
                <a:tc>
                  <a:txBody>
                    <a:bodyPr/>
                    <a:lstStyle/>
                    <a:p>
                      <a:pPr algn="ctr"/>
                      <a:r>
                        <a:rPr lang="en-US" sz="1050" b="1" i="0" dirty="0" smtClean="0">
                          <a:solidFill>
                            <a:schemeClr val="bg1"/>
                          </a:solidFill>
                        </a:rPr>
                        <a:t>60</a:t>
                      </a:r>
                      <a:r>
                        <a:rPr lang="en-US" sz="1050" b="1" i="0" baseline="0" dirty="0" smtClean="0">
                          <a:solidFill>
                            <a:schemeClr val="bg1"/>
                          </a:solidFill>
                        </a:rPr>
                        <a:t> </a:t>
                      </a:r>
                      <a:r>
                        <a:rPr lang="en-US" sz="900" b="1" i="1" dirty="0" smtClean="0">
                          <a:solidFill>
                            <a:schemeClr val="bg1"/>
                          </a:solidFill>
                        </a:rPr>
                        <a:t>out of 100 points</a:t>
                      </a:r>
                      <a:endParaRPr lang="en-US" sz="900" b="1" i="1" dirty="0">
                        <a:solidFill>
                          <a:schemeClr val="bg1"/>
                        </a:solidFill>
                      </a:endParaRPr>
                    </a:p>
                  </a:txBody>
                  <a:tcPr>
                    <a:solidFill>
                      <a:srgbClr val="FF00FF"/>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675291042"/>
              </p:ext>
            </p:extLst>
          </p:nvPr>
        </p:nvGraphicFramePr>
        <p:xfrm>
          <a:off x="101601" y="1278466"/>
          <a:ext cx="4343400" cy="2226734"/>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tblGrid>
              <a:tr h="349917">
                <a:tc>
                  <a:txBody>
                    <a:bodyPr/>
                    <a:lstStyle/>
                    <a:p>
                      <a:pPr algn="ctr"/>
                      <a:r>
                        <a:rPr lang="en-US" sz="1200" b="1" dirty="0" smtClean="0">
                          <a:solidFill>
                            <a:srgbClr val="FF00FF"/>
                          </a:solidFill>
                        </a:rPr>
                        <a:t>P R O F I L E  S U M M A R Y</a:t>
                      </a:r>
                      <a:r>
                        <a:rPr lang="en-US" sz="1200" b="1" baseline="0" dirty="0" smtClean="0">
                          <a:solidFill>
                            <a:srgbClr val="FF00FF"/>
                          </a:solidFill>
                        </a:rPr>
                        <a:t> </a:t>
                      </a:r>
                      <a:endParaRPr lang="en-US" sz="1200" b="1" dirty="0">
                        <a:solidFill>
                          <a:srgbClr val="FF00FF"/>
                        </a:solidFill>
                      </a:endParaRPr>
                    </a:p>
                  </a:txBody>
                  <a:tcPr anchor="ctr">
                    <a:solidFill>
                      <a:schemeClr val="bg1">
                        <a:lumMod val="95000"/>
                      </a:schemeClr>
                    </a:solidFill>
                  </a:tcPr>
                </a:tc>
                <a:extLst>
                  <a:ext uri="{0D108BD9-81ED-4DB2-BD59-A6C34878D82A}">
                    <a16:rowId xmlns:a16="http://schemas.microsoft.com/office/drawing/2014/main" val="10000"/>
                  </a:ext>
                </a:extLst>
              </a:tr>
              <a:tr h="1876817">
                <a:tc>
                  <a:txBody>
                    <a:bodyPr/>
                    <a:lstStyle/>
                    <a:p>
                      <a:pPr algn="l"/>
                      <a:endParaRPr lang="en-US" sz="1200" b="1"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987789968"/>
              </p:ext>
            </p:extLst>
          </p:nvPr>
        </p:nvGraphicFramePr>
        <p:xfrm>
          <a:off x="76199" y="3581402"/>
          <a:ext cx="4333876" cy="1801178"/>
        </p:xfrm>
        <a:graphic>
          <a:graphicData uri="http://schemas.openxmlformats.org/drawingml/2006/table">
            <a:tbl>
              <a:tblPr firstRow="1" bandRow="1">
                <a:tableStyleId>{5940675A-B579-460E-94D1-54222C63F5DA}</a:tableStyleId>
              </a:tblPr>
              <a:tblGrid>
                <a:gridCol w="1083469">
                  <a:extLst>
                    <a:ext uri="{9D8B030D-6E8A-4147-A177-3AD203B41FA5}">
                      <a16:colId xmlns:a16="http://schemas.microsoft.com/office/drawing/2014/main" val="20000"/>
                    </a:ext>
                  </a:extLst>
                </a:gridCol>
                <a:gridCol w="1083469">
                  <a:extLst>
                    <a:ext uri="{9D8B030D-6E8A-4147-A177-3AD203B41FA5}">
                      <a16:colId xmlns:a16="http://schemas.microsoft.com/office/drawing/2014/main" val="20001"/>
                    </a:ext>
                  </a:extLst>
                </a:gridCol>
                <a:gridCol w="1083469">
                  <a:extLst>
                    <a:ext uri="{9D8B030D-6E8A-4147-A177-3AD203B41FA5}">
                      <a16:colId xmlns:a16="http://schemas.microsoft.com/office/drawing/2014/main" val="20002"/>
                    </a:ext>
                  </a:extLst>
                </a:gridCol>
                <a:gridCol w="1083469">
                  <a:extLst>
                    <a:ext uri="{9D8B030D-6E8A-4147-A177-3AD203B41FA5}">
                      <a16:colId xmlns:a16="http://schemas.microsoft.com/office/drawing/2014/main" val="20003"/>
                    </a:ext>
                  </a:extLst>
                </a:gridCol>
              </a:tblGrid>
              <a:tr h="305530">
                <a:tc gridSpan="4">
                  <a:txBody>
                    <a:bodyPr/>
                    <a:lstStyle/>
                    <a:p>
                      <a:pPr algn="ctr"/>
                      <a:r>
                        <a:rPr lang="en-US" sz="1200" b="1" dirty="0" smtClean="0">
                          <a:solidFill>
                            <a:srgbClr val="FF00FF"/>
                          </a:solidFill>
                        </a:rPr>
                        <a:t>C U R R E N T</a:t>
                      </a:r>
                      <a:r>
                        <a:rPr lang="en-US" sz="1200" b="1" baseline="0" dirty="0" smtClean="0">
                          <a:solidFill>
                            <a:srgbClr val="FF00FF"/>
                          </a:solidFill>
                        </a:rPr>
                        <a:t>  L O T T E R Y  E X P E N D I T U R E</a:t>
                      </a:r>
                      <a:endParaRPr lang="en-US" sz="1200" b="1" dirty="0">
                        <a:solidFill>
                          <a:srgbClr val="FF00FF"/>
                        </a:solidFill>
                      </a:endParaRPr>
                    </a:p>
                  </a:txBody>
                  <a:tcPr>
                    <a:solidFill>
                      <a:schemeClr val="bg1">
                        <a:lumMod val="95000"/>
                      </a:schemeClr>
                    </a:solidFill>
                  </a:tcPr>
                </a:tc>
                <a:tc hMerge="1">
                  <a:txBody>
                    <a:bodyPr/>
                    <a:lstStyle/>
                    <a:p>
                      <a:endParaRPr lang="en-US"/>
                    </a:p>
                  </a:txBody>
                  <a:tcPr/>
                </a:tc>
                <a:tc hMerge="1">
                  <a:txBody>
                    <a:bodyPr/>
                    <a:lstStyle/>
                    <a:p>
                      <a:endParaRPr lang="en-US" dirty="0"/>
                    </a:p>
                  </a:txBody>
                  <a:tcPr/>
                </a:tc>
                <a:tc hMerge="1">
                  <a:txBody>
                    <a:bodyPr/>
                    <a:lstStyle/>
                    <a:p>
                      <a:pPr algn="ctr"/>
                      <a:endParaRPr lang="en-US" sz="1200" b="1" dirty="0">
                        <a:solidFill>
                          <a:schemeClr val="accent2">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369301">
                <a:tc>
                  <a:txBody>
                    <a:bodyPr/>
                    <a:lstStyle/>
                    <a:p>
                      <a:pPr algn="r"/>
                      <a:endParaRPr lang="en-US" sz="900" b="1" dirty="0" smtClean="0"/>
                    </a:p>
                    <a:p>
                      <a:pPr algn="r"/>
                      <a:r>
                        <a:rPr lang="en-US" sz="1050" b="1" dirty="0" smtClean="0"/>
                        <a:t>Play Rate</a:t>
                      </a:r>
                      <a:endParaRPr lang="en-US" sz="1050" b="1" dirty="0"/>
                    </a:p>
                  </a:txBody>
                  <a:tcPr/>
                </a:tc>
                <a:tc>
                  <a:txBody>
                    <a:bodyPr/>
                    <a:lstStyle/>
                    <a:p>
                      <a:pPr algn="ctr"/>
                      <a:r>
                        <a:rPr lang="en-US" sz="900" b="1" i="1" dirty="0" smtClean="0"/>
                        <a:t>% of Respondents</a:t>
                      </a:r>
                      <a:endParaRPr lang="en-US" sz="900" b="1" i="1" dirty="0"/>
                    </a:p>
                  </a:txBody>
                  <a:tcPr/>
                </a:tc>
                <a:tc>
                  <a:txBody>
                    <a:bodyPr/>
                    <a:lstStyle/>
                    <a:p>
                      <a:pPr algn="ctr"/>
                      <a:r>
                        <a:rPr lang="en-US" sz="900" b="1" i="1" dirty="0" smtClean="0"/>
                        <a:t>Daily Games Spend/Year</a:t>
                      </a:r>
                    </a:p>
                  </a:txBody>
                  <a:tcPr/>
                </a:tc>
                <a:tc>
                  <a:txBody>
                    <a:bodyPr/>
                    <a:lstStyle/>
                    <a:p>
                      <a:pPr algn="ctr"/>
                      <a:r>
                        <a:rPr lang="en-US" sz="900" b="1" i="1" dirty="0" smtClean="0"/>
                        <a:t>Lottery Games </a:t>
                      </a:r>
                      <a:r>
                        <a:rPr lang="en-US" sz="900" b="1" i="1" baseline="0" dirty="0" smtClean="0"/>
                        <a:t>Spend/Year</a:t>
                      </a:r>
                      <a:endParaRPr lang="en-US" sz="900" b="1" i="1" dirty="0"/>
                    </a:p>
                  </a:txBody>
                  <a:tcPr/>
                </a:tc>
                <a:extLst>
                  <a:ext uri="{0D108BD9-81ED-4DB2-BD59-A6C34878D82A}">
                    <a16:rowId xmlns:a16="http://schemas.microsoft.com/office/drawing/2014/main" val="10001"/>
                  </a:ext>
                </a:extLst>
              </a:tr>
              <a:tr h="280068">
                <a:tc>
                  <a:txBody>
                    <a:bodyPr/>
                    <a:lstStyle/>
                    <a:p>
                      <a:pPr algn="r"/>
                      <a:r>
                        <a:rPr lang="en-US" sz="1050" b="1" dirty="0" smtClean="0"/>
                        <a:t>Daily</a:t>
                      </a:r>
                      <a:r>
                        <a:rPr lang="en-US" sz="1050" b="1" baseline="0" dirty="0" smtClean="0"/>
                        <a:t> </a:t>
                      </a:r>
                      <a:endParaRPr lang="en-US" sz="1050" b="1" dirty="0"/>
                    </a:p>
                  </a:txBody>
                  <a:tcPr/>
                </a:tc>
                <a:tc>
                  <a:txBody>
                    <a:bodyPr/>
                    <a:lstStyle/>
                    <a:p>
                      <a:pPr algn="ctr"/>
                      <a:r>
                        <a:rPr lang="en-US" sz="1050" i="0" dirty="0" smtClean="0"/>
                        <a:t>4%</a:t>
                      </a:r>
                      <a:endParaRPr lang="en-US" sz="1050" i="0" dirty="0"/>
                    </a:p>
                  </a:txBody>
                  <a:tcPr/>
                </a:tc>
                <a:tc>
                  <a:txBody>
                    <a:bodyPr/>
                    <a:lstStyle/>
                    <a:p>
                      <a:pPr algn="ctr"/>
                      <a:r>
                        <a:rPr lang="en-US" sz="1050" i="0" dirty="0" smtClean="0"/>
                        <a:t>$1,115</a:t>
                      </a:r>
                      <a:endParaRPr lang="en-US" sz="1050" i="0" dirty="0"/>
                    </a:p>
                  </a:txBody>
                  <a:tcPr/>
                </a:tc>
                <a:tc>
                  <a:txBody>
                    <a:bodyPr/>
                    <a:lstStyle/>
                    <a:p>
                      <a:pPr algn="ctr"/>
                      <a:r>
                        <a:rPr lang="en-US" sz="1050" i="0" dirty="0" smtClean="0"/>
                        <a:t>$2,035</a:t>
                      </a:r>
                      <a:endParaRPr lang="en-US" sz="1050" i="0" dirty="0"/>
                    </a:p>
                  </a:txBody>
                  <a:tcPr/>
                </a:tc>
                <a:extLst>
                  <a:ext uri="{0D108BD9-81ED-4DB2-BD59-A6C34878D82A}">
                    <a16:rowId xmlns:a16="http://schemas.microsoft.com/office/drawing/2014/main" val="10002"/>
                  </a:ext>
                </a:extLst>
              </a:tr>
              <a:tr h="280068">
                <a:tc>
                  <a:txBody>
                    <a:bodyPr/>
                    <a:lstStyle/>
                    <a:p>
                      <a:pPr algn="r"/>
                      <a:r>
                        <a:rPr lang="en-US" sz="1050" b="1" dirty="0" smtClean="0"/>
                        <a:t>Weekly</a:t>
                      </a:r>
                      <a:endParaRPr lang="en-US" sz="1050" b="1" dirty="0"/>
                    </a:p>
                  </a:txBody>
                  <a:tcPr/>
                </a:tc>
                <a:tc>
                  <a:txBody>
                    <a:bodyPr/>
                    <a:lstStyle/>
                    <a:p>
                      <a:pPr algn="ctr"/>
                      <a:r>
                        <a:rPr lang="en-US" sz="1050" i="0" dirty="0" smtClean="0"/>
                        <a:t>24%</a:t>
                      </a:r>
                      <a:endParaRPr lang="en-US" sz="1050" i="0" dirty="0"/>
                    </a:p>
                  </a:txBody>
                  <a:tcPr/>
                </a:tc>
                <a:tc>
                  <a:txBody>
                    <a:bodyPr/>
                    <a:lstStyle/>
                    <a:p>
                      <a:pPr algn="ctr"/>
                      <a:r>
                        <a:rPr lang="en-US" sz="1050" i="0" dirty="0" smtClean="0"/>
                        <a:t>$409</a:t>
                      </a:r>
                      <a:endParaRPr lang="en-US" sz="1050" i="0" dirty="0"/>
                    </a:p>
                  </a:txBody>
                  <a:tcPr/>
                </a:tc>
                <a:tc>
                  <a:txBody>
                    <a:bodyPr/>
                    <a:lstStyle/>
                    <a:p>
                      <a:pPr algn="ctr"/>
                      <a:r>
                        <a:rPr lang="en-US" sz="1050" i="0" dirty="0" smtClean="0"/>
                        <a:t>$926</a:t>
                      </a:r>
                      <a:endParaRPr lang="en-US" sz="1050" i="0" dirty="0"/>
                    </a:p>
                  </a:txBody>
                  <a:tcPr/>
                </a:tc>
                <a:extLst>
                  <a:ext uri="{0D108BD9-81ED-4DB2-BD59-A6C34878D82A}">
                    <a16:rowId xmlns:a16="http://schemas.microsoft.com/office/drawing/2014/main" val="10003"/>
                  </a:ext>
                </a:extLst>
              </a:tr>
              <a:tr h="280068">
                <a:tc>
                  <a:txBody>
                    <a:bodyPr/>
                    <a:lstStyle/>
                    <a:p>
                      <a:pPr algn="r"/>
                      <a:r>
                        <a:rPr lang="en-US" sz="1050" b="1" dirty="0" smtClean="0"/>
                        <a:t>Monthly</a:t>
                      </a:r>
                      <a:endParaRPr lang="en-US" sz="1050" b="1" dirty="0"/>
                    </a:p>
                  </a:txBody>
                  <a:tcPr/>
                </a:tc>
                <a:tc>
                  <a:txBody>
                    <a:bodyPr/>
                    <a:lstStyle/>
                    <a:p>
                      <a:pPr algn="ctr"/>
                      <a:r>
                        <a:rPr lang="en-US" sz="1050" i="0" dirty="0" smtClean="0"/>
                        <a:t>25%</a:t>
                      </a:r>
                      <a:endParaRPr lang="en-US" sz="1050" i="0" dirty="0"/>
                    </a:p>
                  </a:txBody>
                  <a:tcPr/>
                </a:tc>
                <a:tc>
                  <a:txBody>
                    <a:bodyPr/>
                    <a:lstStyle/>
                    <a:p>
                      <a:pPr algn="ctr"/>
                      <a:r>
                        <a:rPr lang="en-US" sz="1050" i="0" dirty="0" smtClean="0"/>
                        <a:t>$151</a:t>
                      </a:r>
                      <a:endParaRPr lang="en-US" sz="1050" i="0" dirty="0"/>
                    </a:p>
                  </a:txBody>
                  <a:tcPr/>
                </a:tc>
                <a:tc>
                  <a:txBody>
                    <a:bodyPr/>
                    <a:lstStyle/>
                    <a:p>
                      <a:pPr algn="ctr"/>
                      <a:r>
                        <a:rPr lang="en-US" sz="1050" i="0" dirty="0" smtClean="0"/>
                        <a:t>$460</a:t>
                      </a:r>
                      <a:endParaRPr lang="en-US" sz="1050" i="0" dirty="0"/>
                    </a:p>
                  </a:txBody>
                  <a:tcPr/>
                </a:tc>
                <a:extLst>
                  <a:ext uri="{0D108BD9-81ED-4DB2-BD59-A6C34878D82A}">
                    <a16:rowId xmlns:a16="http://schemas.microsoft.com/office/drawing/2014/main" val="10004"/>
                  </a:ext>
                </a:extLst>
              </a:tr>
              <a:tr h="266824">
                <a:tc>
                  <a:txBody>
                    <a:bodyPr/>
                    <a:lstStyle/>
                    <a:p>
                      <a:pPr algn="r"/>
                      <a:r>
                        <a:rPr lang="en-US" sz="1050" b="1" dirty="0" smtClean="0"/>
                        <a:t>&lt; Monthly</a:t>
                      </a:r>
                      <a:endParaRPr lang="en-US" sz="1050" b="1" dirty="0"/>
                    </a:p>
                  </a:txBody>
                  <a:tcPr/>
                </a:tc>
                <a:tc>
                  <a:txBody>
                    <a:bodyPr/>
                    <a:lstStyle/>
                    <a:p>
                      <a:pPr algn="ctr"/>
                      <a:r>
                        <a:rPr lang="en-US" sz="1050" i="0" dirty="0" smtClean="0"/>
                        <a:t>47%</a:t>
                      </a:r>
                      <a:endParaRPr lang="en-US" sz="1050" i="0" dirty="0"/>
                    </a:p>
                  </a:txBody>
                  <a:tcPr/>
                </a:tc>
                <a:tc>
                  <a:txBody>
                    <a:bodyPr/>
                    <a:lstStyle/>
                    <a:p>
                      <a:pPr algn="ctr"/>
                      <a:r>
                        <a:rPr lang="en-US" sz="1050" i="0" dirty="0" smtClean="0"/>
                        <a:t>$33</a:t>
                      </a:r>
                      <a:endParaRPr lang="en-US" sz="1050" i="0" dirty="0"/>
                    </a:p>
                  </a:txBody>
                  <a:tcPr/>
                </a:tc>
                <a:tc>
                  <a:txBody>
                    <a:bodyPr/>
                    <a:lstStyle/>
                    <a:p>
                      <a:pPr algn="ctr"/>
                      <a:r>
                        <a:rPr lang="en-US" sz="1050" i="0" dirty="0" smtClean="0"/>
                        <a:t>$177</a:t>
                      </a:r>
                      <a:endParaRPr lang="en-US" sz="1050" i="0" dirty="0"/>
                    </a:p>
                  </a:txBody>
                  <a:tcPr/>
                </a:tc>
                <a:extLst>
                  <a:ext uri="{0D108BD9-81ED-4DB2-BD59-A6C34878D82A}">
                    <a16:rowId xmlns:a16="http://schemas.microsoft.com/office/drawing/2014/main" val="10005"/>
                  </a:ext>
                </a:extLst>
              </a:tr>
            </a:tbl>
          </a:graphicData>
        </a:graphic>
      </p:graphicFrame>
      <p:sp>
        <p:nvSpPr>
          <p:cNvPr id="9" name="Rectangle 8"/>
          <p:cNvSpPr/>
          <p:nvPr/>
        </p:nvSpPr>
        <p:spPr>
          <a:xfrm>
            <a:off x="7924800" y="762000"/>
            <a:ext cx="1016625" cy="369332"/>
          </a:xfrm>
          <a:prstGeom prst="rect">
            <a:avLst/>
          </a:prstGeom>
        </p:spPr>
        <p:txBody>
          <a:bodyPr wrap="none">
            <a:spAutoFit/>
          </a:bodyPr>
          <a:lstStyle/>
          <a:p>
            <a:pPr>
              <a:defRPr/>
            </a:pPr>
            <a:r>
              <a:rPr lang="en-US" i="1" dirty="0"/>
              <a:t>(n = </a:t>
            </a:r>
            <a:r>
              <a:rPr lang="en-US" i="1" dirty="0" smtClean="0"/>
              <a:t>857)</a:t>
            </a:r>
            <a:endParaRPr lang="en-US" i="1" dirty="0"/>
          </a:p>
        </p:txBody>
      </p:sp>
      <p:sp>
        <p:nvSpPr>
          <p:cNvPr id="2" name="Rectangle 1"/>
          <p:cNvSpPr/>
          <p:nvPr/>
        </p:nvSpPr>
        <p:spPr>
          <a:xfrm>
            <a:off x="152400" y="1600200"/>
            <a:ext cx="2971800" cy="1954381"/>
          </a:xfrm>
          <a:prstGeom prst="rect">
            <a:avLst/>
          </a:prstGeom>
        </p:spPr>
        <p:txBody>
          <a:bodyPr wrap="square">
            <a:spAutoFit/>
          </a:bodyPr>
          <a:lstStyle/>
          <a:p>
            <a:r>
              <a:rPr lang="en-US" sz="1100" dirty="0"/>
              <a:t>Scratch-off players are the youngest segment and have a </a:t>
            </a:r>
            <a:r>
              <a:rPr lang="en-US" sz="1100" dirty="0" smtClean="0"/>
              <a:t>High </a:t>
            </a:r>
            <a:r>
              <a:rPr lang="en-US" sz="1100" dirty="0"/>
              <a:t>percentage of females playing the game.  Many of the demographic and lifestyle attributes are similar to the other groups. A quarter of this group play Scratch-offs weekly, while another quarter plays on a monthly basis.  They spend the majority of their leisure time watching broadcast TV, eating out, and spending time with friends and family, which is similar to the other segments.  They have a moderate Gaming Score of 60.</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6774" y="1911469"/>
            <a:ext cx="3337849" cy="1682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3124200" y="1742209"/>
            <a:ext cx="1219200" cy="430887"/>
          </a:xfrm>
          <a:prstGeom prst="rect">
            <a:avLst/>
          </a:prstGeom>
          <a:noFill/>
        </p:spPr>
        <p:txBody>
          <a:bodyPr wrap="square" rtlCol="0">
            <a:spAutoFit/>
          </a:bodyPr>
          <a:lstStyle/>
          <a:p>
            <a:pPr algn="ctr"/>
            <a:r>
              <a:rPr lang="en-US" sz="1100" b="1" i="1" dirty="0" smtClean="0">
                <a:solidFill>
                  <a:srgbClr val="FF00FF"/>
                </a:solidFill>
              </a:rPr>
              <a:t>% of Players Who Play Scratch-Offs</a:t>
            </a:r>
            <a:endParaRPr lang="en-US" sz="1100" b="1" i="1" dirty="0">
              <a:solidFill>
                <a:srgbClr val="FF00FF"/>
              </a:solidFill>
            </a:endParaRPr>
          </a:p>
        </p:txBody>
      </p:sp>
    </p:spTree>
    <p:extLst>
      <p:ext uri="{BB962C8B-B14F-4D97-AF65-F5344CB8AC3E}">
        <p14:creationId xmlns:p14="http://schemas.microsoft.com/office/powerpoint/2010/main" val="301762984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p:cNvSpPr>
            <a:spLocks noGrp="1"/>
          </p:cNvSpPr>
          <p:nvPr>
            <p:ph type="body" sz="quarter" idx="10"/>
          </p:nvPr>
        </p:nvSpPr>
        <p:spPr>
          <a:xfrm>
            <a:off x="142875" y="152400"/>
            <a:ext cx="8991600" cy="685800"/>
          </a:xfrm>
        </p:spPr>
        <p:txBody>
          <a:bodyPr/>
          <a:lstStyle/>
          <a:p>
            <a:pPr lvl="0">
              <a:lnSpc>
                <a:spcPct val="70000"/>
              </a:lnSpc>
            </a:pPr>
            <a:r>
              <a:rPr lang="en-US" sz="4000" dirty="0" smtClean="0">
                <a:solidFill>
                  <a:srgbClr val="00B050"/>
                </a:solidFill>
              </a:rPr>
              <a:t>Monitor Games </a:t>
            </a:r>
            <a:r>
              <a:rPr lang="en-US" sz="4000" dirty="0">
                <a:solidFill>
                  <a:srgbClr val="00B050"/>
                </a:solidFill>
              </a:rPr>
              <a:t>Player Profile</a:t>
            </a:r>
          </a:p>
          <a:p>
            <a:pPr lvl="0">
              <a:lnSpc>
                <a:spcPct val="70000"/>
              </a:lnSpc>
            </a:pPr>
            <a:r>
              <a:rPr lang="en-US" sz="2800" b="0" i="1" dirty="0" smtClean="0">
                <a:solidFill>
                  <a:prstClr val="black"/>
                </a:solidFill>
              </a:rPr>
              <a:t>(Keno, </a:t>
            </a:r>
            <a:r>
              <a:rPr lang="en-US" sz="2800" b="0" i="1" dirty="0" err="1" smtClean="0">
                <a:solidFill>
                  <a:prstClr val="black"/>
                </a:solidFill>
              </a:rPr>
              <a:t>Racetrax</a:t>
            </a:r>
            <a:r>
              <a:rPr lang="en-US" sz="2800" b="0" i="1" dirty="0" smtClean="0">
                <a:solidFill>
                  <a:prstClr val="black"/>
                </a:solidFill>
              </a:rPr>
              <a:t>)</a:t>
            </a:r>
            <a:endParaRPr lang="en-US" sz="2800" b="0" i="1" dirty="0">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994818205"/>
              </p:ext>
            </p:extLst>
          </p:nvPr>
        </p:nvGraphicFramePr>
        <p:xfrm>
          <a:off x="4690532" y="1278466"/>
          <a:ext cx="4343400" cy="5516880"/>
        </p:xfrm>
        <a:graphic>
          <a:graphicData uri="http://schemas.openxmlformats.org/drawingml/2006/table">
            <a:tbl>
              <a:tblPr firstRow="1" bandRow="1">
                <a:tableStyleId>{5940675A-B579-460E-94D1-54222C63F5DA}</a:tableStyleId>
              </a:tblPr>
              <a:tblGrid>
                <a:gridCol w="294536">
                  <a:extLst>
                    <a:ext uri="{9D8B030D-6E8A-4147-A177-3AD203B41FA5}">
                      <a16:colId xmlns:a16="http://schemas.microsoft.com/office/drawing/2014/main" val="20000"/>
                    </a:ext>
                  </a:extLst>
                </a:gridCol>
                <a:gridCol w="130566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64862">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chemeClr val="bg1"/>
                          </a:solidFill>
                        </a:rPr>
                        <a:t>Top Response </a:t>
                      </a:r>
                    </a:p>
                    <a:p>
                      <a:pPr algn="ctr"/>
                      <a:r>
                        <a:rPr lang="en-US" sz="900" b="1" dirty="0" smtClean="0">
                          <a:solidFill>
                            <a:schemeClr val="bg1"/>
                          </a:solidFill>
                        </a:rPr>
                        <a:t> (or Average)</a:t>
                      </a:r>
                    </a:p>
                  </a:txBody>
                  <a:tcPr>
                    <a:lnT w="12700" cap="flat" cmpd="sng" algn="ctr">
                      <a:solidFill>
                        <a:schemeClr val="tx1"/>
                      </a:solidFill>
                      <a:prstDash val="solid"/>
                      <a:round/>
                      <a:headEnd type="none" w="med" len="med"/>
                      <a:tailEnd type="none" w="med" len="med"/>
                    </a:lnT>
                    <a:solidFill>
                      <a:srgbClr val="00B050"/>
                    </a:solidFill>
                  </a:tcPr>
                </a:tc>
                <a:tc>
                  <a:txBody>
                    <a:bodyPr/>
                    <a:lstStyle/>
                    <a:p>
                      <a:pPr algn="ctr"/>
                      <a:r>
                        <a:rPr lang="en-US" sz="900" b="1" dirty="0" smtClean="0">
                          <a:solidFill>
                            <a:schemeClr val="tx1"/>
                          </a:solidFill>
                        </a:rPr>
                        <a:t>2</a:t>
                      </a:r>
                      <a:r>
                        <a:rPr lang="en-US" sz="900" b="1" baseline="30000" dirty="0" smtClean="0">
                          <a:solidFill>
                            <a:schemeClr val="tx1"/>
                          </a:solidFill>
                        </a:rPr>
                        <a:t>nd</a:t>
                      </a:r>
                      <a:r>
                        <a:rPr lang="en-US" sz="900" b="1" baseline="0" dirty="0" smtClean="0">
                          <a:solidFill>
                            <a:schemeClr val="tx1"/>
                          </a:solidFill>
                        </a:rPr>
                        <a:t> Top Response</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r h="228039">
                <a:tc rowSpan="13">
                  <a:txBody>
                    <a:bodyPr/>
                    <a:lstStyle/>
                    <a:p>
                      <a:pPr algn="ctr"/>
                      <a:r>
                        <a:rPr lang="en-US" sz="1050" b="1" dirty="0" smtClean="0">
                          <a:solidFill>
                            <a:srgbClr val="00B050"/>
                          </a:solidFill>
                        </a:rPr>
                        <a:t>DEMOGRAPHICS</a:t>
                      </a:r>
                      <a:endParaRPr lang="en-US" sz="1050" b="1" dirty="0">
                        <a:solidFill>
                          <a:srgbClr val="00B050"/>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47 years</a:t>
                      </a:r>
                      <a:endParaRPr lang="en-US" sz="900" b="1" dirty="0"/>
                    </a:p>
                  </a:txBody>
                  <a:tcPr>
                    <a:solidFill>
                      <a:srgbClr val="C9FFE1"/>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28039">
                <a:tc vMerge="1">
                  <a:txBody>
                    <a:bodyPr/>
                    <a:lstStyle/>
                    <a:p>
                      <a:pPr algn="r"/>
                      <a:endParaRPr lang="en-US" sz="900" b="1" dirty="0"/>
                    </a:p>
                  </a:txBody>
                  <a:tcPr/>
                </a:tc>
                <a:tc>
                  <a:txBody>
                    <a:bodyPr/>
                    <a:lstStyle/>
                    <a:p>
                      <a:pPr algn="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Male – 63%</a:t>
                      </a:r>
                      <a:endParaRPr lang="en-US" sz="900" b="1" dirty="0"/>
                    </a:p>
                  </a:txBody>
                  <a:tcPr>
                    <a:solidFill>
                      <a:srgbClr val="C9FFE1"/>
                    </a:solidFill>
                  </a:tcPr>
                </a:tc>
                <a:tc>
                  <a:txBody>
                    <a:bodyPr/>
                    <a:lstStyle/>
                    <a:p>
                      <a:pPr algn="ctr"/>
                      <a:r>
                        <a:rPr lang="en-US" sz="900" b="0" dirty="0" smtClean="0"/>
                        <a:t>Female – 37%</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28039">
                <a:tc vMerge="1">
                  <a:txBody>
                    <a:bodyPr/>
                    <a:lstStyle/>
                    <a:p>
                      <a:pPr algn="r"/>
                      <a:endParaRPr lang="en-US" sz="900" b="1" dirty="0"/>
                    </a:p>
                  </a:txBody>
                  <a:tcPr/>
                </a:tc>
                <a:tc>
                  <a:txBody>
                    <a:bodyPr/>
                    <a:lstStyle/>
                    <a:p>
                      <a:pPr algn="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a:t>
                      </a:r>
                      <a:r>
                        <a:rPr lang="en-US" sz="900" b="1" baseline="0" dirty="0" smtClean="0"/>
                        <a:t> </a:t>
                      </a:r>
                      <a:r>
                        <a:rPr lang="en-US" sz="900" b="1" dirty="0" smtClean="0"/>
                        <a:t> – 79%</a:t>
                      </a:r>
                      <a:endParaRPr lang="en-US" sz="900" b="1" dirty="0"/>
                    </a:p>
                  </a:txBody>
                  <a:tcPr>
                    <a:solidFill>
                      <a:srgbClr val="C9FFE1"/>
                    </a:solidFill>
                  </a:tcPr>
                </a:tc>
                <a:tc>
                  <a:txBody>
                    <a:bodyPr/>
                    <a:lstStyle/>
                    <a:p>
                      <a:pPr algn="ctr"/>
                      <a:r>
                        <a:rPr lang="en-US" sz="900" b="0" dirty="0" smtClean="0"/>
                        <a:t>AA– 13%</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28039">
                <a:tc vMerge="1">
                  <a:txBody>
                    <a:bodyPr/>
                    <a:lstStyle/>
                    <a:p>
                      <a:pPr algn="r"/>
                      <a:endParaRPr lang="en-US" sz="900" b="1" dirty="0"/>
                    </a:p>
                  </a:txBody>
                  <a:tcPr/>
                </a:tc>
                <a:tc>
                  <a:txBody>
                    <a:bodyPr/>
                    <a:lstStyle/>
                    <a:p>
                      <a:pPr algn="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66%</a:t>
                      </a:r>
                      <a:endParaRPr lang="en-US" sz="900" b="1" dirty="0"/>
                    </a:p>
                  </a:txBody>
                  <a:tcPr>
                    <a:solidFill>
                      <a:srgbClr val="C9FFE1"/>
                    </a:solidFill>
                  </a:tcPr>
                </a:tc>
                <a:tc>
                  <a:txBody>
                    <a:bodyPr/>
                    <a:lstStyle/>
                    <a:p>
                      <a:pPr algn="ctr"/>
                      <a:r>
                        <a:rPr lang="en-US" sz="900" b="0" dirty="0" smtClean="0"/>
                        <a:t>Townhome – 17%</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8039">
                <a:tc vMerge="1">
                  <a:txBody>
                    <a:bodyPr/>
                    <a:lstStyle/>
                    <a:p>
                      <a:pPr algn="r"/>
                      <a:endParaRPr lang="en-US" sz="900" b="1" dirty="0"/>
                    </a:p>
                  </a:txBody>
                  <a:tcPr/>
                </a:tc>
                <a:tc>
                  <a:txBody>
                    <a:bodyPr/>
                    <a:lstStyle/>
                    <a:p>
                      <a:pPr algn="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$280,000</a:t>
                      </a:r>
                      <a:endParaRPr lang="en-US" sz="900" b="1" dirty="0"/>
                    </a:p>
                  </a:txBody>
                  <a:tcPr>
                    <a:solidFill>
                      <a:srgbClr val="C9FFE1"/>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8039">
                <a:tc vMerge="1">
                  <a:txBody>
                    <a:bodyPr/>
                    <a:lstStyle/>
                    <a:p>
                      <a:pPr algn="r"/>
                      <a:endParaRPr lang="en-US" sz="900" b="1" dirty="0"/>
                    </a:p>
                  </a:txBody>
                  <a:tcPr/>
                </a:tc>
                <a:tc>
                  <a:txBody>
                    <a:bodyPr/>
                    <a:lstStyle/>
                    <a:p>
                      <a:pPr algn="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 77%</a:t>
                      </a:r>
                      <a:endParaRPr lang="en-US" sz="900" b="1" dirty="0"/>
                    </a:p>
                  </a:txBody>
                  <a:tcPr>
                    <a:solidFill>
                      <a:srgbClr val="C9FFE1"/>
                    </a:solidFill>
                  </a:tcPr>
                </a:tc>
                <a:tc>
                  <a:txBody>
                    <a:bodyPr/>
                    <a:lstStyle/>
                    <a:p>
                      <a:pPr algn="ctr"/>
                      <a:r>
                        <a:rPr lang="en-US" sz="900" b="0" dirty="0" smtClean="0"/>
                        <a:t>Rent – 19%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8039">
                <a:tc vMerge="1">
                  <a:txBody>
                    <a:bodyPr/>
                    <a:lstStyle/>
                    <a:p>
                      <a:pPr algn="r"/>
                      <a:endParaRPr lang="en-US" sz="900" b="1" dirty="0"/>
                    </a:p>
                  </a:txBody>
                  <a:tcPr/>
                </a:tc>
                <a:tc>
                  <a:txBody>
                    <a:bodyPr/>
                    <a:lstStyle/>
                    <a:p>
                      <a:pPr algn="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Married – 55%</a:t>
                      </a:r>
                      <a:endParaRPr lang="en-US" sz="900" b="1" dirty="0"/>
                    </a:p>
                  </a:txBody>
                  <a:tcPr>
                    <a:solidFill>
                      <a:srgbClr val="C9FFE1"/>
                    </a:solidFill>
                  </a:tcPr>
                </a:tc>
                <a:tc>
                  <a:txBody>
                    <a:bodyPr/>
                    <a:lstStyle/>
                    <a:p>
                      <a:pPr algn="ctr"/>
                      <a:r>
                        <a:rPr lang="en-US" sz="900" b="0" dirty="0" smtClean="0"/>
                        <a:t>Single  – 21%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8039">
                <a:tc vMerge="1">
                  <a:txBody>
                    <a:bodyPr/>
                    <a:lstStyle/>
                    <a:p>
                      <a:pPr algn="r"/>
                      <a:endParaRPr lang="en-US" sz="900" b="1" dirty="0"/>
                    </a:p>
                  </a:txBody>
                  <a:tcPr/>
                </a:tc>
                <a:tc>
                  <a:txBody>
                    <a:bodyPr/>
                    <a:lstStyle/>
                    <a:p>
                      <a:pPr algn="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28%</a:t>
                      </a:r>
                      <a:endParaRPr lang="en-US" sz="900" b="1" dirty="0"/>
                    </a:p>
                  </a:txBody>
                  <a:tcPr>
                    <a:solidFill>
                      <a:srgbClr val="C9FFE1"/>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8039">
                <a:tc vMerge="1">
                  <a:txBody>
                    <a:bodyPr/>
                    <a:lstStyle/>
                    <a:p>
                      <a:pPr algn="r"/>
                      <a:endParaRPr lang="en-US" sz="900" b="1" dirty="0"/>
                    </a:p>
                  </a:txBody>
                  <a:tcPr/>
                </a:tc>
                <a:tc>
                  <a:txBody>
                    <a:bodyPr/>
                    <a:lstStyle/>
                    <a:p>
                      <a:pPr algn="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Some college – 41%</a:t>
                      </a:r>
                      <a:endParaRPr lang="en-US" sz="900" b="1" dirty="0"/>
                    </a:p>
                  </a:txBody>
                  <a:tcPr>
                    <a:solidFill>
                      <a:srgbClr val="C9FFE1"/>
                    </a:solidFill>
                  </a:tcPr>
                </a:tc>
                <a:tc>
                  <a:txBody>
                    <a:bodyPr/>
                    <a:lstStyle/>
                    <a:p>
                      <a:pPr algn="ctr"/>
                      <a:r>
                        <a:rPr lang="en-US" sz="900" b="0" dirty="0" smtClean="0"/>
                        <a:t>High</a:t>
                      </a:r>
                      <a:r>
                        <a:rPr lang="en-US" sz="900" b="0" baseline="0" dirty="0" smtClean="0"/>
                        <a:t> School </a:t>
                      </a:r>
                      <a:r>
                        <a:rPr lang="en-US" sz="900" b="0" dirty="0" smtClean="0"/>
                        <a:t>– 24%</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Full time – 55%</a:t>
                      </a:r>
                      <a:endParaRPr lang="en-US" sz="900" b="1" dirty="0"/>
                    </a:p>
                  </a:txBody>
                  <a:tcPr>
                    <a:solidFill>
                      <a:srgbClr val="C9FFE1"/>
                    </a:solidFill>
                  </a:tcPr>
                </a:tc>
                <a:tc>
                  <a:txBody>
                    <a:bodyPr/>
                    <a:lstStyle/>
                    <a:p>
                      <a:pPr algn="ctr"/>
                      <a:r>
                        <a:rPr lang="en-US" sz="900" b="0" dirty="0" smtClean="0"/>
                        <a:t>Retired – 21%</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58%</a:t>
                      </a:r>
                      <a:endParaRPr lang="en-US" sz="900" b="1" dirty="0"/>
                    </a:p>
                  </a:txBody>
                  <a:tcPr>
                    <a:solidFill>
                      <a:srgbClr val="C9FFE1"/>
                    </a:solidFill>
                  </a:tcPr>
                </a:tc>
                <a:tc>
                  <a:txBody>
                    <a:bodyPr/>
                    <a:lstStyle/>
                    <a:p>
                      <a:pPr algn="ctr"/>
                      <a:r>
                        <a:rPr lang="en-US" sz="900" b="0" dirty="0" smtClean="0"/>
                        <a:t>Trade/Retail</a:t>
                      </a:r>
                      <a:r>
                        <a:rPr lang="en-US" sz="900" b="0" baseline="0" dirty="0" smtClean="0"/>
                        <a:t> </a:t>
                      </a:r>
                      <a:r>
                        <a:rPr lang="en-US" sz="900" b="0" dirty="0" smtClean="0"/>
                        <a:t>– 29%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$81,000</a:t>
                      </a:r>
                      <a:endParaRPr lang="en-US" sz="900" b="1" dirty="0"/>
                    </a:p>
                  </a:txBody>
                  <a:tcPr>
                    <a:lnB w="12700" cap="flat" cmpd="sng" algn="ctr">
                      <a:solidFill>
                        <a:schemeClr val="tx1"/>
                      </a:solidFill>
                      <a:prstDash val="solid"/>
                      <a:round/>
                      <a:headEnd type="none" w="med" len="med"/>
                      <a:tailEnd type="none" w="med" len="med"/>
                    </a:lnB>
                    <a:solidFill>
                      <a:srgbClr val="C9FFE1"/>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8039">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87%</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FE1"/>
                    </a:solidFill>
                  </a:tcPr>
                </a:tc>
                <a:tc>
                  <a:txBody>
                    <a:bodyPr/>
                    <a:lstStyle/>
                    <a:p>
                      <a:pPr algn="ct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21621">
                <a:tc>
                  <a:txBody>
                    <a:bodyPr/>
                    <a:lstStyle/>
                    <a:p>
                      <a:pPr algn="ctr"/>
                      <a:endParaRPr lang="en-US" sz="200" b="1" dirty="0">
                        <a:solidFill>
                          <a:srgbClr val="00B050"/>
                        </a:solidFill>
                      </a:endParaRPr>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8039">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rgbClr val="00B050"/>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rgbClr val="00B050"/>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rgbClr val="00B050"/>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rgbClr val="00B050"/>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rgbClr val="00B050"/>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rgbClr val="00B050"/>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rgbClr val="00B050"/>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rgbClr val="00B050"/>
                          </a:solidFill>
                        </a:rPr>
                        <a:t>E</a:t>
                      </a:r>
                      <a:endParaRPr lang="en-US" sz="1050" b="1"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Eating out – 85%</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FE1"/>
                    </a:solidFill>
                  </a:tcPr>
                </a:tc>
                <a:tc>
                  <a:txBody>
                    <a:bodyPr/>
                    <a:lstStyle/>
                    <a:p>
                      <a:pPr algn="ctr"/>
                      <a:r>
                        <a:rPr lang="en-US" sz="900" b="0" dirty="0" smtClean="0"/>
                        <a:t>Watching</a:t>
                      </a:r>
                      <a:r>
                        <a:rPr lang="en-US" sz="900" b="0" baseline="0" dirty="0" smtClean="0"/>
                        <a:t> TV </a:t>
                      </a:r>
                      <a:r>
                        <a:rPr lang="en-US" sz="900" b="0" dirty="0" smtClean="0"/>
                        <a:t>– 84%</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8039">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Broadcast</a:t>
                      </a:r>
                      <a:r>
                        <a:rPr lang="en-US" sz="900" b="1" baseline="0" dirty="0" smtClean="0"/>
                        <a:t> TV</a:t>
                      </a:r>
                      <a:r>
                        <a:rPr lang="en-US" sz="900" b="1" dirty="0" smtClean="0"/>
                        <a:t>–10</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FFE1"/>
                    </a:solidFill>
                  </a:tcPr>
                </a:tc>
                <a:tc>
                  <a:txBody>
                    <a:bodyPr/>
                    <a:lstStyle/>
                    <a:p>
                      <a:pPr algn="ctr"/>
                      <a:r>
                        <a:rPr lang="en-US" sz="900" b="0" dirty="0" smtClean="0"/>
                        <a:t>Using Internet – 9</a:t>
                      </a:r>
                      <a:r>
                        <a:rPr lang="en-US" sz="900" b="0" baseline="0" dirty="0" smtClean="0"/>
                        <a:t> hours</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Desktop – 43% of time</a:t>
                      </a:r>
                      <a:endParaRPr lang="en-US" sz="900" b="1" dirty="0"/>
                    </a:p>
                  </a:txBody>
                  <a:tcPr>
                    <a:lnT w="12700" cap="flat" cmpd="sng" algn="ctr">
                      <a:solidFill>
                        <a:schemeClr val="tx1"/>
                      </a:solidFill>
                      <a:prstDash val="solid"/>
                      <a:round/>
                      <a:headEnd type="none" w="med" len="med"/>
                      <a:tailEnd type="none" w="med" len="med"/>
                    </a:lnT>
                    <a:solidFill>
                      <a:srgbClr val="C9FFE1"/>
                    </a:solidFill>
                  </a:tcPr>
                </a:tc>
                <a:tc>
                  <a:txBody>
                    <a:bodyPr/>
                    <a:lstStyle/>
                    <a:p>
                      <a:pPr algn="ctr"/>
                      <a:r>
                        <a:rPr lang="en-US" sz="900" b="0" dirty="0" smtClean="0"/>
                        <a:t>Laptop – 30% of time</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Laptop – 79%</a:t>
                      </a:r>
                      <a:endParaRPr lang="en-US" sz="900" b="1" dirty="0"/>
                    </a:p>
                  </a:txBody>
                  <a:tcPr>
                    <a:solidFill>
                      <a:srgbClr val="C9FFE1"/>
                    </a:solidFill>
                  </a:tcPr>
                </a:tc>
                <a:tc>
                  <a:txBody>
                    <a:bodyPr/>
                    <a:lstStyle/>
                    <a:p>
                      <a:pPr algn="ctr"/>
                      <a:r>
                        <a:rPr lang="en-US" sz="900" b="0" dirty="0" smtClean="0"/>
                        <a:t>Smartphone – 69%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8"/>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Comedy – 84%</a:t>
                      </a:r>
                      <a:endParaRPr lang="en-US" sz="900" b="1" dirty="0"/>
                    </a:p>
                  </a:txBody>
                  <a:tcPr>
                    <a:solidFill>
                      <a:srgbClr val="C9FFE1"/>
                    </a:solidFill>
                  </a:tcPr>
                </a:tc>
                <a:tc>
                  <a:txBody>
                    <a:bodyPr/>
                    <a:lstStyle/>
                    <a:p>
                      <a:pPr algn="ctr"/>
                      <a:r>
                        <a:rPr lang="en-US" sz="900" b="0" dirty="0" smtClean="0"/>
                        <a:t>Drama  – 78%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72%</a:t>
                      </a:r>
                      <a:endParaRPr lang="en-US" sz="900" b="1" dirty="0"/>
                    </a:p>
                  </a:txBody>
                  <a:tcPr>
                    <a:solidFill>
                      <a:srgbClr val="C9FFE1"/>
                    </a:solidFill>
                  </a:tcPr>
                </a:tc>
                <a:tc>
                  <a:txBody>
                    <a:bodyPr/>
                    <a:lstStyle/>
                    <a:p>
                      <a:pPr algn="ctr"/>
                      <a:r>
                        <a:rPr lang="en-US" sz="900" b="0" dirty="0" smtClean="0"/>
                        <a:t>YouTube – 39%</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 – 88%</a:t>
                      </a:r>
                      <a:endParaRPr lang="en-US" sz="900" b="1" dirty="0"/>
                    </a:p>
                  </a:txBody>
                  <a:tcPr>
                    <a:solidFill>
                      <a:srgbClr val="C9FFE1"/>
                    </a:solidFill>
                  </a:tcPr>
                </a:tc>
                <a:tc>
                  <a:txBody>
                    <a:bodyPr/>
                    <a:lstStyle/>
                    <a:p>
                      <a:pPr algn="ctr"/>
                      <a:r>
                        <a:rPr lang="en-US" sz="900" b="0" dirty="0" smtClean="0"/>
                        <a:t>Superstore</a:t>
                      </a:r>
                      <a:r>
                        <a:rPr lang="en-US" sz="900" b="0" baseline="0" dirty="0" smtClean="0"/>
                        <a:t> </a:t>
                      </a:r>
                      <a:r>
                        <a:rPr lang="en-US" sz="900" b="0" dirty="0" smtClean="0"/>
                        <a:t>– 82%</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43%</a:t>
                      </a:r>
                      <a:endParaRPr lang="en-US" sz="900" b="1" dirty="0"/>
                    </a:p>
                  </a:txBody>
                  <a:tcPr>
                    <a:solidFill>
                      <a:srgbClr val="C9FFE1"/>
                    </a:solidFill>
                  </a:tcPr>
                </a:tc>
                <a:tc>
                  <a:txBody>
                    <a:bodyPr/>
                    <a:lstStyle/>
                    <a:p>
                      <a:pPr algn="ctr"/>
                      <a:r>
                        <a:rPr lang="en-US" sz="900" b="0" dirty="0" smtClean="0"/>
                        <a:t>SUV– 28%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2"/>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Chevy – 12%</a:t>
                      </a:r>
                      <a:endParaRPr lang="en-US" sz="900" b="1" dirty="0"/>
                    </a:p>
                  </a:txBody>
                  <a:tcPr>
                    <a:lnB w="12700" cap="flat" cmpd="sng" algn="ctr">
                      <a:solidFill>
                        <a:schemeClr val="tx1"/>
                      </a:solidFill>
                      <a:prstDash val="solid"/>
                      <a:round/>
                      <a:headEnd type="none" w="med" len="med"/>
                      <a:tailEnd type="none" w="med" len="med"/>
                    </a:lnB>
                    <a:solidFill>
                      <a:srgbClr val="C9FFE1"/>
                    </a:solidFill>
                  </a:tcPr>
                </a:tc>
                <a:tc>
                  <a:txBody>
                    <a:bodyPr/>
                    <a:lstStyle/>
                    <a:p>
                      <a:pPr algn="ctr"/>
                      <a:r>
                        <a:rPr lang="en-US" sz="900" b="0" dirty="0" smtClean="0"/>
                        <a:t>Ford – 12%</a:t>
                      </a: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39562140"/>
              </p:ext>
            </p:extLst>
          </p:nvPr>
        </p:nvGraphicFramePr>
        <p:xfrm>
          <a:off x="101601" y="5511801"/>
          <a:ext cx="4343400" cy="128016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rgbClr val="00B050"/>
                          </a:solidFill>
                        </a:rPr>
                        <a:t>G A M B L I N G / G A M I N G   P O T E N T I A L</a:t>
                      </a:r>
                      <a:endParaRPr lang="en-US" sz="1200" b="1" dirty="0">
                        <a:solidFill>
                          <a:srgbClr val="00B050"/>
                        </a:solidFill>
                      </a:endParaRPr>
                    </a:p>
                  </a:txBody>
                  <a:tcPr>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val="10000"/>
                  </a:ext>
                </a:extLst>
              </a:tr>
              <a:tr h="149854">
                <a:tc>
                  <a:txBody>
                    <a:bodyPr/>
                    <a:lstStyle/>
                    <a:p>
                      <a:pPr algn="r"/>
                      <a:r>
                        <a:rPr lang="en-US" sz="1050" b="1" dirty="0" smtClean="0"/>
                        <a:t>Risk Meter</a:t>
                      </a:r>
                      <a:endParaRPr lang="en-US" sz="1050" b="1" dirty="0"/>
                    </a:p>
                  </a:txBody>
                  <a:tcPr/>
                </a:tc>
                <a:tc>
                  <a:txBody>
                    <a:bodyPr/>
                    <a:lstStyle/>
                    <a:p>
                      <a:pPr algn="ctr"/>
                      <a:r>
                        <a:rPr lang="en-US" sz="1050" b="1" dirty="0" smtClean="0"/>
                        <a:t>14</a:t>
                      </a:r>
                      <a:r>
                        <a:rPr lang="en-US" sz="900" b="1" dirty="0" smtClean="0"/>
                        <a:t> </a:t>
                      </a:r>
                      <a:r>
                        <a:rPr lang="en-US" sz="900" i="1" dirty="0" smtClean="0"/>
                        <a:t>out of 25 points</a:t>
                      </a:r>
                      <a:endParaRPr lang="en-US" sz="900" i="1" dirty="0"/>
                    </a:p>
                  </a:txBody>
                  <a:tcPr/>
                </a:tc>
                <a:extLst>
                  <a:ext uri="{0D108BD9-81ED-4DB2-BD59-A6C34878D82A}">
                    <a16:rowId xmlns:a16="http://schemas.microsoft.com/office/drawing/2014/main" val="10001"/>
                  </a:ext>
                </a:extLst>
              </a:tr>
              <a:tr h="149854">
                <a:tc>
                  <a:txBody>
                    <a:bodyPr/>
                    <a:lstStyle/>
                    <a:p>
                      <a:pPr algn="r"/>
                      <a:r>
                        <a:rPr lang="en-US" sz="1050" b="1" dirty="0" smtClean="0"/>
                        <a:t>Gaming/Gambling Tendency</a:t>
                      </a:r>
                      <a:endParaRPr lang="en-US" sz="1050" b="1" dirty="0"/>
                    </a:p>
                  </a:txBody>
                  <a:tcPr/>
                </a:tc>
                <a:tc>
                  <a:txBody>
                    <a:bodyPr/>
                    <a:lstStyle/>
                    <a:p>
                      <a:pPr algn="ctr"/>
                      <a:r>
                        <a:rPr lang="en-US" sz="1050" b="1" dirty="0" smtClean="0"/>
                        <a:t>18 </a:t>
                      </a:r>
                      <a:r>
                        <a:rPr lang="en-US" sz="900" i="1" dirty="0" smtClean="0"/>
                        <a:t>out of 25 points</a:t>
                      </a:r>
                      <a:endParaRPr lang="en-US" sz="900" i="1" dirty="0"/>
                    </a:p>
                  </a:txBody>
                  <a:tcPr/>
                </a:tc>
                <a:extLst>
                  <a:ext uri="{0D108BD9-81ED-4DB2-BD59-A6C34878D82A}">
                    <a16:rowId xmlns:a16="http://schemas.microsoft.com/office/drawing/2014/main" val="10002"/>
                  </a:ext>
                </a:extLst>
              </a:tr>
              <a:tr h="149854">
                <a:tc>
                  <a:txBody>
                    <a:bodyPr/>
                    <a:lstStyle/>
                    <a:p>
                      <a:pPr algn="r"/>
                      <a:r>
                        <a:rPr lang="en-US" sz="1050" b="1" dirty="0" smtClean="0"/>
                        <a:t>Maryland Lottery Perception</a:t>
                      </a:r>
                      <a:endParaRPr lang="en-US" sz="1050" b="1" dirty="0"/>
                    </a:p>
                  </a:txBody>
                  <a:tcPr/>
                </a:tc>
                <a:tc>
                  <a:txBody>
                    <a:bodyPr/>
                    <a:lstStyle/>
                    <a:p>
                      <a:pPr algn="ctr"/>
                      <a:r>
                        <a:rPr lang="en-US" sz="1050" b="1" dirty="0" smtClean="0"/>
                        <a:t>34</a:t>
                      </a:r>
                      <a:r>
                        <a:rPr lang="en-US" sz="900" b="1" dirty="0" smtClean="0"/>
                        <a:t> </a:t>
                      </a:r>
                      <a:r>
                        <a:rPr lang="en-US" sz="900" i="1" dirty="0" smtClean="0"/>
                        <a:t>out of 50 points</a:t>
                      </a:r>
                      <a:endParaRPr lang="en-US" sz="900" i="1" dirty="0"/>
                    </a:p>
                  </a:txBody>
                  <a:tcPr/>
                </a:tc>
                <a:extLst>
                  <a:ext uri="{0D108BD9-81ED-4DB2-BD59-A6C34878D82A}">
                    <a16:rowId xmlns:a16="http://schemas.microsoft.com/office/drawing/2014/main" val="10003"/>
                  </a:ext>
                </a:extLst>
              </a:tr>
              <a:tr h="149854">
                <a:tc>
                  <a:txBody>
                    <a:bodyPr/>
                    <a:lstStyle/>
                    <a:p>
                      <a:pPr algn="r"/>
                      <a:r>
                        <a:rPr lang="en-US" sz="1050" b="1" dirty="0" smtClean="0">
                          <a:solidFill>
                            <a:schemeClr val="bg1"/>
                          </a:solidFill>
                        </a:rPr>
                        <a:t>Total Score</a:t>
                      </a:r>
                      <a:endParaRPr lang="en-US" sz="1050" b="1" dirty="0">
                        <a:solidFill>
                          <a:schemeClr val="bg1"/>
                        </a:solidFill>
                      </a:endParaRPr>
                    </a:p>
                  </a:txBody>
                  <a:tcPr>
                    <a:solidFill>
                      <a:srgbClr val="00B050"/>
                    </a:solidFill>
                  </a:tcPr>
                </a:tc>
                <a:tc>
                  <a:txBody>
                    <a:bodyPr/>
                    <a:lstStyle/>
                    <a:p>
                      <a:pPr algn="ctr"/>
                      <a:r>
                        <a:rPr lang="en-US" sz="1050" b="1" i="0" dirty="0" smtClean="0">
                          <a:solidFill>
                            <a:schemeClr val="bg1"/>
                          </a:solidFill>
                        </a:rPr>
                        <a:t>66</a:t>
                      </a:r>
                      <a:r>
                        <a:rPr lang="en-US" sz="1050" b="1" i="0" baseline="0" dirty="0" smtClean="0">
                          <a:solidFill>
                            <a:schemeClr val="bg1"/>
                          </a:solidFill>
                        </a:rPr>
                        <a:t> </a:t>
                      </a:r>
                      <a:r>
                        <a:rPr lang="en-US" sz="900" b="1" i="1" dirty="0" smtClean="0">
                          <a:solidFill>
                            <a:schemeClr val="bg1"/>
                          </a:solidFill>
                        </a:rPr>
                        <a:t>out of 100 points</a:t>
                      </a:r>
                      <a:endParaRPr lang="en-US" sz="900" b="1" i="1" dirty="0">
                        <a:solidFill>
                          <a:schemeClr val="bg1"/>
                        </a:solidFill>
                      </a:endParaRPr>
                    </a:p>
                  </a:txBody>
                  <a:tcPr>
                    <a:solidFill>
                      <a:srgbClr val="00B050"/>
                    </a:solidFill>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45292066"/>
              </p:ext>
            </p:extLst>
          </p:nvPr>
        </p:nvGraphicFramePr>
        <p:xfrm>
          <a:off x="101601" y="1278466"/>
          <a:ext cx="4343400" cy="2226734"/>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tblGrid>
              <a:tr h="349917">
                <a:tc>
                  <a:txBody>
                    <a:bodyPr/>
                    <a:lstStyle/>
                    <a:p>
                      <a:pPr algn="ctr"/>
                      <a:r>
                        <a:rPr lang="en-US" sz="1200" b="1" dirty="0" smtClean="0">
                          <a:solidFill>
                            <a:srgbClr val="00B050"/>
                          </a:solidFill>
                        </a:rPr>
                        <a:t>P R O F I L E  S U M M A R Y</a:t>
                      </a:r>
                      <a:r>
                        <a:rPr lang="en-US" sz="1200" b="1" baseline="0" dirty="0" smtClean="0">
                          <a:solidFill>
                            <a:srgbClr val="00B050"/>
                          </a:solidFill>
                        </a:rPr>
                        <a:t> </a:t>
                      </a:r>
                      <a:endParaRPr lang="en-US" sz="1200" b="1" dirty="0">
                        <a:solidFill>
                          <a:srgbClr val="00B050"/>
                        </a:solidFill>
                      </a:endParaRPr>
                    </a:p>
                  </a:txBody>
                  <a:tcPr anchor="ctr">
                    <a:solidFill>
                      <a:schemeClr val="bg1">
                        <a:lumMod val="95000"/>
                      </a:schemeClr>
                    </a:solidFill>
                  </a:tcPr>
                </a:tc>
                <a:extLst>
                  <a:ext uri="{0D108BD9-81ED-4DB2-BD59-A6C34878D82A}">
                    <a16:rowId xmlns:a16="http://schemas.microsoft.com/office/drawing/2014/main" val="10000"/>
                  </a:ext>
                </a:extLst>
              </a:tr>
              <a:tr h="1876817">
                <a:tc>
                  <a:txBody>
                    <a:bodyPr/>
                    <a:lstStyle/>
                    <a:p>
                      <a:pPr algn="l"/>
                      <a:endParaRPr lang="en-US" sz="1200" b="1"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105821486"/>
              </p:ext>
            </p:extLst>
          </p:nvPr>
        </p:nvGraphicFramePr>
        <p:xfrm>
          <a:off x="76199" y="3581402"/>
          <a:ext cx="4333876" cy="1801178"/>
        </p:xfrm>
        <a:graphic>
          <a:graphicData uri="http://schemas.openxmlformats.org/drawingml/2006/table">
            <a:tbl>
              <a:tblPr firstRow="1" bandRow="1">
                <a:tableStyleId>{5940675A-B579-460E-94D1-54222C63F5DA}</a:tableStyleId>
              </a:tblPr>
              <a:tblGrid>
                <a:gridCol w="1083469">
                  <a:extLst>
                    <a:ext uri="{9D8B030D-6E8A-4147-A177-3AD203B41FA5}">
                      <a16:colId xmlns:a16="http://schemas.microsoft.com/office/drawing/2014/main" val="20000"/>
                    </a:ext>
                  </a:extLst>
                </a:gridCol>
                <a:gridCol w="1083469">
                  <a:extLst>
                    <a:ext uri="{9D8B030D-6E8A-4147-A177-3AD203B41FA5}">
                      <a16:colId xmlns:a16="http://schemas.microsoft.com/office/drawing/2014/main" val="20001"/>
                    </a:ext>
                  </a:extLst>
                </a:gridCol>
                <a:gridCol w="1083469">
                  <a:extLst>
                    <a:ext uri="{9D8B030D-6E8A-4147-A177-3AD203B41FA5}">
                      <a16:colId xmlns:a16="http://schemas.microsoft.com/office/drawing/2014/main" val="20002"/>
                    </a:ext>
                  </a:extLst>
                </a:gridCol>
                <a:gridCol w="1083469">
                  <a:extLst>
                    <a:ext uri="{9D8B030D-6E8A-4147-A177-3AD203B41FA5}">
                      <a16:colId xmlns:a16="http://schemas.microsoft.com/office/drawing/2014/main" val="20003"/>
                    </a:ext>
                  </a:extLst>
                </a:gridCol>
              </a:tblGrid>
              <a:tr h="305530">
                <a:tc gridSpan="4">
                  <a:txBody>
                    <a:bodyPr/>
                    <a:lstStyle/>
                    <a:p>
                      <a:pPr algn="ctr"/>
                      <a:r>
                        <a:rPr lang="en-US" sz="1200" b="1" dirty="0" smtClean="0">
                          <a:solidFill>
                            <a:srgbClr val="00B050"/>
                          </a:solidFill>
                        </a:rPr>
                        <a:t>C U R R E N T</a:t>
                      </a:r>
                      <a:r>
                        <a:rPr lang="en-US" sz="1200" b="1" baseline="0" dirty="0" smtClean="0">
                          <a:solidFill>
                            <a:srgbClr val="00B050"/>
                          </a:solidFill>
                        </a:rPr>
                        <a:t>  L O T T E R Y  E X P E N D I T U R E</a:t>
                      </a:r>
                      <a:endParaRPr lang="en-US" sz="1200" b="1" dirty="0">
                        <a:solidFill>
                          <a:srgbClr val="00B050"/>
                        </a:solidFill>
                      </a:endParaRPr>
                    </a:p>
                  </a:txBody>
                  <a:tcPr>
                    <a:solidFill>
                      <a:schemeClr val="bg1">
                        <a:lumMod val="95000"/>
                      </a:schemeClr>
                    </a:solidFill>
                  </a:tcPr>
                </a:tc>
                <a:tc hMerge="1">
                  <a:txBody>
                    <a:bodyPr/>
                    <a:lstStyle/>
                    <a:p>
                      <a:endParaRPr lang="en-US"/>
                    </a:p>
                  </a:txBody>
                  <a:tcPr/>
                </a:tc>
                <a:tc hMerge="1">
                  <a:txBody>
                    <a:bodyPr/>
                    <a:lstStyle/>
                    <a:p>
                      <a:endParaRPr lang="en-US" dirty="0"/>
                    </a:p>
                  </a:txBody>
                  <a:tcPr/>
                </a:tc>
                <a:tc hMerge="1">
                  <a:txBody>
                    <a:bodyPr/>
                    <a:lstStyle/>
                    <a:p>
                      <a:pPr algn="ctr"/>
                      <a:endParaRPr lang="en-US" sz="1200" b="1" dirty="0">
                        <a:solidFill>
                          <a:schemeClr val="accent2">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369301">
                <a:tc>
                  <a:txBody>
                    <a:bodyPr/>
                    <a:lstStyle/>
                    <a:p>
                      <a:pPr algn="r"/>
                      <a:endParaRPr lang="en-US" sz="900" b="1" dirty="0" smtClean="0"/>
                    </a:p>
                    <a:p>
                      <a:pPr algn="r"/>
                      <a:r>
                        <a:rPr lang="en-US" sz="1050" b="1" dirty="0" smtClean="0"/>
                        <a:t>Play Rate</a:t>
                      </a:r>
                      <a:endParaRPr lang="en-US" sz="1050" b="1" dirty="0"/>
                    </a:p>
                  </a:txBody>
                  <a:tcPr/>
                </a:tc>
                <a:tc>
                  <a:txBody>
                    <a:bodyPr/>
                    <a:lstStyle/>
                    <a:p>
                      <a:pPr algn="ctr"/>
                      <a:r>
                        <a:rPr lang="en-US" sz="900" b="1" i="1" dirty="0" smtClean="0"/>
                        <a:t>% of Respondents</a:t>
                      </a:r>
                      <a:endParaRPr lang="en-US" sz="900" b="1" i="1" dirty="0"/>
                    </a:p>
                  </a:txBody>
                  <a:tcPr/>
                </a:tc>
                <a:tc>
                  <a:txBody>
                    <a:bodyPr/>
                    <a:lstStyle/>
                    <a:p>
                      <a:pPr algn="ctr"/>
                      <a:r>
                        <a:rPr lang="en-US" sz="900" b="1" i="1" dirty="0" smtClean="0"/>
                        <a:t>Daily Games Spend/Year</a:t>
                      </a:r>
                    </a:p>
                  </a:txBody>
                  <a:tcPr/>
                </a:tc>
                <a:tc>
                  <a:txBody>
                    <a:bodyPr/>
                    <a:lstStyle/>
                    <a:p>
                      <a:pPr algn="ctr"/>
                      <a:r>
                        <a:rPr lang="en-US" sz="900" b="1" i="1" dirty="0" smtClean="0"/>
                        <a:t>Lottery Games </a:t>
                      </a:r>
                      <a:r>
                        <a:rPr lang="en-US" sz="900" b="1" i="1" baseline="0" dirty="0" smtClean="0"/>
                        <a:t>Spend/Year</a:t>
                      </a:r>
                      <a:endParaRPr lang="en-US" sz="900" b="1" i="1" dirty="0"/>
                    </a:p>
                  </a:txBody>
                  <a:tcPr/>
                </a:tc>
                <a:extLst>
                  <a:ext uri="{0D108BD9-81ED-4DB2-BD59-A6C34878D82A}">
                    <a16:rowId xmlns:a16="http://schemas.microsoft.com/office/drawing/2014/main" val="10001"/>
                  </a:ext>
                </a:extLst>
              </a:tr>
              <a:tr h="280068">
                <a:tc>
                  <a:txBody>
                    <a:bodyPr/>
                    <a:lstStyle/>
                    <a:p>
                      <a:pPr algn="r"/>
                      <a:r>
                        <a:rPr lang="en-US" sz="1050" b="1" dirty="0" smtClean="0"/>
                        <a:t>Daily</a:t>
                      </a:r>
                      <a:r>
                        <a:rPr lang="en-US" sz="1050" b="1" baseline="0" dirty="0" smtClean="0"/>
                        <a:t> </a:t>
                      </a:r>
                      <a:endParaRPr lang="en-US" sz="1050" b="1" dirty="0"/>
                    </a:p>
                  </a:txBody>
                  <a:tcPr/>
                </a:tc>
                <a:tc>
                  <a:txBody>
                    <a:bodyPr/>
                    <a:lstStyle/>
                    <a:p>
                      <a:pPr algn="ctr"/>
                      <a:r>
                        <a:rPr lang="en-US" sz="1050" i="0" dirty="0" smtClean="0"/>
                        <a:t>9%</a:t>
                      </a:r>
                      <a:endParaRPr lang="en-US" sz="1050" i="0" dirty="0"/>
                    </a:p>
                  </a:txBody>
                  <a:tcPr/>
                </a:tc>
                <a:tc>
                  <a:txBody>
                    <a:bodyPr/>
                    <a:lstStyle/>
                    <a:p>
                      <a:pPr algn="ctr"/>
                      <a:r>
                        <a:rPr lang="en-US" sz="1050" i="0" dirty="0" smtClean="0"/>
                        <a:t>$1,999</a:t>
                      </a:r>
                      <a:endParaRPr lang="en-US" sz="1050" i="0" dirty="0"/>
                    </a:p>
                  </a:txBody>
                  <a:tcPr/>
                </a:tc>
                <a:tc>
                  <a:txBody>
                    <a:bodyPr/>
                    <a:lstStyle/>
                    <a:p>
                      <a:pPr algn="ctr"/>
                      <a:r>
                        <a:rPr lang="en-US" sz="1050" i="0" dirty="0" smtClean="0"/>
                        <a:t>$4,320</a:t>
                      </a:r>
                      <a:endParaRPr lang="en-US" sz="1050" i="0" dirty="0"/>
                    </a:p>
                  </a:txBody>
                  <a:tcPr/>
                </a:tc>
                <a:extLst>
                  <a:ext uri="{0D108BD9-81ED-4DB2-BD59-A6C34878D82A}">
                    <a16:rowId xmlns:a16="http://schemas.microsoft.com/office/drawing/2014/main" val="10002"/>
                  </a:ext>
                </a:extLst>
              </a:tr>
              <a:tr h="280068">
                <a:tc>
                  <a:txBody>
                    <a:bodyPr/>
                    <a:lstStyle/>
                    <a:p>
                      <a:pPr algn="r"/>
                      <a:r>
                        <a:rPr lang="en-US" sz="1050" b="1" dirty="0" smtClean="0"/>
                        <a:t>Weekly</a:t>
                      </a:r>
                      <a:endParaRPr lang="en-US" sz="1050" b="1" dirty="0"/>
                    </a:p>
                  </a:txBody>
                  <a:tcPr/>
                </a:tc>
                <a:tc>
                  <a:txBody>
                    <a:bodyPr/>
                    <a:lstStyle/>
                    <a:p>
                      <a:pPr algn="ctr"/>
                      <a:r>
                        <a:rPr lang="en-US" sz="1050" i="0" dirty="0" smtClean="0"/>
                        <a:t>25%</a:t>
                      </a:r>
                      <a:endParaRPr lang="en-US" sz="1050" i="0" dirty="0"/>
                    </a:p>
                  </a:txBody>
                  <a:tcPr/>
                </a:tc>
                <a:tc>
                  <a:txBody>
                    <a:bodyPr/>
                    <a:lstStyle/>
                    <a:p>
                      <a:pPr algn="ctr"/>
                      <a:r>
                        <a:rPr lang="en-US" sz="1050" i="0" dirty="0" smtClean="0"/>
                        <a:t>$274</a:t>
                      </a:r>
                      <a:endParaRPr lang="en-US" sz="1050" i="0" dirty="0"/>
                    </a:p>
                  </a:txBody>
                  <a:tcPr/>
                </a:tc>
                <a:tc>
                  <a:txBody>
                    <a:bodyPr/>
                    <a:lstStyle/>
                    <a:p>
                      <a:pPr algn="ctr"/>
                      <a:r>
                        <a:rPr lang="en-US" sz="1050" i="0" dirty="0" smtClean="0"/>
                        <a:t>$1,456</a:t>
                      </a:r>
                      <a:endParaRPr lang="en-US" sz="1050" i="0" dirty="0"/>
                    </a:p>
                  </a:txBody>
                  <a:tcPr/>
                </a:tc>
                <a:extLst>
                  <a:ext uri="{0D108BD9-81ED-4DB2-BD59-A6C34878D82A}">
                    <a16:rowId xmlns:a16="http://schemas.microsoft.com/office/drawing/2014/main" val="10003"/>
                  </a:ext>
                </a:extLst>
              </a:tr>
              <a:tr h="280068">
                <a:tc>
                  <a:txBody>
                    <a:bodyPr/>
                    <a:lstStyle/>
                    <a:p>
                      <a:pPr algn="r"/>
                      <a:r>
                        <a:rPr lang="en-US" sz="1050" b="1" dirty="0" smtClean="0"/>
                        <a:t>Monthly</a:t>
                      </a:r>
                      <a:endParaRPr lang="en-US" sz="1050" b="1" dirty="0"/>
                    </a:p>
                  </a:txBody>
                  <a:tcPr/>
                </a:tc>
                <a:tc>
                  <a:txBody>
                    <a:bodyPr/>
                    <a:lstStyle/>
                    <a:p>
                      <a:pPr algn="ctr"/>
                      <a:r>
                        <a:rPr lang="en-US" sz="1050" i="0" dirty="0" smtClean="0"/>
                        <a:t>23%</a:t>
                      </a:r>
                      <a:endParaRPr lang="en-US" sz="1050" i="0" dirty="0"/>
                    </a:p>
                  </a:txBody>
                  <a:tcPr/>
                </a:tc>
                <a:tc>
                  <a:txBody>
                    <a:bodyPr/>
                    <a:lstStyle/>
                    <a:p>
                      <a:pPr algn="ctr"/>
                      <a:r>
                        <a:rPr lang="en-US" sz="1050" i="0" dirty="0" smtClean="0"/>
                        <a:t>$177</a:t>
                      </a:r>
                      <a:endParaRPr lang="en-US" sz="1050" i="0" dirty="0"/>
                    </a:p>
                  </a:txBody>
                  <a:tcPr/>
                </a:tc>
                <a:tc>
                  <a:txBody>
                    <a:bodyPr/>
                    <a:lstStyle/>
                    <a:p>
                      <a:pPr algn="ctr"/>
                      <a:r>
                        <a:rPr lang="en-US" sz="1050" i="0" dirty="0" smtClean="0"/>
                        <a:t>$958</a:t>
                      </a:r>
                      <a:endParaRPr lang="en-US" sz="1050" i="0" dirty="0"/>
                    </a:p>
                  </a:txBody>
                  <a:tcPr/>
                </a:tc>
                <a:extLst>
                  <a:ext uri="{0D108BD9-81ED-4DB2-BD59-A6C34878D82A}">
                    <a16:rowId xmlns:a16="http://schemas.microsoft.com/office/drawing/2014/main" val="10004"/>
                  </a:ext>
                </a:extLst>
              </a:tr>
              <a:tr h="266824">
                <a:tc>
                  <a:txBody>
                    <a:bodyPr/>
                    <a:lstStyle/>
                    <a:p>
                      <a:pPr algn="r"/>
                      <a:r>
                        <a:rPr lang="en-US" sz="1050" b="1" dirty="0" smtClean="0"/>
                        <a:t>&lt; Monthly</a:t>
                      </a:r>
                      <a:endParaRPr lang="en-US" sz="1050" b="1" dirty="0"/>
                    </a:p>
                  </a:txBody>
                  <a:tcPr/>
                </a:tc>
                <a:tc>
                  <a:txBody>
                    <a:bodyPr/>
                    <a:lstStyle/>
                    <a:p>
                      <a:pPr algn="ctr"/>
                      <a:r>
                        <a:rPr lang="en-US" sz="1050" i="0" dirty="0" smtClean="0"/>
                        <a:t>43%</a:t>
                      </a:r>
                      <a:endParaRPr lang="en-US" sz="1050" i="0" dirty="0"/>
                    </a:p>
                  </a:txBody>
                  <a:tcPr/>
                </a:tc>
                <a:tc>
                  <a:txBody>
                    <a:bodyPr/>
                    <a:lstStyle/>
                    <a:p>
                      <a:pPr algn="ctr"/>
                      <a:r>
                        <a:rPr lang="en-US" sz="1050" i="0" dirty="0" smtClean="0"/>
                        <a:t>$56</a:t>
                      </a:r>
                      <a:endParaRPr lang="en-US" sz="1050" i="0" dirty="0"/>
                    </a:p>
                  </a:txBody>
                  <a:tcPr/>
                </a:tc>
                <a:tc>
                  <a:txBody>
                    <a:bodyPr/>
                    <a:lstStyle/>
                    <a:p>
                      <a:pPr algn="ctr"/>
                      <a:r>
                        <a:rPr lang="en-US" sz="1050" i="0" dirty="0" smtClean="0"/>
                        <a:t>$404</a:t>
                      </a:r>
                      <a:endParaRPr lang="en-US" sz="1050" i="0" dirty="0"/>
                    </a:p>
                  </a:txBody>
                  <a:tcPr/>
                </a:tc>
                <a:extLst>
                  <a:ext uri="{0D108BD9-81ED-4DB2-BD59-A6C34878D82A}">
                    <a16:rowId xmlns:a16="http://schemas.microsoft.com/office/drawing/2014/main" val="10005"/>
                  </a:ext>
                </a:extLst>
              </a:tr>
            </a:tbl>
          </a:graphicData>
        </a:graphic>
      </p:graphicFrame>
      <p:sp>
        <p:nvSpPr>
          <p:cNvPr id="9" name="Rectangle 8"/>
          <p:cNvSpPr/>
          <p:nvPr/>
        </p:nvSpPr>
        <p:spPr>
          <a:xfrm>
            <a:off x="7924800" y="762000"/>
            <a:ext cx="1016625" cy="369332"/>
          </a:xfrm>
          <a:prstGeom prst="rect">
            <a:avLst/>
          </a:prstGeom>
        </p:spPr>
        <p:txBody>
          <a:bodyPr wrap="none">
            <a:spAutoFit/>
          </a:bodyPr>
          <a:lstStyle/>
          <a:p>
            <a:pPr>
              <a:defRPr/>
            </a:pPr>
            <a:r>
              <a:rPr lang="en-US" i="1" dirty="0"/>
              <a:t>(n = </a:t>
            </a:r>
            <a:r>
              <a:rPr lang="en-US" i="1" dirty="0" smtClean="0"/>
              <a:t>134)</a:t>
            </a:r>
            <a:endParaRPr lang="en-US" i="1" dirty="0"/>
          </a:p>
        </p:txBody>
      </p:sp>
      <p:sp>
        <p:nvSpPr>
          <p:cNvPr id="2" name="Rectangle 1"/>
          <p:cNvSpPr/>
          <p:nvPr/>
        </p:nvSpPr>
        <p:spPr>
          <a:xfrm>
            <a:off x="76200" y="1606046"/>
            <a:ext cx="3352800" cy="1954381"/>
          </a:xfrm>
          <a:prstGeom prst="rect">
            <a:avLst/>
          </a:prstGeom>
        </p:spPr>
        <p:txBody>
          <a:bodyPr wrap="square">
            <a:spAutoFit/>
          </a:bodyPr>
          <a:lstStyle/>
          <a:p>
            <a:r>
              <a:rPr lang="en-US" sz="1100" dirty="0"/>
              <a:t>Similar to the Scratch-off players, this group is younger, however a much </a:t>
            </a:r>
            <a:r>
              <a:rPr lang="en-US" sz="1100" dirty="0" smtClean="0"/>
              <a:t>High </a:t>
            </a:r>
            <a:r>
              <a:rPr lang="en-US" sz="1100" dirty="0"/>
              <a:t>proportion of the players are males (2 out of 3 players).  They have the lowest aggregate education level with most have some </a:t>
            </a:r>
            <a:r>
              <a:rPr lang="en-US" sz="1100" dirty="0" smtClean="0"/>
              <a:t/>
            </a:r>
            <a:br>
              <a:rPr lang="en-US" sz="1100" dirty="0" smtClean="0"/>
            </a:br>
            <a:r>
              <a:rPr lang="en-US" sz="1100" dirty="0" smtClean="0"/>
              <a:t>college </a:t>
            </a:r>
            <a:r>
              <a:rPr lang="en-US" sz="1100" dirty="0"/>
              <a:t>or a high school education. Their daily players </a:t>
            </a:r>
            <a:r>
              <a:rPr lang="en-US" sz="1100" dirty="0" smtClean="0"/>
              <a:t>are </a:t>
            </a:r>
            <a:r>
              <a:rPr lang="en-US" sz="1100" dirty="0"/>
              <a:t>big spenders for monitor games and all </a:t>
            </a:r>
            <a:r>
              <a:rPr lang="en-US" sz="1100" dirty="0" smtClean="0"/>
              <a:t>lottery </a:t>
            </a:r>
          </a:p>
          <a:p>
            <a:r>
              <a:rPr lang="en-US" sz="1100" dirty="0" smtClean="0"/>
              <a:t>games </a:t>
            </a:r>
            <a:r>
              <a:rPr lang="en-US" sz="1100" dirty="0"/>
              <a:t>in general, averaging over four thousand </a:t>
            </a:r>
            <a:endParaRPr lang="en-US" sz="1100" dirty="0" smtClean="0"/>
          </a:p>
          <a:p>
            <a:r>
              <a:rPr lang="en-US" sz="1100" dirty="0" smtClean="0"/>
              <a:t>dollars </a:t>
            </a:r>
            <a:r>
              <a:rPr lang="en-US" sz="1100" dirty="0"/>
              <a:t>spent </a:t>
            </a:r>
            <a:r>
              <a:rPr lang="en-US" sz="1050" dirty="0"/>
              <a:t>per</a:t>
            </a:r>
            <a:r>
              <a:rPr lang="en-US" sz="1100" dirty="0"/>
              <a:t> year. Their Gaming Score of 66 </a:t>
            </a:r>
            <a:endParaRPr lang="en-US" sz="1100" dirty="0" smtClean="0"/>
          </a:p>
          <a:p>
            <a:r>
              <a:rPr lang="en-US" sz="1100" dirty="0" smtClean="0"/>
              <a:t>is </a:t>
            </a:r>
            <a:r>
              <a:rPr lang="en-US" sz="1100" dirty="0"/>
              <a:t>six points </a:t>
            </a:r>
            <a:r>
              <a:rPr lang="en-US" sz="1100" dirty="0" smtClean="0"/>
              <a:t>High </a:t>
            </a:r>
            <a:r>
              <a:rPr lang="en-US" sz="1100" dirty="0"/>
              <a:t>compared to the other gaming segments and they have the highest gaming/gambling tendency score (18 out of 25 points).</a:t>
            </a:r>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847" y="1903555"/>
            <a:ext cx="3337849" cy="1686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3200400" y="1620982"/>
            <a:ext cx="1219200" cy="600164"/>
          </a:xfrm>
          <a:prstGeom prst="rect">
            <a:avLst/>
          </a:prstGeom>
          <a:noFill/>
        </p:spPr>
        <p:txBody>
          <a:bodyPr wrap="square" rtlCol="0">
            <a:spAutoFit/>
          </a:bodyPr>
          <a:lstStyle/>
          <a:p>
            <a:pPr algn="ctr"/>
            <a:r>
              <a:rPr lang="en-US" sz="1100" b="1" i="1" dirty="0" smtClean="0">
                <a:solidFill>
                  <a:srgbClr val="00B050"/>
                </a:solidFill>
              </a:rPr>
              <a:t>% of Players </a:t>
            </a:r>
          </a:p>
          <a:p>
            <a:pPr algn="ctr"/>
            <a:r>
              <a:rPr lang="en-US" sz="1100" b="1" i="1" dirty="0" smtClean="0">
                <a:solidFill>
                  <a:srgbClr val="00B050"/>
                </a:solidFill>
              </a:rPr>
              <a:t>Who Play Monitor Games</a:t>
            </a:r>
            <a:endParaRPr lang="en-US" sz="1100" b="1" i="1" dirty="0">
              <a:solidFill>
                <a:srgbClr val="00B050"/>
              </a:solidFill>
            </a:endParaRPr>
          </a:p>
        </p:txBody>
      </p:sp>
    </p:spTree>
    <p:extLst>
      <p:ext uri="{BB962C8B-B14F-4D97-AF65-F5344CB8AC3E}">
        <p14:creationId xmlns:p14="http://schemas.microsoft.com/office/powerpoint/2010/main" val="123947960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81000" y="2138241"/>
            <a:ext cx="8305800" cy="990600"/>
          </a:xfrm>
        </p:spPr>
        <p:txBody>
          <a:bodyPr rtlCol="0"/>
          <a:lstStyle/>
          <a:p>
            <a:pPr marL="0" indent="0" eaLnBrk="1" hangingPunct="1">
              <a:defRPr/>
            </a:pPr>
            <a:r>
              <a:rPr lang="en-US" dirty="0" smtClean="0"/>
              <a:t>Profile </a:t>
            </a:r>
            <a:br>
              <a:rPr lang="en-US" dirty="0" smtClean="0"/>
            </a:br>
            <a:r>
              <a:rPr lang="en-US" dirty="0" smtClean="0"/>
              <a:t>Summaries</a:t>
            </a:r>
            <a:endParaRPr lang="en-US" dirty="0"/>
          </a:p>
        </p:txBody>
      </p:sp>
      <p:sp>
        <p:nvSpPr>
          <p:cNvPr id="5" name="TextBox 4"/>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7" name="Title 5"/>
          <p:cNvSpPr txBox="1">
            <a:spLocks/>
          </p:cNvSpPr>
          <p:nvPr/>
        </p:nvSpPr>
        <p:spPr>
          <a:xfrm>
            <a:off x="49213" y="228600"/>
            <a:ext cx="9144000" cy="1066800"/>
          </a:xfrm>
          <a:prstGeom prst="rect">
            <a:avLst/>
          </a:prstGeom>
        </p:spPr>
        <p:txBody>
          <a:bodyPr/>
          <a:lstStyle/>
          <a:p>
            <a:pPr fontAlgn="auto">
              <a:spcAft>
                <a:spcPts val="0"/>
              </a:spcAft>
              <a:defRPr/>
            </a:pPr>
            <a:r>
              <a:rPr lang="en-US" sz="3600" b="1" dirty="0" smtClean="0">
                <a:solidFill>
                  <a:srgbClr val="0033CC"/>
                </a:solidFill>
                <a:latin typeface="+mj-lt"/>
                <a:ea typeface="+mj-ea"/>
                <a:cs typeface="+mj-cs"/>
              </a:rPr>
              <a:t>Segmentation Profiles</a:t>
            </a:r>
            <a:endParaRPr lang="en-US" sz="3600" b="1" dirty="0">
              <a:solidFill>
                <a:srgbClr val="0033CC"/>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597355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Placeholder 1"/>
          <p:cNvSpPr>
            <a:spLocks noGrp="1"/>
          </p:cNvSpPr>
          <p:nvPr>
            <p:ph type="body" sz="quarter" idx="10"/>
          </p:nvPr>
        </p:nvSpPr>
        <p:spPr>
          <a:xfrm>
            <a:off x="152400" y="169863"/>
            <a:ext cx="6096000" cy="685800"/>
          </a:xfrm>
        </p:spPr>
        <p:txBody>
          <a:bodyPr/>
          <a:lstStyle/>
          <a:p>
            <a:r>
              <a:rPr lang="en-US" dirty="0"/>
              <a:t>Key Findings</a:t>
            </a:r>
            <a:endParaRPr lang="en-US" dirty="0" smtClean="0"/>
          </a:p>
        </p:txBody>
      </p:sp>
      <p:sp>
        <p:nvSpPr>
          <p:cNvPr id="4" name="TextBox 3"/>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2" name="TextBox 1"/>
          <p:cNvSpPr txBox="1"/>
          <p:nvPr/>
        </p:nvSpPr>
        <p:spPr>
          <a:xfrm>
            <a:off x="533400" y="1279509"/>
            <a:ext cx="7772400" cy="4745915"/>
          </a:xfrm>
          <a:prstGeom prst="rect">
            <a:avLst/>
          </a:prstGeom>
          <a:noFill/>
        </p:spPr>
        <p:txBody>
          <a:bodyPr wrap="square" rtlCol="0">
            <a:spAutoFit/>
          </a:bodyPr>
          <a:lstStyle/>
          <a:p>
            <a:pPr>
              <a:lnSpc>
                <a:spcPct val="130000"/>
              </a:lnSpc>
              <a:spcBef>
                <a:spcPct val="50000"/>
              </a:spcBef>
              <a:defRPr/>
            </a:pPr>
            <a:r>
              <a:rPr lang="en-US" sz="1400" b="1" u="sng" dirty="0" smtClean="0"/>
              <a:t>Overall Key Learnings</a:t>
            </a:r>
          </a:p>
          <a:p>
            <a:pPr marL="228600" indent="-228600">
              <a:lnSpc>
                <a:spcPct val="130000"/>
              </a:lnSpc>
              <a:spcBef>
                <a:spcPct val="50000"/>
              </a:spcBef>
              <a:buFont typeface="+mj-lt"/>
              <a:buAutoNum type="arabicPeriod"/>
              <a:defRPr/>
            </a:pPr>
            <a:r>
              <a:rPr lang="en-US" sz="1400" dirty="0" smtClean="0">
                <a:cs typeface="Times New Roman" pitchFamily="18" charset="0"/>
              </a:rPr>
              <a:t>Lottery game play crosses over all socio-economic borders</a:t>
            </a:r>
          </a:p>
          <a:p>
            <a:pPr marL="228600" indent="-228600">
              <a:lnSpc>
                <a:spcPct val="130000"/>
              </a:lnSpc>
              <a:spcBef>
                <a:spcPct val="50000"/>
              </a:spcBef>
              <a:buFont typeface="+mj-lt"/>
              <a:buAutoNum type="arabicPeriod"/>
              <a:defRPr/>
            </a:pPr>
            <a:r>
              <a:rPr lang="en-US" sz="1400" dirty="0" smtClean="0">
                <a:cs typeface="Times New Roman" pitchFamily="18" charset="0"/>
              </a:rPr>
              <a:t>The</a:t>
            </a:r>
            <a:r>
              <a:rPr lang="en-US" sz="1200" dirty="0" smtClean="0">
                <a:cs typeface="Times New Roman" pitchFamily="18" charset="0"/>
              </a:rPr>
              <a:t> </a:t>
            </a:r>
            <a:r>
              <a:rPr lang="en-US" sz="1400" dirty="0" smtClean="0">
                <a:cs typeface="Times New Roman" pitchFamily="18" charset="0"/>
              </a:rPr>
              <a:t>segmentation study indicates lottery players (high and low frequency) and non-players have similar demographics and lifestyle attributes across all the various income and residence location segments</a:t>
            </a:r>
          </a:p>
          <a:p>
            <a:pPr marL="228600" indent="-228600">
              <a:lnSpc>
                <a:spcPct val="130000"/>
              </a:lnSpc>
              <a:spcBef>
                <a:spcPct val="50000"/>
              </a:spcBef>
              <a:buFont typeface="+mj-lt"/>
              <a:buAutoNum type="arabicPeriod"/>
              <a:defRPr/>
            </a:pPr>
            <a:r>
              <a:rPr lang="en-US" sz="1400" dirty="0" smtClean="0">
                <a:cs typeface="Times New Roman" pitchFamily="18" charset="0"/>
              </a:rPr>
              <a:t>The segmentation analysis uncovers subtle differences between segments which can be used to better understand the complete market in aggregate, so business decisions can be made with a statistical knowledge base</a:t>
            </a:r>
          </a:p>
          <a:p>
            <a:pPr marL="228600" indent="-228600">
              <a:lnSpc>
                <a:spcPct val="130000"/>
              </a:lnSpc>
              <a:spcBef>
                <a:spcPct val="50000"/>
              </a:spcBef>
              <a:buFont typeface="+mj-lt"/>
              <a:buAutoNum type="arabicPeriod"/>
              <a:defRPr/>
            </a:pPr>
            <a:r>
              <a:rPr lang="en-US" sz="1400" dirty="0" smtClean="0">
                <a:cs typeface="Times New Roman" pitchFamily="18" charset="0"/>
              </a:rPr>
              <a:t>Lottery play has less to do with where one lives or what activities they enjoy, but is more dependent on their attitudes towards the lottery, gaming/gambling, and risk</a:t>
            </a:r>
          </a:p>
          <a:p>
            <a:pPr marL="228600" indent="-228600">
              <a:lnSpc>
                <a:spcPct val="130000"/>
              </a:lnSpc>
              <a:spcBef>
                <a:spcPct val="50000"/>
              </a:spcBef>
              <a:buFont typeface="+mj-lt"/>
              <a:buAutoNum type="arabicPeriod"/>
              <a:defRPr/>
            </a:pPr>
            <a:r>
              <a:rPr lang="en-US" sz="1400" dirty="0" smtClean="0">
                <a:cs typeface="Times New Roman" pitchFamily="18" charset="0"/>
              </a:rPr>
              <a:t>Gaming/Gambling Index scores were consistent across segments within the player groups and decreased linearly between the HF players, LF players, and NP (non-players)</a:t>
            </a:r>
          </a:p>
          <a:p>
            <a:pPr marL="228600" indent="-228600">
              <a:lnSpc>
                <a:spcPct val="130000"/>
              </a:lnSpc>
              <a:spcBef>
                <a:spcPct val="45000"/>
              </a:spcBef>
              <a:buFont typeface="+mj-lt"/>
              <a:buAutoNum type="arabicPeriod"/>
              <a:defRPr/>
            </a:pPr>
            <a:r>
              <a:rPr lang="en-US" sz="1400" dirty="0" smtClean="0">
                <a:solidFill>
                  <a:srgbClr val="000000"/>
                </a:solidFill>
                <a:cs typeface="Times New Roman" pitchFamily="18" charset="0"/>
              </a:rPr>
              <a:t>  63% of the Maryland population plays the lottery, of which 16% are Jackpot only players</a:t>
            </a:r>
          </a:p>
          <a:p>
            <a:pPr marL="228600" indent="-228600">
              <a:lnSpc>
                <a:spcPct val="130000"/>
              </a:lnSpc>
              <a:spcBef>
                <a:spcPct val="45000"/>
              </a:spcBef>
              <a:buFont typeface="+mj-lt"/>
              <a:buAutoNum type="arabicPeriod"/>
              <a:defRPr/>
            </a:pPr>
            <a:r>
              <a:rPr lang="en-US" sz="1400" dirty="0" smtClean="0"/>
              <a:t>  18% of the population in Maryland will not play the lottery games (50% of the current non-players)</a:t>
            </a:r>
            <a:endParaRPr lang="en-US" dirty="0"/>
          </a:p>
        </p:txBody>
      </p:sp>
    </p:spTree>
    <p:extLst>
      <p:ext uri="{BB962C8B-B14F-4D97-AF65-F5344CB8AC3E}">
        <p14:creationId xmlns:p14="http://schemas.microsoft.com/office/powerpoint/2010/main" val="142420930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3039812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8529" name="think-cell Slide" r:id="rId4" imgW="381" imgH="381" progId="TCLayout.ActiveDocument.1">
                  <p:embed/>
                </p:oleObj>
              </mc:Choice>
              <mc:Fallback>
                <p:oleObj name="think-cell Slide" r:id="rId4" imgW="381" imgH="38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702218154"/>
              </p:ext>
            </p:extLst>
          </p:nvPr>
        </p:nvGraphicFramePr>
        <p:xfrm>
          <a:off x="76200" y="1295400"/>
          <a:ext cx="8991600" cy="4724400"/>
        </p:xfrm>
        <a:graphic>
          <a:graphicData uri="http://schemas.openxmlformats.org/drawingml/2006/table">
            <a:tbl>
              <a:tblPr firstRow="1" firstCol="1">
                <a:tableStyleId>{3C2FFA5D-87B4-456A-9821-1D502468CF0F}</a:tableStyleId>
              </a:tblPr>
              <a:tblGrid>
                <a:gridCol w="1491806">
                  <a:extLst>
                    <a:ext uri="{9D8B030D-6E8A-4147-A177-3AD203B41FA5}">
                      <a16:colId xmlns:a16="http://schemas.microsoft.com/office/drawing/2014/main" val="20000"/>
                    </a:ext>
                  </a:extLst>
                </a:gridCol>
                <a:gridCol w="1840139">
                  <a:extLst>
                    <a:ext uri="{9D8B030D-6E8A-4147-A177-3AD203B41FA5}">
                      <a16:colId xmlns:a16="http://schemas.microsoft.com/office/drawing/2014/main" val="20001"/>
                    </a:ext>
                  </a:extLst>
                </a:gridCol>
                <a:gridCol w="1801262">
                  <a:extLst>
                    <a:ext uri="{9D8B030D-6E8A-4147-A177-3AD203B41FA5}">
                      <a16:colId xmlns:a16="http://schemas.microsoft.com/office/drawing/2014/main" val="20002"/>
                    </a:ext>
                  </a:extLst>
                </a:gridCol>
                <a:gridCol w="1904933">
                  <a:extLst>
                    <a:ext uri="{9D8B030D-6E8A-4147-A177-3AD203B41FA5}">
                      <a16:colId xmlns:a16="http://schemas.microsoft.com/office/drawing/2014/main" val="20003"/>
                    </a:ext>
                  </a:extLst>
                </a:gridCol>
                <a:gridCol w="1953460">
                  <a:extLst>
                    <a:ext uri="{9D8B030D-6E8A-4147-A177-3AD203B41FA5}">
                      <a16:colId xmlns:a16="http://schemas.microsoft.com/office/drawing/2014/main" val="20004"/>
                    </a:ext>
                  </a:extLst>
                </a:gridCol>
              </a:tblGrid>
              <a:tr h="436710">
                <a:tc>
                  <a:txBody>
                    <a:bodyPr/>
                    <a:lstStyle/>
                    <a:p>
                      <a:endParaRPr lang="en-US" dirty="0"/>
                    </a:p>
                  </a:txBody>
                  <a:tcPr anchor="ctr">
                    <a:lnR w="12700" cap="flat" cmpd="sng" algn="ctr">
                      <a:solidFill>
                        <a:schemeClr val="bg1"/>
                      </a:solidFill>
                      <a:prstDash val="solid"/>
                      <a:round/>
                      <a:headEnd type="none" w="med" len="med"/>
                      <a:tailEnd type="none" w="med" len="med"/>
                    </a:lnR>
                  </a:tcPr>
                </a:tc>
                <a:tc>
                  <a:txBody>
                    <a:bodyPr/>
                    <a:lstStyle/>
                    <a:p>
                      <a:pPr algn="ctr"/>
                      <a:r>
                        <a:rPr lang="en-US" dirty="0" smtClean="0"/>
                        <a:t>Urban</a:t>
                      </a: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dirty="0" smtClean="0"/>
                        <a:t>Smaller</a:t>
                      </a:r>
                      <a:r>
                        <a:rPr lang="en-US" baseline="0" dirty="0" smtClean="0"/>
                        <a:t> City</a:t>
                      </a: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dirty="0" smtClean="0"/>
                        <a:t>Suburban</a:t>
                      </a: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dirty="0" smtClean="0"/>
                        <a:t>Rural</a:t>
                      </a:r>
                      <a:endParaRPr lang="en-US" dirty="0"/>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1429230">
                <a:tc>
                  <a:txBody>
                    <a:bodyPr/>
                    <a:lstStyle/>
                    <a:p>
                      <a:r>
                        <a:rPr lang="en-US" dirty="0" smtClean="0"/>
                        <a:t>Low Income</a:t>
                      </a:r>
                      <a:endParaRPr lang="en-US" dirty="0"/>
                    </a:p>
                  </a:txBody>
                  <a:tcPr anchor="ctr"/>
                </a:tc>
                <a:tc>
                  <a:txBody>
                    <a:bodyPr/>
                    <a:lstStyle/>
                    <a:p>
                      <a:r>
                        <a:rPr lang="en-US" sz="1200" b="1" dirty="0" smtClean="0">
                          <a:solidFill>
                            <a:srgbClr val="C00000"/>
                          </a:solidFill>
                        </a:rPr>
                        <a:t>44</a:t>
                      </a:r>
                      <a:r>
                        <a:rPr lang="en-US" sz="1200" dirty="0" smtClean="0">
                          <a:solidFill>
                            <a:srgbClr val="C00000"/>
                          </a:solidFill>
                        </a:rPr>
                        <a:t> – Average age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38% </a:t>
                      </a:r>
                      <a:r>
                        <a:rPr lang="en-US" sz="1200" dirty="0" smtClean="0">
                          <a:solidFill>
                            <a:srgbClr val="C00000"/>
                          </a:solidFill>
                        </a:rPr>
                        <a:t>- White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53% </a:t>
                      </a:r>
                      <a:r>
                        <a:rPr lang="en-US" sz="1200" dirty="0" smtClean="0">
                          <a:solidFill>
                            <a:srgbClr val="C00000"/>
                          </a:solidFill>
                        </a:rPr>
                        <a:t>- Single (↑)</a:t>
                      </a:r>
                    </a:p>
                    <a:p>
                      <a:r>
                        <a:rPr lang="en-US" sz="1200" b="1" dirty="0" smtClean="0"/>
                        <a:t>$34,000 </a:t>
                      </a:r>
                      <a:r>
                        <a:rPr lang="en-US" sz="1200" dirty="0" smtClean="0"/>
                        <a:t>– HHI</a:t>
                      </a:r>
                    </a:p>
                    <a:p>
                      <a:r>
                        <a:rPr lang="en-US" sz="1200" b="1" dirty="0" smtClean="0"/>
                        <a:t>Restaurants -</a:t>
                      </a:r>
                      <a:r>
                        <a:rPr lang="en-US" sz="1200" dirty="0" smtClean="0"/>
                        <a:t> top activity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83%</a:t>
                      </a:r>
                      <a:r>
                        <a:rPr lang="en-US" sz="1200" b="1" baseline="0" dirty="0" smtClean="0">
                          <a:solidFill>
                            <a:srgbClr val="C00000"/>
                          </a:solidFill>
                        </a:rPr>
                        <a:t> </a:t>
                      </a:r>
                      <a:r>
                        <a:rPr lang="en-US" sz="1200" baseline="0" dirty="0" smtClean="0">
                          <a:solidFill>
                            <a:srgbClr val="C00000"/>
                          </a:solidFill>
                        </a:rPr>
                        <a:t>on Facebook </a:t>
                      </a:r>
                      <a:r>
                        <a:rPr lang="en-US" sz="1200" dirty="0" smtClean="0">
                          <a:solidFill>
                            <a:srgbClr val="C00000"/>
                          </a:solidFill>
                        </a:rPr>
                        <a:t>(↑)</a:t>
                      </a:r>
                      <a:endParaRPr lang="en-US" sz="1200" baseline="0" dirty="0" smtClean="0">
                        <a:solidFill>
                          <a:srgbClr val="C00000"/>
                        </a:solidFill>
                      </a:endParaRPr>
                    </a:p>
                    <a:p>
                      <a:r>
                        <a:rPr lang="en-US" sz="1200" b="1" baseline="0" dirty="0" smtClean="0">
                          <a:solidFill>
                            <a:srgbClr val="000066"/>
                          </a:solidFill>
                        </a:rPr>
                        <a:t>62/100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37</a:t>
                      </a:r>
                      <a:r>
                        <a:rPr lang="en-US" sz="1200" dirty="0" smtClean="0">
                          <a:solidFill>
                            <a:srgbClr val="C00000"/>
                          </a:solidFill>
                        </a:rPr>
                        <a:t> – Average age (↓)</a:t>
                      </a:r>
                    </a:p>
                    <a:p>
                      <a:r>
                        <a:rPr lang="en-US" sz="1200" b="1" dirty="0" smtClean="0"/>
                        <a:t>57% </a:t>
                      </a:r>
                      <a:r>
                        <a:rPr lang="en-US" sz="1200" dirty="0" smtClean="0"/>
                        <a:t>- White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57% </a:t>
                      </a:r>
                      <a:r>
                        <a:rPr lang="en-US" sz="1200" dirty="0" smtClean="0">
                          <a:solidFill>
                            <a:srgbClr val="C00000"/>
                          </a:solidFill>
                        </a:rPr>
                        <a:t>- Single  (↑)</a:t>
                      </a:r>
                    </a:p>
                    <a:p>
                      <a:r>
                        <a:rPr lang="en-US" sz="1200" b="1" dirty="0" smtClean="0"/>
                        <a:t>$34,000 </a:t>
                      </a:r>
                      <a:r>
                        <a:rPr lang="en-US" sz="1200" dirty="0" smtClean="0"/>
                        <a:t>– HHI</a:t>
                      </a:r>
                    </a:p>
                    <a:p>
                      <a:r>
                        <a:rPr lang="en-US" sz="1200" b="1" dirty="0" smtClean="0"/>
                        <a:t>Restaurants -</a:t>
                      </a:r>
                      <a:r>
                        <a:rPr lang="en-US" sz="1200" dirty="0" smtClean="0"/>
                        <a:t> top activity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89%</a:t>
                      </a:r>
                      <a:r>
                        <a:rPr lang="en-US" sz="1200" b="1" baseline="0" dirty="0" smtClean="0">
                          <a:solidFill>
                            <a:srgbClr val="C00000"/>
                          </a:solidFill>
                        </a:rPr>
                        <a:t> </a:t>
                      </a:r>
                      <a:r>
                        <a:rPr lang="en-US" sz="1200" baseline="0" dirty="0" smtClean="0">
                          <a:solidFill>
                            <a:srgbClr val="C00000"/>
                          </a:solidFill>
                        </a:rPr>
                        <a:t>on Facebook </a:t>
                      </a:r>
                      <a:r>
                        <a:rPr lang="en-US" sz="1200" dirty="0" smtClean="0">
                          <a:solidFill>
                            <a:srgbClr val="C00000"/>
                          </a:solidFill>
                        </a:rPr>
                        <a:t>(↑)</a:t>
                      </a:r>
                      <a:endParaRPr lang="en-US" sz="1200" baseline="0" dirty="0" smtClean="0">
                        <a:solidFill>
                          <a:srgbClr val="C00000"/>
                        </a:solidFill>
                      </a:endParaRPr>
                    </a:p>
                    <a:p>
                      <a:r>
                        <a:rPr lang="en-US" sz="1200" b="1" baseline="0" dirty="0" smtClean="0">
                          <a:solidFill>
                            <a:srgbClr val="000066"/>
                          </a:solidFill>
                        </a:rPr>
                        <a:t>61/100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tc>
                  <a:txBody>
                    <a:bodyPr/>
                    <a:lstStyle/>
                    <a:p>
                      <a:r>
                        <a:rPr lang="en-US" sz="1200" b="1" dirty="0" smtClean="0"/>
                        <a:t>46</a:t>
                      </a:r>
                      <a:r>
                        <a:rPr lang="en-US" sz="1200" dirty="0" smtClean="0"/>
                        <a:t> – Average age</a:t>
                      </a:r>
                    </a:p>
                    <a:p>
                      <a:r>
                        <a:rPr lang="en-US" sz="1200" b="1" dirty="0" smtClean="0"/>
                        <a:t>64% </a:t>
                      </a:r>
                      <a:r>
                        <a:rPr lang="en-US" sz="1200" dirty="0" smtClean="0"/>
                        <a:t>- White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42% </a:t>
                      </a:r>
                      <a:r>
                        <a:rPr lang="en-US" sz="1200" dirty="0" smtClean="0">
                          <a:solidFill>
                            <a:srgbClr val="C00000"/>
                          </a:solidFill>
                        </a:rPr>
                        <a:t>- Single (↑)</a:t>
                      </a:r>
                    </a:p>
                    <a:p>
                      <a:r>
                        <a:rPr lang="en-US" sz="1200" b="1" dirty="0" smtClean="0"/>
                        <a:t>$33,000 </a:t>
                      </a:r>
                      <a:r>
                        <a:rPr lang="en-US" sz="1200" dirty="0" smtClean="0"/>
                        <a:t>– HHI</a:t>
                      </a:r>
                    </a:p>
                    <a:p>
                      <a:r>
                        <a:rPr lang="en-US" sz="1200" b="1" dirty="0" smtClean="0"/>
                        <a:t>Family/Friends-</a:t>
                      </a:r>
                      <a:r>
                        <a:rPr lang="en-US" sz="1200" b="0" baseline="0" dirty="0" smtClean="0"/>
                        <a:t> </a:t>
                      </a:r>
                      <a:r>
                        <a:rPr lang="en-US" sz="1200" dirty="0" smtClean="0"/>
                        <a:t>top activity</a:t>
                      </a:r>
                    </a:p>
                    <a:p>
                      <a:r>
                        <a:rPr lang="en-US" sz="1200" b="1" dirty="0" smtClean="0"/>
                        <a:t>64%</a:t>
                      </a:r>
                      <a:r>
                        <a:rPr lang="en-US" sz="1200" b="1" baseline="0" dirty="0" smtClean="0"/>
                        <a:t> </a:t>
                      </a:r>
                      <a:r>
                        <a:rPr lang="en-US" sz="1200" baseline="0" dirty="0" smtClean="0"/>
                        <a:t>on Facebook</a:t>
                      </a:r>
                    </a:p>
                    <a:p>
                      <a:r>
                        <a:rPr lang="en-US" sz="1200" b="1" baseline="0" dirty="0" smtClean="0">
                          <a:solidFill>
                            <a:srgbClr val="000066"/>
                          </a:solidFill>
                        </a:rPr>
                        <a:t>59/100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tc>
                  <a:txBody>
                    <a:bodyPr/>
                    <a:lstStyle/>
                    <a:p>
                      <a:r>
                        <a:rPr lang="en-US" sz="1200" b="1" dirty="0" smtClean="0"/>
                        <a:t>50</a:t>
                      </a:r>
                      <a:r>
                        <a:rPr lang="en-US" sz="1200" dirty="0" smtClean="0"/>
                        <a:t> – Average age</a:t>
                      </a:r>
                    </a:p>
                    <a:p>
                      <a:r>
                        <a:rPr lang="en-US" sz="1200" b="1" dirty="0" smtClean="0"/>
                        <a:t>82% </a:t>
                      </a:r>
                      <a:r>
                        <a:rPr lang="en-US" sz="1200" dirty="0" smtClean="0"/>
                        <a:t>- White</a:t>
                      </a:r>
                    </a:p>
                    <a:p>
                      <a:r>
                        <a:rPr lang="en-US" sz="1200" b="1" dirty="0" smtClean="0"/>
                        <a:t>52% </a:t>
                      </a:r>
                      <a:r>
                        <a:rPr lang="en-US" sz="1200" dirty="0" smtClean="0"/>
                        <a:t>- Married</a:t>
                      </a:r>
                    </a:p>
                    <a:p>
                      <a:r>
                        <a:rPr lang="en-US" sz="1200" b="1" dirty="0" smtClean="0"/>
                        <a:t>$34,000 </a:t>
                      </a:r>
                      <a:r>
                        <a:rPr lang="en-US" sz="1200" dirty="0" smtClean="0"/>
                        <a:t>– HHI</a:t>
                      </a:r>
                    </a:p>
                    <a:p>
                      <a:r>
                        <a:rPr lang="en-US" sz="1200" b="1" dirty="0" smtClean="0"/>
                        <a:t>Family/Friends -</a:t>
                      </a:r>
                      <a:r>
                        <a:rPr lang="en-US" sz="1200" dirty="0" smtClean="0"/>
                        <a:t> top activity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52%</a:t>
                      </a:r>
                      <a:r>
                        <a:rPr lang="en-US" sz="1200" b="1" baseline="0" dirty="0" smtClean="0">
                          <a:solidFill>
                            <a:srgbClr val="C00000"/>
                          </a:solidFill>
                        </a:rPr>
                        <a:t> </a:t>
                      </a:r>
                      <a:r>
                        <a:rPr lang="en-US" sz="1200" baseline="0" dirty="0" smtClean="0">
                          <a:solidFill>
                            <a:srgbClr val="C00000"/>
                          </a:solidFill>
                        </a:rPr>
                        <a:t>on Facebook </a:t>
                      </a:r>
                      <a:r>
                        <a:rPr lang="en-US" sz="1200" dirty="0" smtClean="0">
                          <a:solidFill>
                            <a:srgbClr val="C00000"/>
                          </a:solidFill>
                        </a:rPr>
                        <a:t>(↓)</a:t>
                      </a:r>
                      <a:endParaRPr lang="en-US" sz="1200" baseline="0" dirty="0" smtClean="0">
                        <a:solidFill>
                          <a:srgbClr val="C00000"/>
                        </a:solidFill>
                      </a:endParaRPr>
                    </a:p>
                    <a:p>
                      <a:r>
                        <a:rPr lang="en-US" sz="1200" b="1" baseline="0" dirty="0" smtClean="0">
                          <a:solidFill>
                            <a:srgbClr val="000066"/>
                          </a:solidFill>
                        </a:rPr>
                        <a:t>60/100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extLst>
                  <a:ext uri="{0D108BD9-81ED-4DB2-BD59-A6C34878D82A}">
                    <a16:rowId xmlns:a16="http://schemas.microsoft.com/office/drawing/2014/main" val="10001"/>
                  </a:ext>
                </a:extLst>
              </a:tr>
              <a:tr h="1429230">
                <a:tc>
                  <a:txBody>
                    <a:bodyPr/>
                    <a:lstStyle/>
                    <a:p>
                      <a:r>
                        <a:rPr lang="en-US" dirty="0" smtClean="0"/>
                        <a:t>Middle Income</a:t>
                      </a:r>
                      <a:endParaRPr lang="en-US" dirty="0"/>
                    </a:p>
                  </a:txBody>
                  <a:tcPr anchor="ctr"/>
                </a:tc>
                <a:tc>
                  <a:txBody>
                    <a:bodyPr/>
                    <a:lstStyle/>
                    <a:p>
                      <a:r>
                        <a:rPr lang="en-US" sz="1200" b="1" dirty="0" smtClean="0"/>
                        <a:t>46</a:t>
                      </a:r>
                      <a:r>
                        <a:rPr lang="en-US" sz="1200" dirty="0" smtClean="0"/>
                        <a:t> – Average 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55% </a:t>
                      </a:r>
                      <a:r>
                        <a:rPr lang="en-US" sz="1200" dirty="0" smtClean="0">
                          <a:solidFill>
                            <a:srgbClr val="C00000"/>
                          </a:solidFill>
                        </a:rPr>
                        <a:t>- White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44% </a:t>
                      </a:r>
                      <a:r>
                        <a:rPr lang="en-US" sz="1200" dirty="0" smtClean="0">
                          <a:solidFill>
                            <a:srgbClr val="C00000"/>
                          </a:solidFill>
                        </a:rPr>
                        <a:t>- Married  (↓)</a:t>
                      </a:r>
                    </a:p>
                    <a:p>
                      <a:r>
                        <a:rPr lang="en-US" sz="1200" b="1" dirty="0" smtClean="0"/>
                        <a:t>$74,000 </a:t>
                      </a:r>
                      <a:r>
                        <a:rPr lang="en-US" sz="1200" dirty="0" smtClean="0"/>
                        <a:t>– HHI</a:t>
                      </a:r>
                    </a:p>
                    <a:p>
                      <a:r>
                        <a:rPr lang="en-US" sz="1200" b="1" dirty="0" smtClean="0"/>
                        <a:t>Restaurants -</a:t>
                      </a:r>
                      <a:r>
                        <a:rPr lang="en-US" sz="1200" dirty="0" smtClean="0"/>
                        <a:t> top activity</a:t>
                      </a:r>
                    </a:p>
                    <a:p>
                      <a:r>
                        <a:rPr lang="en-US" sz="1200" b="1" dirty="0" smtClean="0"/>
                        <a:t>64%</a:t>
                      </a:r>
                      <a:r>
                        <a:rPr lang="en-US" sz="1200" b="1" baseline="0" dirty="0" smtClean="0"/>
                        <a:t> </a:t>
                      </a:r>
                      <a:r>
                        <a:rPr lang="en-US" sz="1200" baseline="0" dirty="0" smtClean="0"/>
                        <a:t>on Facebook</a:t>
                      </a:r>
                    </a:p>
                    <a:p>
                      <a:r>
                        <a:rPr lang="en-US" sz="1200" b="1" baseline="0" dirty="0" smtClean="0">
                          <a:solidFill>
                            <a:srgbClr val="000066"/>
                          </a:solidFill>
                        </a:rPr>
                        <a:t>63/100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tc>
                  <a:txBody>
                    <a:bodyPr/>
                    <a:lstStyle/>
                    <a:p>
                      <a:r>
                        <a:rPr lang="en-US" sz="1200" b="1" dirty="0" smtClean="0"/>
                        <a:t>46</a:t>
                      </a:r>
                      <a:r>
                        <a:rPr lang="en-US" sz="1200" dirty="0" smtClean="0"/>
                        <a:t> – Average 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81% </a:t>
                      </a:r>
                      <a:r>
                        <a:rPr lang="en-US" sz="1200" dirty="0" smtClean="0">
                          <a:solidFill>
                            <a:srgbClr val="C00000"/>
                          </a:solidFill>
                        </a:rPr>
                        <a:t>- White (↑)</a:t>
                      </a:r>
                    </a:p>
                    <a:p>
                      <a:r>
                        <a:rPr lang="en-US" sz="1200" b="1" dirty="0" smtClean="0"/>
                        <a:t>56% </a:t>
                      </a:r>
                      <a:r>
                        <a:rPr lang="en-US" sz="1200" dirty="0" smtClean="0"/>
                        <a:t>- Married</a:t>
                      </a:r>
                    </a:p>
                    <a:p>
                      <a:r>
                        <a:rPr lang="en-US" sz="1200" b="1" dirty="0" smtClean="0"/>
                        <a:t>$75,000 </a:t>
                      </a:r>
                      <a:r>
                        <a:rPr lang="en-US" sz="1200" dirty="0" smtClean="0"/>
                        <a:t>– HHI</a:t>
                      </a:r>
                    </a:p>
                    <a:p>
                      <a:r>
                        <a:rPr lang="en-US" sz="1200" b="1" dirty="0" smtClean="0"/>
                        <a:t>Traveling -</a:t>
                      </a:r>
                      <a:r>
                        <a:rPr lang="en-US" sz="1200" dirty="0" smtClean="0"/>
                        <a:t> top activity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54%</a:t>
                      </a:r>
                      <a:r>
                        <a:rPr lang="en-US" sz="1200" b="1" baseline="0" dirty="0" smtClean="0">
                          <a:solidFill>
                            <a:srgbClr val="C00000"/>
                          </a:solidFill>
                        </a:rPr>
                        <a:t> </a:t>
                      </a:r>
                      <a:r>
                        <a:rPr lang="en-US" sz="1200" baseline="0" dirty="0" smtClean="0">
                          <a:solidFill>
                            <a:srgbClr val="C00000"/>
                          </a:solidFill>
                        </a:rPr>
                        <a:t>on Facebook </a:t>
                      </a:r>
                      <a:r>
                        <a:rPr lang="en-US" sz="1200" dirty="0" smtClean="0">
                          <a:solidFill>
                            <a:srgbClr val="C00000"/>
                          </a:solidFill>
                        </a:rPr>
                        <a:t>(↓)</a:t>
                      </a:r>
                      <a:endParaRPr lang="en-US" sz="1200" baseline="0" dirty="0" smtClean="0">
                        <a:solidFill>
                          <a:srgbClr val="C00000"/>
                        </a:solidFill>
                      </a:endParaRPr>
                    </a:p>
                    <a:p>
                      <a:r>
                        <a:rPr lang="en-US" sz="1200" b="1" baseline="0" dirty="0" smtClean="0">
                          <a:solidFill>
                            <a:srgbClr val="000066"/>
                          </a:solidFill>
                        </a:rPr>
                        <a:t>61/100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tc>
                  <a:txBody>
                    <a:bodyPr/>
                    <a:lstStyle/>
                    <a:p>
                      <a:r>
                        <a:rPr lang="en-US" sz="1200" b="1" dirty="0" smtClean="0">
                          <a:solidFill>
                            <a:srgbClr val="C00000"/>
                          </a:solidFill>
                        </a:rPr>
                        <a:t>52</a:t>
                      </a:r>
                      <a:r>
                        <a:rPr lang="en-US" sz="1200" dirty="0" smtClean="0">
                          <a:solidFill>
                            <a:srgbClr val="C00000"/>
                          </a:solidFill>
                        </a:rPr>
                        <a:t> – Average age (↑)</a:t>
                      </a:r>
                    </a:p>
                    <a:p>
                      <a:r>
                        <a:rPr lang="en-US" sz="1200" b="1" dirty="0" smtClean="0"/>
                        <a:t>68% </a:t>
                      </a:r>
                      <a:r>
                        <a:rPr lang="en-US" sz="1200" dirty="0" smtClean="0"/>
                        <a:t>- White</a:t>
                      </a:r>
                    </a:p>
                    <a:p>
                      <a:r>
                        <a:rPr lang="en-US" sz="1200" b="1" dirty="0" smtClean="0"/>
                        <a:t>60% </a:t>
                      </a:r>
                      <a:r>
                        <a:rPr lang="en-US" sz="1200" dirty="0" smtClean="0"/>
                        <a:t>- Married</a:t>
                      </a:r>
                    </a:p>
                    <a:p>
                      <a:r>
                        <a:rPr lang="en-US" sz="1200" b="1" dirty="0" smtClean="0"/>
                        <a:t>$76,000 </a:t>
                      </a:r>
                      <a:r>
                        <a:rPr lang="en-US" sz="1200" dirty="0" smtClean="0"/>
                        <a:t>– HHI</a:t>
                      </a:r>
                    </a:p>
                    <a:p>
                      <a:r>
                        <a:rPr lang="en-US" sz="1200" b="1" dirty="0" smtClean="0"/>
                        <a:t>Restaurants -</a:t>
                      </a:r>
                      <a:r>
                        <a:rPr lang="en-US" sz="1200" dirty="0" smtClean="0"/>
                        <a:t> top activity</a:t>
                      </a:r>
                    </a:p>
                    <a:p>
                      <a:r>
                        <a:rPr lang="en-US" sz="1200" b="1" dirty="0" smtClean="0"/>
                        <a:t>70%</a:t>
                      </a:r>
                      <a:r>
                        <a:rPr lang="en-US" sz="1200" b="1" baseline="0" dirty="0" smtClean="0"/>
                        <a:t> </a:t>
                      </a:r>
                      <a:r>
                        <a:rPr lang="en-US" sz="1200" baseline="0" dirty="0" smtClean="0"/>
                        <a:t>on Facebook</a:t>
                      </a:r>
                    </a:p>
                    <a:p>
                      <a:r>
                        <a:rPr lang="en-US" sz="1200" b="1" baseline="0" dirty="0" smtClean="0">
                          <a:solidFill>
                            <a:srgbClr val="000066"/>
                          </a:solidFill>
                        </a:rPr>
                        <a:t>61/100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tc>
                  <a:txBody>
                    <a:bodyPr/>
                    <a:lstStyle/>
                    <a:p>
                      <a:r>
                        <a:rPr lang="en-US" sz="1200" b="1" dirty="0" smtClean="0"/>
                        <a:t>51</a:t>
                      </a:r>
                      <a:r>
                        <a:rPr lang="en-US" sz="1200" dirty="0" smtClean="0"/>
                        <a:t> – Average 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90% </a:t>
                      </a:r>
                      <a:r>
                        <a:rPr lang="en-US" sz="1200" dirty="0" smtClean="0">
                          <a:solidFill>
                            <a:srgbClr val="C00000"/>
                          </a:solidFill>
                        </a:rPr>
                        <a:t>- White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68% </a:t>
                      </a:r>
                      <a:r>
                        <a:rPr lang="en-US" sz="1200" dirty="0" smtClean="0">
                          <a:solidFill>
                            <a:srgbClr val="C00000"/>
                          </a:solidFill>
                        </a:rPr>
                        <a:t>- Married (↑)</a:t>
                      </a:r>
                    </a:p>
                    <a:p>
                      <a:r>
                        <a:rPr lang="en-US" sz="1200" b="1" dirty="0" smtClean="0"/>
                        <a:t>$71,000 </a:t>
                      </a:r>
                      <a:r>
                        <a:rPr lang="en-US" sz="1200" dirty="0" smtClean="0"/>
                        <a:t>– HHI</a:t>
                      </a:r>
                    </a:p>
                    <a:p>
                      <a:r>
                        <a:rPr lang="en-US" sz="1200" b="1" dirty="0" smtClean="0"/>
                        <a:t>Family/Friends -</a:t>
                      </a:r>
                      <a:r>
                        <a:rPr lang="en-US" sz="1200" dirty="0" smtClean="0"/>
                        <a:t> top activity</a:t>
                      </a:r>
                    </a:p>
                    <a:p>
                      <a:r>
                        <a:rPr lang="en-US" sz="1200" b="1" dirty="0" smtClean="0"/>
                        <a:t>77%</a:t>
                      </a:r>
                      <a:r>
                        <a:rPr lang="en-US" sz="1200" b="1" baseline="0" dirty="0" smtClean="0"/>
                        <a:t> </a:t>
                      </a:r>
                      <a:r>
                        <a:rPr lang="en-US" sz="1200" baseline="0" dirty="0" smtClean="0"/>
                        <a:t>on Facebook</a:t>
                      </a:r>
                    </a:p>
                    <a:p>
                      <a:r>
                        <a:rPr lang="en-US" sz="1200" b="1" baseline="0" dirty="0" smtClean="0">
                          <a:solidFill>
                            <a:srgbClr val="000066"/>
                          </a:solidFill>
                        </a:rPr>
                        <a:t>60/100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extLst>
                  <a:ext uri="{0D108BD9-81ED-4DB2-BD59-A6C34878D82A}">
                    <a16:rowId xmlns:a16="http://schemas.microsoft.com/office/drawing/2014/main" val="10002"/>
                  </a:ext>
                </a:extLst>
              </a:tr>
              <a:tr h="1429230">
                <a:tc>
                  <a:txBody>
                    <a:bodyPr/>
                    <a:lstStyle/>
                    <a:p>
                      <a:r>
                        <a:rPr lang="en-US" dirty="0" smtClean="0"/>
                        <a:t>High Income</a:t>
                      </a:r>
                      <a:endParaRPr lang="en-US" dirty="0"/>
                    </a:p>
                  </a:txBody>
                  <a:tcPr anchor="ctr"/>
                </a:tc>
                <a:tc>
                  <a:txBody>
                    <a:bodyPr/>
                    <a:lstStyle/>
                    <a:p>
                      <a:r>
                        <a:rPr lang="en-US" sz="1200" b="1" dirty="0" smtClean="0"/>
                        <a:t>48</a:t>
                      </a:r>
                      <a:r>
                        <a:rPr lang="en-US" sz="1200" dirty="0" smtClean="0"/>
                        <a:t> – Average age</a:t>
                      </a:r>
                    </a:p>
                    <a:p>
                      <a:r>
                        <a:rPr lang="en-US" sz="1200" b="1" dirty="0" smtClean="0"/>
                        <a:t>78% </a:t>
                      </a:r>
                      <a:r>
                        <a:rPr lang="en-US" sz="1200" dirty="0" smtClean="0"/>
                        <a:t>- White</a:t>
                      </a:r>
                    </a:p>
                    <a:p>
                      <a:r>
                        <a:rPr lang="en-US" sz="1200" b="1" dirty="0" smtClean="0"/>
                        <a:t>68% </a:t>
                      </a:r>
                      <a:r>
                        <a:rPr lang="en-US" sz="1200" dirty="0" smtClean="0"/>
                        <a:t>- Married</a:t>
                      </a:r>
                    </a:p>
                    <a:p>
                      <a:r>
                        <a:rPr lang="en-US" sz="1200" b="1" dirty="0" smtClean="0"/>
                        <a:t>$154,000 </a:t>
                      </a:r>
                      <a:r>
                        <a:rPr lang="en-US" sz="1200" dirty="0" smtClean="0"/>
                        <a:t>– HHI</a:t>
                      </a:r>
                    </a:p>
                    <a:p>
                      <a:r>
                        <a:rPr lang="en-US" sz="1200" b="1" dirty="0" smtClean="0"/>
                        <a:t>Traveling -</a:t>
                      </a:r>
                      <a:r>
                        <a:rPr lang="en-US" sz="1200" dirty="0" smtClean="0"/>
                        <a:t> top activity</a:t>
                      </a:r>
                    </a:p>
                    <a:p>
                      <a:r>
                        <a:rPr lang="en-US" sz="1200" b="1" dirty="0" smtClean="0"/>
                        <a:t>70%</a:t>
                      </a:r>
                      <a:r>
                        <a:rPr lang="en-US" sz="1200" b="1" baseline="0" dirty="0" smtClean="0"/>
                        <a:t> </a:t>
                      </a:r>
                      <a:r>
                        <a:rPr lang="en-US" sz="1200" baseline="0" dirty="0" smtClean="0"/>
                        <a:t>on Facebook</a:t>
                      </a:r>
                    </a:p>
                    <a:p>
                      <a:r>
                        <a:rPr lang="en-US" sz="1200" b="1" baseline="0" dirty="0" smtClean="0">
                          <a:solidFill>
                            <a:srgbClr val="000066"/>
                          </a:solidFill>
                        </a:rPr>
                        <a:t>63/100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tc>
                  <a:txBody>
                    <a:bodyPr/>
                    <a:lstStyle/>
                    <a:p>
                      <a:r>
                        <a:rPr lang="en-US" sz="1200" b="1" dirty="0" smtClean="0"/>
                        <a:t>48</a:t>
                      </a:r>
                      <a:r>
                        <a:rPr lang="en-US" sz="1200" dirty="0" smtClean="0"/>
                        <a:t> – Average age</a:t>
                      </a:r>
                    </a:p>
                    <a:p>
                      <a:r>
                        <a:rPr lang="en-US" sz="1200" b="1" dirty="0" smtClean="0"/>
                        <a:t>54% </a:t>
                      </a:r>
                      <a:r>
                        <a:rPr lang="en-US" sz="1200" dirty="0" smtClean="0"/>
                        <a:t>- White</a:t>
                      </a:r>
                    </a:p>
                    <a:p>
                      <a:r>
                        <a:rPr lang="en-US" sz="1200" b="1" dirty="0" smtClean="0"/>
                        <a:t>75% </a:t>
                      </a:r>
                      <a:r>
                        <a:rPr lang="en-US" sz="1200" dirty="0" smtClean="0"/>
                        <a:t>- Married</a:t>
                      </a:r>
                    </a:p>
                    <a:p>
                      <a:r>
                        <a:rPr lang="en-US" sz="1200" b="1" dirty="0" smtClean="0"/>
                        <a:t>$152,000 </a:t>
                      </a:r>
                      <a:r>
                        <a:rPr lang="en-US" sz="1200" dirty="0" smtClean="0"/>
                        <a:t>– HHI</a:t>
                      </a:r>
                    </a:p>
                    <a:p>
                      <a:r>
                        <a:rPr lang="en-US" sz="1200" b="1" dirty="0" smtClean="0"/>
                        <a:t>Traveling -</a:t>
                      </a:r>
                      <a:r>
                        <a:rPr lang="en-US" sz="1200" dirty="0" smtClean="0"/>
                        <a:t> top activity</a:t>
                      </a:r>
                    </a:p>
                    <a:p>
                      <a:r>
                        <a:rPr lang="en-US" sz="1200" b="1" dirty="0" smtClean="0"/>
                        <a:t>67%</a:t>
                      </a:r>
                      <a:r>
                        <a:rPr lang="en-US" sz="1200" b="1" baseline="0" dirty="0" smtClean="0"/>
                        <a:t> </a:t>
                      </a:r>
                      <a:r>
                        <a:rPr lang="en-US" sz="1200" baseline="0" dirty="0" smtClean="0"/>
                        <a:t>on Facebook</a:t>
                      </a:r>
                    </a:p>
                    <a:p>
                      <a:r>
                        <a:rPr lang="en-US" sz="1200" b="1" baseline="0" dirty="0" smtClean="0">
                          <a:solidFill>
                            <a:srgbClr val="000066"/>
                          </a:solidFill>
                        </a:rPr>
                        <a:t>60/100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52</a:t>
                      </a:r>
                      <a:r>
                        <a:rPr lang="en-US" sz="1200" dirty="0" smtClean="0">
                          <a:solidFill>
                            <a:srgbClr val="C00000"/>
                          </a:solidFill>
                        </a:rPr>
                        <a:t> – Average age (↑)</a:t>
                      </a:r>
                    </a:p>
                    <a:p>
                      <a:r>
                        <a:rPr lang="en-US" sz="1200" b="1" dirty="0" smtClean="0"/>
                        <a:t>62% </a:t>
                      </a:r>
                      <a:r>
                        <a:rPr lang="en-US" sz="1200" dirty="0" smtClean="0"/>
                        <a:t>- White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78% </a:t>
                      </a:r>
                      <a:r>
                        <a:rPr lang="en-US" sz="1200" dirty="0" smtClean="0">
                          <a:solidFill>
                            <a:srgbClr val="C00000"/>
                          </a:solidFill>
                        </a:rPr>
                        <a:t>- Married (↑)</a:t>
                      </a:r>
                    </a:p>
                    <a:p>
                      <a:r>
                        <a:rPr lang="en-US" sz="1200" b="1" dirty="0" smtClean="0"/>
                        <a:t>$148,000 </a:t>
                      </a:r>
                      <a:r>
                        <a:rPr lang="en-US" sz="1200" dirty="0" smtClean="0"/>
                        <a:t>– HHI</a:t>
                      </a:r>
                    </a:p>
                    <a:p>
                      <a:r>
                        <a:rPr lang="en-US" sz="1200" b="1" dirty="0" smtClean="0"/>
                        <a:t>Restaurants -</a:t>
                      </a:r>
                      <a:r>
                        <a:rPr lang="en-US" sz="1200" dirty="0" smtClean="0"/>
                        <a:t> top activity</a:t>
                      </a:r>
                    </a:p>
                    <a:p>
                      <a:r>
                        <a:rPr lang="en-US" sz="1200" b="1" dirty="0" smtClean="0"/>
                        <a:t>65%</a:t>
                      </a:r>
                      <a:r>
                        <a:rPr lang="en-US" sz="1200" b="1" baseline="0" dirty="0" smtClean="0"/>
                        <a:t> </a:t>
                      </a:r>
                      <a:r>
                        <a:rPr lang="en-US" sz="1200" baseline="0" dirty="0" smtClean="0"/>
                        <a:t>on Facebook</a:t>
                      </a:r>
                    </a:p>
                    <a:p>
                      <a:r>
                        <a:rPr lang="en-US" sz="1200" b="1" baseline="0" dirty="0" smtClean="0">
                          <a:solidFill>
                            <a:srgbClr val="000066"/>
                          </a:solidFill>
                        </a:rPr>
                        <a:t>60/100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56</a:t>
                      </a:r>
                      <a:r>
                        <a:rPr lang="en-US" sz="1200" dirty="0" smtClean="0">
                          <a:solidFill>
                            <a:srgbClr val="C00000"/>
                          </a:solidFill>
                        </a:rPr>
                        <a:t> – Average age (↑)</a:t>
                      </a:r>
                    </a:p>
                    <a:p>
                      <a:r>
                        <a:rPr lang="en-US" sz="1200" b="1" dirty="0" smtClean="0"/>
                        <a:t>73% </a:t>
                      </a:r>
                      <a:r>
                        <a:rPr lang="en-US" sz="1200" dirty="0" smtClean="0"/>
                        <a:t>- White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76% </a:t>
                      </a:r>
                      <a:r>
                        <a:rPr lang="en-US" sz="1200" dirty="0" smtClean="0">
                          <a:solidFill>
                            <a:srgbClr val="C00000"/>
                          </a:solidFill>
                        </a:rPr>
                        <a:t>- Married (↑)</a:t>
                      </a:r>
                    </a:p>
                    <a:p>
                      <a:r>
                        <a:rPr lang="en-US" sz="1200" b="1" dirty="0" smtClean="0"/>
                        <a:t>$148,000 </a:t>
                      </a:r>
                      <a:r>
                        <a:rPr lang="en-US" sz="1200" dirty="0" smtClean="0"/>
                        <a:t>– HHI</a:t>
                      </a:r>
                    </a:p>
                    <a:p>
                      <a:r>
                        <a:rPr lang="en-US" sz="1200" b="1" dirty="0" smtClean="0"/>
                        <a:t>Gardening -</a:t>
                      </a:r>
                      <a:r>
                        <a:rPr lang="en-US" sz="1200" dirty="0" smtClean="0"/>
                        <a:t> top activity</a:t>
                      </a:r>
                    </a:p>
                    <a:p>
                      <a:r>
                        <a:rPr lang="en-US" sz="1200" b="1" dirty="0" smtClean="0"/>
                        <a:t>55%</a:t>
                      </a:r>
                      <a:r>
                        <a:rPr lang="en-US" sz="1200" b="1" baseline="0" dirty="0" smtClean="0"/>
                        <a:t> </a:t>
                      </a:r>
                      <a:r>
                        <a:rPr lang="en-US" sz="1200" baseline="0" dirty="0" smtClean="0"/>
                        <a:t>on Facebook</a:t>
                      </a:r>
                    </a:p>
                    <a:p>
                      <a:r>
                        <a:rPr lang="en-US" sz="1200" b="1" baseline="0" dirty="0" smtClean="0">
                          <a:solidFill>
                            <a:srgbClr val="000066"/>
                          </a:solidFill>
                        </a:rPr>
                        <a:t>61/100</a:t>
                      </a:r>
                      <a:r>
                        <a:rPr lang="en-US" sz="1200" baseline="0" dirty="0" smtClean="0">
                          <a:solidFill>
                            <a:srgbClr val="000066"/>
                          </a:solidFill>
                        </a:rPr>
                        <a:t> – Gaming Score</a:t>
                      </a:r>
                      <a:endParaRPr lang="en-US" sz="1200" dirty="0"/>
                    </a:p>
                  </a:txBody>
                  <a:tcPr anchor="ctr">
                    <a:solidFill>
                      <a:schemeClr val="bg1"/>
                    </a:solidFill>
                  </a:tcPr>
                </a:tc>
                <a:extLst>
                  <a:ext uri="{0D108BD9-81ED-4DB2-BD59-A6C34878D82A}">
                    <a16:rowId xmlns:a16="http://schemas.microsoft.com/office/drawing/2014/main" val="10003"/>
                  </a:ext>
                </a:extLst>
              </a:tr>
            </a:tbl>
          </a:graphicData>
        </a:graphic>
      </p:graphicFrame>
      <p:sp>
        <p:nvSpPr>
          <p:cNvPr id="15" name="Text Placeholder 1"/>
          <p:cNvSpPr>
            <a:spLocks noGrp="1"/>
          </p:cNvSpPr>
          <p:nvPr>
            <p:ph type="body" sz="quarter" idx="10"/>
          </p:nvPr>
        </p:nvSpPr>
        <p:spPr>
          <a:xfrm>
            <a:off x="152400" y="152403"/>
            <a:ext cx="8991600" cy="685800"/>
          </a:xfrm>
        </p:spPr>
        <p:txBody>
          <a:bodyPr/>
          <a:lstStyle/>
          <a:p>
            <a:pPr eaLnBrk="1" hangingPunct="1">
              <a:lnSpc>
                <a:spcPct val="70000"/>
              </a:lnSpc>
            </a:pPr>
            <a:r>
              <a:rPr lang="en-US" sz="4000" dirty="0" smtClean="0">
                <a:solidFill>
                  <a:schemeClr val="accent1"/>
                </a:solidFill>
              </a:rPr>
              <a:t>High Frequency Players</a:t>
            </a:r>
          </a:p>
          <a:p>
            <a:pPr eaLnBrk="1" hangingPunct="1">
              <a:lnSpc>
                <a:spcPct val="70000"/>
              </a:lnSpc>
            </a:pPr>
            <a:r>
              <a:rPr lang="en-US" sz="2800" b="0" i="1" dirty="0" smtClean="0">
                <a:solidFill>
                  <a:schemeClr val="tx1"/>
                </a:solidFill>
              </a:rPr>
              <a:t>Profile Summaries</a:t>
            </a:r>
          </a:p>
        </p:txBody>
      </p:sp>
      <p:sp>
        <p:nvSpPr>
          <p:cNvPr id="3" name="TextBox 2"/>
          <p:cNvSpPr txBox="1"/>
          <p:nvPr/>
        </p:nvSpPr>
        <p:spPr>
          <a:xfrm>
            <a:off x="414679" y="6129115"/>
            <a:ext cx="7205051" cy="307777"/>
          </a:xfrm>
          <a:prstGeom prst="rect">
            <a:avLst/>
          </a:prstGeom>
          <a:noFill/>
        </p:spPr>
        <p:txBody>
          <a:bodyPr wrap="square" rtlCol="0">
            <a:spAutoFit/>
          </a:bodyPr>
          <a:lstStyle/>
          <a:p>
            <a:r>
              <a:rPr lang="en-US" sz="1400" dirty="0" smtClean="0"/>
              <a:t>Note: Top activity listed excludes Watching TV, almost always the number one response.</a:t>
            </a:r>
            <a:endParaRPr lang="en-US" sz="1400" dirty="0"/>
          </a:p>
        </p:txBody>
      </p:sp>
    </p:spTree>
    <p:extLst>
      <p:ext uri="{BB962C8B-B14F-4D97-AF65-F5344CB8AC3E}">
        <p14:creationId xmlns:p14="http://schemas.microsoft.com/office/powerpoint/2010/main" val="159042048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83112703"/>
              </p:ext>
            </p:extLst>
          </p:nvPr>
        </p:nvGraphicFramePr>
        <p:xfrm>
          <a:off x="76200" y="1295400"/>
          <a:ext cx="8991600" cy="4724400"/>
        </p:xfrm>
        <a:graphic>
          <a:graphicData uri="http://schemas.openxmlformats.org/drawingml/2006/table">
            <a:tbl>
              <a:tblPr firstRow="1" firstCol="1">
                <a:tableStyleId>{3C2FFA5D-87B4-456A-9821-1D502468CF0F}</a:tableStyleId>
              </a:tblPr>
              <a:tblGrid>
                <a:gridCol w="1491806">
                  <a:extLst>
                    <a:ext uri="{9D8B030D-6E8A-4147-A177-3AD203B41FA5}">
                      <a16:colId xmlns:a16="http://schemas.microsoft.com/office/drawing/2014/main" val="20000"/>
                    </a:ext>
                  </a:extLst>
                </a:gridCol>
                <a:gridCol w="1840139">
                  <a:extLst>
                    <a:ext uri="{9D8B030D-6E8A-4147-A177-3AD203B41FA5}">
                      <a16:colId xmlns:a16="http://schemas.microsoft.com/office/drawing/2014/main" val="20001"/>
                    </a:ext>
                  </a:extLst>
                </a:gridCol>
                <a:gridCol w="1801262">
                  <a:extLst>
                    <a:ext uri="{9D8B030D-6E8A-4147-A177-3AD203B41FA5}">
                      <a16:colId xmlns:a16="http://schemas.microsoft.com/office/drawing/2014/main" val="20002"/>
                    </a:ext>
                  </a:extLst>
                </a:gridCol>
                <a:gridCol w="1904933">
                  <a:extLst>
                    <a:ext uri="{9D8B030D-6E8A-4147-A177-3AD203B41FA5}">
                      <a16:colId xmlns:a16="http://schemas.microsoft.com/office/drawing/2014/main" val="20003"/>
                    </a:ext>
                  </a:extLst>
                </a:gridCol>
                <a:gridCol w="1953460">
                  <a:extLst>
                    <a:ext uri="{9D8B030D-6E8A-4147-A177-3AD203B41FA5}">
                      <a16:colId xmlns:a16="http://schemas.microsoft.com/office/drawing/2014/main" val="20004"/>
                    </a:ext>
                  </a:extLst>
                </a:gridCol>
              </a:tblGrid>
              <a:tr h="436710">
                <a:tc>
                  <a:txBody>
                    <a:bodyPr/>
                    <a:lstStyle/>
                    <a:p>
                      <a:endParaRPr lang="en-US" dirty="0"/>
                    </a:p>
                  </a:txBody>
                  <a:tcPr>
                    <a:lnR w="12700" cap="flat" cmpd="sng" algn="ctr">
                      <a:solidFill>
                        <a:schemeClr val="bg1"/>
                      </a:solidFill>
                      <a:prstDash val="solid"/>
                      <a:round/>
                      <a:headEnd type="none" w="med" len="med"/>
                      <a:tailEnd type="none" w="med" len="med"/>
                    </a:lnR>
                  </a:tcPr>
                </a:tc>
                <a:tc>
                  <a:txBody>
                    <a:bodyPr/>
                    <a:lstStyle/>
                    <a:p>
                      <a:pPr algn="ctr"/>
                      <a:r>
                        <a:rPr lang="en-US" dirty="0" smtClean="0"/>
                        <a:t>Urban</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dirty="0" smtClean="0"/>
                        <a:t>Smaller</a:t>
                      </a:r>
                      <a:r>
                        <a:rPr lang="en-US" baseline="0" dirty="0" smtClean="0"/>
                        <a:t> City</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dirty="0" smtClean="0"/>
                        <a:t>Suburban</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dirty="0" smtClean="0"/>
                        <a:t>Rural</a:t>
                      </a:r>
                      <a:endParaRPr lang="en-US" dirty="0"/>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1429230">
                <a:tc>
                  <a:txBody>
                    <a:bodyPr/>
                    <a:lstStyle/>
                    <a:p>
                      <a:r>
                        <a:rPr lang="en-US" dirty="0" smtClean="0"/>
                        <a:t>Low Income</a:t>
                      </a:r>
                      <a:endParaRPr lang="en-US" dirty="0"/>
                    </a:p>
                  </a:txBody>
                  <a:tcPr anchor="ctr"/>
                </a:tc>
                <a:tc>
                  <a:txBody>
                    <a:bodyPr/>
                    <a:lstStyle/>
                    <a:p>
                      <a:r>
                        <a:rPr lang="en-US" sz="1200" b="0" dirty="0" smtClean="0"/>
                        <a:t>50% - Daily Games </a:t>
                      </a:r>
                    </a:p>
                    <a:p>
                      <a:r>
                        <a:rPr lang="en-US" sz="1200" b="0" baseline="0" dirty="0" smtClean="0"/>
                        <a:t>80% - Jackpot</a:t>
                      </a:r>
                    </a:p>
                    <a:p>
                      <a:r>
                        <a:rPr lang="en-US" sz="1200" b="0" baseline="0" dirty="0" smtClean="0"/>
                        <a:t>58% - Scratch-Offs </a:t>
                      </a:r>
                    </a:p>
                    <a:p>
                      <a:r>
                        <a:rPr lang="en-US" sz="1200" b="0" baseline="0" dirty="0" smtClean="0"/>
                        <a:t>18% - Monitor Games </a:t>
                      </a:r>
                    </a:p>
                    <a:p>
                      <a:r>
                        <a:rPr lang="en-US" sz="1200" b="1" baseline="0" dirty="0" smtClean="0"/>
                        <a:t>$576  - Total Spend</a:t>
                      </a:r>
                      <a:endParaRPr lang="en-US" sz="1200" baseline="0" dirty="0" smtClean="0"/>
                    </a:p>
                    <a:p>
                      <a:r>
                        <a:rPr lang="en-US" sz="1200" b="1" baseline="0" dirty="0" smtClean="0">
                          <a:solidFill>
                            <a:srgbClr val="000066"/>
                          </a:solidFill>
                        </a:rPr>
                        <a:t>62/100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tc>
                  <a:txBody>
                    <a:bodyPr/>
                    <a:lstStyle/>
                    <a:p>
                      <a:r>
                        <a:rPr lang="en-US" sz="1200" b="0" dirty="0" smtClean="0">
                          <a:solidFill>
                            <a:srgbClr val="C00000"/>
                          </a:solidFill>
                        </a:rPr>
                        <a:t>29% - Daily Games (↓)</a:t>
                      </a:r>
                    </a:p>
                    <a:p>
                      <a:r>
                        <a:rPr lang="en-US" sz="1200" b="0" baseline="0" dirty="0" smtClean="0"/>
                        <a:t>79% - Jackpot</a:t>
                      </a:r>
                    </a:p>
                    <a:p>
                      <a:r>
                        <a:rPr lang="en-US" sz="1200" b="0" baseline="0" dirty="0" smtClean="0">
                          <a:solidFill>
                            <a:srgbClr val="C00000"/>
                          </a:solidFill>
                        </a:rPr>
                        <a:t>86% - Scratch-Offs  (↑)</a:t>
                      </a:r>
                    </a:p>
                    <a:p>
                      <a:r>
                        <a:rPr lang="en-US" sz="1200" b="0" baseline="0" dirty="0" smtClean="0"/>
                        <a:t>14% - Monitor Games </a:t>
                      </a:r>
                    </a:p>
                    <a:p>
                      <a:r>
                        <a:rPr lang="en-US" sz="1200" b="1" baseline="0" dirty="0" smtClean="0"/>
                        <a:t>$836 - Total Spend</a:t>
                      </a:r>
                      <a:endParaRPr lang="en-US" sz="1200" baseline="0" dirty="0" smtClean="0"/>
                    </a:p>
                    <a:p>
                      <a:r>
                        <a:rPr lang="en-US" sz="1200" b="1" baseline="0" dirty="0" smtClean="0">
                          <a:solidFill>
                            <a:srgbClr val="000066"/>
                          </a:solidFill>
                        </a:rPr>
                        <a:t>61/100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tc>
                  <a:txBody>
                    <a:bodyPr/>
                    <a:lstStyle/>
                    <a:p>
                      <a:r>
                        <a:rPr lang="en-US" sz="1200" b="0" dirty="0" smtClean="0"/>
                        <a:t>38% - Daily Games </a:t>
                      </a:r>
                    </a:p>
                    <a:p>
                      <a:r>
                        <a:rPr lang="en-US" sz="1200" b="0" baseline="0" dirty="0" smtClean="0"/>
                        <a:t>85% - Jackpot</a:t>
                      </a:r>
                    </a:p>
                    <a:p>
                      <a:r>
                        <a:rPr lang="en-US" sz="1200" b="0" baseline="0" dirty="0" smtClean="0"/>
                        <a:t>64% - Scratch-Offs </a:t>
                      </a:r>
                    </a:p>
                    <a:p>
                      <a:r>
                        <a:rPr lang="en-US" sz="1200" b="0" baseline="0" dirty="0" smtClean="0"/>
                        <a:t>16% - Monitor Games </a:t>
                      </a:r>
                    </a:p>
                    <a:p>
                      <a:r>
                        <a:rPr lang="en-US" sz="1200" b="1" baseline="0" dirty="0" smtClean="0"/>
                        <a:t>$1,108  - Total Spend</a:t>
                      </a:r>
                      <a:endParaRPr lang="en-US" sz="1200" baseline="0" dirty="0" smtClean="0"/>
                    </a:p>
                    <a:p>
                      <a:r>
                        <a:rPr lang="en-US" sz="1200" b="1" baseline="0" dirty="0" smtClean="0">
                          <a:solidFill>
                            <a:srgbClr val="000066"/>
                          </a:solidFill>
                        </a:rPr>
                        <a:t>59/100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tc>
                  <a:txBody>
                    <a:bodyPr/>
                    <a:lstStyle/>
                    <a:p>
                      <a:r>
                        <a:rPr lang="en-US" sz="1200" b="0" dirty="0" smtClean="0"/>
                        <a:t>45% - Daily Games </a:t>
                      </a:r>
                    </a:p>
                    <a:p>
                      <a:r>
                        <a:rPr lang="en-US" sz="1200" b="0" baseline="0" dirty="0" smtClean="0"/>
                        <a:t>94% - Jackpot</a:t>
                      </a:r>
                    </a:p>
                    <a:p>
                      <a:r>
                        <a:rPr lang="en-US" sz="1200" b="0" baseline="0" dirty="0" smtClean="0"/>
                        <a:t>70% - Scratch-Offs </a:t>
                      </a:r>
                    </a:p>
                    <a:p>
                      <a:r>
                        <a:rPr lang="en-US" sz="1200" b="0" baseline="0" dirty="0" smtClean="0"/>
                        <a:t>21% - Monitor Games </a:t>
                      </a:r>
                    </a:p>
                    <a:p>
                      <a:r>
                        <a:rPr lang="en-US" sz="1200" b="1" baseline="0" dirty="0" smtClean="0"/>
                        <a:t>$1,257  - Total Spend</a:t>
                      </a:r>
                      <a:endParaRPr lang="en-US" sz="1200" baseline="0" dirty="0" smtClean="0"/>
                    </a:p>
                    <a:p>
                      <a:r>
                        <a:rPr lang="en-US" sz="1200" b="1" baseline="0" dirty="0" smtClean="0">
                          <a:solidFill>
                            <a:srgbClr val="000066"/>
                          </a:solidFill>
                        </a:rPr>
                        <a:t>60/100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extLst>
                  <a:ext uri="{0D108BD9-81ED-4DB2-BD59-A6C34878D82A}">
                    <a16:rowId xmlns:a16="http://schemas.microsoft.com/office/drawing/2014/main" val="10001"/>
                  </a:ext>
                </a:extLst>
              </a:tr>
              <a:tr h="1429230">
                <a:tc>
                  <a:txBody>
                    <a:bodyPr/>
                    <a:lstStyle/>
                    <a:p>
                      <a:r>
                        <a:rPr lang="en-US" dirty="0" smtClean="0"/>
                        <a:t>Middle Income</a:t>
                      </a:r>
                      <a:endParaRPr lang="en-US" dirty="0"/>
                    </a:p>
                  </a:txBody>
                  <a:tcPr anchor="ctr"/>
                </a:tc>
                <a:tc>
                  <a:txBody>
                    <a:bodyPr/>
                    <a:lstStyle/>
                    <a:p>
                      <a:r>
                        <a:rPr lang="en-US" sz="1200" b="0" dirty="0" smtClean="0"/>
                        <a:t>45% - Daily Games </a:t>
                      </a:r>
                    </a:p>
                    <a:p>
                      <a:r>
                        <a:rPr lang="en-US" sz="1200" b="0" baseline="0" dirty="0" smtClean="0"/>
                        <a:t>85% - Jackpot</a:t>
                      </a:r>
                    </a:p>
                    <a:p>
                      <a:r>
                        <a:rPr lang="en-US" sz="1200" b="0" baseline="0" dirty="0" smtClean="0"/>
                        <a:t>63% - Scratch-Offs </a:t>
                      </a:r>
                    </a:p>
                    <a:p>
                      <a:r>
                        <a:rPr lang="en-US" sz="1200" b="0" baseline="0" dirty="0" smtClean="0"/>
                        <a:t>9% - Monitor Games </a:t>
                      </a:r>
                    </a:p>
                    <a:p>
                      <a:r>
                        <a:rPr lang="en-US" sz="1200" b="1" baseline="0" dirty="0" smtClean="0"/>
                        <a:t>$987 - Total Spend</a:t>
                      </a:r>
                      <a:endParaRPr lang="en-US" sz="1200" baseline="0" dirty="0" smtClean="0"/>
                    </a:p>
                    <a:p>
                      <a:r>
                        <a:rPr lang="en-US" sz="1200" b="1" baseline="0" dirty="0" smtClean="0">
                          <a:solidFill>
                            <a:srgbClr val="000066"/>
                          </a:solidFill>
                        </a:rPr>
                        <a:t>63/100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tc>
                  <a:txBody>
                    <a:bodyPr/>
                    <a:lstStyle/>
                    <a:p>
                      <a:r>
                        <a:rPr lang="en-US" sz="1200" b="0" dirty="0" smtClean="0"/>
                        <a:t>38% - Daily Games </a:t>
                      </a:r>
                    </a:p>
                    <a:p>
                      <a:r>
                        <a:rPr lang="en-US" sz="1200" b="0" baseline="0" dirty="0" smtClean="0"/>
                        <a:t>92% - Jackpot</a:t>
                      </a:r>
                    </a:p>
                    <a:p>
                      <a:r>
                        <a:rPr lang="en-US" sz="1200" b="0" baseline="0" dirty="0" smtClean="0"/>
                        <a:t>65% - Scratch-Offs </a:t>
                      </a:r>
                    </a:p>
                    <a:p>
                      <a:r>
                        <a:rPr lang="en-US" sz="1200" b="0" baseline="0" dirty="0" smtClean="0"/>
                        <a:t>12% - Monitor Games </a:t>
                      </a:r>
                    </a:p>
                    <a:p>
                      <a:r>
                        <a:rPr lang="en-US" sz="1200" b="1" baseline="0" dirty="0" smtClean="0"/>
                        <a:t>$820 - Total Spend</a:t>
                      </a:r>
                      <a:endParaRPr lang="en-US" sz="1200" baseline="0" dirty="0" smtClean="0"/>
                    </a:p>
                    <a:p>
                      <a:r>
                        <a:rPr lang="en-US" sz="1200" b="1" baseline="0" dirty="0" smtClean="0">
                          <a:solidFill>
                            <a:srgbClr val="000066"/>
                          </a:solidFill>
                        </a:rPr>
                        <a:t>61/100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tc>
                  <a:txBody>
                    <a:bodyPr/>
                    <a:lstStyle/>
                    <a:p>
                      <a:r>
                        <a:rPr lang="en-US" sz="1200" b="0" dirty="0" smtClean="0"/>
                        <a:t>47% - Daily Games </a:t>
                      </a:r>
                    </a:p>
                    <a:p>
                      <a:r>
                        <a:rPr lang="en-US" sz="1200" b="0" baseline="0" dirty="0" smtClean="0"/>
                        <a:t>91% - Jackpot</a:t>
                      </a:r>
                    </a:p>
                    <a:p>
                      <a:r>
                        <a:rPr lang="en-US" sz="1200" b="0" baseline="0" dirty="0" smtClean="0"/>
                        <a:t>72% - Scratch-Offs </a:t>
                      </a:r>
                    </a:p>
                    <a:p>
                      <a:r>
                        <a:rPr lang="en-US" sz="1200" b="0" baseline="0" dirty="0" smtClean="0">
                          <a:solidFill>
                            <a:srgbClr val="C00000"/>
                          </a:solidFill>
                        </a:rPr>
                        <a:t>22% - Monitor Games (↑)</a:t>
                      </a:r>
                    </a:p>
                    <a:p>
                      <a:r>
                        <a:rPr lang="en-US" sz="1200" b="1" baseline="0" dirty="0" smtClean="0"/>
                        <a:t>$756  - Total Spend</a:t>
                      </a:r>
                      <a:endParaRPr lang="en-US" sz="1200" baseline="0" dirty="0" smtClean="0"/>
                    </a:p>
                    <a:p>
                      <a:r>
                        <a:rPr lang="en-US" sz="1200" b="1" baseline="0" dirty="0" smtClean="0">
                          <a:solidFill>
                            <a:srgbClr val="000066"/>
                          </a:solidFill>
                        </a:rPr>
                        <a:t>61/100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tc>
                  <a:txBody>
                    <a:bodyPr/>
                    <a:lstStyle/>
                    <a:p>
                      <a:r>
                        <a:rPr lang="en-US" sz="1200" b="0" dirty="0" smtClean="0"/>
                        <a:t>32% - Daily Games </a:t>
                      </a:r>
                    </a:p>
                    <a:p>
                      <a:r>
                        <a:rPr lang="en-US" sz="1200" b="0" baseline="0" dirty="0" smtClean="0"/>
                        <a:t>85% - Jackpot</a:t>
                      </a:r>
                    </a:p>
                    <a:p>
                      <a:r>
                        <a:rPr lang="en-US" sz="1200" b="0" baseline="0" dirty="0" smtClean="0"/>
                        <a:t>70% - Scratch-Offs </a:t>
                      </a:r>
                    </a:p>
                    <a:p>
                      <a:r>
                        <a:rPr lang="en-US" sz="1200" b="0" baseline="0" dirty="0" smtClean="0"/>
                        <a:t>17% - Monitor Games </a:t>
                      </a:r>
                    </a:p>
                    <a:p>
                      <a:r>
                        <a:rPr lang="en-US" sz="1200" b="1" baseline="0" dirty="0" smtClean="0"/>
                        <a:t>$414 - Total Spend</a:t>
                      </a:r>
                      <a:endParaRPr lang="en-US" sz="1200" baseline="0" dirty="0" smtClean="0"/>
                    </a:p>
                    <a:p>
                      <a:r>
                        <a:rPr lang="en-US" sz="1200" b="1" baseline="0" dirty="0" smtClean="0">
                          <a:solidFill>
                            <a:srgbClr val="000066"/>
                          </a:solidFill>
                        </a:rPr>
                        <a:t>60/100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extLst>
                  <a:ext uri="{0D108BD9-81ED-4DB2-BD59-A6C34878D82A}">
                    <a16:rowId xmlns:a16="http://schemas.microsoft.com/office/drawing/2014/main" val="10002"/>
                  </a:ext>
                </a:extLst>
              </a:tr>
              <a:tr h="1429230">
                <a:tc>
                  <a:txBody>
                    <a:bodyPr/>
                    <a:lstStyle/>
                    <a:p>
                      <a:r>
                        <a:rPr lang="en-US" dirty="0" smtClean="0"/>
                        <a:t>High Income</a:t>
                      </a:r>
                      <a:endParaRPr lang="en-US" dirty="0"/>
                    </a:p>
                  </a:txBody>
                  <a:tcPr anchor="ctr"/>
                </a:tc>
                <a:tc>
                  <a:txBody>
                    <a:bodyPr/>
                    <a:lstStyle/>
                    <a:p>
                      <a:r>
                        <a:rPr lang="en-US" sz="1200" b="0" dirty="0" smtClean="0"/>
                        <a:t>43% - Daily Games </a:t>
                      </a:r>
                    </a:p>
                    <a:p>
                      <a:r>
                        <a:rPr lang="en-US" sz="1200" b="0" baseline="0" dirty="0" smtClean="0"/>
                        <a:t>90% - Jackpot</a:t>
                      </a:r>
                    </a:p>
                    <a:p>
                      <a:r>
                        <a:rPr lang="en-US" sz="1200" b="0" baseline="0" dirty="0" smtClean="0"/>
                        <a:t>53% - Scratch-Offs </a:t>
                      </a:r>
                    </a:p>
                    <a:p>
                      <a:r>
                        <a:rPr lang="en-US" sz="1200" b="0" baseline="0" dirty="0" smtClean="0"/>
                        <a:t>15% - Monitor Games </a:t>
                      </a:r>
                    </a:p>
                    <a:p>
                      <a:r>
                        <a:rPr lang="en-US" sz="1200" b="1" baseline="0" dirty="0" smtClean="0"/>
                        <a:t>$1,098  - Total Spend</a:t>
                      </a:r>
                      <a:endParaRPr lang="en-US" sz="1200" baseline="0" dirty="0" smtClean="0"/>
                    </a:p>
                    <a:p>
                      <a:r>
                        <a:rPr lang="en-US" sz="1200" b="1" baseline="0" dirty="0" smtClean="0">
                          <a:solidFill>
                            <a:srgbClr val="000066"/>
                          </a:solidFill>
                        </a:rPr>
                        <a:t>63/100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tc>
                  <a:txBody>
                    <a:bodyPr/>
                    <a:lstStyle/>
                    <a:p>
                      <a:r>
                        <a:rPr lang="en-US" sz="1200" b="0" dirty="0" smtClean="0"/>
                        <a:t>42% - Daily Games </a:t>
                      </a:r>
                    </a:p>
                    <a:p>
                      <a:r>
                        <a:rPr lang="en-US" sz="1200" b="0" baseline="0" dirty="0" smtClean="0"/>
                        <a:t>79% - Jackpot</a:t>
                      </a:r>
                    </a:p>
                    <a:p>
                      <a:r>
                        <a:rPr lang="en-US" sz="1200" b="0" baseline="0" dirty="0" smtClean="0"/>
                        <a:t>54% - Scratch-Offs </a:t>
                      </a:r>
                    </a:p>
                    <a:p>
                      <a:r>
                        <a:rPr lang="en-US" sz="1200" b="0" baseline="0" dirty="0" smtClean="0"/>
                        <a:t>8% - Monitor Games </a:t>
                      </a:r>
                    </a:p>
                    <a:p>
                      <a:r>
                        <a:rPr lang="en-US" sz="1200" b="1" baseline="0" dirty="0" smtClean="0"/>
                        <a:t>$594 - Total Spend</a:t>
                      </a:r>
                      <a:endParaRPr lang="en-US" sz="1200" baseline="0" dirty="0" smtClean="0"/>
                    </a:p>
                    <a:p>
                      <a:r>
                        <a:rPr lang="en-US" sz="1200" b="1" baseline="0" dirty="0" smtClean="0">
                          <a:solidFill>
                            <a:srgbClr val="000066"/>
                          </a:solidFill>
                        </a:rPr>
                        <a:t>60/100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tc>
                  <a:txBody>
                    <a:bodyPr/>
                    <a:lstStyle/>
                    <a:p>
                      <a:r>
                        <a:rPr lang="en-US" sz="1200" b="0" dirty="0" smtClean="0"/>
                        <a:t>45% - Daily Games </a:t>
                      </a:r>
                    </a:p>
                    <a:p>
                      <a:r>
                        <a:rPr lang="en-US" sz="1200" b="0" baseline="0" dirty="0" smtClean="0"/>
                        <a:t>88% - Jackpot</a:t>
                      </a:r>
                    </a:p>
                    <a:p>
                      <a:r>
                        <a:rPr lang="en-US" sz="1200" b="0" baseline="0" dirty="0" smtClean="0"/>
                        <a:t>64% - Scratch-Offs </a:t>
                      </a:r>
                    </a:p>
                    <a:p>
                      <a:r>
                        <a:rPr lang="en-US" sz="1200" b="0" baseline="0" dirty="0" smtClean="0"/>
                        <a:t>10% - Monitor Games </a:t>
                      </a:r>
                    </a:p>
                    <a:p>
                      <a:r>
                        <a:rPr lang="en-US" sz="1200" b="1" baseline="0" dirty="0" smtClean="0"/>
                        <a:t>$675 - Total Spend</a:t>
                      </a:r>
                      <a:endParaRPr lang="en-US" sz="1200" baseline="0" dirty="0" smtClean="0"/>
                    </a:p>
                    <a:p>
                      <a:r>
                        <a:rPr lang="en-US" sz="1200" b="1" baseline="0" dirty="0" smtClean="0">
                          <a:solidFill>
                            <a:srgbClr val="000066"/>
                          </a:solidFill>
                        </a:rPr>
                        <a:t>60/100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C00000"/>
                          </a:solidFill>
                        </a:rPr>
                        <a:t>67% - Daily Games </a:t>
                      </a:r>
                      <a:r>
                        <a:rPr lang="en-US" sz="1200" b="0" baseline="0" dirty="0" smtClean="0">
                          <a:solidFill>
                            <a:srgbClr val="C00000"/>
                          </a:solidFill>
                        </a:rPr>
                        <a:t> (↑)</a:t>
                      </a:r>
                      <a:r>
                        <a:rPr lang="en-US" sz="1200" b="0" dirty="0" smtClean="0">
                          <a:solidFill>
                            <a:srgbClr val="C00000"/>
                          </a:solidFill>
                        </a:rPr>
                        <a:t> </a:t>
                      </a:r>
                    </a:p>
                    <a:p>
                      <a:r>
                        <a:rPr lang="en-US" sz="1200" b="0" baseline="0" dirty="0" smtClean="0"/>
                        <a:t>91% - Jackpot</a:t>
                      </a:r>
                    </a:p>
                    <a:p>
                      <a:r>
                        <a:rPr lang="en-US" sz="1200" b="0" baseline="0" dirty="0" smtClean="0"/>
                        <a:t>70% - Scratch-Offs </a:t>
                      </a:r>
                    </a:p>
                    <a:p>
                      <a:r>
                        <a:rPr lang="en-US" sz="1200" b="0" baseline="0" dirty="0" smtClean="0"/>
                        <a:t>21% - Monitor Games </a:t>
                      </a:r>
                    </a:p>
                    <a:p>
                      <a:r>
                        <a:rPr lang="en-US" sz="1200" b="1" baseline="0" dirty="0" smtClean="0"/>
                        <a:t>$946  - Total Spend</a:t>
                      </a:r>
                      <a:endParaRPr lang="en-US" sz="1200" baseline="0" dirty="0" smtClean="0"/>
                    </a:p>
                    <a:p>
                      <a:r>
                        <a:rPr lang="en-US" sz="1200" b="1" baseline="0" dirty="0" smtClean="0">
                          <a:solidFill>
                            <a:srgbClr val="000066"/>
                          </a:solidFill>
                        </a:rPr>
                        <a:t>61/100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extLst>
                  <a:ext uri="{0D108BD9-81ED-4DB2-BD59-A6C34878D82A}">
                    <a16:rowId xmlns:a16="http://schemas.microsoft.com/office/drawing/2014/main" val="10003"/>
                  </a:ext>
                </a:extLst>
              </a:tr>
            </a:tbl>
          </a:graphicData>
        </a:graphic>
      </p:graphicFrame>
      <p:sp>
        <p:nvSpPr>
          <p:cNvPr id="15" name="Text Placeholder 1"/>
          <p:cNvSpPr>
            <a:spLocks noGrp="1"/>
          </p:cNvSpPr>
          <p:nvPr>
            <p:ph type="body" sz="quarter" idx="10"/>
          </p:nvPr>
        </p:nvSpPr>
        <p:spPr>
          <a:xfrm>
            <a:off x="152400" y="152403"/>
            <a:ext cx="8991600" cy="685800"/>
          </a:xfrm>
        </p:spPr>
        <p:txBody>
          <a:bodyPr/>
          <a:lstStyle/>
          <a:p>
            <a:pPr eaLnBrk="1" hangingPunct="1">
              <a:lnSpc>
                <a:spcPct val="70000"/>
              </a:lnSpc>
            </a:pPr>
            <a:r>
              <a:rPr lang="en-US" sz="4000" dirty="0" smtClean="0">
                <a:solidFill>
                  <a:schemeClr val="accent1"/>
                </a:solidFill>
              </a:rPr>
              <a:t>High Frequency Players</a:t>
            </a:r>
          </a:p>
          <a:p>
            <a:pPr eaLnBrk="1" hangingPunct="1">
              <a:lnSpc>
                <a:spcPct val="70000"/>
              </a:lnSpc>
            </a:pPr>
            <a:r>
              <a:rPr lang="en-US" sz="2800" b="0" i="1" dirty="0" smtClean="0">
                <a:solidFill>
                  <a:schemeClr val="tx1"/>
                </a:solidFill>
              </a:rPr>
              <a:t>Profile Summaries (continued)</a:t>
            </a:r>
          </a:p>
        </p:txBody>
      </p:sp>
    </p:spTree>
    <p:extLst>
      <p:ext uri="{BB962C8B-B14F-4D97-AF65-F5344CB8AC3E}">
        <p14:creationId xmlns:p14="http://schemas.microsoft.com/office/powerpoint/2010/main" val="390421785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0756182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9554" name="think-cell Slide" r:id="rId4" imgW="381" imgH="381" progId="TCLayout.ActiveDocument.1">
                  <p:embed/>
                </p:oleObj>
              </mc:Choice>
              <mc:Fallback>
                <p:oleObj name="think-cell Slide" r:id="rId4" imgW="381" imgH="38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graphicFrame>
        <p:nvGraphicFramePr>
          <p:cNvPr id="2" name="Table 1"/>
          <p:cNvGraphicFramePr>
            <a:graphicFrameLocks noGrp="1"/>
          </p:cNvGraphicFramePr>
          <p:nvPr>
            <p:extLst>
              <p:ext uri="{D42A27DB-BD31-4B8C-83A1-F6EECF244321}">
                <p14:modId xmlns:p14="http://schemas.microsoft.com/office/powerpoint/2010/main" val="623970260"/>
              </p:ext>
            </p:extLst>
          </p:nvPr>
        </p:nvGraphicFramePr>
        <p:xfrm>
          <a:off x="76200" y="1295400"/>
          <a:ext cx="8991600" cy="4724400"/>
        </p:xfrm>
        <a:graphic>
          <a:graphicData uri="http://schemas.openxmlformats.org/drawingml/2006/table">
            <a:tbl>
              <a:tblPr firstRow="1" firstCol="1">
                <a:tableStyleId>{775DCB02-9BB8-47FD-8907-85C794F793BA}</a:tableStyleId>
              </a:tblPr>
              <a:tblGrid>
                <a:gridCol w="1414053">
                  <a:extLst>
                    <a:ext uri="{9D8B030D-6E8A-4147-A177-3AD203B41FA5}">
                      <a16:colId xmlns:a16="http://schemas.microsoft.com/office/drawing/2014/main" val="20000"/>
                    </a:ext>
                  </a:extLst>
                </a:gridCol>
                <a:gridCol w="1904933">
                  <a:extLst>
                    <a:ext uri="{9D8B030D-6E8A-4147-A177-3AD203B41FA5}">
                      <a16:colId xmlns:a16="http://schemas.microsoft.com/office/drawing/2014/main" val="20001"/>
                    </a:ext>
                  </a:extLst>
                </a:gridCol>
                <a:gridCol w="1930850">
                  <a:extLst>
                    <a:ext uri="{9D8B030D-6E8A-4147-A177-3AD203B41FA5}">
                      <a16:colId xmlns:a16="http://schemas.microsoft.com/office/drawing/2014/main" val="20002"/>
                    </a:ext>
                  </a:extLst>
                </a:gridCol>
                <a:gridCol w="1801262">
                  <a:extLst>
                    <a:ext uri="{9D8B030D-6E8A-4147-A177-3AD203B41FA5}">
                      <a16:colId xmlns:a16="http://schemas.microsoft.com/office/drawing/2014/main" val="20003"/>
                    </a:ext>
                  </a:extLst>
                </a:gridCol>
                <a:gridCol w="1940502">
                  <a:extLst>
                    <a:ext uri="{9D8B030D-6E8A-4147-A177-3AD203B41FA5}">
                      <a16:colId xmlns:a16="http://schemas.microsoft.com/office/drawing/2014/main" val="20004"/>
                    </a:ext>
                  </a:extLst>
                </a:gridCol>
              </a:tblGrid>
              <a:tr h="436710">
                <a:tc>
                  <a:txBody>
                    <a:bodyPr/>
                    <a:lstStyle/>
                    <a:p>
                      <a:endParaRPr lang="en-US" dirty="0"/>
                    </a:p>
                  </a:txBody>
                  <a:tcPr anchor="ctr">
                    <a:lnR w="12700" cap="flat" cmpd="sng" algn="ctr">
                      <a:solidFill>
                        <a:schemeClr val="bg1"/>
                      </a:solidFill>
                      <a:prstDash val="solid"/>
                      <a:round/>
                      <a:headEnd type="none" w="med" len="med"/>
                      <a:tailEnd type="none" w="med" len="med"/>
                    </a:lnR>
                  </a:tcPr>
                </a:tc>
                <a:tc>
                  <a:txBody>
                    <a:bodyPr/>
                    <a:lstStyle/>
                    <a:p>
                      <a:pPr algn="ctr"/>
                      <a:r>
                        <a:rPr lang="en-US" dirty="0" smtClean="0"/>
                        <a:t>Urban</a:t>
                      </a: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dirty="0" smtClean="0"/>
                        <a:t>Smaller</a:t>
                      </a:r>
                      <a:r>
                        <a:rPr lang="en-US" baseline="0" dirty="0" smtClean="0"/>
                        <a:t> City</a:t>
                      </a: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dirty="0" smtClean="0"/>
                        <a:t>Suburban</a:t>
                      </a: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dirty="0" smtClean="0"/>
                        <a:t>Rural</a:t>
                      </a:r>
                      <a:endParaRPr lang="en-US" dirty="0"/>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1429230">
                <a:tc>
                  <a:txBody>
                    <a:bodyPr/>
                    <a:lstStyle/>
                    <a:p>
                      <a:r>
                        <a:rPr lang="en-US" dirty="0" smtClean="0"/>
                        <a:t>Low Income</a:t>
                      </a:r>
                      <a:endParaRPr lang="en-US" dirty="0"/>
                    </a:p>
                  </a:txBody>
                  <a:tcPr anchor="ctr"/>
                </a:tc>
                <a:tc>
                  <a:txBody>
                    <a:bodyPr/>
                    <a:lstStyle/>
                    <a:p>
                      <a:r>
                        <a:rPr lang="en-US" sz="1200" b="1" dirty="0" smtClean="0">
                          <a:solidFill>
                            <a:srgbClr val="C00000"/>
                          </a:solidFill>
                        </a:rPr>
                        <a:t>40</a:t>
                      </a:r>
                      <a:r>
                        <a:rPr lang="en-US" sz="1200" dirty="0" smtClean="0">
                          <a:solidFill>
                            <a:srgbClr val="C00000"/>
                          </a:solidFill>
                        </a:rPr>
                        <a:t> – Average age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55% </a:t>
                      </a:r>
                      <a:r>
                        <a:rPr lang="en-US" sz="1200" dirty="0" smtClean="0">
                          <a:solidFill>
                            <a:srgbClr val="C00000"/>
                          </a:solidFill>
                        </a:rPr>
                        <a:t>- White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68% </a:t>
                      </a:r>
                      <a:r>
                        <a:rPr lang="en-US" sz="1200" dirty="0" smtClean="0">
                          <a:solidFill>
                            <a:srgbClr val="C00000"/>
                          </a:solidFill>
                        </a:rPr>
                        <a:t>- Single (↑)</a:t>
                      </a:r>
                    </a:p>
                    <a:p>
                      <a:r>
                        <a:rPr lang="en-US" sz="1200" b="1" dirty="0" smtClean="0"/>
                        <a:t>$35,000 </a:t>
                      </a:r>
                      <a:r>
                        <a:rPr lang="en-US" sz="1200" dirty="0" smtClean="0"/>
                        <a:t>– HHI</a:t>
                      </a:r>
                    </a:p>
                    <a:p>
                      <a:r>
                        <a:rPr lang="en-US" sz="1200" b="1" dirty="0" smtClean="0"/>
                        <a:t>Family/Friends-</a:t>
                      </a:r>
                      <a:r>
                        <a:rPr lang="en-US" sz="1200" dirty="0" smtClean="0"/>
                        <a:t> top activity</a:t>
                      </a:r>
                    </a:p>
                    <a:p>
                      <a:r>
                        <a:rPr lang="en-US" sz="1200" b="1" dirty="0" smtClean="0"/>
                        <a:t>74%</a:t>
                      </a:r>
                      <a:r>
                        <a:rPr lang="en-US" sz="1200" b="1" baseline="0" dirty="0" smtClean="0"/>
                        <a:t> </a:t>
                      </a:r>
                      <a:r>
                        <a:rPr lang="en-US" sz="1200" baseline="0" dirty="0" smtClean="0"/>
                        <a:t>on Facebook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srgbClr val="C00000"/>
                          </a:solidFill>
                        </a:rPr>
                        <a:t>58/100</a:t>
                      </a:r>
                      <a:r>
                        <a:rPr lang="en-US" sz="1200" baseline="0" dirty="0" smtClean="0">
                          <a:solidFill>
                            <a:srgbClr val="C00000"/>
                          </a:solidFill>
                        </a:rPr>
                        <a:t> – Gaming Score </a:t>
                      </a:r>
                      <a:r>
                        <a:rPr lang="en-US" sz="1200" dirty="0" smtClean="0">
                          <a:solidFill>
                            <a:srgbClr val="C00000"/>
                          </a:solidFill>
                        </a:rPr>
                        <a:t>(↑)</a:t>
                      </a:r>
                    </a:p>
                  </a:txBody>
                  <a:tcPr anchor="ctr">
                    <a:solidFill>
                      <a:schemeClr val="bg1"/>
                    </a:solidFill>
                  </a:tcPr>
                </a:tc>
                <a:tc>
                  <a:txBody>
                    <a:bodyPr/>
                    <a:lstStyle/>
                    <a:p>
                      <a:r>
                        <a:rPr lang="en-US" sz="1200" b="1" dirty="0" smtClean="0"/>
                        <a:t>43</a:t>
                      </a:r>
                      <a:r>
                        <a:rPr lang="en-US" sz="1200" dirty="0" smtClean="0"/>
                        <a:t> – Average age</a:t>
                      </a:r>
                    </a:p>
                    <a:p>
                      <a:r>
                        <a:rPr lang="en-US" sz="1200" b="1" dirty="0" smtClean="0"/>
                        <a:t>71% </a:t>
                      </a:r>
                      <a:r>
                        <a:rPr lang="en-US" sz="1200" dirty="0" smtClean="0"/>
                        <a:t>- White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53% </a:t>
                      </a:r>
                      <a:r>
                        <a:rPr lang="en-US" sz="1200" dirty="0" smtClean="0">
                          <a:solidFill>
                            <a:srgbClr val="C00000"/>
                          </a:solidFill>
                        </a:rPr>
                        <a:t>- Single (↑)</a:t>
                      </a:r>
                    </a:p>
                    <a:p>
                      <a:r>
                        <a:rPr lang="en-US" sz="1200" b="1" dirty="0" smtClean="0"/>
                        <a:t>$33,000 </a:t>
                      </a:r>
                      <a:r>
                        <a:rPr lang="en-US" sz="1200" dirty="0" smtClean="0"/>
                        <a:t>– HHI</a:t>
                      </a:r>
                    </a:p>
                    <a:p>
                      <a:r>
                        <a:rPr lang="en-US" sz="1200" b="1" dirty="0" smtClean="0"/>
                        <a:t>Family/Friends -</a:t>
                      </a:r>
                      <a:r>
                        <a:rPr lang="en-US" sz="1200" dirty="0" smtClean="0"/>
                        <a:t> top activity</a:t>
                      </a:r>
                    </a:p>
                    <a:p>
                      <a:r>
                        <a:rPr lang="en-US" sz="1200" b="1" dirty="0" smtClean="0"/>
                        <a:t>82%</a:t>
                      </a:r>
                      <a:r>
                        <a:rPr lang="en-US" sz="1200" b="1" baseline="0" dirty="0" smtClean="0"/>
                        <a:t> </a:t>
                      </a:r>
                      <a:r>
                        <a:rPr lang="en-US" sz="1200" baseline="0" dirty="0" smtClean="0"/>
                        <a:t>on Facebook</a:t>
                      </a:r>
                    </a:p>
                    <a:p>
                      <a:r>
                        <a:rPr lang="en-US" sz="1200" b="1" baseline="0" dirty="0" smtClean="0">
                          <a:solidFill>
                            <a:srgbClr val="000066"/>
                          </a:solidFill>
                        </a:rPr>
                        <a:t>53/100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tc>
                  <a:txBody>
                    <a:bodyPr/>
                    <a:lstStyle/>
                    <a:p>
                      <a:r>
                        <a:rPr lang="en-US" sz="1200" b="1" dirty="0" smtClean="0"/>
                        <a:t>48</a:t>
                      </a:r>
                      <a:r>
                        <a:rPr lang="en-US" sz="1200" dirty="0" smtClean="0"/>
                        <a:t> – Average age</a:t>
                      </a:r>
                    </a:p>
                    <a:p>
                      <a:r>
                        <a:rPr lang="en-US" sz="1200" b="1" dirty="0" smtClean="0"/>
                        <a:t>70% </a:t>
                      </a:r>
                      <a:r>
                        <a:rPr lang="en-US" sz="1200" dirty="0" smtClean="0"/>
                        <a:t>- White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44% </a:t>
                      </a:r>
                      <a:r>
                        <a:rPr lang="en-US" sz="1200" dirty="0" smtClean="0">
                          <a:solidFill>
                            <a:srgbClr val="C00000"/>
                          </a:solidFill>
                        </a:rPr>
                        <a:t>- Single (↑)</a:t>
                      </a:r>
                    </a:p>
                    <a:p>
                      <a:r>
                        <a:rPr lang="en-US" sz="1200" b="1" dirty="0" smtClean="0"/>
                        <a:t>$35,000 </a:t>
                      </a:r>
                      <a:r>
                        <a:rPr lang="en-US" sz="1200" dirty="0" smtClean="0"/>
                        <a:t>– HHI</a:t>
                      </a:r>
                    </a:p>
                    <a:p>
                      <a:r>
                        <a:rPr lang="en-US" sz="1200" b="1" dirty="0" smtClean="0"/>
                        <a:t>Restaurants -</a:t>
                      </a:r>
                      <a:r>
                        <a:rPr lang="en-US" sz="1200" dirty="0" smtClean="0"/>
                        <a:t> top activity</a:t>
                      </a:r>
                    </a:p>
                    <a:p>
                      <a:r>
                        <a:rPr lang="en-US" sz="1200" b="1" dirty="0" smtClean="0"/>
                        <a:t>61%</a:t>
                      </a:r>
                      <a:r>
                        <a:rPr lang="en-US" sz="1200" b="1" baseline="0" dirty="0" smtClean="0"/>
                        <a:t> </a:t>
                      </a:r>
                      <a:r>
                        <a:rPr lang="en-US" sz="1200" baseline="0" dirty="0" smtClean="0"/>
                        <a:t>on Facebook</a:t>
                      </a:r>
                    </a:p>
                    <a:p>
                      <a:r>
                        <a:rPr lang="en-US" sz="1200" b="1" baseline="0" dirty="0" smtClean="0">
                          <a:solidFill>
                            <a:srgbClr val="000066"/>
                          </a:solidFill>
                        </a:rPr>
                        <a:t>54/100</a:t>
                      </a:r>
                      <a:r>
                        <a:rPr lang="en-US" sz="1200" baseline="0" dirty="0" smtClean="0">
                          <a:solidFill>
                            <a:srgbClr val="000066"/>
                          </a:solidFill>
                        </a:rPr>
                        <a:t> – Gaming Score</a:t>
                      </a:r>
                      <a:endParaRPr lang="en-US" sz="1200" dirty="0"/>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56</a:t>
                      </a:r>
                      <a:r>
                        <a:rPr lang="en-US" sz="1200" dirty="0" smtClean="0">
                          <a:solidFill>
                            <a:srgbClr val="C00000"/>
                          </a:solidFill>
                        </a:rPr>
                        <a:t> – Average age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94% </a:t>
                      </a:r>
                      <a:r>
                        <a:rPr lang="en-US" sz="1200" dirty="0" smtClean="0">
                          <a:solidFill>
                            <a:srgbClr val="C00000"/>
                          </a:solidFill>
                        </a:rPr>
                        <a:t>- White (↑)</a:t>
                      </a:r>
                    </a:p>
                    <a:p>
                      <a:r>
                        <a:rPr lang="en-US" sz="1200" b="1" dirty="0" smtClean="0"/>
                        <a:t>37% </a:t>
                      </a:r>
                      <a:r>
                        <a:rPr lang="en-US" sz="1200" dirty="0" smtClean="0"/>
                        <a:t>- Married</a:t>
                      </a:r>
                    </a:p>
                    <a:p>
                      <a:r>
                        <a:rPr lang="en-US" sz="1200" b="1" dirty="0" smtClean="0"/>
                        <a:t>$34,000 </a:t>
                      </a:r>
                      <a:r>
                        <a:rPr lang="en-US" sz="1200" dirty="0" smtClean="0"/>
                        <a:t>– HHI</a:t>
                      </a:r>
                    </a:p>
                    <a:p>
                      <a:r>
                        <a:rPr lang="en-US" sz="1200" b="1" dirty="0" smtClean="0"/>
                        <a:t>Reading -</a:t>
                      </a:r>
                      <a:r>
                        <a:rPr lang="en-US" sz="1200" dirty="0" smtClean="0"/>
                        <a:t> top activity</a:t>
                      </a:r>
                    </a:p>
                    <a:p>
                      <a:r>
                        <a:rPr lang="en-US" sz="1200" b="1" dirty="0" smtClean="0"/>
                        <a:t>71%</a:t>
                      </a:r>
                      <a:r>
                        <a:rPr lang="en-US" sz="1200" b="1" baseline="0" dirty="0" smtClean="0"/>
                        <a:t> </a:t>
                      </a:r>
                      <a:r>
                        <a:rPr lang="en-US" sz="1200" baseline="0" dirty="0" smtClean="0"/>
                        <a:t>on Facebook</a:t>
                      </a:r>
                    </a:p>
                    <a:p>
                      <a:r>
                        <a:rPr lang="en-US" sz="1200" b="1" baseline="0" dirty="0" smtClean="0">
                          <a:solidFill>
                            <a:srgbClr val="000066"/>
                          </a:solidFill>
                        </a:rPr>
                        <a:t>56/100</a:t>
                      </a:r>
                      <a:r>
                        <a:rPr lang="en-US" sz="1200" baseline="0" dirty="0" smtClean="0">
                          <a:solidFill>
                            <a:srgbClr val="000066"/>
                          </a:solidFill>
                        </a:rPr>
                        <a:t> – Gaming Score</a:t>
                      </a:r>
                      <a:endParaRPr lang="en-US" sz="1200" dirty="0"/>
                    </a:p>
                  </a:txBody>
                  <a:tcPr anchor="ctr">
                    <a:solidFill>
                      <a:schemeClr val="bg1"/>
                    </a:solidFill>
                  </a:tcPr>
                </a:tc>
                <a:extLst>
                  <a:ext uri="{0D108BD9-81ED-4DB2-BD59-A6C34878D82A}">
                    <a16:rowId xmlns:a16="http://schemas.microsoft.com/office/drawing/2014/main" val="10001"/>
                  </a:ext>
                </a:extLst>
              </a:tr>
              <a:tr h="1429230">
                <a:tc>
                  <a:txBody>
                    <a:bodyPr/>
                    <a:lstStyle/>
                    <a:p>
                      <a:r>
                        <a:rPr lang="en-US" dirty="0" smtClean="0"/>
                        <a:t>Middle Income</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43</a:t>
                      </a:r>
                      <a:r>
                        <a:rPr lang="en-US" sz="1200" dirty="0" smtClean="0">
                          <a:solidFill>
                            <a:srgbClr val="C00000"/>
                          </a:solidFill>
                        </a:rPr>
                        <a:t> – Average age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59% </a:t>
                      </a:r>
                      <a:r>
                        <a:rPr lang="en-US" sz="1200" dirty="0" smtClean="0">
                          <a:solidFill>
                            <a:srgbClr val="C00000"/>
                          </a:solidFill>
                        </a:rPr>
                        <a:t>- White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52% </a:t>
                      </a:r>
                      <a:r>
                        <a:rPr lang="en-US" sz="1200" dirty="0" smtClean="0">
                          <a:solidFill>
                            <a:srgbClr val="C00000"/>
                          </a:solidFill>
                        </a:rPr>
                        <a:t>- Single (↑)</a:t>
                      </a:r>
                    </a:p>
                    <a:p>
                      <a:r>
                        <a:rPr lang="en-US" sz="1200" b="1" dirty="0" smtClean="0"/>
                        <a:t>$73,000 </a:t>
                      </a:r>
                      <a:r>
                        <a:rPr lang="en-US" sz="1200" dirty="0" smtClean="0"/>
                        <a:t>– HHI</a:t>
                      </a:r>
                    </a:p>
                    <a:p>
                      <a:r>
                        <a:rPr lang="en-US" sz="1200" b="1" dirty="0" smtClean="0"/>
                        <a:t>Restaurants -</a:t>
                      </a:r>
                      <a:r>
                        <a:rPr lang="en-US" sz="1200" dirty="0" smtClean="0"/>
                        <a:t> top activity</a:t>
                      </a:r>
                    </a:p>
                    <a:p>
                      <a:r>
                        <a:rPr lang="en-US" sz="1200" b="1" dirty="0" smtClean="0"/>
                        <a:t>67%</a:t>
                      </a:r>
                      <a:r>
                        <a:rPr lang="en-US" sz="1200" b="1" baseline="0" dirty="0" smtClean="0"/>
                        <a:t> </a:t>
                      </a:r>
                      <a:r>
                        <a:rPr lang="en-US" sz="1200" baseline="0" dirty="0" smtClean="0"/>
                        <a:t>on Facebook</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srgbClr val="000066"/>
                          </a:solidFill>
                        </a:rPr>
                        <a:t>56/100</a:t>
                      </a:r>
                      <a:r>
                        <a:rPr lang="en-US" sz="1200" baseline="0" dirty="0" smtClean="0">
                          <a:solidFill>
                            <a:srgbClr val="000066"/>
                          </a:solidFill>
                        </a:rPr>
                        <a:t> – Gaming Score </a:t>
                      </a:r>
                      <a:endParaRPr lang="en-US" sz="1200" dirty="0" smtClean="0">
                        <a:solidFill>
                          <a:srgbClr val="000066"/>
                        </a:solidFill>
                      </a:endParaRPr>
                    </a:p>
                  </a:txBody>
                  <a:tcPr anchor="ctr">
                    <a:solidFill>
                      <a:schemeClr val="bg1"/>
                    </a:solidFill>
                  </a:tcPr>
                </a:tc>
                <a:tc>
                  <a:txBody>
                    <a:bodyPr/>
                    <a:lstStyle/>
                    <a:p>
                      <a:r>
                        <a:rPr lang="en-US" sz="1200" b="1" dirty="0" smtClean="0"/>
                        <a:t>47</a:t>
                      </a:r>
                      <a:r>
                        <a:rPr lang="en-US" sz="1200" dirty="0" smtClean="0"/>
                        <a:t> – Average age</a:t>
                      </a:r>
                    </a:p>
                    <a:p>
                      <a:r>
                        <a:rPr lang="en-US" sz="1200" b="1" dirty="0" smtClean="0"/>
                        <a:t>80% </a:t>
                      </a:r>
                      <a:r>
                        <a:rPr lang="en-US" sz="1200" dirty="0" smtClean="0"/>
                        <a:t>- White</a:t>
                      </a:r>
                    </a:p>
                    <a:p>
                      <a:r>
                        <a:rPr lang="en-US" sz="1200" b="1" dirty="0" smtClean="0"/>
                        <a:t>52% </a:t>
                      </a:r>
                      <a:r>
                        <a:rPr lang="en-US" sz="1200" dirty="0" smtClean="0"/>
                        <a:t>- Married</a:t>
                      </a:r>
                    </a:p>
                    <a:p>
                      <a:r>
                        <a:rPr lang="en-US" sz="1200" b="1" dirty="0" smtClean="0"/>
                        <a:t>$77,000 </a:t>
                      </a:r>
                      <a:r>
                        <a:rPr lang="en-US" sz="1200" dirty="0" smtClean="0"/>
                        <a:t>– HHI</a:t>
                      </a:r>
                    </a:p>
                    <a:p>
                      <a:r>
                        <a:rPr lang="en-US" sz="1200" b="1" dirty="0" smtClean="0"/>
                        <a:t>Restaurants -</a:t>
                      </a:r>
                      <a:r>
                        <a:rPr lang="en-US" sz="1200" dirty="0" smtClean="0"/>
                        <a:t> top activity</a:t>
                      </a:r>
                    </a:p>
                    <a:p>
                      <a:r>
                        <a:rPr lang="en-US" sz="1200" b="1" dirty="0" smtClean="0"/>
                        <a:t>80%</a:t>
                      </a:r>
                      <a:r>
                        <a:rPr lang="en-US" sz="1200" b="1" baseline="0" dirty="0" smtClean="0"/>
                        <a:t> </a:t>
                      </a:r>
                      <a:r>
                        <a:rPr lang="en-US" sz="1200" baseline="0" dirty="0" smtClean="0"/>
                        <a:t>on Facebook</a:t>
                      </a:r>
                    </a:p>
                    <a:p>
                      <a:r>
                        <a:rPr lang="en-US" sz="1200" b="1" baseline="0" dirty="0" smtClean="0">
                          <a:solidFill>
                            <a:srgbClr val="000066"/>
                          </a:solidFill>
                        </a:rPr>
                        <a:t>53/100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tc>
                  <a:txBody>
                    <a:bodyPr/>
                    <a:lstStyle/>
                    <a:p>
                      <a:r>
                        <a:rPr lang="en-US" sz="1200" b="1" dirty="0" smtClean="0"/>
                        <a:t>49</a:t>
                      </a:r>
                      <a:r>
                        <a:rPr lang="en-US" sz="1200" dirty="0" smtClean="0"/>
                        <a:t> – Average age</a:t>
                      </a:r>
                    </a:p>
                    <a:p>
                      <a:r>
                        <a:rPr lang="en-US" sz="1200" b="1" dirty="0" smtClean="0"/>
                        <a:t>77% </a:t>
                      </a:r>
                      <a:r>
                        <a:rPr lang="en-US" sz="1200" dirty="0" smtClean="0"/>
                        <a:t>- White</a:t>
                      </a:r>
                    </a:p>
                    <a:p>
                      <a:r>
                        <a:rPr lang="en-US" sz="1200" b="1" dirty="0" smtClean="0"/>
                        <a:t>52% </a:t>
                      </a:r>
                      <a:r>
                        <a:rPr lang="en-US" sz="1200" dirty="0" smtClean="0"/>
                        <a:t>- Married</a:t>
                      </a:r>
                    </a:p>
                    <a:p>
                      <a:r>
                        <a:rPr lang="en-US" sz="1200" b="1" dirty="0" smtClean="0"/>
                        <a:t>$76,000 </a:t>
                      </a:r>
                      <a:r>
                        <a:rPr lang="en-US" sz="1200" dirty="0" smtClean="0"/>
                        <a:t>– HHI</a:t>
                      </a:r>
                    </a:p>
                    <a:p>
                      <a:r>
                        <a:rPr lang="en-US" sz="1200" b="1" dirty="0" smtClean="0"/>
                        <a:t>Restaurants -</a:t>
                      </a:r>
                      <a:r>
                        <a:rPr lang="en-US" sz="1200" dirty="0" smtClean="0"/>
                        <a:t> top activity</a:t>
                      </a:r>
                    </a:p>
                    <a:p>
                      <a:r>
                        <a:rPr lang="en-US" sz="1200" b="1" dirty="0" smtClean="0"/>
                        <a:t>69%</a:t>
                      </a:r>
                      <a:r>
                        <a:rPr lang="en-US" sz="1200" b="1" baseline="0" dirty="0" smtClean="0"/>
                        <a:t> </a:t>
                      </a:r>
                      <a:r>
                        <a:rPr lang="en-US" sz="1200" baseline="0" dirty="0" smtClean="0"/>
                        <a:t>on Facebook</a:t>
                      </a:r>
                    </a:p>
                    <a:p>
                      <a:r>
                        <a:rPr lang="en-US" sz="1200" b="1" baseline="0" dirty="0" smtClean="0">
                          <a:solidFill>
                            <a:srgbClr val="000066"/>
                          </a:solidFill>
                        </a:rPr>
                        <a:t>53/100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53</a:t>
                      </a:r>
                      <a:r>
                        <a:rPr lang="en-US" sz="1200" dirty="0" smtClean="0">
                          <a:solidFill>
                            <a:srgbClr val="C00000"/>
                          </a:solidFill>
                        </a:rPr>
                        <a:t> – Average age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92% </a:t>
                      </a:r>
                      <a:r>
                        <a:rPr lang="en-US" sz="1200" dirty="0" smtClean="0">
                          <a:solidFill>
                            <a:srgbClr val="C00000"/>
                          </a:solidFill>
                        </a:rPr>
                        <a:t>- White (↑)</a:t>
                      </a:r>
                    </a:p>
                    <a:p>
                      <a:r>
                        <a:rPr lang="en-US" sz="1200" b="1" dirty="0" smtClean="0"/>
                        <a:t>59% </a:t>
                      </a:r>
                      <a:r>
                        <a:rPr lang="en-US" sz="1200" dirty="0" smtClean="0"/>
                        <a:t>- Married</a:t>
                      </a:r>
                    </a:p>
                    <a:p>
                      <a:r>
                        <a:rPr lang="en-US" sz="1200" b="1" dirty="0" smtClean="0"/>
                        <a:t>$77,000 </a:t>
                      </a:r>
                      <a:r>
                        <a:rPr lang="en-US" sz="1200" dirty="0" smtClean="0"/>
                        <a:t>– HHI</a:t>
                      </a:r>
                    </a:p>
                    <a:p>
                      <a:r>
                        <a:rPr lang="en-US" sz="1200" b="1" dirty="0" smtClean="0"/>
                        <a:t>Family/Friends -</a:t>
                      </a:r>
                      <a:r>
                        <a:rPr lang="en-US" sz="1200" dirty="0" smtClean="0"/>
                        <a:t> top activity</a:t>
                      </a:r>
                    </a:p>
                    <a:p>
                      <a:r>
                        <a:rPr lang="en-US" sz="1200" b="1" dirty="0" smtClean="0"/>
                        <a:t>69%</a:t>
                      </a:r>
                      <a:r>
                        <a:rPr lang="en-US" sz="1200" b="1" baseline="0" dirty="0" smtClean="0"/>
                        <a:t> </a:t>
                      </a:r>
                      <a:r>
                        <a:rPr lang="en-US" sz="1200" baseline="0" dirty="0" smtClean="0"/>
                        <a:t>on Facebook</a:t>
                      </a:r>
                    </a:p>
                    <a:p>
                      <a:r>
                        <a:rPr lang="en-US" sz="1200" b="1" baseline="0" dirty="0" smtClean="0">
                          <a:solidFill>
                            <a:srgbClr val="000066"/>
                          </a:solidFill>
                        </a:rPr>
                        <a:t>56/100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extLst>
                  <a:ext uri="{0D108BD9-81ED-4DB2-BD59-A6C34878D82A}">
                    <a16:rowId xmlns:a16="http://schemas.microsoft.com/office/drawing/2014/main" val="10002"/>
                  </a:ext>
                </a:extLst>
              </a:tr>
              <a:tr h="1429230">
                <a:tc>
                  <a:txBody>
                    <a:bodyPr/>
                    <a:lstStyle/>
                    <a:p>
                      <a:r>
                        <a:rPr lang="en-US" dirty="0" smtClean="0"/>
                        <a:t>High Income</a:t>
                      </a:r>
                      <a:endParaRPr lang="en-US" dirty="0"/>
                    </a:p>
                  </a:txBody>
                  <a:tcPr anchor="ctr"/>
                </a:tc>
                <a:tc>
                  <a:txBody>
                    <a:bodyPr/>
                    <a:lstStyle/>
                    <a:p>
                      <a:r>
                        <a:rPr lang="en-US" sz="1200" b="1" dirty="0" smtClean="0"/>
                        <a:t>49</a:t>
                      </a:r>
                      <a:r>
                        <a:rPr lang="en-US" sz="1200" dirty="0" smtClean="0"/>
                        <a:t> – Average age</a:t>
                      </a:r>
                    </a:p>
                    <a:p>
                      <a:r>
                        <a:rPr lang="en-US" sz="1200" b="1" dirty="0" smtClean="0"/>
                        <a:t>66% </a:t>
                      </a:r>
                      <a:r>
                        <a:rPr lang="en-US" sz="1200" dirty="0" smtClean="0"/>
                        <a:t>- White</a:t>
                      </a:r>
                    </a:p>
                    <a:p>
                      <a:r>
                        <a:rPr lang="en-US" sz="1200" b="1" dirty="0" smtClean="0"/>
                        <a:t>61% </a:t>
                      </a:r>
                      <a:r>
                        <a:rPr lang="en-US" sz="1200" dirty="0" smtClean="0"/>
                        <a:t>- Married</a:t>
                      </a:r>
                    </a:p>
                    <a:p>
                      <a:r>
                        <a:rPr lang="en-US" sz="1200" b="1" dirty="0" smtClean="0"/>
                        <a:t>$161,000 </a:t>
                      </a:r>
                      <a:r>
                        <a:rPr lang="en-US" sz="1200" dirty="0" smtClean="0"/>
                        <a:t>– HHI</a:t>
                      </a:r>
                    </a:p>
                    <a:p>
                      <a:r>
                        <a:rPr lang="en-US" sz="1200" b="1" dirty="0" smtClean="0"/>
                        <a:t>Restaurants -</a:t>
                      </a:r>
                      <a:r>
                        <a:rPr lang="en-US" sz="1200" dirty="0" smtClean="0"/>
                        <a:t> top activity</a:t>
                      </a:r>
                    </a:p>
                    <a:p>
                      <a:r>
                        <a:rPr lang="en-US" sz="1200" b="1" dirty="0" smtClean="0"/>
                        <a:t>63%</a:t>
                      </a:r>
                      <a:r>
                        <a:rPr lang="en-US" sz="1200" b="1" baseline="0" dirty="0" smtClean="0"/>
                        <a:t> </a:t>
                      </a:r>
                      <a:r>
                        <a:rPr lang="en-US" sz="1200" baseline="0" dirty="0" smtClean="0"/>
                        <a:t>on Facebook</a:t>
                      </a:r>
                    </a:p>
                    <a:p>
                      <a:r>
                        <a:rPr lang="en-US" sz="1200" b="1" baseline="0" dirty="0" smtClean="0">
                          <a:solidFill>
                            <a:srgbClr val="000066"/>
                          </a:solidFill>
                        </a:rPr>
                        <a:t>55/100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tc>
                  <a:txBody>
                    <a:bodyPr/>
                    <a:lstStyle/>
                    <a:p>
                      <a:r>
                        <a:rPr lang="en-US" sz="1200" b="1" dirty="0" smtClean="0"/>
                        <a:t>45</a:t>
                      </a:r>
                      <a:r>
                        <a:rPr lang="en-US" sz="1200" dirty="0" smtClean="0"/>
                        <a:t> – Average age</a:t>
                      </a:r>
                    </a:p>
                    <a:p>
                      <a:r>
                        <a:rPr lang="en-US" sz="1200" b="1" dirty="0" smtClean="0"/>
                        <a:t>75% </a:t>
                      </a:r>
                      <a:r>
                        <a:rPr lang="en-US" sz="1200" dirty="0" smtClean="0"/>
                        <a:t>- White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75% </a:t>
                      </a:r>
                      <a:r>
                        <a:rPr lang="en-US" sz="1200" dirty="0" smtClean="0">
                          <a:solidFill>
                            <a:srgbClr val="C00000"/>
                          </a:solidFill>
                        </a:rPr>
                        <a:t>- Married (↑)</a:t>
                      </a:r>
                    </a:p>
                    <a:p>
                      <a:r>
                        <a:rPr lang="en-US" sz="1200" b="1" dirty="0" smtClean="0"/>
                        <a:t>$143,000 </a:t>
                      </a:r>
                      <a:r>
                        <a:rPr lang="en-US" sz="1200" dirty="0" smtClean="0"/>
                        <a:t>– HHI</a:t>
                      </a:r>
                    </a:p>
                    <a:p>
                      <a:r>
                        <a:rPr lang="en-US" sz="1200" b="1" dirty="0" smtClean="0"/>
                        <a:t>Restaurants -</a:t>
                      </a:r>
                      <a:r>
                        <a:rPr lang="en-US" sz="1200" dirty="0" smtClean="0"/>
                        <a:t> top activity</a:t>
                      </a:r>
                    </a:p>
                    <a:p>
                      <a:r>
                        <a:rPr lang="en-US" sz="1200" b="1" dirty="0" smtClean="0"/>
                        <a:t>65%</a:t>
                      </a:r>
                      <a:r>
                        <a:rPr lang="en-US" sz="1200" b="1" baseline="0" dirty="0" smtClean="0"/>
                        <a:t> </a:t>
                      </a:r>
                      <a:r>
                        <a:rPr lang="en-US" sz="1200" baseline="0" dirty="0" smtClean="0"/>
                        <a:t>on Facebook</a:t>
                      </a:r>
                    </a:p>
                    <a:p>
                      <a:r>
                        <a:rPr lang="en-US" sz="1200" b="1" baseline="0" dirty="0" smtClean="0">
                          <a:solidFill>
                            <a:srgbClr val="000066"/>
                          </a:solidFill>
                        </a:rPr>
                        <a:t>55/100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tc>
                  <a:txBody>
                    <a:bodyPr/>
                    <a:lstStyle/>
                    <a:p>
                      <a:r>
                        <a:rPr lang="en-US" sz="1200" b="1" dirty="0" smtClean="0">
                          <a:solidFill>
                            <a:srgbClr val="C00000"/>
                          </a:solidFill>
                        </a:rPr>
                        <a:t>53</a:t>
                      </a:r>
                      <a:r>
                        <a:rPr lang="en-US" sz="1200" dirty="0" smtClean="0">
                          <a:solidFill>
                            <a:srgbClr val="C00000"/>
                          </a:solidFill>
                        </a:rPr>
                        <a:t> – Average age (↑)</a:t>
                      </a:r>
                    </a:p>
                    <a:p>
                      <a:r>
                        <a:rPr lang="en-US" sz="1200" b="1" dirty="0" smtClean="0"/>
                        <a:t>70% </a:t>
                      </a:r>
                      <a:r>
                        <a:rPr lang="en-US" sz="1200" dirty="0" smtClean="0"/>
                        <a:t>- White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81% </a:t>
                      </a:r>
                      <a:r>
                        <a:rPr lang="en-US" sz="1200" dirty="0" smtClean="0">
                          <a:solidFill>
                            <a:srgbClr val="C00000"/>
                          </a:solidFill>
                        </a:rPr>
                        <a:t>- Married (↑)</a:t>
                      </a:r>
                    </a:p>
                    <a:p>
                      <a:r>
                        <a:rPr lang="en-US" sz="1200" b="1" dirty="0" smtClean="0"/>
                        <a:t>$154,000 </a:t>
                      </a:r>
                      <a:r>
                        <a:rPr lang="en-US" sz="1200" dirty="0" smtClean="0"/>
                        <a:t>– HHI</a:t>
                      </a:r>
                    </a:p>
                    <a:p>
                      <a:r>
                        <a:rPr lang="en-US" sz="1200" b="1" dirty="0" smtClean="0"/>
                        <a:t>Restaurants -</a:t>
                      </a:r>
                      <a:r>
                        <a:rPr lang="en-US" sz="1200" dirty="0" smtClean="0"/>
                        <a:t> top activity</a:t>
                      </a:r>
                    </a:p>
                    <a:p>
                      <a:r>
                        <a:rPr lang="en-US" sz="1200" b="1" dirty="0" smtClean="0"/>
                        <a:t>64%</a:t>
                      </a:r>
                      <a:r>
                        <a:rPr lang="en-US" sz="1200" b="1" baseline="0" dirty="0" smtClean="0"/>
                        <a:t> </a:t>
                      </a:r>
                      <a:r>
                        <a:rPr lang="en-US" sz="1200" baseline="0" dirty="0" smtClean="0"/>
                        <a:t>on Facebook</a:t>
                      </a:r>
                    </a:p>
                    <a:p>
                      <a:r>
                        <a:rPr lang="en-US" sz="1200" b="1" baseline="0" dirty="0" smtClean="0">
                          <a:solidFill>
                            <a:srgbClr val="000066"/>
                          </a:solidFill>
                        </a:rPr>
                        <a:t>55/100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tc>
                  <a:txBody>
                    <a:bodyPr/>
                    <a:lstStyle/>
                    <a:p>
                      <a:r>
                        <a:rPr lang="en-US" sz="1200" b="1" dirty="0" smtClean="0"/>
                        <a:t>50</a:t>
                      </a:r>
                      <a:r>
                        <a:rPr lang="en-US" sz="1200" dirty="0" smtClean="0"/>
                        <a:t> – Average age</a:t>
                      </a:r>
                    </a:p>
                    <a:p>
                      <a:r>
                        <a:rPr lang="en-US" sz="1200" b="1" dirty="0" smtClean="0"/>
                        <a:t>81% </a:t>
                      </a:r>
                      <a:r>
                        <a:rPr lang="en-US" sz="1200" dirty="0" smtClean="0"/>
                        <a:t>- White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85% </a:t>
                      </a:r>
                      <a:r>
                        <a:rPr lang="en-US" sz="1200" dirty="0" smtClean="0">
                          <a:solidFill>
                            <a:srgbClr val="C00000"/>
                          </a:solidFill>
                        </a:rPr>
                        <a:t>- Married (↑)</a:t>
                      </a:r>
                    </a:p>
                    <a:p>
                      <a:r>
                        <a:rPr lang="en-US" sz="1200" b="1" dirty="0" smtClean="0"/>
                        <a:t>$153,000 </a:t>
                      </a:r>
                      <a:r>
                        <a:rPr lang="en-US" sz="1200" dirty="0" smtClean="0"/>
                        <a:t>– HHI</a:t>
                      </a:r>
                    </a:p>
                    <a:p>
                      <a:r>
                        <a:rPr lang="en-US" sz="1200" b="1" dirty="0" smtClean="0"/>
                        <a:t>Family/Friends -</a:t>
                      </a:r>
                      <a:r>
                        <a:rPr lang="en-US" sz="1200" dirty="0" smtClean="0"/>
                        <a:t> top activity</a:t>
                      </a:r>
                    </a:p>
                    <a:p>
                      <a:r>
                        <a:rPr lang="en-US" sz="1200" b="1" dirty="0" smtClean="0"/>
                        <a:t>70%</a:t>
                      </a:r>
                      <a:r>
                        <a:rPr lang="en-US" sz="1200" b="1" baseline="0" dirty="0" smtClean="0"/>
                        <a:t> </a:t>
                      </a:r>
                      <a:r>
                        <a:rPr lang="en-US" sz="1200" baseline="0" dirty="0" smtClean="0"/>
                        <a:t>on Facebook</a:t>
                      </a:r>
                    </a:p>
                    <a:p>
                      <a:r>
                        <a:rPr lang="en-US" sz="1200" b="1" baseline="0" dirty="0" smtClean="0">
                          <a:solidFill>
                            <a:srgbClr val="000066"/>
                          </a:solidFill>
                        </a:rPr>
                        <a:t>51/100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extLst>
                  <a:ext uri="{0D108BD9-81ED-4DB2-BD59-A6C34878D82A}">
                    <a16:rowId xmlns:a16="http://schemas.microsoft.com/office/drawing/2014/main" val="10003"/>
                  </a:ext>
                </a:extLst>
              </a:tr>
            </a:tbl>
          </a:graphicData>
        </a:graphic>
      </p:graphicFrame>
      <p:sp>
        <p:nvSpPr>
          <p:cNvPr id="15" name="Text Placeholder 1"/>
          <p:cNvSpPr>
            <a:spLocks noGrp="1"/>
          </p:cNvSpPr>
          <p:nvPr>
            <p:ph type="body" sz="quarter" idx="10"/>
          </p:nvPr>
        </p:nvSpPr>
        <p:spPr>
          <a:xfrm>
            <a:off x="152400" y="152403"/>
            <a:ext cx="8991600" cy="685800"/>
          </a:xfrm>
        </p:spPr>
        <p:txBody>
          <a:bodyPr/>
          <a:lstStyle/>
          <a:p>
            <a:pPr eaLnBrk="1" hangingPunct="1">
              <a:lnSpc>
                <a:spcPct val="70000"/>
              </a:lnSpc>
            </a:pPr>
            <a:r>
              <a:rPr lang="en-US" sz="4000" dirty="0" smtClean="0">
                <a:solidFill>
                  <a:schemeClr val="accent4"/>
                </a:solidFill>
              </a:rPr>
              <a:t>Low Frequency Players</a:t>
            </a:r>
          </a:p>
          <a:p>
            <a:pPr eaLnBrk="1" hangingPunct="1">
              <a:lnSpc>
                <a:spcPct val="70000"/>
              </a:lnSpc>
            </a:pPr>
            <a:r>
              <a:rPr lang="en-US" sz="2800" b="0" i="1" dirty="0" smtClean="0">
                <a:solidFill>
                  <a:schemeClr val="tx1"/>
                </a:solidFill>
              </a:rPr>
              <a:t>Profile Summaries</a:t>
            </a:r>
          </a:p>
        </p:txBody>
      </p:sp>
      <p:sp>
        <p:nvSpPr>
          <p:cNvPr id="3" name="TextBox 2"/>
          <p:cNvSpPr txBox="1"/>
          <p:nvPr/>
        </p:nvSpPr>
        <p:spPr>
          <a:xfrm>
            <a:off x="466519" y="6142072"/>
            <a:ext cx="8099203" cy="307777"/>
          </a:xfrm>
          <a:prstGeom prst="rect">
            <a:avLst/>
          </a:prstGeom>
          <a:noFill/>
        </p:spPr>
        <p:txBody>
          <a:bodyPr wrap="square" rtlCol="0">
            <a:spAutoFit/>
          </a:bodyPr>
          <a:lstStyle/>
          <a:p>
            <a:r>
              <a:rPr lang="en-US" sz="1400" dirty="0" smtClean="0"/>
              <a:t>Note: Top activity listed excludes Watching TV, almost always the number one response</a:t>
            </a:r>
            <a:endParaRPr lang="en-US" sz="1400" dirty="0"/>
          </a:p>
        </p:txBody>
      </p:sp>
    </p:spTree>
    <p:extLst>
      <p:ext uri="{BB962C8B-B14F-4D97-AF65-F5344CB8AC3E}">
        <p14:creationId xmlns:p14="http://schemas.microsoft.com/office/powerpoint/2010/main" val="234861658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0091784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0577" name="think-cell Slide" r:id="rId4" imgW="381" imgH="381" progId="TCLayout.ActiveDocument.1">
                  <p:embed/>
                </p:oleObj>
              </mc:Choice>
              <mc:Fallback>
                <p:oleObj name="think-cell Slide" r:id="rId4" imgW="381" imgH="38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293208792"/>
              </p:ext>
            </p:extLst>
          </p:nvPr>
        </p:nvGraphicFramePr>
        <p:xfrm>
          <a:off x="76200" y="1295400"/>
          <a:ext cx="8991600" cy="4724400"/>
        </p:xfrm>
        <a:graphic>
          <a:graphicData uri="http://schemas.openxmlformats.org/drawingml/2006/table">
            <a:tbl>
              <a:tblPr firstRow="1" firstCol="1">
                <a:tableStyleId>{775DCB02-9BB8-47FD-8907-85C794F793BA}</a:tableStyleId>
              </a:tblPr>
              <a:tblGrid>
                <a:gridCol w="1414053">
                  <a:extLst>
                    <a:ext uri="{9D8B030D-6E8A-4147-A177-3AD203B41FA5}">
                      <a16:colId xmlns:a16="http://schemas.microsoft.com/office/drawing/2014/main" val="20000"/>
                    </a:ext>
                  </a:extLst>
                </a:gridCol>
                <a:gridCol w="1904933">
                  <a:extLst>
                    <a:ext uri="{9D8B030D-6E8A-4147-A177-3AD203B41FA5}">
                      <a16:colId xmlns:a16="http://schemas.microsoft.com/office/drawing/2014/main" val="20001"/>
                    </a:ext>
                  </a:extLst>
                </a:gridCol>
                <a:gridCol w="1930850">
                  <a:extLst>
                    <a:ext uri="{9D8B030D-6E8A-4147-A177-3AD203B41FA5}">
                      <a16:colId xmlns:a16="http://schemas.microsoft.com/office/drawing/2014/main" val="20002"/>
                    </a:ext>
                  </a:extLst>
                </a:gridCol>
                <a:gridCol w="1801262">
                  <a:extLst>
                    <a:ext uri="{9D8B030D-6E8A-4147-A177-3AD203B41FA5}">
                      <a16:colId xmlns:a16="http://schemas.microsoft.com/office/drawing/2014/main" val="20003"/>
                    </a:ext>
                  </a:extLst>
                </a:gridCol>
                <a:gridCol w="1940502">
                  <a:extLst>
                    <a:ext uri="{9D8B030D-6E8A-4147-A177-3AD203B41FA5}">
                      <a16:colId xmlns:a16="http://schemas.microsoft.com/office/drawing/2014/main" val="20004"/>
                    </a:ext>
                  </a:extLst>
                </a:gridCol>
              </a:tblGrid>
              <a:tr h="436710">
                <a:tc>
                  <a:txBody>
                    <a:bodyPr/>
                    <a:lstStyle/>
                    <a:p>
                      <a:endParaRPr lang="en-US" dirty="0"/>
                    </a:p>
                  </a:txBody>
                  <a:tcPr anchor="ctr">
                    <a:lnR w="12700" cap="flat" cmpd="sng" algn="ctr">
                      <a:solidFill>
                        <a:schemeClr val="bg1"/>
                      </a:solidFill>
                      <a:prstDash val="solid"/>
                      <a:round/>
                      <a:headEnd type="none" w="med" len="med"/>
                      <a:tailEnd type="none" w="med" len="med"/>
                    </a:lnR>
                  </a:tcPr>
                </a:tc>
                <a:tc>
                  <a:txBody>
                    <a:bodyPr/>
                    <a:lstStyle/>
                    <a:p>
                      <a:pPr algn="ctr"/>
                      <a:r>
                        <a:rPr lang="en-US" dirty="0" smtClean="0"/>
                        <a:t>Urban</a:t>
                      </a: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dirty="0" smtClean="0"/>
                        <a:t>Smaller</a:t>
                      </a:r>
                      <a:r>
                        <a:rPr lang="en-US" baseline="0" dirty="0" smtClean="0"/>
                        <a:t> City</a:t>
                      </a: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dirty="0" smtClean="0"/>
                        <a:t>Suburban</a:t>
                      </a: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dirty="0" smtClean="0"/>
                        <a:t>Rural</a:t>
                      </a:r>
                      <a:endParaRPr lang="en-US" dirty="0"/>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1429230">
                <a:tc>
                  <a:txBody>
                    <a:bodyPr/>
                    <a:lstStyle/>
                    <a:p>
                      <a:r>
                        <a:rPr lang="en-US" dirty="0" smtClean="0"/>
                        <a:t>Low Income</a:t>
                      </a:r>
                      <a:endParaRPr lang="en-US" dirty="0"/>
                    </a:p>
                  </a:txBody>
                  <a:tcPr anchor="ctr"/>
                </a:tc>
                <a:tc>
                  <a:txBody>
                    <a:bodyPr/>
                    <a:lstStyle/>
                    <a:p>
                      <a:r>
                        <a:rPr lang="en-US" sz="1200" b="0" dirty="0" smtClean="0"/>
                        <a:t>16% - Daily Games </a:t>
                      </a:r>
                    </a:p>
                    <a:p>
                      <a:r>
                        <a:rPr lang="en-US" sz="1200" b="0" baseline="0" dirty="0" smtClean="0"/>
                        <a:t>87% - Jackpot</a:t>
                      </a:r>
                    </a:p>
                    <a:p>
                      <a:r>
                        <a:rPr lang="en-US" sz="1200" b="0" baseline="0" dirty="0" smtClean="0"/>
                        <a:t>53% - Scratch-Offs </a:t>
                      </a:r>
                    </a:p>
                    <a:p>
                      <a:r>
                        <a:rPr lang="en-US" sz="1200" b="0" baseline="0" dirty="0" smtClean="0"/>
                        <a:t>8% - Monitor Games </a:t>
                      </a:r>
                    </a:p>
                    <a:p>
                      <a:r>
                        <a:rPr lang="en-US" sz="1200" b="1" baseline="0" dirty="0" smtClean="0"/>
                        <a:t>$64 - Total Spend</a:t>
                      </a: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srgbClr val="C00000"/>
                          </a:solidFill>
                        </a:rPr>
                        <a:t>58/100</a:t>
                      </a:r>
                      <a:r>
                        <a:rPr lang="en-US" sz="1200" baseline="0" dirty="0" smtClean="0">
                          <a:solidFill>
                            <a:srgbClr val="C00000"/>
                          </a:solidFill>
                        </a:rPr>
                        <a:t> – Gaming Score </a:t>
                      </a:r>
                      <a:r>
                        <a:rPr lang="en-US" sz="1200" dirty="0" smtClean="0">
                          <a:solidFill>
                            <a:srgbClr val="C00000"/>
                          </a:solidFill>
                        </a:rPr>
                        <a:t>(↑)</a:t>
                      </a:r>
                    </a:p>
                  </a:txBody>
                  <a:tcPr anchor="ctr">
                    <a:solidFill>
                      <a:schemeClr val="bg1"/>
                    </a:solidFill>
                  </a:tcPr>
                </a:tc>
                <a:tc>
                  <a:txBody>
                    <a:bodyPr/>
                    <a:lstStyle/>
                    <a:p>
                      <a:r>
                        <a:rPr lang="en-US" sz="1200" b="0" dirty="0" smtClean="0"/>
                        <a:t>18% - Daily Games </a:t>
                      </a:r>
                    </a:p>
                    <a:p>
                      <a:r>
                        <a:rPr lang="en-US" sz="1200" b="0" baseline="0" dirty="0" smtClean="0"/>
                        <a:t>76% - Jackpot</a:t>
                      </a:r>
                    </a:p>
                    <a:p>
                      <a:r>
                        <a:rPr lang="en-US" sz="1200" b="0" baseline="0" dirty="0" smtClean="0"/>
                        <a:t>47% - Scratch-Offs </a:t>
                      </a:r>
                    </a:p>
                    <a:p>
                      <a:r>
                        <a:rPr lang="en-US" sz="1200" b="0" baseline="0" dirty="0" smtClean="0"/>
                        <a:t>0% - Monitor Games </a:t>
                      </a:r>
                    </a:p>
                    <a:p>
                      <a:r>
                        <a:rPr lang="en-US" sz="1200" b="1" baseline="0" dirty="0" smtClean="0"/>
                        <a:t>$61 - Total Spend</a:t>
                      </a:r>
                      <a:endParaRPr lang="en-US" sz="1200" baseline="0" dirty="0" smtClean="0"/>
                    </a:p>
                    <a:p>
                      <a:r>
                        <a:rPr lang="en-US" sz="1200" b="1" baseline="0" dirty="0" smtClean="0">
                          <a:solidFill>
                            <a:srgbClr val="000066"/>
                          </a:solidFill>
                        </a:rPr>
                        <a:t>53/100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tc>
                  <a:txBody>
                    <a:bodyPr/>
                    <a:lstStyle/>
                    <a:p>
                      <a:r>
                        <a:rPr lang="en-US" sz="1200" b="0" dirty="0" smtClean="0"/>
                        <a:t>13% - Daily Games </a:t>
                      </a:r>
                    </a:p>
                    <a:p>
                      <a:r>
                        <a:rPr lang="en-US" sz="1200" b="0" baseline="0" dirty="0" smtClean="0"/>
                        <a:t>84% - Jackpot</a:t>
                      </a:r>
                    </a:p>
                    <a:p>
                      <a:r>
                        <a:rPr lang="en-US" sz="1200" b="0" baseline="0" dirty="0" smtClean="0"/>
                        <a:t>48% - Scratch-Offs </a:t>
                      </a:r>
                    </a:p>
                    <a:p>
                      <a:r>
                        <a:rPr lang="en-US" sz="1200" b="0" baseline="0" dirty="0" smtClean="0"/>
                        <a:t>5% - Monitor Games </a:t>
                      </a:r>
                    </a:p>
                    <a:p>
                      <a:r>
                        <a:rPr lang="en-US" sz="1200" b="1" baseline="0" dirty="0" smtClean="0"/>
                        <a:t>$59 - Total Spend</a:t>
                      </a:r>
                      <a:endParaRPr lang="en-US" sz="1200" baseline="0" dirty="0" smtClean="0"/>
                    </a:p>
                    <a:p>
                      <a:r>
                        <a:rPr lang="en-US" sz="1200" b="1" baseline="0" dirty="0" smtClean="0">
                          <a:solidFill>
                            <a:srgbClr val="000066"/>
                          </a:solidFill>
                        </a:rPr>
                        <a:t>54/100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tc>
                  <a:txBody>
                    <a:bodyPr/>
                    <a:lstStyle/>
                    <a:p>
                      <a:r>
                        <a:rPr lang="en-US" sz="1200" b="0" dirty="0" smtClean="0"/>
                        <a:t>11% - Daily Games </a:t>
                      </a:r>
                    </a:p>
                    <a:p>
                      <a:r>
                        <a:rPr lang="en-US" sz="1200" b="0" baseline="0" dirty="0" smtClean="0"/>
                        <a:t>80% - Jackpot</a:t>
                      </a:r>
                    </a:p>
                    <a:p>
                      <a:r>
                        <a:rPr lang="en-US" sz="1200" b="0" baseline="0" dirty="0" smtClean="0"/>
                        <a:t>57% - Scratch-Offs </a:t>
                      </a:r>
                    </a:p>
                    <a:p>
                      <a:r>
                        <a:rPr lang="en-US" sz="1200" b="0" baseline="0" dirty="0" smtClean="0"/>
                        <a:t>6% - Monitor Games </a:t>
                      </a:r>
                    </a:p>
                    <a:p>
                      <a:r>
                        <a:rPr lang="en-US" sz="1200" b="1" baseline="0" dirty="0" smtClean="0"/>
                        <a:t>$52 - Total Spend</a:t>
                      </a:r>
                      <a:endParaRPr lang="en-US" sz="1200" baseline="0" dirty="0" smtClean="0"/>
                    </a:p>
                    <a:p>
                      <a:r>
                        <a:rPr lang="en-US" sz="1200" b="1" baseline="0" dirty="0" smtClean="0">
                          <a:solidFill>
                            <a:srgbClr val="000066"/>
                          </a:solidFill>
                        </a:rPr>
                        <a:t>56/100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extLst>
                  <a:ext uri="{0D108BD9-81ED-4DB2-BD59-A6C34878D82A}">
                    <a16:rowId xmlns:a16="http://schemas.microsoft.com/office/drawing/2014/main" val="10001"/>
                  </a:ext>
                </a:extLst>
              </a:tr>
              <a:tr h="1429230">
                <a:tc>
                  <a:txBody>
                    <a:bodyPr/>
                    <a:lstStyle/>
                    <a:p>
                      <a:r>
                        <a:rPr lang="en-US" dirty="0" smtClean="0"/>
                        <a:t>Middle Income</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C00000"/>
                          </a:solidFill>
                        </a:rPr>
                        <a:t>25% - Daily Games </a:t>
                      </a:r>
                      <a:r>
                        <a:rPr lang="en-US" sz="1200" dirty="0" smtClean="0">
                          <a:solidFill>
                            <a:srgbClr val="C00000"/>
                          </a:solidFill>
                        </a:rPr>
                        <a:t>(↑)</a:t>
                      </a:r>
                      <a:endParaRPr lang="en-US" sz="1200" b="0" dirty="0" smtClean="0">
                        <a:solidFill>
                          <a:srgbClr val="C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srgbClr val="C00000"/>
                          </a:solidFill>
                        </a:rPr>
                        <a:t>76% - Jackpot </a:t>
                      </a:r>
                      <a:r>
                        <a:rPr lang="en-US" sz="1200" dirty="0" smtClean="0">
                          <a:solidFill>
                            <a:srgbClr val="C00000"/>
                          </a:solidFill>
                        </a:rPr>
                        <a:t>(↓)</a:t>
                      </a:r>
                      <a:endParaRPr lang="en-US" sz="1200" b="0" baseline="0" dirty="0" smtClean="0">
                        <a:solidFill>
                          <a:srgbClr val="C00000"/>
                        </a:solidFill>
                      </a:endParaRPr>
                    </a:p>
                    <a:p>
                      <a:r>
                        <a:rPr lang="en-US" sz="1200" b="0" baseline="0" dirty="0" smtClean="0"/>
                        <a:t>47% - Scratch-Offs </a:t>
                      </a:r>
                    </a:p>
                    <a:p>
                      <a:r>
                        <a:rPr lang="en-US" sz="1200" b="0" baseline="0" dirty="0" smtClean="0"/>
                        <a:t>1% - Monitor Games </a:t>
                      </a:r>
                    </a:p>
                    <a:p>
                      <a:r>
                        <a:rPr lang="en-US" sz="1200" b="1" baseline="0" dirty="0" smtClean="0"/>
                        <a:t>$75 - Total Spend</a:t>
                      </a:r>
                      <a:endParaRPr lang="en-US" sz="1200" baseline="0" dirty="0" smtClean="0"/>
                    </a:p>
                    <a:p>
                      <a:r>
                        <a:rPr lang="en-US" sz="1200" b="1" baseline="0" dirty="0" smtClean="0">
                          <a:solidFill>
                            <a:srgbClr val="000066"/>
                          </a:solidFill>
                        </a:rPr>
                        <a:t>56/100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tc>
                  <a:txBody>
                    <a:bodyPr/>
                    <a:lstStyle/>
                    <a:p>
                      <a:r>
                        <a:rPr lang="en-US" sz="1200" b="0" dirty="0" smtClean="0"/>
                        <a:t>9% - Daily Games </a:t>
                      </a:r>
                    </a:p>
                    <a:p>
                      <a:r>
                        <a:rPr lang="en-US" sz="1200" b="0" baseline="0" dirty="0" smtClean="0"/>
                        <a:t>84% - Jackpot</a:t>
                      </a:r>
                    </a:p>
                    <a:p>
                      <a:r>
                        <a:rPr lang="en-US" sz="1200" b="0" baseline="0" dirty="0" smtClean="0"/>
                        <a:t>52% - Scratch-Offs </a:t>
                      </a:r>
                    </a:p>
                    <a:p>
                      <a:r>
                        <a:rPr lang="en-US" sz="1200" b="0" baseline="0" dirty="0" smtClean="0"/>
                        <a:t>5% - Monitor Games </a:t>
                      </a:r>
                    </a:p>
                    <a:p>
                      <a:r>
                        <a:rPr lang="en-US" sz="1200" b="1" baseline="0" dirty="0" smtClean="0"/>
                        <a:t>$59 - Total Spend</a:t>
                      </a:r>
                      <a:endParaRPr lang="en-US" sz="1200" baseline="0" dirty="0" smtClean="0"/>
                    </a:p>
                    <a:p>
                      <a:r>
                        <a:rPr lang="en-US" sz="1200" b="1" baseline="0" dirty="0" smtClean="0">
                          <a:solidFill>
                            <a:srgbClr val="000066"/>
                          </a:solidFill>
                        </a:rPr>
                        <a:t>53/100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tc>
                  <a:txBody>
                    <a:bodyPr/>
                    <a:lstStyle/>
                    <a:p>
                      <a:r>
                        <a:rPr lang="en-US" sz="1200" b="0" dirty="0" smtClean="0"/>
                        <a:t>11% - Daily Games </a:t>
                      </a:r>
                    </a:p>
                    <a:p>
                      <a:r>
                        <a:rPr lang="en-US" sz="1200" b="0" baseline="0" dirty="0" smtClean="0"/>
                        <a:t>86% - Jackpot</a:t>
                      </a:r>
                    </a:p>
                    <a:p>
                      <a:r>
                        <a:rPr lang="en-US" sz="1200" b="0" baseline="0" dirty="0" smtClean="0"/>
                        <a:t>43% - Scratch-Offs </a:t>
                      </a:r>
                    </a:p>
                    <a:p>
                      <a:r>
                        <a:rPr lang="en-US" sz="1200" b="0" baseline="0" dirty="0" smtClean="0"/>
                        <a:t>4% - Monitor Games </a:t>
                      </a:r>
                    </a:p>
                    <a:p>
                      <a:r>
                        <a:rPr lang="en-US" sz="1200" b="1" baseline="0" dirty="0" smtClean="0"/>
                        <a:t>$48 - Total Spend</a:t>
                      </a:r>
                      <a:endParaRPr lang="en-US" sz="1200" baseline="0" dirty="0" smtClean="0"/>
                    </a:p>
                    <a:p>
                      <a:r>
                        <a:rPr lang="en-US" sz="1200" b="1" baseline="0" dirty="0" smtClean="0">
                          <a:solidFill>
                            <a:srgbClr val="000066"/>
                          </a:solidFill>
                        </a:rPr>
                        <a:t>53/100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tc>
                  <a:txBody>
                    <a:bodyPr/>
                    <a:lstStyle/>
                    <a:p>
                      <a:r>
                        <a:rPr lang="en-US" sz="1200" b="0" dirty="0" smtClean="0"/>
                        <a:t>6% - Daily Games </a:t>
                      </a:r>
                    </a:p>
                    <a:p>
                      <a:r>
                        <a:rPr lang="en-US" sz="1200" b="0" baseline="0" dirty="0" smtClean="0">
                          <a:solidFill>
                            <a:srgbClr val="C00000"/>
                          </a:solidFill>
                        </a:rPr>
                        <a:t>94% - Jackpot </a:t>
                      </a:r>
                      <a:r>
                        <a:rPr lang="en-US" sz="1200" dirty="0" smtClean="0">
                          <a:solidFill>
                            <a:srgbClr val="C00000"/>
                          </a:solidFill>
                        </a:rPr>
                        <a:t>(↑)</a:t>
                      </a:r>
                      <a:endParaRPr lang="en-US" sz="1200" b="0" baseline="0" dirty="0" smtClean="0">
                        <a:solidFill>
                          <a:srgbClr val="C00000"/>
                        </a:solidFill>
                      </a:endParaRPr>
                    </a:p>
                    <a:p>
                      <a:r>
                        <a:rPr lang="en-US" sz="1200" b="0" baseline="0" dirty="0" smtClean="0"/>
                        <a:t>53% - Scratch-Offs </a:t>
                      </a:r>
                    </a:p>
                    <a:p>
                      <a:r>
                        <a:rPr lang="en-US" sz="1200" b="0" baseline="0" dirty="0" smtClean="0"/>
                        <a:t>2% - Monitor Games </a:t>
                      </a:r>
                    </a:p>
                    <a:p>
                      <a:r>
                        <a:rPr lang="en-US" sz="1200" b="1" baseline="0" dirty="0" smtClean="0"/>
                        <a:t>$60 - Total Spend</a:t>
                      </a:r>
                      <a:endParaRPr lang="en-US" sz="1200" baseline="0" dirty="0" smtClean="0"/>
                    </a:p>
                    <a:p>
                      <a:r>
                        <a:rPr lang="en-US" sz="1200" b="1" baseline="0" dirty="0" smtClean="0">
                          <a:solidFill>
                            <a:srgbClr val="000066"/>
                          </a:solidFill>
                        </a:rPr>
                        <a:t>56/100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extLst>
                  <a:ext uri="{0D108BD9-81ED-4DB2-BD59-A6C34878D82A}">
                    <a16:rowId xmlns:a16="http://schemas.microsoft.com/office/drawing/2014/main" val="10002"/>
                  </a:ext>
                </a:extLst>
              </a:tr>
              <a:tr h="1429230">
                <a:tc>
                  <a:txBody>
                    <a:bodyPr/>
                    <a:lstStyle/>
                    <a:p>
                      <a:r>
                        <a:rPr lang="en-US" dirty="0" smtClean="0"/>
                        <a:t>High Income</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C00000"/>
                          </a:solidFill>
                        </a:rPr>
                        <a:t>3% - Daily Games  </a:t>
                      </a:r>
                      <a:r>
                        <a:rPr lang="en-US" sz="1200" dirty="0" smtClean="0">
                          <a:solidFill>
                            <a:srgbClr val="C00000"/>
                          </a:solidFill>
                        </a:rPr>
                        <a:t>(↓)</a:t>
                      </a:r>
                      <a:endParaRPr lang="en-US" sz="1200" b="0" dirty="0" smtClean="0">
                        <a:solidFill>
                          <a:srgbClr val="C00000"/>
                        </a:solidFill>
                      </a:endParaRPr>
                    </a:p>
                    <a:p>
                      <a:r>
                        <a:rPr lang="en-US" sz="1200" b="0" baseline="0" dirty="0" smtClean="0"/>
                        <a:t>76% - Jackpot</a:t>
                      </a:r>
                    </a:p>
                    <a:p>
                      <a:r>
                        <a:rPr lang="en-US" sz="1200" b="0" baseline="0" dirty="0" smtClean="0"/>
                        <a:t>58% - Scratch-Offs </a:t>
                      </a:r>
                    </a:p>
                    <a:p>
                      <a:r>
                        <a:rPr lang="en-US" sz="1200" b="0" baseline="0" dirty="0" smtClean="0"/>
                        <a:t>3% - Monitor Games </a:t>
                      </a:r>
                    </a:p>
                    <a:p>
                      <a:r>
                        <a:rPr lang="en-US" sz="1200" b="1" baseline="0" dirty="0" smtClean="0"/>
                        <a:t>$74 - Total Spend</a:t>
                      </a:r>
                      <a:endParaRPr lang="en-US" sz="1200" baseline="0" dirty="0" smtClean="0"/>
                    </a:p>
                    <a:p>
                      <a:r>
                        <a:rPr lang="en-US" sz="1200" b="1" baseline="0" dirty="0" smtClean="0">
                          <a:solidFill>
                            <a:srgbClr val="000066"/>
                          </a:solidFill>
                        </a:rPr>
                        <a:t>55/100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tc>
                  <a:txBody>
                    <a:bodyPr/>
                    <a:lstStyle/>
                    <a:p>
                      <a:r>
                        <a:rPr lang="en-US" sz="1200" b="0" dirty="0" smtClean="0"/>
                        <a:t>15% - Daily Games </a:t>
                      </a:r>
                    </a:p>
                    <a:p>
                      <a:r>
                        <a:rPr lang="en-US" sz="1200" b="0" baseline="0" dirty="0" smtClean="0"/>
                        <a:t>85% - Jackpot</a:t>
                      </a:r>
                    </a:p>
                    <a:p>
                      <a:r>
                        <a:rPr lang="en-US" sz="1200" b="0" baseline="0" dirty="0" smtClean="0"/>
                        <a:t>55% - Scratch-Offs </a:t>
                      </a:r>
                    </a:p>
                    <a:p>
                      <a:r>
                        <a:rPr lang="en-US" sz="1200" b="0" baseline="0" dirty="0" smtClean="0"/>
                        <a:t>0% - Monitor Games </a:t>
                      </a:r>
                    </a:p>
                    <a:p>
                      <a:r>
                        <a:rPr lang="en-US" sz="1200" b="1" baseline="0" dirty="0" smtClean="0"/>
                        <a:t>$39  - Total Spend</a:t>
                      </a:r>
                      <a:endParaRPr lang="en-US" sz="1200" baseline="0" dirty="0" smtClean="0"/>
                    </a:p>
                    <a:p>
                      <a:r>
                        <a:rPr lang="en-US" sz="1200" b="1" baseline="0" dirty="0" smtClean="0">
                          <a:solidFill>
                            <a:srgbClr val="000066"/>
                          </a:solidFill>
                        </a:rPr>
                        <a:t>55/100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tc>
                  <a:txBody>
                    <a:bodyPr/>
                    <a:lstStyle/>
                    <a:p>
                      <a:r>
                        <a:rPr lang="en-US" sz="1200" b="0" dirty="0" smtClean="0"/>
                        <a:t>16% - Daily Games </a:t>
                      </a:r>
                    </a:p>
                    <a:p>
                      <a:r>
                        <a:rPr lang="en-US" sz="1200" b="0" baseline="0" dirty="0" smtClean="0"/>
                        <a:t>87% - Jackpot</a:t>
                      </a:r>
                    </a:p>
                    <a:p>
                      <a:r>
                        <a:rPr lang="en-US" sz="1200" b="0" baseline="0" dirty="0" smtClean="0"/>
                        <a:t>45% - Scratch-Offs </a:t>
                      </a:r>
                    </a:p>
                    <a:p>
                      <a:r>
                        <a:rPr lang="en-US" sz="1200" b="0" baseline="0" dirty="0" smtClean="0"/>
                        <a:t>2% - Monitor Games </a:t>
                      </a:r>
                    </a:p>
                    <a:p>
                      <a:r>
                        <a:rPr lang="en-US" sz="1200" b="1" baseline="0" dirty="0" smtClean="0"/>
                        <a:t>$83 - Total Spend</a:t>
                      </a:r>
                      <a:endParaRPr lang="en-US" sz="1200" baseline="0" dirty="0" smtClean="0"/>
                    </a:p>
                    <a:p>
                      <a:r>
                        <a:rPr lang="en-US" sz="1200" b="1" baseline="0" dirty="0" smtClean="0">
                          <a:solidFill>
                            <a:srgbClr val="000066"/>
                          </a:solidFill>
                        </a:rPr>
                        <a:t>55/100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tc>
                  <a:txBody>
                    <a:bodyPr/>
                    <a:lstStyle/>
                    <a:p>
                      <a:r>
                        <a:rPr lang="en-US" sz="1200" b="0" dirty="0" smtClean="0"/>
                        <a:t>7% - Daily Games </a:t>
                      </a:r>
                    </a:p>
                    <a:p>
                      <a:r>
                        <a:rPr lang="en-US" sz="1200" b="0" baseline="0" dirty="0" smtClean="0"/>
                        <a:t>96% - Jackpot</a:t>
                      </a:r>
                    </a:p>
                    <a:p>
                      <a:r>
                        <a:rPr lang="en-US" sz="1200" b="0" baseline="0" dirty="0" smtClean="0"/>
                        <a:t>52% - Scratch-Offs </a:t>
                      </a:r>
                    </a:p>
                    <a:p>
                      <a:r>
                        <a:rPr lang="en-US" sz="1200" b="0" baseline="0" dirty="0" smtClean="0"/>
                        <a:t>7% - Monitor Games </a:t>
                      </a:r>
                    </a:p>
                    <a:p>
                      <a:r>
                        <a:rPr lang="en-US" sz="1200" b="1" baseline="0" dirty="0" smtClean="0"/>
                        <a:t>$56 - Total Spend</a:t>
                      </a:r>
                      <a:endParaRPr lang="en-US" sz="1200" baseline="0" dirty="0" smtClean="0"/>
                    </a:p>
                    <a:p>
                      <a:r>
                        <a:rPr lang="en-US" sz="1200" b="1" baseline="0" dirty="0" smtClean="0">
                          <a:solidFill>
                            <a:srgbClr val="000066"/>
                          </a:solidFill>
                        </a:rPr>
                        <a:t>51/100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extLst>
                  <a:ext uri="{0D108BD9-81ED-4DB2-BD59-A6C34878D82A}">
                    <a16:rowId xmlns:a16="http://schemas.microsoft.com/office/drawing/2014/main" val="10003"/>
                  </a:ext>
                </a:extLst>
              </a:tr>
            </a:tbl>
          </a:graphicData>
        </a:graphic>
      </p:graphicFrame>
      <p:sp>
        <p:nvSpPr>
          <p:cNvPr id="15" name="Text Placeholder 1"/>
          <p:cNvSpPr>
            <a:spLocks noGrp="1"/>
          </p:cNvSpPr>
          <p:nvPr>
            <p:ph type="body" sz="quarter" idx="10"/>
          </p:nvPr>
        </p:nvSpPr>
        <p:spPr>
          <a:xfrm>
            <a:off x="152400" y="152403"/>
            <a:ext cx="8991600" cy="685800"/>
          </a:xfrm>
        </p:spPr>
        <p:txBody>
          <a:bodyPr/>
          <a:lstStyle/>
          <a:p>
            <a:pPr eaLnBrk="1" hangingPunct="1">
              <a:lnSpc>
                <a:spcPct val="70000"/>
              </a:lnSpc>
            </a:pPr>
            <a:r>
              <a:rPr lang="en-US" sz="4000" dirty="0" smtClean="0">
                <a:solidFill>
                  <a:schemeClr val="accent4"/>
                </a:solidFill>
              </a:rPr>
              <a:t>Low Frequency Players</a:t>
            </a:r>
          </a:p>
          <a:p>
            <a:pPr eaLnBrk="1" hangingPunct="1">
              <a:lnSpc>
                <a:spcPct val="70000"/>
              </a:lnSpc>
            </a:pPr>
            <a:r>
              <a:rPr lang="en-US" sz="2800" b="0" i="1" dirty="0" smtClean="0">
                <a:solidFill>
                  <a:schemeClr val="tx1"/>
                </a:solidFill>
              </a:rPr>
              <a:t>Profile Summaries (continued)</a:t>
            </a:r>
          </a:p>
        </p:txBody>
      </p:sp>
    </p:spTree>
    <p:extLst>
      <p:ext uri="{BB962C8B-B14F-4D97-AF65-F5344CB8AC3E}">
        <p14:creationId xmlns:p14="http://schemas.microsoft.com/office/powerpoint/2010/main" val="360246536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8639280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1602" name="think-cell Slide" r:id="rId4" imgW="381" imgH="381" progId="TCLayout.ActiveDocument.1">
                  <p:embed/>
                </p:oleObj>
              </mc:Choice>
              <mc:Fallback>
                <p:oleObj name="think-cell Slide" r:id="rId4" imgW="381" imgH="38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graphicFrame>
        <p:nvGraphicFramePr>
          <p:cNvPr id="2" name="Table 1"/>
          <p:cNvGraphicFramePr>
            <a:graphicFrameLocks noGrp="1"/>
          </p:cNvGraphicFramePr>
          <p:nvPr>
            <p:extLst>
              <p:ext uri="{D42A27DB-BD31-4B8C-83A1-F6EECF244321}">
                <p14:modId xmlns:p14="http://schemas.microsoft.com/office/powerpoint/2010/main" val="822208827"/>
              </p:ext>
            </p:extLst>
          </p:nvPr>
        </p:nvGraphicFramePr>
        <p:xfrm>
          <a:off x="76200" y="1295400"/>
          <a:ext cx="8991600" cy="4849650"/>
        </p:xfrm>
        <a:graphic>
          <a:graphicData uri="http://schemas.openxmlformats.org/drawingml/2006/table">
            <a:tbl>
              <a:tblPr firstRow="1" firstCol="1">
                <a:tableStyleId>{284E427A-3D55-4303-BF80-6455036E1DE7}</a:tableStyleId>
              </a:tblPr>
              <a:tblGrid>
                <a:gridCol w="1798320">
                  <a:extLst>
                    <a:ext uri="{9D8B030D-6E8A-4147-A177-3AD203B41FA5}">
                      <a16:colId xmlns:a16="http://schemas.microsoft.com/office/drawing/2014/main" val="20000"/>
                    </a:ext>
                  </a:extLst>
                </a:gridCol>
                <a:gridCol w="1798320">
                  <a:extLst>
                    <a:ext uri="{9D8B030D-6E8A-4147-A177-3AD203B41FA5}">
                      <a16:colId xmlns:a16="http://schemas.microsoft.com/office/drawing/2014/main" val="20001"/>
                    </a:ext>
                  </a:extLst>
                </a:gridCol>
                <a:gridCol w="1798320">
                  <a:extLst>
                    <a:ext uri="{9D8B030D-6E8A-4147-A177-3AD203B41FA5}">
                      <a16:colId xmlns:a16="http://schemas.microsoft.com/office/drawing/2014/main" val="20002"/>
                    </a:ext>
                  </a:extLst>
                </a:gridCol>
                <a:gridCol w="1798320">
                  <a:extLst>
                    <a:ext uri="{9D8B030D-6E8A-4147-A177-3AD203B41FA5}">
                      <a16:colId xmlns:a16="http://schemas.microsoft.com/office/drawing/2014/main" val="20003"/>
                    </a:ext>
                  </a:extLst>
                </a:gridCol>
                <a:gridCol w="1798320">
                  <a:extLst>
                    <a:ext uri="{9D8B030D-6E8A-4147-A177-3AD203B41FA5}">
                      <a16:colId xmlns:a16="http://schemas.microsoft.com/office/drawing/2014/main" val="20004"/>
                    </a:ext>
                  </a:extLst>
                </a:gridCol>
              </a:tblGrid>
              <a:tr h="436710">
                <a:tc>
                  <a:txBody>
                    <a:bodyPr/>
                    <a:lstStyle/>
                    <a:p>
                      <a:endParaRPr lang="en-US" dirty="0"/>
                    </a:p>
                  </a:txBody>
                  <a:tcPr anchor="ctr">
                    <a:lnR w="12700" cap="flat" cmpd="sng" algn="ctr">
                      <a:solidFill>
                        <a:schemeClr val="bg1"/>
                      </a:solidFill>
                      <a:prstDash val="solid"/>
                      <a:round/>
                      <a:headEnd type="none" w="med" len="med"/>
                      <a:tailEnd type="none" w="med" len="med"/>
                    </a:lnR>
                  </a:tcPr>
                </a:tc>
                <a:tc>
                  <a:txBody>
                    <a:bodyPr/>
                    <a:lstStyle/>
                    <a:p>
                      <a:pPr algn="ctr"/>
                      <a:r>
                        <a:rPr lang="en-US" dirty="0" smtClean="0"/>
                        <a:t>Urban</a:t>
                      </a: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dirty="0" smtClean="0"/>
                        <a:t>Smaller</a:t>
                      </a:r>
                      <a:r>
                        <a:rPr lang="en-US" baseline="0" dirty="0" smtClean="0"/>
                        <a:t> City</a:t>
                      </a: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dirty="0" smtClean="0"/>
                        <a:t>Suburban</a:t>
                      </a: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dirty="0" smtClean="0"/>
                        <a:t>Rural</a:t>
                      </a:r>
                      <a:endParaRPr lang="en-US" dirty="0"/>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1429230">
                <a:tc>
                  <a:txBody>
                    <a:bodyPr/>
                    <a:lstStyle/>
                    <a:p>
                      <a:r>
                        <a:rPr lang="en-US" dirty="0" smtClean="0"/>
                        <a:t>Low Income</a:t>
                      </a:r>
                      <a:endParaRPr lang="en-US"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39</a:t>
                      </a:r>
                      <a:r>
                        <a:rPr lang="en-US" sz="1200" dirty="0" smtClean="0">
                          <a:solidFill>
                            <a:srgbClr val="C00000"/>
                          </a:solidFill>
                        </a:rPr>
                        <a:t> – Average age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51% </a:t>
                      </a:r>
                      <a:r>
                        <a:rPr lang="en-US" sz="1200" dirty="0" smtClean="0">
                          <a:solidFill>
                            <a:srgbClr val="C00000"/>
                          </a:solidFill>
                        </a:rPr>
                        <a:t>- White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63% </a:t>
                      </a:r>
                      <a:r>
                        <a:rPr lang="en-US" sz="1200" dirty="0" smtClean="0">
                          <a:solidFill>
                            <a:srgbClr val="C00000"/>
                          </a:solidFill>
                        </a:rPr>
                        <a:t>- Single (↑)</a:t>
                      </a:r>
                    </a:p>
                    <a:p>
                      <a:r>
                        <a:rPr lang="en-US" sz="1200" b="1" dirty="0" smtClean="0"/>
                        <a:t>$34,000 </a:t>
                      </a:r>
                      <a:r>
                        <a:rPr lang="en-US" sz="1200" dirty="0" smtClean="0"/>
                        <a:t>– HHI</a:t>
                      </a:r>
                    </a:p>
                    <a:p>
                      <a:r>
                        <a:rPr lang="en-US" sz="1200" b="1" dirty="0" smtClean="0"/>
                        <a:t>Watching TV -</a:t>
                      </a:r>
                      <a:r>
                        <a:rPr lang="en-US" sz="1200" dirty="0" smtClean="0"/>
                        <a:t> top activity</a:t>
                      </a:r>
                    </a:p>
                    <a:p>
                      <a:r>
                        <a:rPr lang="en-US" sz="1200" b="1" dirty="0" smtClean="0"/>
                        <a:t>65%</a:t>
                      </a:r>
                      <a:r>
                        <a:rPr lang="en-US" sz="1200" b="1" baseline="0" dirty="0" smtClean="0"/>
                        <a:t> </a:t>
                      </a:r>
                      <a:r>
                        <a:rPr lang="en-US" sz="1200" baseline="0" dirty="0" smtClean="0"/>
                        <a:t>on Facebook</a:t>
                      </a:r>
                    </a:p>
                    <a:p>
                      <a:r>
                        <a:rPr lang="en-US" sz="1200" b="1" baseline="0" dirty="0" smtClean="0">
                          <a:solidFill>
                            <a:srgbClr val="000066"/>
                          </a:solidFill>
                        </a:rPr>
                        <a:t>49/100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tc>
                  <a:txBody>
                    <a:bodyPr/>
                    <a:lstStyle/>
                    <a:p>
                      <a:r>
                        <a:rPr lang="en-US" sz="1200" b="1" dirty="0" smtClean="0"/>
                        <a:t>43</a:t>
                      </a:r>
                      <a:r>
                        <a:rPr lang="en-US" sz="1200" dirty="0" smtClean="0"/>
                        <a:t> – Average age</a:t>
                      </a:r>
                    </a:p>
                    <a:p>
                      <a:r>
                        <a:rPr lang="en-US" sz="1200" b="1" dirty="0" smtClean="0"/>
                        <a:t>73% </a:t>
                      </a:r>
                      <a:r>
                        <a:rPr lang="en-US" sz="1200" dirty="0" smtClean="0"/>
                        <a:t>- White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50% </a:t>
                      </a:r>
                      <a:r>
                        <a:rPr lang="en-US" sz="1200" dirty="0" smtClean="0">
                          <a:solidFill>
                            <a:srgbClr val="C00000"/>
                          </a:solidFill>
                        </a:rPr>
                        <a:t>- Single (↑)</a:t>
                      </a:r>
                    </a:p>
                    <a:p>
                      <a:r>
                        <a:rPr lang="en-US" sz="1200" b="1" dirty="0" smtClean="0"/>
                        <a:t>$34,000 </a:t>
                      </a:r>
                      <a:r>
                        <a:rPr lang="en-US" sz="1200" dirty="0" smtClean="0"/>
                        <a:t>– HHI</a:t>
                      </a:r>
                    </a:p>
                    <a:p>
                      <a:r>
                        <a:rPr lang="en-US" sz="1200" b="1" dirty="0" smtClean="0"/>
                        <a:t>Watching TV -</a:t>
                      </a:r>
                      <a:r>
                        <a:rPr lang="en-US" sz="1200" dirty="0" smtClean="0"/>
                        <a:t> top activity</a:t>
                      </a:r>
                    </a:p>
                    <a:p>
                      <a:r>
                        <a:rPr lang="en-US" sz="1200" b="1" dirty="0" smtClean="0"/>
                        <a:t>69%</a:t>
                      </a:r>
                      <a:r>
                        <a:rPr lang="en-US" sz="1200" b="1" baseline="0" dirty="0" smtClean="0"/>
                        <a:t> </a:t>
                      </a:r>
                      <a:r>
                        <a:rPr lang="en-US" sz="1200" baseline="0" dirty="0" smtClean="0"/>
                        <a:t>on Facebook</a:t>
                      </a:r>
                    </a:p>
                    <a:p>
                      <a:r>
                        <a:rPr lang="en-US" sz="1200" b="1" baseline="0" dirty="0" smtClean="0">
                          <a:solidFill>
                            <a:srgbClr val="000066"/>
                          </a:solidFill>
                        </a:rPr>
                        <a:t>48/100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tc>
                  <a:txBody>
                    <a:bodyPr/>
                    <a:lstStyle/>
                    <a:p>
                      <a:r>
                        <a:rPr lang="en-US" sz="1200" b="1" dirty="0" smtClean="0"/>
                        <a:t>46</a:t>
                      </a:r>
                      <a:r>
                        <a:rPr lang="en-US" sz="1200" dirty="0" smtClean="0"/>
                        <a:t> – Average age</a:t>
                      </a:r>
                    </a:p>
                    <a:p>
                      <a:r>
                        <a:rPr lang="en-US" sz="1200" b="1" dirty="0" smtClean="0"/>
                        <a:t>72% </a:t>
                      </a:r>
                      <a:r>
                        <a:rPr lang="en-US" sz="1200" dirty="0" smtClean="0"/>
                        <a:t>- White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46% </a:t>
                      </a:r>
                      <a:r>
                        <a:rPr lang="en-US" sz="1200" dirty="0" smtClean="0">
                          <a:solidFill>
                            <a:srgbClr val="C00000"/>
                          </a:solidFill>
                        </a:rPr>
                        <a:t>- Single (↑)</a:t>
                      </a:r>
                    </a:p>
                    <a:p>
                      <a:r>
                        <a:rPr lang="en-US" sz="1200" b="1" dirty="0" smtClean="0"/>
                        <a:t>$33,000 </a:t>
                      </a:r>
                      <a:r>
                        <a:rPr lang="en-US" sz="1200" dirty="0" smtClean="0"/>
                        <a:t>– HHI</a:t>
                      </a:r>
                    </a:p>
                    <a:p>
                      <a:r>
                        <a:rPr lang="en-US" sz="1200" b="1" dirty="0" smtClean="0"/>
                        <a:t>Watching TV -</a:t>
                      </a:r>
                      <a:r>
                        <a:rPr lang="en-US" sz="1200" dirty="0" smtClean="0"/>
                        <a:t> top activity</a:t>
                      </a:r>
                    </a:p>
                    <a:p>
                      <a:r>
                        <a:rPr lang="en-US" sz="1200" b="1" dirty="0" smtClean="0"/>
                        <a:t>60%</a:t>
                      </a:r>
                      <a:r>
                        <a:rPr lang="en-US" sz="1200" b="1" baseline="0" dirty="0" smtClean="0"/>
                        <a:t> </a:t>
                      </a:r>
                      <a:r>
                        <a:rPr lang="en-US" sz="1200" baseline="0" dirty="0" smtClean="0"/>
                        <a:t>on Facebook</a:t>
                      </a:r>
                    </a:p>
                    <a:p>
                      <a:r>
                        <a:rPr lang="en-US" sz="1200" b="1" baseline="0" dirty="0" smtClean="0">
                          <a:solidFill>
                            <a:srgbClr val="000066"/>
                          </a:solidFill>
                        </a:rPr>
                        <a:t>48/100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tc>
                  <a:txBody>
                    <a:bodyPr/>
                    <a:lstStyle/>
                    <a:p>
                      <a:r>
                        <a:rPr lang="en-US" sz="1200" b="1" dirty="0" smtClean="0"/>
                        <a:t>46</a:t>
                      </a:r>
                      <a:r>
                        <a:rPr lang="en-US" sz="1200" dirty="0" smtClean="0"/>
                        <a:t> – Average 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88% </a:t>
                      </a:r>
                      <a:r>
                        <a:rPr lang="en-US" sz="1200" dirty="0" smtClean="0">
                          <a:solidFill>
                            <a:srgbClr val="C00000"/>
                          </a:solidFill>
                        </a:rPr>
                        <a:t>- White (↑)</a:t>
                      </a:r>
                    </a:p>
                    <a:p>
                      <a:r>
                        <a:rPr lang="en-US" sz="1200" b="1" dirty="0" smtClean="0"/>
                        <a:t>33% </a:t>
                      </a:r>
                      <a:r>
                        <a:rPr lang="en-US" sz="1200" dirty="0" smtClean="0"/>
                        <a:t>- Single</a:t>
                      </a:r>
                    </a:p>
                    <a:p>
                      <a:r>
                        <a:rPr lang="en-US" sz="1200" b="1" dirty="0" smtClean="0"/>
                        <a:t>$34,000 </a:t>
                      </a:r>
                      <a:r>
                        <a:rPr lang="en-US" sz="1200" dirty="0" smtClean="0"/>
                        <a:t>– HHI</a:t>
                      </a:r>
                    </a:p>
                    <a:p>
                      <a:r>
                        <a:rPr lang="en-US" sz="1200" b="1" dirty="0" smtClean="0"/>
                        <a:t>Watching TV -</a:t>
                      </a:r>
                      <a:r>
                        <a:rPr lang="en-US" sz="1200" dirty="0" smtClean="0"/>
                        <a:t> top activity</a:t>
                      </a:r>
                    </a:p>
                    <a:p>
                      <a:r>
                        <a:rPr lang="en-US" sz="1200" b="1" dirty="0" smtClean="0"/>
                        <a:t>58%</a:t>
                      </a:r>
                      <a:r>
                        <a:rPr lang="en-US" sz="1200" b="1" baseline="0" dirty="0" smtClean="0"/>
                        <a:t> </a:t>
                      </a:r>
                      <a:r>
                        <a:rPr lang="en-US" sz="1200" baseline="0" dirty="0" smtClean="0"/>
                        <a:t>on Facebook</a:t>
                      </a:r>
                    </a:p>
                    <a:p>
                      <a:r>
                        <a:rPr lang="en-US" sz="1200" b="1" baseline="0" dirty="0" smtClean="0">
                          <a:solidFill>
                            <a:srgbClr val="000066"/>
                          </a:solidFill>
                        </a:rPr>
                        <a:t>43/100</a:t>
                      </a:r>
                      <a:r>
                        <a:rPr lang="en-US" sz="1200" baseline="0" dirty="0" smtClean="0">
                          <a:solidFill>
                            <a:srgbClr val="000066"/>
                          </a:solidFill>
                        </a:rPr>
                        <a:t> – Gaming Score</a:t>
                      </a:r>
                      <a:endParaRPr lang="en-US" sz="1200" dirty="0" smtClean="0">
                        <a:solidFill>
                          <a:srgbClr val="000066"/>
                        </a:solidFill>
                      </a:endParaRPr>
                    </a:p>
                  </a:txBody>
                  <a:tcPr anchor="ctr">
                    <a:solidFill>
                      <a:schemeClr val="bg1"/>
                    </a:solidFill>
                  </a:tcPr>
                </a:tc>
                <a:extLst>
                  <a:ext uri="{0D108BD9-81ED-4DB2-BD59-A6C34878D82A}">
                    <a16:rowId xmlns:a16="http://schemas.microsoft.com/office/drawing/2014/main" val="10001"/>
                  </a:ext>
                </a:extLst>
              </a:tr>
              <a:tr h="1429230">
                <a:tc>
                  <a:txBody>
                    <a:bodyPr/>
                    <a:lstStyle/>
                    <a:p>
                      <a:r>
                        <a:rPr lang="en-US" dirty="0" smtClean="0"/>
                        <a:t>Middle Income</a:t>
                      </a:r>
                      <a:endParaRPr lang="en-US" dirty="0"/>
                    </a:p>
                  </a:txBody>
                  <a:tcPr anchor="ctr"/>
                </a:tc>
                <a:tc>
                  <a:txBody>
                    <a:bodyPr/>
                    <a:lstStyle/>
                    <a:p>
                      <a:r>
                        <a:rPr lang="en-US" sz="1200" b="1" dirty="0" smtClean="0"/>
                        <a:t>46</a:t>
                      </a:r>
                      <a:r>
                        <a:rPr lang="en-US" sz="1200" dirty="0" smtClean="0"/>
                        <a:t> – Average 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60% </a:t>
                      </a:r>
                      <a:r>
                        <a:rPr lang="en-US" sz="1200" dirty="0" smtClean="0">
                          <a:solidFill>
                            <a:srgbClr val="C00000"/>
                          </a:solidFill>
                        </a:rPr>
                        <a:t>- White (↓)</a:t>
                      </a:r>
                    </a:p>
                    <a:p>
                      <a:r>
                        <a:rPr lang="en-US" sz="1200" b="1" dirty="0" smtClean="0"/>
                        <a:t>48% </a:t>
                      </a:r>
                      <a:r>
                        <a:rPr lang="en-US" sz="1200" dirty="0" smtClean="0"/>
                        <a:t>- Married</a:t>
                      </a:r>
                    </a:p>
                    <a:p>
                      <a:r>
                        <a:rPr lang="en-US" sz="1200" b="1" dirty="0" smtClean="0"/>
                        <a:t>$73,000 </a:t>
                      </a:r>
                      <a:r>
                        <a:rPr lang="en-US" sz="1200" dirty="0" smtClean="0"/>
                        <a:t>– HHI</a:t>
                      </a:r>
                    </a:p>
                    <a:p>
                      <a:r>
                        <a:rPr lang="en-US" sz="1200" b="1" dirty="0" smtClean="0"/>
                        <a:t>Time w/ friends</a:t>
                      </a:r>
                      <a:r>
                        <a:rPr lang="en-US" sz="1200" b="1" baseline="0" dirty="0" smtClean="0"/>
                        <a:t> </a:t>
                      </a:r>
                      <a:r>
                        <a:rPr lang="en-US" sz="1200" dirty="0" smtClean="0"/>
                        <a:t>– top activity</a:t>
                      </a:r>
                    </a:p>
                    <a:p>
                      <a:r>
                        <a:rPr lang="en-US" sz="1200" b="1" dirty="0" smtClean="0"/>
                        <a:t>71%</a:t>
                      </a:r>
                      <a:r>
                        <a:rPr lang="en-US" sz="1200" b="1" baseline="0" dirty="0" smtClean="0"/>
                        <a:t> </a:t>
                      </a:r>
                      <a:r>
                        <a:rPr lang="en-US" sz="1200" baseline="0" dirty="0" smtClean="0"/>
                        <a:t>on Facebook</a:t>
                      </a:r>
                    </a:p>
                    <a:p>
                      <a:r>
                        <a:rPr lang="en-US" sz="1200" b="1" baseline="0" dirty="0" smtClean="0">
                          <a:solidFill>
                            <a:srgbClr val="000066"/>
                          </a:solidFill>
                        </a:rPr>
                        <a:t>47/100</a:t>
                      </a:r>
                      <a:r>
                        <a:rPr lang="en-US" sz="1200" baseline="0" dirty="0" smtClean="0">
                          <a:solidFill>
                            <a:srgbClr val="000066"/>
                          </a:solidFill>
                        </a:rPr>
                        <a:t> – Gaming Score</a:t>
                      </a:r>
                      <a:endParaRPr lang="en-US" sz="1200" dirty="0">
                        <a:solidFill>
                          <a:srgbClr val="000066"/>
                        </a:solidFill>
                      </a:endParaRPr>
                    </a:p>
                  </a:txBody>
                  <a:tcPr anchor="ctr">
                    <a:solidFill>
                      <a:schemeClr val="bg1"/>
                    </a:solidFill>
                  </a:tcPr>
                </a:tc>
                <a:tc>
                  <a:txBody>
                    <a:bodyPr/>
                    <a:lstStyle/>
                    <a:p>
                      <a:r>
                        <a:rPr lang="en-US" sz="1200" b="1" dirty="0" smtClean="0"/>
                        <a:t>45</a:t>
                      </a:r>
                      <a:r>
                        <a:rPr lang="en-US" sz="1200" dirty="0" smtClean="0"/>
                        <a:t> – Average age</a:t>
                      </a:r>
                    </a:p>
                    <a:p>
                      <a:r>
                        <a:rPr lang="en-US" sz="1200" b="1" dirty="0" smtClean="0"/>
                        <a:t>64% </a:t>
                      </a:r>
                      <a:r>
                        <a:rPr lang="en-US" sz="1200" dirty="0" smtClean="0"/>
                        <a:t>- White</a:t>
                      </a:r>
                    </a:p>
                    <a:p>
                      <a:r>
                        <a:rPr lang="en-US" sz="1200" b="1" dirty="0" smtClean="0"/>
                        <a:t>52% </a:t>
                      </a:r>
                      <a:r>
                        <a:rPr lang="en-US" sz="1200" dirty="0" smtClean="0"/>
                        <a:t>- Married</a:t>
                      </a:r>
                    </a:p>
                    <a:p>
                      <a:r>
                        <a:rPr lang="en-US" sz="1200" b="1" dirty="0" smtClean="0"/>
                        <a:t>$78,000 </a:t>
                      </a:r>
                      <a:r>
                        <a:rPr lang="en-US" sz="1200" dirty="0" smtClean="0"/>
                        <a:t>– HHI</a:t>
                      </a:r>
                    </a:p>
                    <a:p>
                      <a:r>
                        <a:rPr lang="en-US" sz="1200" b="1" dirty="0" smtClean="0"/>
                        <a:t>Watching TV -</a:t>
                      </a:r>
                      <a:r>
                        <a:rPr lang="en-US" sz="1200" dirty="0" smtClean="0"/>
                        <a:t> top activity</a:t>
                      </a:r>
                    </a:p>
                    <a:p>
                      <a:r>
                        <a:rPr lang="en-US" sz="1200" b="1" dirty="0" smtClean="0"/>
                        <a:t>62%</a:t>
                      </a:r>
                      <a:r>
                        <a:rPr lang="en-US" sz="1200" b="1" baseline="0" dirty="0" smtClean="0"/>
                        <a:t> </a:t>
                      </a:r>
                      <a:r>
                        <a:rPr lang="en-US" sz="1200" baseline="0" dirty="0" smtClean="0"/>
                        <a:t>on Facebook</a:t>
                      </a:r>
                    </a:p>
                    <a:p>
                      <a:r>
                        <a:rPr lang="en-US" sz="1200" b="1" baseline="0" dirty="0" smtClean="0">
                          <a:solidFill>
                            <a:srgbClr val="000066"/>
                          </a:solidFill>
                        </a:rPr>
                        <a:t>47/100</a:t>
                      </a:r>
                      <a:r>
                        <a:rPr lang="en-US" sz="1200" baseline="0" dirty="0" smtClean="0">
                          <a:solidFill>
                            <a:srgbClr val="000066"/>
                          </a:solidFill>
                        </a:rPr>
                        <a:t> – Gaming Score</a:t>
                      </a:r>
                      <a:endParaRPr lang="en-US" sz="1200" dirty="0">
                        <a:solidFill>
                          <a:srgbClr val="000066"/>
                        </a:solidFill>
                      </a:endParaRPr>
                    </a:p>
                  </a:txBody>
                  <a:tcPr anchor="ctr">
                    <a:solidFill>
                      <a:schemeClr val="bg1"/>
                    </a:solidFill>
                  </a:tcPr>
                </a:tc>
                <a:tc>
                  <a:txBody>
                    <a:bodyPr/>
                    <a:lstStyle/>
                    <a:p>
                      <a:r>
                        <a:rPr lang="en-US" sz="1200" b="1" dirty="0" smtClean="0"/>
                        <a:t>50</a:t>
                      </a:r>
                      <a:r>
                        <a:rPr lang="en-US" sz="1200" dirty="0" smtClean="0"/>
                        <a:t> – Average age</a:t>
                      </a:r>
                    </a:p>
                    <a:p>
                      <a:r>
                        <a:rPr lang="en-US" sz="1200" b="1" dirty="0" smtClean="0"/>
                        <a:t>78% </a:t>
                      </a:r>
                      <a:r>
                        <a:rPr lang="en-US" sz="1200" dirty="0" smtClean="0"/>
                        <a:t>- White</a:t>
                      </a:r>
                    </a:p>
                    <a:p>
                      <a:r>
                        <a:rPr lang="en-US" sz="1200" b="1" dirty="0" smtClean="0"/>
                        <a:t>48% </a:t>
                      </a:r>
                      <a:r>
                        <a:rPr lang="en-US" sz="1200" dirty="0" smtClean="0"/>
                        <a:t>- Married</a:t>
                      </a:r>
                    </a:p>
                    <a:p>
                      <a:r>
                        <a:rPr lang="en-US" sz="1200" b="1" dirty="0" smtClean="0"/>
                        <a:t>$75,000 </a:t>
                      </a:r>
                      <a:r>
                        <a:rPr lang="en-US" sz="1200" dirty="0" smtClean="0"/>
                        <a:t>– HHI</a:t>
                      </a:r>
                    </a:p>
                    <a:p>
                      <a:r>
                        <a:rPr lang="en-US" sz="1200" b="1" dirty="0" smtClean="0"/>
                        <a:t>Watching TV -</a:t>
                      </a:r>
                      <a:r>
                        <a:rPr lang="en-US" sz="1200" dirty="0" smtClean="0"/>
                        <a:t> top activity</a:t>
                      </a:r>
                    </a:p>
                    <a:p>
                      <a:r>
                        <a:rPr lang="en-US" sz="1200" b="1" dirty="0" smtClean="0"/>
                        <a:t>64%</a:t>
                      </a:r>
                      <a:r>
                        <a:rPr lang="en-US" sz="1200" b="1" baseline="0" dirty="0" smtClean="0"/>
                        <a:t> </a:t>
                      </a:r>
                      <a:r>
                        <a:rPr lang="en-US" sz="1200" baseline="0" dirty="0" smtClean="0"/>
                        <a:t>on Facebook</a:t>
                      </a:r>
                    </a:p>
                    <a:p>
                      <a:r>
                        <a:rPr lang="en-US" sz="1200" b="1" baseline="0" dirty="0" smtClean="0">
                          <a:solidFill>
                            <a:srgbClr val="000066"/>
                          </a:solidFill>
                        </a:rPr>
                        <a:t>46/100</a:t>
                      </a:r>
                      <a:r>
                        <a:rPr lang="en-US" sz="1200" baseline="0" dirty="0" smtClean="0">
                          <a:solidFill>
                            <a:srgbClr val="000066"/>
                          </a:solidFill>
                        </a:rPr>
                        <a:t> – Gaming Score</a:t>
                      </a:r>
                      <a:endParaRPr lang="en-US" sz="1200" dirty="0">
                        <a:solidFill>
                          <a:srgbClr val="000066"/>
                        </a:solidFill>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56</a:t>
                      </a:r>
                      <a:r>
                        <a:rPr lang="en-US" sz="1200" dirty="0" smtClean="0">
                          <a:solidFill>
                            <a:srgbClr val="C00000"/>
                          </a:solidFill>
                        </a:rPr>
                        <a:t> – Average age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93% </a:t>
                      </a:r>
                      <a:r>
                        <a:rPr lang="en-US" sz="1200" dirty="0" smtClean="0">
                          <a:solidFill>
                            <a:srgbClr val="C00000"/>
                          </a:solidFill>
                        </a:rPr>
                        <a:t>- White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69% </a:t>
                      </a:r>
                      <a:r>
                        <a:rPr lang="en-US" sz="1200" dirty="0" smtClean="0">
                          <a:solidFill>
                            <a:srgbClr val="C00000"/>
                          </a:solidFill>
                        </a:rPr>
                        <a:t>- Married (↑)</a:t>
                      </a:r>
                    </a:p>
                    <a:p>
                      <a:r>
                        <a:rPr lang="en-US" sz="1200" b="1" dirty="0" smtClean="0"/>
                        <a:t>$76,000 </a:t>
                      </a:r>
                      <a:r>
                        <a:rPr lang="en-US" sz="1200" dirty="0" smtClean="0"/>
                        <a:t>– HHI</a:t>
                      </a:r>
                    </a:p>
                    <a:p>
                      <a:r>
                        <a:rPr lang="en-US" sz="1200" b="1" dirty="0" smtClean="0"/>
                        <a:t>Watching TV -</a:t>
                      </a:r>
                      <a:r>
                        <a:rPr lang="en-US" sz="1200" dirty="0" smtClean="0"/>
                        <a:t> top activity</a:t>
                      </a:r>
                    </a:p>
                    <a:p>
                      <a:r>
                        <a:rPr lang="en-US" sz="1200" b="1" dirty="0" smtClean="0"/>
                        <a:t>57%</a:t>
                      </a:r>
                      <a:r>
                        <a:rPr lang="en-US" sz="1200" b="1" baseline="0" dirty="0" smtClean="0"/>
                        <a:t> </a:t>
                      </a:r>
                      <a:r>
                        <a:rPr lang="en-US" sz="1200" baseline="0" dirty="0" smtClean="0"/>
                        <a:t>on Facebook</a:t>
                      </a:r>
                    </a:p>
                    <a:p>
                      <a:r>
                        <a:rPr lang="en-US" sz="1200" b="1" baseline="0" dirty="0" smtClean="0">
                          <a:solidFill>
                            <a:srgbClr val="000066"/>
                          </a:solidFill>
                        </a:rPr>
                        <a:t>44/100</a:t>
                      </a:r>
                      <a:r>
                        <a:rPr lang="en-US" sz="1200" baseline="0" dirty="0" smtClean="0">
                          <a:solidFill>
                            <a:srgbClr val="000066"/>
                          </a:solidFill>
                        </a:rPr>
                        <a:t> – Gaming Score</a:t>
                      </a:r>
                      <a:endParaRPr lang="en-US" sz="1200" dirty="0">
                        <a:solidFill>
                          <a:srgbClr val="000066"/>
                        </a:solidFill>
                      </a:endParaRPr>
                    </a:p>
                  </a:txBody>
                  <a:tcPr anchor="ctr">
                    <a:solidFill>
                      <a:schemeClr val="bg1"/>
                    </a:solidFill>
                  </a:tcPr>
                </a:tc>
                <a:extLst>
                  <a:ext uri="{0D108BD9-81ED-4DB2-BD59-A6C34878D82A}">
                    <a16:rowId xmlns:a16="http://schemas.microsoft.com/office/drawing/2014/main" val="10002"/>
                  </a:ext>
                </a:extLst>
              </a:tr>
              <a:tr h="1429230">
                <a:tc>
                  <a:txBody>
                    <a:bodyPr/>
                    <a:lstStyle/>
                    <a:p>
                      <a:r>
                        <a:rPr lang="en-US" dirty="0" smtClean="0"/>
                        <a:t>High Income</a:t>
                      </a:r>
                      <a:endParaRPr lang="en-US" dirty="0"/>
                    </a:p>
                  </a:txBody>
                  <a:tcPr anchor="ctr"/>
                </a:tc>
                <a:tc>
                  <a:txBody>
                    <a:bodyPr/>
                    <a:lstStyle/>
                    <a:p>
                      <a:r>
                        <a:rPr lang="en-US" sz="1200" b="1" dirty="0" smtClean="0"/>
                        <a:t>49</a:t>
                      </a:r>
                      <a:r>
                        <a:rPr lang="en-US" sz="1200" dirty="0" smtClean="0"/>
                        <a:t> – Average age</a:t>
                      </a:r>
                    </a:p>
                    <a:p>
                      <a:r>
                        <a:rPr lang="en-US" sz="1200" b="1" dirty="0" smtClean="0"/>
                        <a:t>76% </a:t>
                      </a:r>
                      <a:r>
                        <a:rPr lang="en-US" sz="1200" dirty="0" smtClean="0"/>
                        <a:t>- White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76% </a:t>
                      </a:r>
                      <a:r>
                        <a:rPr lang="en-US" sz="1200" dirty="0" smtClean="0">
                          <a:solidFill>
                            <a:srgbClr val="C00000"/>
                          </a:solidFill>
                        </a:rPr>
                        <a:t>- Married (↑)</a:t>
                      </a:r>
                    </a:p>
                    <a:p>
                      <a:r>
                        <a:rPr lang="en-US" sz="1200" b="1" dirty="0" smtClean="0"/>
                        <a:t>$158,000 </a:t>
                      </a:r>
                      <a:r>
                        <a:rPr lang="en-US" sz="1200" dirty="0" smtClean="0"/>
                        <a:t>– HHI</a:t>
                      </a:r>
                    </a:p>
                    <a:p>
                      <a:r>
                        <a:rPr lang="en-US" sz="1200" b="1" dirty="0" smtClean="0"/>
                        <a:t>Dining out </a:t>
                      </a:r>
                      <a:r>
                        <a:rPr lang="en-US" sz="1200" dirty="0" smtClean="0"/>
                        <a:t>– top activity</a:t>
                      </a:r>
                    </a:p>
                    <a:p>
                      <a:r>
                        <a:rPr lang="en-US" sz="1200" b="1" dirty="0" smtClean="0"/>
                        <a:t>62%</a:t>
                      </a:r>
                      <a:r>
                        <a:rPr lang="en-US" sz="1200" b="1" baseline="0" dirty="0" smtClean="0"/>
                        <a:t> </a:t>
                      </a:r>
                      <a:r>
                        <a:rPr lang="en-US" sz="1200" baseline="0" dirty="0" smtClean="0"/>
                        <a:t>on Facebook</a:t>
                      </a:r>
                    </a:p>
                    <a:p>
                      <a:r>
                        <a:rPr lang="en-US" sz="1200" b="1" baseline="0" dirty="0" smtClean="0">
                          <a:solidFill>
                            <a:srgbClr val="000066"/>
                          </a:solidFill>
                        </a:rPr>
                        <a:t>45/100</a:t>
                      </a:r>
                      <a:r>
                        <a:rPr lang="en-US" sz="1200" baseline="0" dirty="0" smtClean="0">
                          <a:solidFill>
                            <a:srgbClr val="000066"/>
                          </a:solidFill>
                        </a:rPr>
                        <a:t> – Gaming Score</a:t>
                      </a:r>
                      <a:endParaRPr lang="en-US" sz="1200" dirty="0">
                        <a:solidFill>
                          <a:srgbClr val="000066"/>
                        </a:solidFill>
                      </a:endParaRPr>
                    </a:p>
                  </a:txBody>
                  <a:tcPr anchor="ctr">
                    <a:solidFill>
                      <a:schemeClr val="bg1"/>
                    </a:solidFill>
                  </a:tcPr>
                </a:tc>
                <a:tc>
                  <a:txBody>
                    <a:bodyPr/>
                    <a:lstStyle/>
                    <a:p>
                      <a:r>
                        <a:rPr lang="en-US" sz="1200" b="1" dirty="0" smtClean="0"/>
                        <a:t>48</a:t>
                      </a:r>
                      <a:r>
                        <a:rPr lang="en-US" sz="1200" dirty="0" smtClean="0"/>
                        <a:t> – Average age</a:t>
                      </a:r>
                    </a:p>
                    <a:p>
                      <a:r>
                        <a:rPr lang="en-US" sz="1200" b="1" dirty="0" smtClean="0"/>
                        <a:t>69% </a:t>
                      </a:r>
                      <a:r>
                        <a:rPr lang="en-US" sz="1200" dirty="0" smtClean="0"/>
                        <a:t>- White</a:t>
                      </a:r>
                    </a:p>
                    <a:p>
                      <a:r>
                        <a:rPr lang="en-US" sz="1200" b="1" dirty="0" smtClean="0"/>
                        <a:t>69% </a:t>
                      </a:r>
                      <a:r>
                        <a:rPr lang="en-US" sz="1200" dirty="0" smtClean="0"/>
                        <a:t>- Married</a:t>
                      </a:r>
                    </a:p>
                    <a:p>
                      <a:r>
                        <a:rPr lang="en-US" sz="1200" b="1" dirty="0" smtClean="0"/>
                        <a:t>$145,000 </a:t>
                      </a:r>
                      <a:r>
                        <a:rPr lang="en-US" sz="1200" dirty="0" smtClean="0"/>
                        <a:t>– HHI</a:t>
                      </a:r>
                    </a:p>
                    <a:p>
                      <a:r>
                        <a:rPr lang="en-US" sz="1200" b="1" dirty="0" smtClean="0"/>
                        <a:t>Dining out </a:t>
                      </a:r>
                      <a:r>
                        <a:rPr lang="en-US" sz="1200" dirty="0" smtClean="0"/>
                        <a:t>– top activity</a:t>
                      </a:r>
                    </a:p>
                    <a:p>
                      <a:r>
                        <a:rPr lang="en-US" sz="1200" b="1" dirty="0" smtClean="0"/>
                        <a:t>69%</a:t>
                      </a:r>
                      <a:r>
                        <a:rPr lang="en-US" sz="1200" b="1" baseline="0" dirty="0" smtClean="0"/>
                        <a:t> </a:t>
                      </a:r>
                      <a:r>
                        <a:rPr lang="en-US" sz="1200" baseline="0" dirty="0" smtClean="0"/>
                        <a:t>on Facebook</a:t>
                      </a:r>
                    </a:p>
                    <a:p>
                      <a:r>
                        <a:rPr lang="en-US" sz="1200" b="1" baseline="0" dirty="0" smtClean="0">
                          <a:solidFill>
                            <a:srgbClr val="000066"/>
                          </a:solidFill>
                        </a:rPr>
                        <a:t>47/100</a:t>
                      </a:r>
                      <a:r>
                        <a:rPr lang="en-US" sz="1200" baseline="0" dirty="0" smtClean="0">
                          <a:solidFill>
                            <a:srgbClr val="000066"/>
                          </a:solidFill>
                        </a:rPr>
                        <a:t> – Gaming Score</a:t>
                      </a:r>
                      <a:endParaRPr lang="en-US" sz="1200" dirty="0">
                        <a:solidFill>
                          <a:srgbClr val="000066"/>
                        </a:solidFill>
                      </a:endParaRP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51</a:t>
                      </a:r>
                      <a:r>
                        <a:rPr lang="en-US" sz="1200" dirty="0" smtClean="0">
                          <a:solidFill>
                            <a:schemeClr val="tx1"/>
                          </a:solidFill>
                        </a:rPr>
                        <a:t> – Average age </a:t>
                      </a:r>
                    </a:p>
                    <a:p>
                      <a:r>
                        <a:rPr lang="en-US" sz="1200" b="1" dirty="0" smtClean="0"/>
                        <a:t>71% </a:t>
                      </a:r>
                      <a:r>
                        <a:rPr lang="en-US" sz="1200" dirty="0" smtClean="0"/>
                        <a:t>- White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70% </a:t>
                      </a:r>
                      <a:r>
                        <a:rPr lang="en-US" sz="1200" dirty="0" smtClean="0">
                          <a:solidFill>
                            <a:srgbClr val="C00000"/>
                          </a:solidFill>
                        </a:rPr>
                        <a:t>- Married (↑)</a:t>
                      </a:r>
                    </a:p>
                    <a:p>
                      <a:r>
                        <a:rPr lang="en-US" sz="1200" b="1" dirty="0" smtClean="0"/>
                        <a:t>$156,000 </a:t>
                      </a:r>
                      <a:r>
                        <a:rPr lang="en-US" sz="1200" dirty="0" smtClean="0"/>
                        <a:t>– HHI</a:t>
                      </a:r>
                    </a:p>
                    <a:p>
                      <a:r>
                        <a:rPr lang="en-US" sz="1200" b="1" dirty="0" smtClean="0"/>
                        <a:t>Watching TV -</a:t>
                      </a:r>
                      <a:r>
                        <a:rPr lang="en-US" sz="1200" dirty="0" smtClean="0"/>
                        <a:t> top activity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48%</a:t>
                      </a:r>
                      <a:r>
                        <a:rPr lang="en-US" sz="1200" b="1" baseline="0" dirty="0" smtClean="0">
                          <a:solidFill>
                            <a:srgbClr val="C00000"/>
                          </a:solidFill>
                        </a:rPr>
                        <a:t> </a:t>
                      </a:r>
                      <a:r>
                        <a:rPr lang="en-US" sz="1200" baseline="0" dirty="0" smtClean="0">
                          <a:solidFill>
                            <a:srgbClr val="C00000"/>
                          </a:solidFill>
                        </a:rPr>
                        <a:t>on Facebook </a:t>
                      </a:r>
                      <a:r>
                        <a:rPr lang="en-US" sz="1200" dirty="0" smtClean="0">
                          <a:solidFill>
                            <a:srgbClr val="C00000"/>
                          </a:solidFill>
                        </a:rPr>
                        <a:t>(↓)</a:t>
                      </a:r>
                      <a:endParaRPr lang="en-US" sz="1200" baseline="0" dirty="0" smtClean="0">
                        <a:solidFill>
                          <a:srgbClr val="C00000"/>
                        </a:solidFill>
                      </a:endParaRPr>
                    </a:p>
                    <a:p>
                      <a:r>
                        <a:rPr lang="en-US" sz="1200" b="1" baseline="0" dirty="0" smtClean="0">
                          <a:solidFill>
                            <a:srgbClr val="000066"/>
                          </a:solidFill>
                        </a:rPr>
                        <a:t>49/100</a:t>
                      </a:r>
                      <a:r>
                        <a:rPr lang="en-US" sz="1200" baseline="0" dirty="0" smtClean="0">
                          <a:solidFill>
                            <a:srgbClr val="000066"/>
                          </a:solidFill>
                        </a:rPr>
                        <a:t> – Gaming Score</a:t>
                      </a:r>
                      <a:endParaRPr lang="en-US" sz="1200" dirty="0">
                        <a:solidFill>
                          <a:srgbClr val="000066"/>
                        </a:solidFill>
                      </a:endParaRPr>
                    </a:p>
                  </a:txBody>
                  <a:tcPr anchor="ctr">
                    <a:solidFill>
                      <a:schemeClr val="bg1"/>
                    </a:solidFill>
                  </a:tcPr>
                </a:tc>
                <a:tc>
                  <a:txBody>
                    <a:bodyPr/>
                    <a:lstStyle/>
                    <a:p>
                      <a:r>
                        <a:rPr lang="en-US" sz="1200" b="1" dirty="0" smtClean="0"/>
                        <a:t>51</a:t>
                      </a:r>
                      <a:r>
                        <a:rPr lang="en-US" sz="1200" dirty="0" smtClean="0"/>
                        <a:t> – Average age</a:t>
                      </a:r>
                    </a:p>
                    <a:p>
                      <a:r>
                        <a:rPr lang="en-US" sz="1200" b="1" dirty="0" smtClean="0"/>
                        <a:t>86% </a:t>
                      </a:r>
                      <a:r>
                        <a:rPr lang="en-US" sz="1200" dirty="0" smtClean="0"/>
                        <a:t>- White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00000"/>
                          </a:solidFill>
                        </a:rPr>
                        <a:t>81% </a:t>
                      </a:r>
                      <a:r>
                        <a:rPr lang="en-US" sz="1200" dirty="0" smtClean="0">
                          <a:solidFill>
                            <a:srgbClr val="C00000"/>
                          </a:solidFill>
                        </a:rPr>
                        <a:t>- Married (↑)</a:t>
                      </a:r>
                    </a:p>
                    <a:p>
                      <a:r>
                        <a:rPr lang="en-US" sz="1200" b="1" dirty="0" smtClean="0"/>
                        <a:t>$154,000 </a:t>
                      </a:r>
                      <a:r>
                        <a:rPr lang="en-US" sz="1200" dirty="0" smtClean="0"/>
                        <a:t>– HHI</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Watching TV -</a:t>
                      </a:r>
                      <a:r>
                        <a:rPr lang="en-US" sz="1200" dirty="0" smtClean="0"/>
                        <a:t> top activity</a:t>
                      </a:r>
                    </a:p>
                    <a:p>
                      <a:r>
                        <a:rPr lang="en-US" sz="1200" b="1" dirty="0" smtClean="0"/>
                        <a:t>62%</a:t>
                      </a:r>
                      <a:r>
                        <a:rPr lang="en-US" sz="1200" b="1" baseline="0" dirty="0" smtClean="0"/>
                        <a:t> </a:t>
                      </a:r>
                      <a:r>
                        <a:rPr lang="en-US" sz="1200" baseline="0" dirty="0" smtClean="0"/>
                        <a:t>on Facebook</a:t>
                      </a:r>
                    </a:p>
                    <a:p>
                      <a:r>
                        <a:rPr lang="en-US" sz="1200" b="1" baseline="0" dirty="0" smtClean="0">
                          <a:solidFill>
                            <a:srgbClr val="000066"/>
                          </a:solidFill>
                        </a:rPr>
                        <a:t>44/100</a:t>
                      </a:r>
                      <a:r>
                        <a:rPr lang="en-US" sz="1200" baseline="0" dirty="0" smtClean="0">
                          <a:solidFill>
                            <a:srgbClr val="000066"/>
                          </a:solidFill>
                        </a:rPr>
                        <a:t> – Gaming Score</a:t>
                      </a:r>
                      <a:endParaRPr lang="en-US" sz="1200" dirty="0">
                        <a:solidFill>
                          <a:srgbClr val="000066"/>
                        </a:solidFill>
                      </a:endParaRPr>
                    </a:p>
                  </a:txBody>
                  <a:tcPr anchor="ctr">
                    <a:solidFill>
                      <a:schemeClr val="bg1"/>
                    </a:solidFill>
                  </a:tcPr>
                </a:tc>
                <a:extLst>
                  <a:ext uri="{0D108BD9-81ED-4DB2-BD59-A6C34878D82A}">
                    <a16:rowId xmlns:a16="http://schemas.microsoft.com/office/drawing/2014/main" val="10003"/>
                  </a:ext>
                </a:extLst>
              </a:tr>
            </a:tbl>
          </a:graphicData>
        </a:graphic>
      </p:graphicFrame>
      <p:sp>
        <p:nvSpPr>
          <p:cNvPr id="15" name="Text Placeholder 1"/>
          <p:cNvSpPr>
            <a:spLocks noGrp="1"/>
          </p:cNvSpPr>
          <p:nvPr>
            <p:ph type="body" sz="quarter" idx="10"/>
          </p:nvPr>
        </p:nvSpPr>
        <p:spPr>
          <a:xfrm>
            <a:off x="152400" y="152403"/>
            <a:ext cx="8991600" cy="685800"/>
          </a:xfrm>
        </p:spPr>
        <p:txBody>
          <a:bodyPr/>
          <a:lstStyle/>
          <a:p>
            <a:pPr eaLnBrk="1" hangingPunct="1">
              <a:lnSpc>
                <a:spcPct val="70000"/>
              </a:lnSpc>
            </a:pPr>
            <a:r>
              <a:rPr lang="en-US" sz="4000" dirty="0" smtClean="0">
                <a:solidFill>
                  <a:schemeClr val="accent2"/>
                </a:solidFill>
              </a:rPr>
              <a:t>Non-Players</a:t>
            </a:r>
          </a:p>
          <a:p>
            <a:pPr eaLnBrk="1" hangingPunct="1">
              <a:lnSpc>
                <a:spcPct val="70000"/>
              </a:lnSpc>
            </a:pPr>
            <a:r>
              <a:rPr lang="en-US" sz="2800" b="0" i="1" dirty="0" smtClean="0">
                <a:solidFill>
                  <a:schemeClr val="tx1"/>
                </a:solidFill>
              </a:rPr>
              <a:t>Profile Summaries</a:t>
            </a:r>
          </a:p>
        </p:txBody>
      </p:sp>
    </p:spTree>
    <p:extLst>
      <p:ext uri="{BB962C8B-B14F-4D97-AF65-F5344CB8AC3E}">
        <p14:creationId xmlns:p14="http://schemas.microsoft.com/office/powerpoint/2010/main" val="378190571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81000" y="2138241"/>
            <a:ext cx="8305800" cy="990600"/>
          </a:xfrm>
        </p:spPr>
        <p:txBody>
          <a:bodyPr rtlCol="0"/>
          <a:lstStyle/>
          <a:p>
            <a:pPr marL="0" indent="0" eaLnBrk="1" hangingPunct="1">
              <a:defRPr/>
            </a:pPr>
            <a:r>
              <a:rPr lang="en-US" dirty="0" smtClean="0"/>
              <a:t>Profile </a:t>
            </a:r>
            <a:br>
              <a:rPr lang="en-US" dirty="0" smtClean="0"/>
            </a:br>
            <a:r>
              <a:rPr lang="en-US" dirty="0" smtClean="0"/>
              <a:t>Comparisons</a:t>
            </a:r>
            <a:endParaRPr lang="en-US" dirty="0"/>
          </a:p>
        </p:txBody>
      </p:sp>
      <p:sp>
        <p:nvSpPr>
          <p:cNvPr id="5" name="TextBox 4"/>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7" name="Title 5"/>
          <p:cNvSpPr txBox="1">
            <a:spLocks/>
          </p:cNvSpPr>
          <p:nvPr/>
        </p:nvSpPr>
        <p:spPr>
          <a:xfrm>
            <a:off x="49213" y="228600"/>
            <a:ext cx="9144000" cy="1066800"/>
          </a:xfrm>
          <a:prstGeom prst="rect">
            <a:avLst/>
          </a:prstGeom>
        </p:spPr>
        <p:txBody>
          <a:bodyPr/>
          <a:lstStyle/>
          <a:p>
            <a:pPr fontAlgn="auto">
              <a:spcAft>
                <a:spcPts val="0"/>
              </a:spcAft>
              <a:defRPr/>
            </a:pPr>
            <a:r>
              <a:rPr lang="en-US" sz="3600" b="1" dirty="0" smtClean="0">
                <a:solidFill>
                  <a:srgbClr val="0033CC"/>
                </a:solidFill>
                <a:latin typeface="+mj-lt"/>
                <a:ea typeface="+mj-ea"/>
                <a:cs typeface="+mj-cs"/>
              </a:rPr>
              <a:t>Segmentation Profiles</a:t>
            </a:r>
            <a:endParaRPr lang="en-US" sz="3600" b="1" dirty="0">
              <a:solidFill>
                <a:srgbClr val="0033CC"/>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37473462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019" name="think-cell Slide" r:id="rId4" imgW="381" imgH="381" progId="TCLayout.ActiveDocument.1">
                  <p:embed/>
                </p:oleObj>
              </mc:Choice>
              <mc:Fallback>
                <p:oleObj name="think-cell Slide" r:id="rId4" imgW="381" imgH="38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Text Placeholder 1"/>
          <p:cNvSpPr>
            <a:spLocks noGrp="1"/>
          </p:cNvSpPr>
          <p:nvPr>
            <p:ph type="body" sz="quarter" idx="10"/>
          </p:nvPr>
        </p:nvSpPr>
        <p:spPr>
          <a:xfrm>
            <a:off x="152400" y="152403"/>
            <a:ext cx="8991600" cy="685800"/>
          </a:xfrm>
        </p:spPr>
        <p:txBody>
          <a:bodyPr/>
          <a:lstStyle/>
          <a:p>
            <a:pPr eaLnBrk="1" hangingPunct="1">
              <a:lnSpc>
                <a:spcPct val="70000"/>
              </a:lnSpc>
            </a:pPr>
            <a:r>
              <a:rPr lang="en-US" sz="4000" dirty="0" smtClean="0">
                <a:solidFill>
                  <a:schemeClr val="tx1"/>
                </a:solidFill>
              </a:rPr>
              <a:t>Profile Comparison</a:t>
            </a:r>
          </a:p>
          <a:p>
            <a:pPr eaLnBrk="1" hangingPunct="1">
              <a:lnSpc>
                <a:spcPct val="70000"/>
              </a:lnSpc>
            </a:pPr>
            <a:r>
              <a:rPr lang="en-US" sz="2800" b="0" i="1" dirty="0" smtClean="0">
                <a:solidFill>
                  <a:schemeClr val="tx1"/>
                </a:solidFill>
              </a:rPr>
              <a:t>URBAN / LOW INCOME </a:t>
            </a:r>
          </a:p>
        </p:txBody>
      </p:sp>
      <p:graphicFrame>
        <p:nvGraphicFramePr>
          <p:cNvPr id="3" name="Table 2"/>
          <p:cNvGraphicFramePr>
            <a:graphicFrameLocks noGrp="1"/>
          </p:cNvGraphicFramePr>
          <p:nvPr>
            <p:extLst>
              <p:ext uri="{D42A27DB-BD31-4B8C-83A1-F6EECF244321}">
                <p14:modId xmlns:p14="http://schemas.microsoft.com/office/powerpoint/2010/main" val="3136040864"/>
              </p:ext>
            </p:extLst>
          </p:nvPr>
        </p:nvGraphicFramePr>
        <p:xfrm>
          <a:off x="76200" y="1278466"/>
          <a:ext cx="5690907" cy="5577840"/>
        </p:xfrm>
        <a:graphic>
          <a:graphicData uri="http://schemas.openxmlformats.org/drawingml/2006/table">
            <a:tbl>
              <a:tblPr firstRow="1" bandRow="1">
                <a:tableStyleId>{5940675A-B579-460E-94D1-54222C63F5DA}</a:tableStyleId>
              </a:tblPr>
              <a:tblGrid>
                <a:gridCol w="304889">
                  <a:extLst>
                    <a:ext uri="{9D8B030D-6E8A-4147-A177-3AD203B41FA5}">
                      <a16:colId xmlns:a16="http://schemas.microsoft.com/office/drawing/2014/main" val="20000"/>
                    </a:ext>
                  </a:extLst>
                </a:gridCol>
                <a:gridCol w="1327467">
                  <a:extLst>
                    <a:ext uri="{9D8B030D-6E8A-4147-A177-3AD203B41FA5}">
                      <a16:colId xmlns:a16="http://schemas.microsoft.com/office/drawing/2014/main" val="20001"/>
                    </a:ext>
                  </a:extLst>
                </a:gridCol>
                <a:gridCol w="1333817">
                  <a:extLst>
                    <a:ext uri="{9D8B030D-6E8A-4147-A177-3AD203B41FA5}">
                      <a16:colId xmlns:a16="http://schemas.microsoft.com/office/drawing/2014/main" val="20002"/>
                    </a:ext>
                  </a:extLst>
                </a:gridCol>
                <a:gridCol w="1353134">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361205">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1100" b="1" dirty="0" smtClean="0">
                          <a:solidFill>
                            <a:schemeClr val="bg1"/>
                          </a:solidFill>
                        </a:rPr>
                        <a:t>High Frequency Players</a:t>
                      </a:r>
                    </a:p>
                  </a:txBody>
                  <a:tcPr>
                    <a:lnT w="12700" cap="flat" cmpd="sng" algn="ctr">
                      <a:solidFill>
                        <a:schemeClr val="tx1"/>
                      </a:solidFill>
                      <a:prstDash val="solid"/>
                      <a:round/>
                      <a:headEnd type="none" w="med" len="med"/>
                      <a:tailEnd type="none" w="med" len="med"/>
                    </a:lnT>
                    <a:solidFill>
                      <a:schemeClr val="accent1"/>
                    </a:solidFill>
                  </a:tcPr>
                </a:tc>
                <a:tc>
                  <a:txBody>
                    <a:bodyPr/>
                    <a:lstStyle/>
                    <a:p>
                      <a:pPr algn="ctr"/>
                      <a:r>
                        <a:rPr lang="en-US" sz="1100" b="1" dirty="0" smtClean="0">
                          <a:solidFill>
                            <a:schemeClr val="bg1"/>
                          </a:solidFill>
                        </a:rPr>
                        <a:t>Low Frequency Players</a:t>
                      </a:r>
                      <a:endParaRPr lang="en-US" sz="1100" b="1" dirty="0">
                        <a:solidFill>
                          <a:schemeClr val="bg1"/>
                        </a:solidFill>
                      </a:endParaRPr>
                    </a:p>
                  </a:txBody>
                  <a:tcPr>
                    <a:lnT w="12700" cap="flat" cmpd="sng" algn="ctr">
                      <a:solidFill>
                        <a:schemeClr val="tx1"/>
                      </a:solidFill>
                      <a:prstDash val="solid"/>
                      <a:round/>
                      <a:headEnd type="none" w="med" len="med"/>
                      <a:tailEnd type="none" w="med" len="med"/>
                    </a:lnT>
                    <a:solidFill>
                      <a:schemeClr val="accent4"/>
                    </a:solidFill>
                  </a:tcPr>
                </a:tc>
                <a:tc>
                  <a:txBody>
                    <a:bodyPr/>
                    <a:lstStyle/>
                    <a:p>
                      <a:pPr algn="ctr"/>
                      <a:r>
                        <a:rPr lang="en-US" sz="1100" b="1" dirty="0" smtClean="0">
                          <a:solidFill>
                            <a:schemeClr val="bg1"/>
                          </a:solidFill>
                        </a:rPr>
                        <a:t>Non-Players</a:t>
                      </a:r>
                      <a:endParaRPr lang="en-US" sz="1100" b="1"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solidFill>
                  </a:tcPr>
                </a:tc>
                <a:extLst>
                  <a:ext uri="{0D108BD9-81ED-4DB2-BD59-A6C34878D82A}">
                    <a16:rowId xmlns:a16="http://schemas.microsoft.com/office/drawing/2014/main" val="10000"/>
                  </a:ext>
                </a:extLst>
              </a:tr>
              <a:tr h="190877">
                <a:tc rowSpan="13">
                  <a:txBody>
                    <a:bodyPr/>
                    <a:lstStyle/>
                    <a:p>
                      <a:pPr algn="ctr"/>
                      <a:r>
                        <a:rPr lang="en-US" sz="1050" b="1" dirty="0" smtClean="0">
                          <a:solidFill>
                            <a:schemeClr val="accent1">
                              <a:lumMod val="75000"/>
                            </a:schemeClr>
                          </a:solidFill>
                        </a:rPr>
                        <a:t>DEMOGRAPHICS</a:t>
                      </a:r>
                      <a:endParaRPr lang="en-US" sz="1050" b="1" dirty="0">
                        <a:solidFill>
                          <a:schemeClr val="accent1">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ct val="95000"/>
                        </a:lnSpc>
                      </a:pP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solidFill>
                            <a:schemeClr val="tx1"/>
                          </a:solidFill>
                        </a:rPr>
                        <a:t>44 years</a:t>
                      </a:r>
                      <a:endParaRPr lang="en-US" sz="900" b="1" dirty="0">
                        <a:solidFill>
                          <a:schemeClr val="tx1"/>
                        </a:solidFill>
                      </a:endParaRPr>
                    </a:p>
                  </a:txBody>
                  <a:tcPr>
                    <a:solidFill>
                      <a:schemeClr val="accent5">
                        <a:lumMod val="20000"/>
                        <a:lumOff val="80000"/>
                      </a:schemeClr>
                    </a:solidFill>
                  </a:tcPr>
                </a:tc>
                <a:tc>
                  <a:txBody>
                    <a:bodyPr/>
                    <a:lstStyle/>
                    <a:p>
                      <a:pPr algn="ctr"/>
                      <a:r>
                        <a:rPr lang="en-US" sz="900" b="1" dirty="0" smtClean="0">
                          <a:solidFill>
                            <a:schemeClr val="tx1"/>
                          </a:solidFill>
                        </a:rPr>
                        <a:t>40 years</a:t>
                      </a:r>
                      <a:endParaRPr lang="en-US" sz="900" b="1" dirty="0">
                        <a:solidFill>
                          <a:schemeClr val="tx1"/>
                        </a:solidFill>
                      </a:endParaRPr>
                    </a:p>
                  </a:txBody>
                  <a:tcPr>
                    <a:solidFill>
                      <a:schemeClr val="accent4">
                        <a:lumMod val="20000"/>
                        <a:lumOff val="80000"/>
                      </a:schemeClr>
                    </a:solidFill>
                  </a:tcPr>
                </a:tc>
                <a:tc>
                  <a:txBody>
                    <a:bodyPr/>
                    <a:lstStyle/>
                    <a:p>
                      <a:pPr algn="ctr"/>
                      <a:r>
                        <a:rPr lang="en-US" sz="900" b="1" dirty="0" smtClean="0">
                          <a:solidFill>
                            <a:schemeClr val="tx1"/>
                          </a:solidFill>
                        </a:rPr>
                        <a:t>39 years</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1"/>
                  </a:ext>
                </a:extLst>
              </a:tr>
              <a:tr h="190877">
                <a:tc vMerge="1">
                  <a:txBody>
                    <a:bodyPr/>
                    <a:lstStyle/>
                    <a:p>
                      <a:pPr algn="r"/>
                      <a:endParaRPr lang="en-US" sz="900" b="1" dirty="0"/>
                    </a:p>
                  </a:txBody>
                  <a:tcPr/>
                </a:tc>
                <a:tc>
                  <a:txBody>
                    <a:bodyPr/>
                    <a:lstStyle/>
                    <a:p>
                      <a:pPr algn="r">
                        <a:lnSpc>
                          <a:spcPct val="95000"/>
                        </a:lnSpc>
                      </a:pP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solidFill>
                            <a:schemeClr val="tx1"/>
                          </a:solidFill>
                        </a:rPr>
                        <a:t>Male – 55%</a:t>
                      </a:r>
                      <a:endParaRPr lang="en-US" sz="900" b="1" dirty="0">
                        <a:solidFill>
                          <a:schemeClr val="tx1"/>
                        </a:solidFill>
                      </a:endParaRPr>
                    </a:p>
                  </a:txBody>
                  <a:tcPr>
                    <a:solidFill>
                      <a:schemeClr val="accent5">
                        <a:lumMod val="20000"/>
                        <a:lumOff val="80000"/>
                      </a:schemeClr>
                    </a:solidFill>
                  </a:tcPr>
                </a:tc>
                <a:tc>
                  <a:txBody>
                    <a:bodyPr/>
                    <a:lstStyle/>
                    <a:p>
                      <a:pPr algn="ctr"/>
                      <a:r>
                        <a:rPr lang="en-US" sz="900" b="1" dirty="0" smtClean="0">
                          <a:solidFill>
                            <a:schemeClr val="tx1"/>
                          </a:solidFill>
                        </a:rPr>
                        <a:t>Male – 63%</a:t>
                      </a:r>
                      <a:endParaRPr lang="en-US" sz="900" b="1" dirty="0">
                        <a:solidFill>
                          <a:schemeClr val="tx1"/>
                        </a:solidFill>
                      </a:endParaRPr>
                    </a:p>
                  </a:txBody>
                  <a:tcPr>
                    <a:solidFill>
                      <a:schemeClr val="accent4">
                        <a:lumMod val="20000"/>
                        <a:lumOff val="80000"/>
                      </a:schemeClr>
                    </a:solidFill>
                  </a:tcPr>
                </a:tc>
                <a:tc>
                  <a:txBody>
                    <a:bodyPr/>
                    <a:lstStyle/>
                    <a:p>
                      <a:pPr algn="ctr"/>
                      <a:r>
                        <a:rPr lang="en-US" sz="900" b="1" dirty="0" smtClean="0">
                          <a:solidFill>
                            <a:srgbClr val="C00000"/>
                          </a:solidFill>
                        </a:rPr>
                        <a:t>Female – 59%</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2"/>
                  </a:ext>
                </a:extLst>
              </a:tr>
              <a:tr h="190877">
                <a:tc vMerge="1">
                  <a:txBody>
                    <a:bodyPr/>
                    <a:lstStyle/>
                    <a:p>
                      <a:pPr algn="r"/>
                      <a:endParaRPr lang="en-US" sz="900" b="1" dirty="0"/>
                    </a:p>
                  </a:txBody>
                  <a:tcPr/>
                </a:tc>
                <a:tc>
                  <a:txBody>
                    <a:bodyPr/>
                    <a:lstStyle/>
                    <a:p>
                      <a:pPr algn="r">
                        <a:lnSpc>
                          <a:spcPct val="95000"/>
                        </a:lnSpc>
                      </a:pP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solidFill>
                            <a:schemeClr val="tx1"/>
                          </a:solidFill>
                        </a:rPr>
                        <a:t>White – 38%</a:t>
                      </a:r>
                      <a:endParaRPr lang="en-US" sz="900" b="1" dirty="0">
                        <a:solidFill>
                          <a:schemeClr val="tx1"/>
                        </a:solidFill>
                      </a:endParaRPr>
                    </a:p>
                  </a:txBody>
                  <a:tcPr>
                    <a:solidFill>
                      <a:schemeClr val="accent5">
                        <a:lumMod val="20000"/>
                        <a:lumOff val="80000"/>
                      </a:schemeClr>
                    </a:solidFill>
                  </a:tcPr>
                </a:tc>
                <a:tc>
                  <a:txBody>
                    <a:bodyPr/>
                    <a:lstStyle/>
                    <a:p>
                      <a:pPr algn="ctr"/>
                      <a:r>
                        <a:rPr lang="en-US" sz="900" b="1" dirty="0" smtClean="0">
                          <a:solidFill>
                            <a:schemeClr val="tx1"/>
                          </a:solidFill>
                        </a:rPr>
                        <a:t>White – 55%</a:t>
                      </a:r>
                      <a:endParaRPr lang="en-US" sz="900" b="1" dirty="0">
                        <a:solidFill>
                          <a:schemeClr val="tx1"/>
                        </a:solidFill>
                      </a:endParaRPr>
                    </a:p>
                  </a:txBody>
                  <a:tcPr>
                    <a:solidFill>
                      <a:schemeClr val="accent4">
                        <a:lumMod val="20000"/>
                        <a:lumOff val="80000"/>
                      </a:schemeClr>
                    </a:solidFill>
                  </a:tcPr>
                </a:tc>
                <a:tc>
                  <a:txBody>
                    <a:bodyPr/>
                    <a:lstStyle/>
                    <a:p>
                      <a:pPr algn="ctr"/>
                      <a:r>
                        <a:rPr lang="en-US" sz="900" b="1" dirty="0" smtClean="0">
                          <a:solidFill>
                            <a:schemeClr val="tx1"/>
                          </a:solidFill>
                        </a:rPr>
                        <a:t>White</a:t>
                      </a:r>
                      <a:r>
                        <a:rPr lang="en-US" sz="900" b="1" baseline="0" dirty="0" smtClean="0">
                          <a:solidFill>
                            <a:schemeClr val="tx1"/>
                          </a:solidFill>
                        </a:rPr>
                        <a:t> </a:t>
                      </a:r>
                      <a:r>
                        <a:rPr lang="en-US" sz="900" b="1" dirty="0" smtClean="0">
                          <a:solidFill>
                            <a:schemeClr val="tx1"/>
                          </a:solidFill>
                        </a:rPr>
                        <a:t> – 51%</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3"/>
                  </a:ext>
                </a:extLst>
              </a:tr>
              <a:tr h="190877">
                <a:tc vMerge="1">
                  <a:txBody>
                    <a:bodyPr/>
                    <a:lstStyle/>
                    <a:p>
                      <a:pPr algn="r"/>
                      <a:endParaRPr lang="en-US" sz="900" b="1" dirty="0"/>
                    </a:p>
                  </a:txBody>
                  <a:tcPr/>
                </a:tc>
                <a:tc>
                  <a:txBody>
                    <a:bodyPr/>
                    <a:lstStyle/>
                    <a:p>
                      <a:pPr algn="r">
                        <a:lnSpc>
                          <a:spcPct val="95000"/>
                        </a:lnSpc>
                      </a:pP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solidFill>
                            <a:schemeClr val="tx1"/>
                          </a:solidFill>
                        </a:rPr>
                        <a:t>Townhome – 38% </a:t>
                      </a:r>
                      <a:endParaRPr lang="en-US" sz="900" b="1" dirty="0">
                        <a:solidFill>
                          <a:schemeClr val="tx1"/>
                        </a:solidFill>
                      </a:endParaRPr>
                    </a:p>
                  </a:txBody>
                  <a:tcPr>
                    <a:solidFill>
                      <a:schemeClr val="accent5">
                        <a:lumMod val="20000"/>
                        <a:lumOff val="80000"/>
                      </a:schemeClr>
                    </a:solidFill>
                  </a:tcPr>
                </a:tc>
                <a:tc>
                  <a:txBody>
                    <a:bodyPr/>
                    <a:lstStyle/>
                    <a:p>
                      <a:pPr algn="ctr"/>
                      <a:r>
                        <a:rPr lang="en-US" sz="900" b="1" dirty="0" smtClean="0">
                          <a:solidFill>
                            <a:schemeClr val="tx1"/>
                          </a:solidFill>
                        </a:rPr>
                        <a:t>Townhome – 55%</a:t>
                      </a:r>
                      <a:endParaRPr lang="en-US" sz="900" b="1" dirty="0">
                        <a:solidFill>
                          <a:schemeClr val="tx1"/>
                        </a:solidFill>
                      </a:endParaRPr>
                    </a:p>
                  </a:txBody>
                  <a:tcPr>
                    <a:solidFill>
                      <a:schemeClr val="accent4">
                        <a:lumMod val="20000"/>
                        <a:lumOff val="80000"/>
                      </a:schemeClr>
                    </a:solidFill>
                  </a:tcPr>
                </a:tc>
                <a:tc>
                  <a:txBody>
                    <a:bodyPr/>
                    <a:lstStyle/>
                    <a:p>
                      <a:pPr algn="ctr"/>
                      <a:r>
                        <a:rPr lang="en-US" sz="900" b="1" dirty="0" smtClean="0">
                          <a:solidFill>
                            <a:srgbClr val="C00000"/>
                          </a:solidFill>
                        </a:rPr>
                        <a:t>Apartment – 53%</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4"/>
                  </a:ext>
                </a:extLst>
              </a:tr>
              <a:tr h="190877">
                <a:tc vMerge="1">
                  <a:txBody>
                    <a:bodyPr/>
                    <a:lstStyle/>
                    <a:p>
                      <a:pPr algn="r"/>
                      <a:endParaRPr lang="en-US" sz="900" b="1" dirty="0"/>
                    </a:p>
                  </a:txBody>
                  <a:tcPr/>
                </a:tc>
                <a:tc>
                  <a:txBody>
                    <a:bodyPr/>
                    <a:lstStyle/>
                    <a:p>
                      <a:pPr algn="r">
                        <a:lnSpc>
                          <a:spcPct val="95000"/>
                        </a:lnSpc>
                      </a:pP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solidFill>
                            <a:schemeClr val="tx1"/>
                          </a:solidFill>
                        </a:rPr>
                        <a:t>$189,000</a:t>
                      </a:r>
                      <a:endParaRPr lang="en-US" sz="900" b="1" dirty="0">
                        <a:solidFill>
                          <a:schemeClr val="tx1"/>
                        </a:solidFill>
                      </a:endParaRPr>
                    </a:p>
                  </a:txBody>
                  <a:tcPr>
                    <a:solidFill>
                      <a:schemeClr val="accent5">
                        <a:lumMod val="20000"/>
                        <a:lumOff val="80000"/>
                      </a:schemeClr>
                    </a:solidFill>
                  </a:tcPr>
                </a:tc>
                <a:tc>
                  <a:txBody>
                    <a:bodyPr/>
                    <a:lstStyle/>
                    <a:p>
                      <a:pPr algn="ctr"/>
                      <a:r>
                        <a:rPr lang="en-US" sz="900" b="1" dirty="0" smtClean="0">
                          <a:solidFill>
                            <a:schemeClr val="tx1"/>
                          </a:solidFill>
                        </a:rPr>
                        <a:t>$175,000</a:t>
                      </a:r>
                      <a:endParaRPr lang="en-US" sz="900" b="1" dirty="0">
                        <a:solidFill>
                          <a:schemeClr val="tx1"/>
                        </a:solidFill>
                      </a:endParaRPr>
                    </a:p>
                  </a:txBody>
                  <a:tcPr>
                    <a:solidFill>
                      <a:schemeClr val="accent4">
                        <a:lumMod val="20000"/>
                        <a:lumOff val="80000"/>
                      </a:schemeClr>
                    </a:solidFill>
                  </a:tcPr>
                </a:tc>
                <a:tc>
                  <a:txBody>
                    <a:bodyPr/>
                    <a:lstStyle/>
                    <a:p>
                      <a:pPr algn="ctr"/>
                      <a:r>
                        <a:rPr lang="en-US" sz="900" b="1" dirty="0" smtClean="0">
                          <a:solidFill>
                            <a:schemeClr val="tx1"/>
                          </a:solidFill>
                        </a:rPr>
                        <a:t>$191,000</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5"/>
                  </a:ext>
                </a:extLst>
              </a:tr>
              <a:tr h="190877">
                <a:tc vMerge="1">
                  <a:txBody>
                    <a:bodyPr/>
                    <a:lstStyle/>
                    <a:p>
                      <a:pPr algn="r"/>
                      <a:endParaRPr lang="en-US" sz="900" b="1" dirty="0"/>
                    </a:p>
                  </a:txBody>
                  <a:tcPr/>
                </a:tc>
                <a:tc>
                  <a:txBody>
                    <a:bodyPr/>
                    <a:lstStyle/>
                    <a:p>
                      <a:pPr algn="r">
                        <a:lnSpc>
                          <a:spcPct val="95000"/>
                        </a:lnSpc>
                      </a:pP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solidFill>
                            <a:schemeClr val="tx1"/>
                          </a:solidFill>
                        </a:rPr>
                        <a:t>Rent – 48%</a:t>
                      </a:r>
                      <a:endParaRPr lang="en-US" sz="900" b="1" dirty="0">
                        <a:solidFill>
                          <a:schemeClr val="tx1"/>
                        </a:solidFill>
                      </a:endParaRPr>
                    </a:p>
                  </a:txBody>
                  <a:tcPr>
                    <a:solidFill>
                      <a:schemeClr val="accent5">
                        <a:lumMod val="20000"/>
                        <a:lumOff val="80000"/>
                      </a:schemeClr>
                    </a:solidFill>
                  </a:tcPr>
                </a:tc>
                <a:tc>
                  <a:txBody>
                    <a:bodyPr/>
                    <a:lstStyle/>
                    <a:p>
                      <a:pPr algn="ctr"/>
                      <a:r>
                        <a:rPr lang="en-US" sz="900" b="1" dirty="0" smtClean="0">
                          <a:solidFill>
                            <a:schemeClr val="tx1"/>
                          </a:solidFill>
                        </a:rPr>
                        <a:t>Rent – 58%</a:t>
                      </a:r>
                      <a:endParaRPr lang="en-US" sz="900" b="1" dirty="0">
                        <a:solidFill>
                          <a:schemeClr val="tx1"/>
                        </a:solidFill>
                      </a:endParaRPr>
                    </a:p>
                  </a:txBody>
                  <a:tcPr>
                    <a:solidFill>
                      <a:schemeClr val="accent4">
                        <a:lumMod val="20000"/>
                        <a:lumOff val="80000"/>
                      </a:schemeClr>
                    </a:solidFill>
                  </a:tcPr>
                </a:tc>
                <a:tc>
                  <a:txBody>
                    <a:bodyPr/>
                    <a:lstStyle/>
                    <a:p>
                      <a:pPr algn="ctr"/>
                      <a:r>
                        <a:rPr lang="en-US" sz="900" b="1" dirty="0" smtClean="0">
                          <a:solidFill>
                            <a:schemeClr val="tx1"/>
                          </a:solidFill>
                        </a:rPr>
                        <a:t>Rent – 76%</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6"/>
                  </a:ext>
                </a:extLst>
              </a:tr>
              <a:tr h="190877">
                <a:tc vMerge="1">
                  <a:txBody>
                    <a:bodyPr/>
                    <a:lstStyle/>
                    <a:p>
                      <a:pPr algn="r"/>
                      <a:endParaRPr lang="en-US" sz="900" b="1" dirty="0"/>
                    </a:p>
                  </a:txBody>
                  <a:tcPr/>
                </a:tc>
                <a:tc>
                  <a:txBody>
                    <a:bodyPr/>
                    <a:lstStyle/>
                    <a:p>
                      <a:pPr algn="r">
                        <a:lnSpc>
                          <a:spcPct val="95000"/>
                        </a:lnSpc>
                      </a:pP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baseline="0" dirty="0" smtClean="0">
                          <a:solidFill>
                            <a:schemeClr val="tx1"/>
                          </a:solidFill>
                        </a:rPr>
                        <a:t>Single – 53%</a:t>
                      </a:r>
                      <a:endParaRPr lang="en-US" sz="900" b="1" dirty="0">
                        <a:solidFill>
                          <a:schemeClr val="tx1"/>
                        </a:solidFill>
                      </a:endParaRPr>
                    </a:p>
                  </a:txBody>
                  <a:tcPr>
                    <a:solidFill>
                      <a:schemeClr val="accent5">
                        <a:lumMod val="20000"/>
                        <a:lumOff val="80000"/>
                      </a:schemeClr>
                    </a:solidFill>
                  </a:tcPr>
                </a:tc>
                <a:tc>
                  <a:txBody>
                    <a:bodyPr/>
                    <a:lstStyle/>
                    <a:p>
                      <a:pPr algn="ctr"/>
                      <a:r>
                        <a:rPr lang="en-US" sz="900" b="1" dirty="0" smtClean="0">
                          <a:solidFill>
                            <a:schemeClr val="tx1"/>
                          </a:solidFill>
                        </a:rPr>
                        <a:t>Single – 68%</a:t>
                      </a:r>
                      <a:endParaRPr lang="en-US" sz="900" b="1" dirty="0">
                        <a:solidFill>
                          <a:schemeClr val="tx1"/>
                        </a:solidFill>
                      </a:endParaRPr>
                    </a:p>
                  </a:txBody>
                  <a:tcPr>
                    <a:solidFill>
                      <a:schemeClr val="accent4">
                        <a:lumMod val="20000"/>
                        <a:lumOff val="80000"/>
                      </a:schemeClr>
                    </a:solidFill>
                  </a:tcPr>
                </a:tc>
                <a:tc>
                  <a:txBody>
                    <a:bodyPr/>
                    <a:lstStyle/>
                    <a:p>
                      <a:pPr algn="ctr"/>
                      <a:r>
                        <a:rPr lang="en-US" sz="900" b="1" dirty="0" smtClean="0">
                          <a:solidFill>
                            <a:schemeClr val="tx1"/>
                          </a:solidFill>
                        </a:rPr>
                        <a:t>Single – 63%</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7"/>
                  </a:ext>
                </a:extLst>
              </a:tr>
              <a:tr h="190877">
                <a:tc vMerge="1">
                  <a:txBody>
                    <a:bodyPr/>
                    <a:lstStyle/>
                    <a:p>
                      <a:pPr algn="r"/>
                      <a:endParaRPr lang="en-US" sz="900" b="1" dirty="0"/>
                    </a:p>
                  </a:txBody>
                  <a:tcPr/>
                </a:tc>
                <a:tc>
                  <a:txBody>
                    <a:bodyPr/>
                    <a:lstStyle/>
                    <a:p>
                      <a:pPr algn="r">
                        <a:lnSpc>
                          <a:spcPct val="95000"/>
                        </a:lnSpc>
                      </a:pP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solidFill>
                            <a:schemeClr val="tx1"/>
                          </a:solidFill>
                        </a:rPr>
                        <a:t>15%</a:t>
                      </a:r>
                      <a:endParaRPr lang="en-US" sz="900" b="1" dirty="0">
                        <a:solidFill>
                          <a:schemeClr val="tx1"/>
                        </a:solidFill>
                      </a:endParaRPr>
                    </a:p>
                  </a:txBody>
                  <a:tcPr>
                    <a:solidFill>
                      <a:schemeClr val="accent5">
                        <a:lumMod val="20000"/>
                        <a:lumOff val="80000"/>
                      </a:schemeClr>
                    </a:solidFill>
                  </a:tcPr>
                </a:tc>
                <a:tc>
                  <a:txBody>
                    <a:bodyPr/>
                    <a:lstStyle/>
                    <a:p>
                      <a:pPr algn="ctr"/>
                      <a:r>
                        <a:rPr lang="en-US" sz="900" b="1" dirty="0" smtClean="0">
                          <a:solidFill>
                            <a:schemeClr val="tx1"/>
                          </a:solidFill>
                        </a:rPr>
                        <a:t>11%</a:t>
                      </a:r>
                      <a:endParaRPr lang="en-US" sz="900" b="1" dirty="0">
                        <a:solidFill>
                          <a:schemeClr val="tx1"/>
                        </a:solidFill>
                      </a:endParaRPr>
                    </a:p>
                  </a:txBody>
                  <a:tcPr>
                    <a:solidFill>
                      <a:schemeClr val="accent4">
                        <a:lumMod val="20000"/>
                        <a:lumOff val="80000"/>
                      </a:schemeClr>
                    </a:solidFill>
                  </a:tcPr>
                </a:tc>
                <a:tc>
                  <a:txBody>
                    <a:bodyPr/>
                    <a:lstStyle/>
                    <a:p>
                      <a:pPr algn="ctr"/>
                      <a:r>
                        <a:rPr lang="en-US" sz="900" b="1" dirty="0" smtClean="0">
                          <a:solidFill>
                            <a:schemeClr val="tx1"/>
                          </a:solidFill>
                        </a:rPr>
                        <a:t>14%</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8"/>
                  </a:ext>
                </a:extLst>
              </a:tr>
              <a:tr h="190877">
                <a:tc vMerge="1">
                  <a:txBody>
                    <a:bodyPr/>
                    <a:lstStyle/>
                    <a:p>
                      <a:pPr algn="r"/>
                      <a:endParaRPr lang="en-US" sz="900" b="1" dirty="0"/>
                    </a:p>
                  </a:txBody>
                  <a:tcPr/>
                </a:tc>
                <a:tc>
                  <a:txBody>
                    <a:bodyPr/>
                    <a:lstStyle/>
                    <a:p>
                      <a:pPr algn="r">
                        <a:lnSpc>
                          <a:spcPct val="95000"/>
                        </a:lnSpc>
                      </a:pP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solidFill>
                            <a:schemeClr val="tx1"/>
                          </a:solidFill>
                        </a:rPr>
                        <a:t>Some</a:t>
                      </a:r>
                      <a:r>
                        <a:rPr lang="en-US" sz="900" b="1" baseline="0" dirty="0" smtClean="0">
                          <a:solidFill>
                            <a:schemeClr val="tx1"/>
                          </a:solidFill>
                        </a:rPr>
                        <a:t> College – 40%</a:t>
                      </a:r>
                      <a:endParaRPr lang="en-US" sz="900" b="1" dirty="0">
                        <a:solidFill>
                          <a:schemeClr val="tx1"/>
                        </a:solidFill>
                      </a:endParaRPr>
                    </a:p>
                  </a:txBody>
                  <a:tcPr>
                    <a:solidFill>
                      <a:schemeClr val="accent5">
                        <a:lumMod val="20000"/>
                        <a:lumOff val="80000"/>
                      </a:schemeClr>
                    </a:solidFill>
                  </a:tcPr>
                </a:tc>
                <a:tc>
                  <a:txBody>
                    <a:bodyPr/>
                    <a:lstStyle/>
                    <a:p>
                      <a:pPr algn="ctr"/>
                      <a:r>
                        <a:rPr lang="en-US" sz="900" b="1" dirty="0" smtClean="0">
                          <a:solidFill>
                            <a:srgbClr val="C00000"/>
                          </a:solidFill>
                        </a:rPr>
                        <a:t>4</a:t>
                      </a:r>
                      <a:r>
                        <a:rPr lang="en-US" sz="900" b="1" baseline="0" dirty="0" smtClean="0">
                          <a:solidFill>
                            <a:srgbClr val="C00000"/>
                          </a:solidFill>
                        </a:rPr>
                        <a:t> Year College </a:t>
                      </a:r>
                      <a:r>
                        <a:rPr lang="en-US" sz="900" b="1" dirty="0" smtClean="0">
                          <a:solidFill>
                            <a:srgbClr val="C00000"/>
                          </a:solidFill>
                        </a:rPr>
                        <a:t> – 29%</a:t>
                      </a:r>
                      <a:endParaRPr lang="en-US" sz="900" b="1" dirty="0">
                        <a:solidFill>
                          <a:srgbClr val="C00000"/>
                        </a:solidFill>
                      </a:endParaRPr>
                    </a:p>
                  </a:txBody>
                  <a:tcPr>
                    <a:solidFill>
                      <a:schemeClr val="accent4">
                        <a:lumMod val="20000"/>
                        <a:lumOff val="80000"/>
                      </a:schemeClr>
                    </a:solidFill>
                  </a:tcPr>
                </a:tc>
                <a:tc>
                  <a:txBody>
                    <a:bodyPr/>
                    <a:lstStyle/>
                    <a:p>
                      <a:pPr algn="ctr"/>
                      <a:r>
                        <a:rPr lang="en-US" sz="900" b="1" dirty="0" smtClean="0">
                          <a:solidFill>
                            <a:schemeClr val="tx1"/>
                          </a:solidFill>
                        </a:rPr>
                        <a:t>Some college – 33%</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9"/>
                  </a:ext>
                </a:extLst>
              </a:tr>
              <a:tr h="190877">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baseline="0" dirty="0" smtClean="0">
                          <a:solidFill>
                            <a:schemeClr val="tx1"/>
                          </a:solidFill>
                        </a:rPr>
                        <a:t>Full Time – 50%</a:t>
                      </a:r>
                      <a:endParaRPr lang="en-US" sz="900" b="1" dirty="0">
                        <a:solidFill>
                          <a:schemeClr val="tx1"/>
                        </a:solidFill>
                      </a:endParaRPr>
                    </a:p>
                  </a:txBody>
                  <a:tcPr>
                    <a:solidFill>
                      <a:schemeClr val="accent5">
                        <a:lumMod val="20000"/>
                        <a:lumOff val="80000"/>
                      </a:schemeClr>
                    </a:solidFill>
                  </a:tcPr>
                </a:tc>
                <a:tc>
                  <a:txBody>
                    <a:bodyPr/>
                    <a:lstStyle/>
                    <a:p>
                      <a:pPr algn="ctr"/>
                      <a:r>
                        <a:rPr lang="en-US" sz="900" b="1" dirty="0" smtClean="0">
                          <a:solidFill>
                            <a:schemeClr val="tx1"/>
                          </a:solidFill>
                        </a:rPr>
                        <a:t>Full</a:t>
                      </a:r>
                      <a:r>
                        <a:rPr lang="en-US" sz="900" b="1" baseline="0" dirty="0" smtClean="0">
                          <a:solidFill>
                            <a:schemeClr val="tx1"/>
                          </a:solidFill>
                        </a:rPr>
                        <a:t> Time</a:t>
                      </a:r>
                      <a:r>
                        <a:rPr lang="en-US" sz="900" b="1" dirty="0" smtClean="0">
                          <a:solidFill>
                            <a:schemeClr val="tx1"/>
                          </a:solidFill>
                        </a:rPr>
                        <a:t> – 45%</a:t>
                      </a:r>
                      <a:endParaRPr lang="en-US" sz="900" b="1" dirty="0">
                        <a:solidFill>
                          <a:schemeClr val="tx1"/>
                        </a:solidFill>
                      </a:endParaRPr>
                    </a:p>
                  </a:txBody>
                  <a:tcPr>
                    <a:solidFill>
                      <a:schemeClr val="accent4">
                        <a:lumMod val="20000"/>
                        <a:lumOff val="80000"/>
                      </a:schemeClr>
                    </a:solidFill>
                  </a:tcPr>
                </a:tc>
                <a:tc>
                  <a:txBody>
                    <a:bodyPr/>
                    <a:lstStyle/>
                    <a:p>
                      <a:pPr algn="ctr"/>
                      <a:r>
                        <a:rPr lang="en-US" sz="900" b="1" dirty="0" smtClean="0">
                          <a:solidFill>
                            <a:schemeClr val="tx1"/>
                          </a:solidFill>
                        </a:rPr>
                        <a:t>Full time – 49%</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10"/>
                  </a:ext>
                </a:extLst>
              </a:tr>
              <a:tr h="190877">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solidFill>
                            <a:schemeClr val="tx1"/>
                          </a:solidFill>
                        </a:rPr>
                        <a:t>Professional – 54% </a:t>
                      </a:r>
                      <a:endParaRPr lang="en-US" sz="900" b="1" dirty="0">
                        <a:solidFill>
                          <a:schemeClr val="tx1"/>
                        </a:solidFill>
                      </a:endParaRPr>
                    </a:p>
                  </a:txBody>
                  <a:tcPr>
                    <a:solidFill>
                      <a:schemeClr val="accent5">
                        <a:lumMod val="20000"/>
                        <a:lumOff val="80000"/>
                      </a:schemeClr>
                    </a:solidFill>
                  </a:tcPr>
                </a:tc>
                <a:tc>
                  <a:txBody>
                    <a:bodyPr/>
                    <a:lstStyle/>
                    <a:p>
                      <a:pPr algn="ctr"/>
                      <a:r>
                        <a:rPr lang="en-US" sz="900" b="1" dirty="0" smtClean="0">
                          <a:solidFill>
                            <a:schemeClr val="tx1"/>
                          </a:solidFill>
                        </a:rPr>
                        <a:t>Professional – 52%</a:t>
                      </a:r>
                      <a:endParaRPr lang="en-US" sz="900" b="1" dirty="0">
                        <a:solidFill>
                          <a:schemeClr val="tx1"/>
                        </a:solidFill>
                      </a:endParaRPr>
                    </a:p>
                  </a:txBody>
                  <a:tcPr>
                    <a:solidFill>
                      <a:schemeClr val="accent4">
                        <a:lumMod val="20000"/>
                        <a:lumOff val="80000"/>
                      </a:schemeClr>
                    </a:solidFill>
                  </a:tcPr>
                </a:tc>
                <a:tc>
                  <a:txBody>
                    <a:bodyPr/>
                    <a:lstStyle/>
                    <a:p>
                      <a:pPr algn="ctr"/>
                      <a:r>
                        <a:rPr lang="en-US" sz="900" b="1" dirty="0" smtClean="0">
                          <a:solidFill>
                            <a:schemeClr val="tx1"/>
                          </a:solidFill>
                        </a:rPr>
                        <a:t>Professional – 65%</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11"/>
                  </a:ext>
                </a:extLst>
              </a:tr>
              <a:tr h="190877">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solidFill>
                            <a:schemeClr val="tx1"/>
                          </a:solidFill>
                        </a:rPr>
                        <a:t>$34,000</a:t>
                      </a:r>
                      <a:endParaRPr lang="en-US" sz="900" b="1" dirty="0">
                        <a:solidFill>
                          <a:schemeClr val="tx1"/>
                        </a:solidFill>
                      </a:endParaRPr>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dirty="0" smtClean="0">
                          <a:solidFill>
                            <a:schemeClr val="tx1"/>
                          </a:solidFill>
                        </a:rPr>
                        <a:t>$35,000</a:t>
                      </a:r>
                      <a:endParaRPr lang="en-US" sz="900" b="1" dirty="0">
                        <a:solidFill>
                          <a:schemeClr val="tx1"/>
                        </a:solidFill>
                      </a:endParaRPr>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1" dirty="0" smtClean="0">
                          <a:solidFill>
                            <a:schemeClr val="tx1"/>
                          </a:solidFill>
                        </a:rPr>
                        <a:t>$34,000</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2"/>
                  </a:ext>
                </a:extLst>
              </a:tr>
              <a:tr h="190877">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baseline="0" dirty="0" smtClean="0">
                          <a:solidFill>
                            <a:schemeClr val="tx1"/>
                          </a:solidFill>
                        </a:rPr>
                        <a:t>55%</a:t>
                      </a:r>
                      <a:endParaRPr lang="en-US"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dirty="0" smtClean="0">
                          <a:solidFill>
                            <a:schemeClr val="tx1"/>
                          </a:solidFill>
                        </a:rPr>
                        <a:t>66%</a:t>
                      </a:r>
                      <a:endParaRPr lang="en-US"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1" dirty="0" smtClean="0">
                          <a:solidFill>
                            <a:schemeClr val="tx1"/>
                          </a:solidFill>
                        </a:rPr>
                        <a:t>69%</a:t>
                      </a:r>
                      <a:endParaRPr lang="en-US"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3"/>
                  </a:ext>
                </a:extLst>
              </a:tr>
              <a:tr h="0">
                <a:tc>
                  <a:txBody>
                    <a:bodyPr/>
                    <a:lstStyle/>
                    <a:p>
                      <a:pPr algn="ctr"/>
                      <a:endParaRPr lang="en-US" sz="200" b="1" dirty="0"/>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endParaRPr lang="en-US" sz="1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5000"/>
                        </a:lnSpc>
                      </a:pPr>
                      <a:endParaRPr lang="en-US" sz="1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1"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1"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90877">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endParaRPr lang="en-US" sz="1050" b="1"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Watching TV – 75%</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baseline="0" dirty="0" smtClean="0"/>
                        <a:t>Watching TV</a:t>
                      </a:r>
                      <a:r>
                        <a:rPr lang="en-US" sz="900" b="1" dirty="0" smtClean="0"/>
                        <a:t> – 74%</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1" dirty="0" smtClean="0"/>
                        <a:t>Watching TV – 78%</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5"/>
                  </a:ext>
                </a:extLst>
              </a:tr>
              <a:tr h="190877">
                <a:tc vMerge="1">
                  <a:txBody>
                    <a:bodyPr/>
                    <a:lstStyle/>
                    <a:p>
                      <a:endParaRPr lang="en-US"/>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baseline="0" dirty="0" smtClean="0"/>
                        <a:t>Internet – 9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dirty="0" smtClean="0"/>
                        <a:t>Internet – 12</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1" dirty="0" smtClean="0"/>
                        <a:t>Internet – 9</a:t>
                      </a:r>
                      <a:r>
                        <a:rPr lang="en-US" sz="900" b="1" baseline="0" dirty="0" smtClean="0"/>
                        <a:t> hours</a:t>
                      </a:r>
                      <a:endParaRPr lang="en-US" sz="9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6"/>
                  </a:ext>
                </a:extLst>
              </a:tr>
              <a:tr h="190877">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Laptop</a:t>
                      </a:r>
                      <a:r>
                        <a:rPr lang="en-US" sz="900" b="1" baseline="0" dirty="0" smtClean="0"/>
                        <a:t> – 32% of time</a:t>
                      </a:r>
                      <a:endParaRPr lang="en-US" sz="900" b="1" dirty="0"/>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gn="ctr"/>
                      <a:r>
                        <a:rPr lang="en-US" sz="900" b="1" dirty="0" smtClean="0"/>
                        <a:t>Lap</a:t>
                      </a:r>
                      <a:r>
                        <a:rPr lang="en-US" sz="900" b="1" baseline="0" dirty="0" smtClean="0"/>
                        <a:t>top</a:t>
                      </a:r>
                      <a:r>
                        <a:rPr lang="en-US" sz="900" b="1" dirty="0" smtClean="0"/>
                        <a:t> – 50% of time</a:t>
                      </a:r>
                      <a:endParaRPr lang="en-US" sz="900" b="1" dirty="0"/>
                    </a:p>
                  </a:txBody>
                  <a:tcPr>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a:r>
                        <a:rPr lang="en-US" sz="900" b="1" dirty="0" smtClean="0"/>
                        <a:t>Laptop – 46% of time</a:t>
                      </a:r>
                      <a:endParaRPr lang="en-US" sz="9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10017"/>
                  </a:ext>
                </a:extLst>
              </a:tr>
              <a:tr h="190877">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Laptop – 83%</a:t>
                      </a:r>
                      <a:endParaRPr lang="en-US" sz="900" b="1" dirty="0"/>
                    </a:p>
                  </a:txBody>
                  <a:tcPr>
                    <a:solidFill>
                      <a:schemeClr val="accent5">
                        <a:lumMod val="20000"/>
                        <a:lumOff val="80000"/>
                      </a:schemeClr>
                    </a:solidFill>
                  </a:tcPr>
                </a:tc>
                <a:tc>
                  <a:txBody>
                    <a:bodyPr/>
                    <a:lstStyle/>
                    <a:p>
                      <a:pPr algn="ctr"/>
                      <a:r>
                        <a:rPr lang="en-US" sz="900" b="1" dirty="0" smtClean="0"/>
                        <a:t>Laptop – 84%</a:t>
                      </a:r>
                      <a:endParaRPr lang="en-US" sz="900" b="1" dirty="0"/>
                    </a:p>
                  </a:txBody>
                  <a:tcPr>
                    <a:solidFill>
                      <a:schemeClr val="accent4">
                        <a:lumMod val="20000"/>
                        <a:lumOff val="80000"/>
                      </a:schemeClr>
                    </a:solidFill>
                  </a:tcPr>
                </a:tc>
                <a:tc>
                  <a:txBody>
                    <a:bodyPr/>
                    <a:lstStyle/>
                    <a:p>
                      <a:pPr algn="ctr"/>
                      <a:r>
                        <a:rPr lang="en-US" sz="900" b="1" dirty="0" smtClean="0"/>
                        <a:t>Laptop – 86%</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18"/>
                  </a:ext>
                </a:extLst>
              </a:tr>
              <a:tr h="190877">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Comedy – 83%</a:t>
                      </a:r>
                      <a:endParaRPr lang="en-US" sz="900" b="1" dirty="0"/>
                    </a:p>
                  </a:txBody>
                  <a:tcPr>
                    <a:solidFill>
                      <a:schemeClr val="accent5">
                        <a:lumMod val="20000"/>
                        <a:lumOff val="80000"/>
                      </a:schemeClr>
                    </a:solidFill>
                  </a:tcPr>
                </a:tc>
                <a:tc>
                  <a:txBody>
                    <a:bodyPr/>
                    <a:lstStyle/>
                    <a:p>
                      <a:pPr algn="ctr"/>
                      <a:r>
                        <a:rPr lang="en-US" sz="900" b="1" dirty="0" smtClean="0"/>
                        <a:t>Comedy – 76%</a:t>
                      </a:r>
                      <a:endParaRPr lang="en-US" sz="900" b="1" dirty="0"/>
                    </a:p>
                  </a:txBody>
                  <a:tcPr>
                    <a:solidFill>
                      <a:schemeClr val="accent4">
                        <a:lumMod val="20000"/>
                        <a:lumOff val="80000"/>
                      </a:schemeClr>
                    </a:solidFill>
                  </a:tcPr>
                </a:tc>
                <a:tc>
                  <a:txBody>
                    <a:bodyPr/>
                    <a:lstStyle/>
                    <a:p>
                      <a:pPr algn="ctr"/>
                      <a:r>
                        <a:rPr lang="en-US" sz="900" b="1" dirty="0" smtClean="0"/>
                        <a:t>Comedy – 73%</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19"/>
                  </a:ext>
                </a:extLst>
              </a:tr>
              <a:tr h="190877">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83%</a:t>
                      </a:r>
                      <a:endParaRPr lang="en-US" sz="900" b="1" dirty="0"/>
                    </a:p>
                  </a:txBody>
                  <a:tcPr>
                    <a:solidFill>
                      <a:schemeClr val="accent5">
                        <a:lumMod val="20000"/>
                        <a:lumOff val="80000"/>
                      </a:schemeClr>
                    </a:solidFill>
                  </a:tcPr>
                </a:tc>
                <a:tc>
                  <a:txBody>
                    <a:bodyPr/>
                    <a:lstStyle/>
                    <a:p>
                      <a:pPr algn="ctr"/>
                      <a:r>
                        <a:rPr lang="en-US" sz="900" b="1" dirty="0" smtClean="0"/>
                        <a:t>Facebook – 74%</a:t>
                      </a:r>
                      <a:endParaRPr lang="en-US" sz="900" b="1" dirty="0"/>
                    </a:p>
                  </a:txBody>
                  <a:tcPr>
                    <a:solidFill>
                      <a:schemeClr val="accent4">
                        <a:lumMod val="20000"/>
                        <a:lumOff val="80000"/>
                      </a:schemeClr>
                    </a:solidFill>
                  </a:tcPr>
                </a:tc>
                <a:tc>
                  <a:txBody>
                    <a:bodyPr/>
                    <a:lstStyle/>
                    <a:p>
                      <a:pPr algn="ctr"/>
                      <a:r>
                        <a:rPr lang="en-US" sz="900" b="1" dirty="0" smtClean="0"/>
                        <a:t>Facebook – 65%</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20"/>
                  </a:ext>
                </a:extLst>
              </a:tr>
              <a:tr h="190877">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 – 73%</a:t>
                      </a:r>
                      <a:endParaRPr lang="en-US" sz="900" b="1" dirty="0"/>
                    </a:p>
                  </a:txBody>
                  <a:tcPr>
                    <a:solidFill>
                      <a:schemeClr val="accent5">
                        <a:lumMod val="20000"/>
                        <a:lumOff val="80000"/>
                      </a:schemeClr>
                    </a:solidFill>
                  </a:tcPr>
                </a:tc>
                <a:tc>
                  <a:txBody>
                    <a:bodyPr/>
                    <a:lstStyle/>
                    <a:p>
                      <a:pPr algn="ctr"/>
                      <a:r>
                        <a:rPr lang="en-US" sz="900" b="1" dirty="0" smtClean="0"/>
                        <a:t>Supermarket – 79%</a:t>
                      </a:r>
                      <a:endParaRPr lang="en-US" sz="900" b="1" dirty="0"/>
                    </a:p>
                  </a:txBody>
                  <a:tcPr>
                    <a:solidFill>
                      <a:schemeClr val="accent4">
                        <a:lumMod val="20000"/>
                        <a:lumOff val="80000"/>
                      </a:schemeClr>
                    </a:solidFill>
                  </a:tcPr>
                </a:tc>
                <a:tc>
                  <a:txBody>
                    <a:bodyPr/>
                    <a:lstStyle/>
                    <a:p>
                      <a:pPr algn="ctr"/>
                      <a:r>
                        <a:rPr lang="en-US" sz="900" b="1" dirty="0" smtClean="0"/>
                        <a:t>Supermarket – 78%</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21"/>
                  </a:ext>
                </a:extLst>
              </a:tr>
              <a:tr h="190877">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baseline="0" dirty="0" smtClean="0"/>
                        <a:t>Sedan – 38%</a:t>
                      </a:r>
                      <a:endParaRPr lang="en-US" sz="900" b="1" dirty="0"/>
                    </a:p>
                  </a:txBody>
                  <a:tcPr>
                    <a:solidFill>
                      <a:schemeClr val="accent5">
                        <a:lumMod val="20000"/>
                        <a:lumOff val="80000"/>
                      </a:schemeClr>
                    </a:solidFill>
                  </a:tcPr>
                </a:tc>
                <a:tc>
                  <a:txBody>
                    <a:bodyPr/>
                    <a:lstStyle/>
                    <a:p>
                      <a:pPr algn="ctr"/>
                      <a:r>
                        <a:rPr lang="en-US" sz="900" b="1" dirty="0" smtClean="0"/>
                        <a:t>Sedan – 42%</a:t>
                      </a:r>
                      <a:endParaRPr lang="en-US" sz="900" b="1" dirty="0"/>
                    </a:p>
                  </a:txBody>
                  <a:tcPr>
                    <a:solidFill>
                      <a:schemeClr val="accent4">
                        <a:lumMod val="20000"/>
                        <a:lumOff val="80000"/>
                      </a:schemeClr>
                    </a:solidFill>
                  </a:tcPr>
                </a:tc>
                <a:tc>
                  <a:txBody>
                    <a:bodyPr/>
                    <a:lstStyle/>
                    <a:p>
                      <a:pPr algn="ctr"/>
                      <a:r>
                        <a:rPr lang="en-US" sz="900" b="1" dirty="0" smtClean="0"/>
                        <a:t>Sedan – 47%</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22"/>
                  </a:ext>
                </a:extLst>
              </a:tr>
              <a:tr h="190877">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solidFill>
                            <a:schemeClr val="tx1"/>
                          </a:solidFill>
                        </a:rPr>
                        <a:t>Chevrolet – 21%</a:t>
                      </a:r>
                      <a:endParaRPr lang="en-US" sz="900" b="1" dirty="0">
                        <a:solidFill>
                          <a:schemeClr val="tx1"/>
                        </a:solidFill>
                      </a:endParaRPr>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baseline="0" dirty="0" smtClean="0">
                          <a:solidFill>
                            <a:srgbClr val="C00000"/>
                          </a:solidFill>
                        </a:rPr>
                        <a:t>Honda </a:t>
                      </a:r>
                      <a:r>
                        <a:rPr lang="en-US" sz="900" b="1" dirty="0" smtClean="0">
                          <a:solidFill>
                            <a:srgbClr val="C00000"/>
                          </a:solidFill>
                        </a:rPr>
                        <a:t>– 21%</a:t>
                      </a:r>
                      <a:endParaRPr lang="en-US" sz="900" b="1" dirty="0">
                        <a:solidFill>
                          <a:srgbClr val="C00000"/>
                        </a:solidFill>
                      </a:endParaRPr>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1" dirty="0" smtClean="0">
                          <a:solidFill>
                            <a:srgbClr val="C00000"/>
                          </a:solidFill>
                        </a:rPr>
                        <a:t>Toyota – 20%</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23"/>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447320718"/>
              </p:ext>
            </p:extLst>
          </p:nvPr>
        </p:nvGraphicFramePr>
        <p:xfrm>
          <a:off x="5867400" y="1269999"/>
          <a:ext cx="3200400" cy="2768601"/>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267541">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lumMod val="75000"/>
                            </a:schemeClr>
                          </a:solidFill>
                        </a:rPr>
                        <a:t>C U R </a:t>
                      </a:r>
                      <a:r>
                        <a:rPr lang="en-US" sz="1200" b="1" dirty="0" err="1" smtClean="0">
                          <a:solidFill>
                            <a:schemeClr val="accent1">
                              <a:lumMod val="75000"/>
                            </a:schemeClr>
                          </a:solidFill>
                        </a:rPr>
                        <a:t>R</a:t>
                      </a:r>
                      <a:r>
                        <a:rPr lang="en-US" sz="1200" b="1" dirty="0" smtClean="0">
                          <a:solidFill>
                            <a:schemeClr val="accent1">
                              <a:lumMod val="75000"/>
                            </a:schemeClr>
                          </a:solidFill>
                        </a:rPr>
                        <a:t> E N T</a:t>
                      </a:r>
                      <a:r>
                        <a:rPr lang="en-US" sz="1200" b="1" baseline="0" dirty="0" smtClean="0">
                          <a:solidFill>
                            <a:schemeClr val="accent1">
                              <a:lumMod val="75000"/>
                            </a:schemeClr>
                          </a:solidFill>
                        </a:rPr>
                        <a:t>  L O T </a:t>
                      </a:r>
                      <a:r>
                        <a:rPr lang="en-US" sz="1200" b="1" baseline="0" dirty="0" err="1" smtClean="0">
                          <a:solidFill>
                            <a:schemeClr val="accent1">
                              <a:lumMod val="75000"/>
                            </a:schemeClr>
                          </a:solidFill>
                        </a:rPr>
                        <a:t>T</a:t>
                      </a:r>
                      <a:r>
                        <a:rPr lang="en-US" sz="1200" b="1" baseline="0" dirty="0" smtClean="0">
                          <a:solidFill>
                            <a:schemeClr val="accent1">
                              <a:lumMod val="75000"/>
                            </a:schemeClr>
                          </a:solidFill>
                        </a:rPr>
                        <a:t> E R Y  P L A Y</a:t>
                      </a:r>
                      <a:endParaRPr lang="en-US" sz="1200" b="1" dirty="0">
                        <a:solidFill>
                          <a:schemeClr val="accent1">
                            <a:lumMod val="75000"/>
                          </a:schemeClr>
                        </a:solidFill>
                      </a:endParaRPr>
                    </a:p>
                  </a:txBody>
                  <a:tcPr anchor="ctr">
                    <a:solidFill>
                      <a:schemeClr val="bg1">
                        <a:lumMod val="95000"/>
                      </a:schemeClr>
                    </a:solidFill>
                  </a:tcPr>
                </a:tc>
                <a:tc hMerge="1">
                  <a:txBody>
                    <a:bodyPr/>
                    <a:lstStyle/>
                    <a:p>
                      <a:endParaRPr lang="en-US" dirty="0"/>
                    </a:p>
                  </a:txBody>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557376">
                <a:tc>
                  <a:txBody>
                    <a:bodyPr/>
                    <a:lstStyle/>
                    <a:p>
                      <a:pPr algn="ctr"/>
                      <a:endParaRPr lang="en-US" sz="1200" b="1" dirty="0">
                        <a:solidFill>
                          <a:schemeClr val="accent1">
                            <a:lumMod val="75000"/>
                          </a:schemeClr>
                        </a:solidFill>
                      </a:endParaRPr>
                    </a:p>
                  </a:txBody>
                  <a:tcPr anchor="ctr">
                    <a:solidFill>
                      <a:schemeClr val="bg1">
                        <a:lumMod val="95000"/>
                      </a:schemeClr>
                    </a:solidFill>
                  </a:tcPr>
                </a:tc>
                <a:tc>
                  <a:txBody>
                    <a:bodyPr/>
                    <a:lstStyle/>
                    <a:p>
                      <a:pPr algn="ctr"/>
                      <a:r>
                        <a:rPr lang="en-US" sz="1050" b="1" dirty="0" smtClean="0">
                          <a:solidFill>
                            <a:schemeClr val="bg1"/>
                          </a:solidFill>
                        </a:rPr>
                        <a:t>High Frequency</a:t>
                      </a:r>
                      <a:r>
                        <a:rPr lang="en-US" sz="1050" b="1" baseline="0" dirty="0" smtClean="0">
                          <a:solidFill>
                            <a:schemeClr val="bg1"/>
                          </a:solidFill>
                        </a:rPr>
                        <a:t> </a:t>
                      </a:r>
                      <a:r>
                        <a:rPr lang="en-US" sz="1050" b="1" dirty="0" smtClean="0">
                          <a:solidFill>
                            <a:schemeClr val="bg1"/>
                          </a:solidFill>
                        </a:rPr>
                        <a:t>Players</a:t>
                      </a:r>
                    </a:p>
                  </a:txBody>
                  <a:tcPr anchor="ctr">
                    <a:solidFill>
                      <a:schemeClr val="accent1"/>
                    </a:solidFill>
                  </a:tcPr>
                </a:tc>
                <a:tc>
                  <a:txBody>
                    <a:bodyPr/>
                    <a:lstStyle/>
                    <a:p>
                      <a:pPr algn="ctr"/>
                      <a:r>
                        <a:rPr lang="en-US" sz="1050" b="1" dirty="0" smtClean="0">
                          <a:solidFill>
                            <a:schemeClr val="bg1"/>
                          </a:solidFill>
                        </a:rPr>
                        <a:t>Low </a:t>
                      </a:r>
                    </a:p>
                    <a:p>
                      <a:pPr algn="ctr"/>
                      <a:r>
                        <a:rPr lang="en-US" sz="1050" b="1" dirty="0" smtClean="0">
                          <a:solidFill>
                            <a:schemeClr val="bg1"/>
                          </a:solidFill>
                        </a:rPr>
                        <a:t>Frequency Players</a:t>
                      </a:r>
                      <a:endParaRPr lang="en-US" sz="1050" b="1" dirty="0">
                        <a:solidFill>
                          <a:schemeClr val="bg1"/>
                        </a:solidFill>
                      </a:endParaRPr>
                    </a:p>
                  </a:txBody>
                  <a:tcPr anchor="ctr">
                    <a:solidFill>
                      <a:srgbClr val="8064A2"/>
                    </a:solidFill>
                  </a:tcPr>
                </a:tc>
                <a:tc>
                  <a:txBody>
                    <a:bodyPr/>
                    <a:lstStyle/>
                    <a:p>
                      <a:pPr algn="ctr"/>
                      <a:r>
                        <a:rPr lang="en-US" sz="1050" b="1" dirty="0" smtClean="0">
                          <a:solidFill>
                            <a:schemeClr val="bg1"/>
                          </a:solidFill>
                        </a:rPr>
                        <a:t>Non-Players</a:t>
                      </a:r>
                      <a:endParaRPr lang="en-US" sz="1050" b="1" dirty="0">
                        <a:solidFill>
                          <a:schemeClr val="bg1"/>
                        </a:solidFill>
                      </a:endParaRPr>
                    </a:p>
                  </a:txBody>
                  <a:tcPr anchor="ctr">
                    <a:solidFill>
                      <a:schemeClr val="accent2"/>
                    </a:solidFill>
                  </a:tcPr>
                </a:tc>
                <a:extLst>
                  <a:ext uri="{0D108BD9-81ED-4DB2-BD59-A6C34878D82A}">
                    <a16:rowId xmlns:a16="http://schemas.microsoft.com/office/drawing/2014/main" val="10001"/>
                  </a:ext>
                </a:extLst>
              </a:tr>
              <a:tr h="322581">
                <a:tc>
                  <a:txBody>
                    <a:bodyPr/>
                    <a:lstStyle/>
                    <a:p>
                      <a:pPr algn="r"/>
                      <a:r>
                        <a:rPr lang="en-US" sz="1050" b="1" dirty="0" smtClean="0"/>
                        <a:t>Daily</a:t>
                      </a:r>
                      <a:r>
                        <a:rPr lang="en-US" sz="1050" b="1" baseline="0" dirty="0" smtClean="0"/>
                        <a:t> Games</a:t>
                      </a:r>
                      <a:endParaRPr lang="en-US" sz="1050" b="1" dirty="0"/>
                    </a:p>
                  </a:txBody>
                  <a:tcPr anchor="ctr"/>
                </a:tc>
                <a:tc>
                  <a:txBody>
                    <a:bodyPr/>
                    <a:lstStyle/>
                    <a:p>
                      <a:pPr algn="ctr"/>
                      <a:r>
                        <a:rPr lang="en-US" sz="1050" b="0" dirty="0" smtClean="0"/>
                        <a:t>50%</a:t>
                      </a:r>
                    </a:p>
                  </a:txBody>
                  <a:tcPr anchor="ctr">
                    <a:solidFill>
                      <a:schemeClr val="accent1">
                        <a:lumMod val="20000"/>
                        <a:lumOff val="80000"/>
                      </a:schemeClr>
                    </a:solidFill>
                  </a:tcPr>
                </a:tc>
                <a:tc>
                  <a:txBody>
                    <a:bodyPr/>
                    <a:lstStyle/>
                    <a:p>
                      <a:pPr algn="ctr"/>
                      <a:r>
                        <a:rPr lang="en-US" sz="1050" b="0" dirty="0" smtClean="0"/>
                        <a:t>16%</a:t>
                      </a: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2"/>
                  </a:ext>
                </a:extLst>
              </a:tr>
              <a:tr h="304800">
                <a:tc>
                  <a:txBody>
                    <a:bodyPr/>
                    <a:lstStyle/>
                    <a:p>
                      <a:pPr algn="r"/>
                      <a:r>
                        <a:rPr lang="en-US" sz="1050" b="1" dirty="0" smtClean="0"/>
                        <a:t>Jackpot</a:t>
                      </a:r>
                      <a:endParaRPr lang="en-US" sz="1050" b="1" dirty="0"/>
                    </a:p>
                  </a:txBody>
                  <a:tcPr anchor="ctr"/>
                </a:tc>
                <a:tc>
                  <a:txBody>
                    <a:bodyPr/>
                    <a:lstStyle/>
                    <a:p>
                      <a:pPr algn="ctr"/>
                      <a:r>
                        <a:rPr lang="en-US" sz="1050" b="0" dirty="0" smtClean="0"/>
                        <a:t>80%</a:t>
                      </a:r>
                    </a:p>
                  </a:txBody>
                  <a:tcPr anchor="ctr">
                    <a:solidFill>
                      <a:schemeClr val="accent1">
                        <a:lumMod val="20000"/>
                        <a:lumOff val="80000"/>
                      </a:schemeClr>
                    </a:solidFill>
                  </a:tcPr>
                </a:tc>
                <a:tc>
                  <a:txBody>
                    <a:bodyPr/>
                    <a:lstStyle/>
                    <a:p>
                      <a:pPr algn="ctr"/>
                      <a:r>
                        <a:rPr lang="en-US" sz="1050" b="0" dirty="0" smtClean="0"/>
                        <a:t>87%</a:t>
                      </a: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3"/>
                  </a:ext>
                </a:extLst>
              </a:tr>
              <a:tr h="304800">
                <a:tc>
                  <a:txBody>
                    <a:bodyPr/>
                    <a:lstStyle/>
                    <a:p>
                      <a:pPr algn="r"/>
                      <a:r>
                        <a:rPr lang="en-US" sz="1050" b="1" dirty="0" smtClean="0"/>
                        <a:t>Scratch-Offs</a:t>
                      </a:r>
                      <a:endParaRPr lang="en-US" sz="1050" b="1" dirty="0"/>
                    </a:p>
                  </a:txBody>
                  <a:tcPr anchor="ctr"/>
                </a:tc>
                <a:tc>
                  <a:txBody>
                    <a:bodyPr/>
                    <a:lstStyle/>
                    <a:p>
                      <a:pPr algn="ctr"/>
                      <a:r>
                        <a:rPr lang="en-US" sz="1050" b="0" dirty="0" smtClean="0"/>
                        <a:t>58%</a:t>
                      </a:r>
                    </a:p>
                  </a:txBody>
                  <a:tcPr anchor="ctr">
                    <a:solidFill>
                      <a:schemeClr val="accent1">
                        <a:lumMod val="20000"/>
                        <a:lumOff val="80000"/>
                      </a:schemeClr>
                    </a:solidFill>
                  </a:tcPr>
                </a:tc>
                <a:tc>
                  <a:txBody>
                    <a:bodyPr/>
                    <a:lstStyle/>
                    <a:p>
                      <a:pPr algn="ctr"/>
                      <a:r>
                        <a:rPr lang="en-US" sz="1050" b="0" dirty="0" smtClean="0"/>
                        <a:t>53%</a:t>
                      </a:r>
                      <a:endParaRPr lang="en-US" sz="900" b="0" i="1" dirty="0"/>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4"/>
                  </a:ext>
                </a:extLst>
              </a:tr>
              <a:tr h="116841">
                <a:tc>
                  <a:txBody>
                    <a:bodyPr/>
                    <a:lstStyle/>
                    <a:p>
                      <a:pPr algn="r"/>
                      <a:r>
                        <a:rPr lang="en-US" sz="1050" b="1" dirty="0" smtClean="0">
                          <a:solidFill>
                            <a:schemeClr val="tx1"/>
                          </a:solidFill>
                        </a:rPr>
                        <a:t>Monitor</a:t>
                      </a:r>
                      <a:r>
                        <a:rPr lang="en-US" sz="1050" b="1" baseline="0" dirty="0" smtClean="0">
                          <a:solidFill>
                            <a:schemeClr val="tx1"/>
                          </a:solidFill>
                        </a:rPr>
                        <a:t> Games</a:t>
                      </a:r>
                      <a:endParaRPr lang="en-US" sz="1050" b="1" dirty="0">
                        <a:solidFill>
                          <a:schemeClr val="tx1"/>
                        </a:solidFill>
                      </a:endParaRPr>
                    </a:p>
                  </a:txBody>
                  <a:tcPr anchor="ctr">
                    <a:noFill/>
                  </a:tcPr>
                </a:tc>
                <a:tc>
                  <a:txBody>
                    <a:bodyPr/>
                    <a:lstStyle/>
                    <a:p>
                      <a:pPr algn="ctr"/>
                      <a:r>
                        <a:rPr lang="en-US" sz="1050" b="0" dirty="0" smtClean="0">
                          <a:solidFill>
                            <a:schemeClr val="tx1"/>
                          </a:solidFill>
                        </a:rPr>
                        <a:t>18%</a:t>
                      </a:r>
                    </a:p>
                  </a:txBody>
                  <a:tcPr anchor="ctr">
                    <a:solidFill>
                      <a:schemeClr val="accent1">
                        <a:lumMod val="20000"/>
                        <a:lumOff val="80000"/>
                      </a:schemeClr>
                    </a:solidFill>
                  </a:tcPr>
                </a:tc>
                <a:tc>
                  <a:txBody>
                    <a:bodyPr/>
                    <a:lstStyle/>
                    <a:p>
                      <a:pPr algn="ctr"/>
                      <a:r>
                        <a:rPr lang="en-US" sz="1050" b="0" dirty="0" smtClean="0">
                          <a:solidFill>
                            <a:schemeClr val="tx1"/>
                          </a:solidFill>
                        </a:rPr>
                        <a:t>8%</a:t>
                      </a: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5"/>
                  </a:ext>
                </a:extLst>
              </a:tr>
              <a:tr h="579120">
                <a:tc>
                  <a:txBody>
                    <a:bodyPr/>
                    <a:lstStyle/>
                    <a:p>
                      <a:pPr algn="r"/>
                      <a:r>
                        <a:rPr lang="en-US" sz="1050" b="1" dirty="0" smtClean="0">
                          <a:solidFill>
                            <a:schemeClr val="tx1"/>
                          </a:solidFill>
                        </a:rPr>
                        <a:t>Total Annual </a:t>
                      </a:r>
                      <a:r>
                        <a:rPr lang="en-US" sz="1050" b="1" baseline="0" dirty="0" smtClean="0">
                          <a:solidFill>
                            <a:schemeClr val="tx1"/>
                          </a:solidFill>
                        </a:rPr>
                        <a:t>Spend</a:t>
                      </a:r>
                      <a:endParaRPr lang="en-US" sz="1050" b="1" dirty="0">
                        <a:solidFill>
                          <a:schemeClr val="tx1"/>
                        </a:solidFill>
                      </a:endParaRPr>
                    </a:p>
                  </a:txBody>
                  <a:tcPr anchor="ctr">
                    <a:noFill/>
                  </a:tcPr>
                </a:tc>
                <a:tc>
                  <a:txBody>
                    <a:bodyPr/>
                    <a:lstStyle/>
                    <a:p>
                      <a:pPr algn="ctr"/>
                      <a:r>
                        <a:rPr lang="en-US" sz="1050" b="1" dirty="0" smtClean="0">
                          <a:solidFill>
                            <a:schemeClr val="tx1"/>
                          </a:solidFill>
                        </a:rPr>
                        <a:t>$576</a:t>
                      </a:r>
                    </a:p>
                  </a:txBody>
                  <a:tcPr anchor="ctr">
                    <a:solidFill>
                      <a:schemeClr val="accent1">
                        <a:lumMod val="20000"/>
                        <a:lumOff val="80000"/>
                      </a:schemeClr>
                    </a:solidFill>
                  </a:tcPr>
                </a:tc>
                <a:tc>
                  <a:txBody>
                    <a:bodyPr/>
                    <a:lstStyle/>
                    <a:p>
                      <a:pPr algn="ctr"/>
                      <a:r>
                        <a:rPr lang="en-US" sz="1050" b="1" dirty="0" smtClean="0">
                          <a:solidFill>
                            <a:schemeClr val="tx1"/>
                          </a:solidFill>
                        </a:rPr>
                        <a:t>$64</a:t>
                      </a: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6"/>
                  </a:ext>
                </a:extLst>
              </a:tr>
            </a:tbl>
          </a:graphicData>
        </a:graphic>
      </p:graphicFrame>
      <p:graphicFrame>
        <p:nvGraphicFramePr>
          <p:cNvPr id="6" name="Table 5"/>
          <p:cNvGraphicFramePr>
            <a:graphicFrameLocks noGrp="1"/>
          </p:cNvGraphicFramePr>
          <p:nvPr>
            <p:extLst/>
          </p:nvPr>
        </p:nvGraphicFramePr>
        <p:xfrm>
          <a:off x="5867400" y="4114800"/>
          <a:ext cx="3200400" cy="2667000"/>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36676">
                <a:tc gridSpan="4">
                  <a:txBody>
                    <a:bodyPr/>
                    <a:lstStyle/>
                    <a:p>
                      <a:pPr algn="ctr"/>
                      <a:r>
                        <a:rPr lang="en-US" sz="1200" b="1" dirty="0" smtClean="0">
                          <a:solidFill>
                            <a:schemeClr val="accent1">
                              <a:lumMod val="75000"/>
                            </a:schemeClr>
                          </a:solidFill>
                        </a:rPr>
                        <a:t>G A M B L I N G / G A M I N G   P O T E N T I A L</a:t>
                      </a:r>
                      <a:endParaRPr lang="en-US" sz="1200" b="1" dirty="0">
                        <a:solidFill>
                          <a:schemeClr val="accent1">
                            <a:lumMod val="75000"/>
                          </a:schemeClr>
                        </a:solidFill>
                      </a:endParaRPr>
                    </a:p>
                  </a:txBody>
                  <a:tcPr anchor="ctr">
                    <a:solidFill>
                      <a:schemeClr val="bg1">
                        <a:lumMod val="95000"/>
                      </a:schemeClr>
                    </a:solidFill>
                  </a:tcPr>
                </a:tc>
                <a:tc hMerge="1">
                  <a:txBody>
                    <a:bodyPr/>
                    <a:lstStyle/>
                    <a:p>
                      <a:endParaRPr lang="en-US" dirty="0"/>
                    </a:p>
                  </a:txBody>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594418">
                <a:tc>
                  <a:txBody>
                    <a:bodyPr/>
                    <a:lstStyle/>
                    <a:p>
                      <a:pPr algn="ctr"/>
                      <a:endParaRPr lang="en-US" sz="1200" b="1" dirty="0">
                        <a:solidFill>
                          <a:schemeClr val="accent1">
                            <a:lumMod val="75000"/>
                          </a:schemeClr>
                        </a:solidFill>
                      </a:endParaRPr>
                    </a:p>
                  </a:txBody>
                  <a:tcPr anchor="ctr">
                    <a:solidFill>
                      <a:schemeClr val="bg1">
                        <a:lumMod val="95000"/>
                      </a:schemeClr>
                    </a:solidFill>
                  </a:tcPr>
                </a:tc>
                <a:tc>
                  <a:txBody>
                    <a:bodyPr/>
                    <a:lstStyle/>
                    <a:p>
                      <a:pPr algn="ctr"/>
                      <a:r>
                        <a:rPr lang="en-US" sz="1050" b="1" dirty="0" smtClean="0">
                          <a:solidFill>
                            <a:schemeClr val="bg1"/>
                          </a:solidFill>
                        </a:rPr>
                        <a:t>High Frequency</a:t>
                      </a:r>
                      <a:r>
                        <a:rPr lang="en-US" sz="1050" b="1" baseline="0" dirty="0" smtClean="0">
                          <a:solidFill>
                            <a:schemeClr val="bg1"/>
                          </a:solidFill>
                        </a:rPr>
                        <a:t> </a:t>
                      </a:r>
                      <a:r>
                        <a:rPr lang="en-US" sz="1050" b="1" dirty="0" smtClean="0">
                          <a:solidFill>
                            <a:schemeClr val="bg1"/>
                          </a:solidFill>
                        </a:rPr>
                        <a:t>Players</a:t>
                      </a:r>
                    </a:p>
                  </a:txBody>
                  <a:tcPr anchor="ctr">
                    <a:solidFill>
                      <a:schemeClr val="accent1"/>
                    </a:solidFill>
                  </a:tcPr>
                </a:tc>
                <a:tc>
                  <a:txBody>
                    <a:bodyPr/>
                    <a:lstStyle/>
                    <a:p>
                      <a:pPr algn="ctr"/>
                      <a:r>
                        <a:rPr lang="en-US" sz="1050" b="1" dirty="0" smtClean="0">
                          <a:solidFill>
                            <a:schemeClr val="bg1"/>
                          </a:solidFill>
                        </a:rPr>
                        <a:t>Low </a:t>
                      </a:r>
                    </a:p>
                    <a:p>
                      <a:pPr algn="ctr"/>
                      <a:r>
                        <a:rPr lang="en-US" sz="1050" b="1" dirty="0" smtClean="0">
                          <a:solidFill>
                            <a:schemeClr val="bg1"/>
                          </a:solidFill>
                        </a:rPr>
                        <a:t>Frequency Players</a:t>
                      </a:r>
                      <a:endParaRPr lang="en-US" sz="1050" b="1" dirty="0">
                        <a:solidFill>
                          <a:schemeClr val="bg1"/>
                        </a:solidFill>
                      </a:endParaRPr>
                    </a:p>
                  </a:txBody>
                  <a:tcPr anchor="ctr">
                    <a:solidFill>
                      <a:schemeClr val="accent4"/>
                    </a:solidFill>
                  </a:tcPr>
                </a:tc>
                <a:tc>
                  <a:txBody>
                    <a:bodyPr/>
                    <a:lstStyle/>
                    <a:p>
                      <a:pPr algn="ctr"/>
                      <a:r>
                        <a:rPr lang="en-US" sz="1050" b="1" dirty="0" smtClean="0">
                          <a:solidFill>
                            <a:schemeClr val="bg1"/>
                          </a:solidFill>
                        </a:rPr>
                        <a:t>Non-Players</a:t>
                      </a:r>
                      <a:endParaRPr lang="en-US" sz="1050" b="1" dirty="0">
                        <a:solidFill>
                          <a:schemeClr val="bg1"/>
                        </a:solidFill>
                      </a:endParaRPr>
                    </a:p>
                  </a:txBody>
                  <a:tcPr anchor="ctr">
                    <a:solidFill>
                      <a:srgbClr val="C0504D"/>
                    </a:solidFill>
                  </a:tcPr>
                </a:tc>
                <a:extLst>
                  <a:ext uri="{0D108BD9-81ED-4DB2-BD59-A6C34878D82A}">
                    <a16:rowId xmlns:a16="http://schemas.microsoft.com/office/drawing/2014/main" val="10001"/>
                  </a:ext>
                </a:extLst>
              </a:tr>
              <a:tr h="265208">
                <a:tc>
                  <a:txBody>
                    <a:bodyPr/>
                    <a:lstStyle/>
                    <a:p>
                      <a:pPr algn="r"/>
                      <a:r>
                        <a:rPr lang="en-US" sz="1050" b="1" dirty="0" smtClean="0"/>
                        <a:t>Risk Meter</a:t>
                      </a:r>
                      <a:endParaRPr lang="en-US" sz="1050" b="1" dirty="0"/>
                    </a:p>
                  </a:txBody>
                  <a:tcPr anchor="ctr"/>
                </a:tc>
                <a:tc>
                  <a:txBody>
                    <a:bodyPr/>
                    <a:lstStyle/>
                    <a:p>
                      <a:pPr algn="ctr"/>
                      <a:r>
                        <a:rPr lang="en-US" sz="1050" b="0" i="0" dirty="0" smtClean="0"/>
                        <a:t>15</a:t>
                      </a:r>
                      <a:endParaRPr lang="en-US" sz="1050" b="0" i="0" dirty="0"/>
                    </a:p>
                  </a:txBody>
                  <a:tcPr anchor="ctr">
                    <a:solidFill>
                      <a:schemeClr val="accent1">
                        <a:lumMod val="20000"/>
                        <a:lumOff val="80000"/>
                      </a:schemeClr>
                    </a:solidFill>
                  </a:tcPr>
                </a:tc>
                <a:tc>
                  <a:txBody>
                    <a:bodyPr/>
                    <a:lstStyle/>
                    <a:p>
                      <a:pPr algn="ctr"/>
                      <a:r>
                        <a:rPr lang="en-US" sz="1050" b="0" i="0" dirty="0" smtClean="0"/>
                        <a:t>14</a:t>
                      </a:r>
                      <a:endParaRPr lang="en-US" sz="1050" b="0" i="0" dirty="0"/>
                    </a:p>
                  </a:txBody>
                  <a:tcPr anchor="ctr">
                    <a:solidFill>
                      <a:srgbClr val="E6E0EC"/>
                    </a:solidFill>
                  </a:tcPr>
                </a:tc>
                <a:tc>
                  <a:txBody>
                    <a:bodyPr/>
                    <a:lstStyle/>
                    <a:p>
                      <a:pPr algn="ctr"/>
                      <a:r>
                        <a:rPr lang="en-US" sz="1050" b="0" i="0" dirty="0" smtClean="0"/>
                        <a:t>13</a:t>
                      </a:r>
                      <a:endParaRPr lang="en-US" sz="1050" b="0" i="0" dirty="0"/>
                    </a:p>
                  </a:txBody>
                  <a:tcPr anchor="ctr">
                    <a:solidFill>
                      <a:srgbClr val="F2DCDB"/>
                    </a:solidFill>
                  </a:tcPr>
                </a:tc>
                <a:extLst>
                  <a:ext uri="{0D108BD9-81ED-4DB2-BD59-A6C34878D82A}">
                    <a16:rowId xmlns:a16="http://schemas.microsoft.com/office/drawing/2014/main" val="10002"/>
                  </a:ext>
                </a:extLst>
              </a:tr>
              <a:tr h="602745">
                <a:tc>
                  <a:txBody>
                    <a:bodyPr/>
                    <a:lstStyle/>
                    <a:p>
                      <a:pPr algn="r"/>
                      <a:r>
                        <a:rPr lang="en-US" sz="1050" b="1" dirty="0" smtClean="0"/>
                        <a:t>Gaming/ Gambling Tendency</a:t>
                      </a:r>
                      <a:endParaRPr lang="en-US" sz="1050" b="1" dirty="0"/>
                    </a:p>
                  </a:txBody>
                  <a:tcPr anchor="ctr"/>
                </a:tc>
                <a:tc>
                  <a:txBody>
                    <a:bodyPr/>
                    <a:lstStyle/>
                    <a:p>
                      <a:pPr algn="ctr"/>
                      <a:r>
                        <a:rPr lang="en-US" sz="1050" b="0" i="0" dirty="0" smtClean="0"/>
                        <a:t>16</a:t>
                      </a:r>
                      <a:endParaRPr lang="en-US" sz="1050" b="0" i="0" dirty="0"/>
                    </a:p>
                  </a:txBody>
                  <a:tcPr anchor="ctr">
                    <a:solidFill>
                      <a:schemeClr val="accent1">
                        <a:lumMod val="20000"/>
                        <a:lumOff val="80000"/>
                      </a:schemeClr>
                    </a:solidFill>
                  </a:tcPr>
                </a:tc>
                <a:tc>
                  <a:txBody>
                    <a:bodyPr/>
                    <a:lstStyle/>
                    <a:p>
                      <a:pPr algn="ctr"/>
                      <a:r>
                        <a:rPr lang="en-US" sz="1050" b="0" i="0" dirty="0" smtClean="0"/>
                        <a:t>14</a:t>
                      </a:r>
                      <a:endParaRPr lang="en-US" sz="1050" b="0" i="0" dirty="0"/>
                    </a:p>
                  </a:txBody>
                  <a:tcPr anchor="ctr">
                    <a:solidFill>
                      <a:srgbClr val="E6E0EC"/>
                    </a:solidFill>
                  </a:tcPr>
                </a:tc>
                <a:tc>
                  <a:txBody>
                    <a:bodyPr/>
                    <a:lstStyle/>
                    <a:p>
                      <a:pPr algn="ctr"/>
                      <a:r>
                        <a:rPr lang="en-US" sz="1050" b="0" i="0" dirty="0" smtClean="0"/>
                        <a:t>12</a:t>
                      </a:r>
                      <a:endParaRPr lang="en-US" sz="1050" b="0" i="0" dirty="0"/>
                    </a:p>
                  </a:txBody>
                  <a:tcPr anchor="ctr">
                    <a:solidFill>
                      <a:srgbClr val="F2DCDB"/>
                    </a:solidFill>
                  </a:tcPr>
                </a:tc>
                <a:extLst>
                  <a:ext uri="{0D108BD9-81ED-4DB2-BD59-A6C34878D82A}">
                    <a16:rowId xmlns:a16="http://schemas.microsoft.com/office/drawing/2014/main" val="10003"/>
                  </a:ext>
                </a:extLst>
              </a:tr>
              <a:tr h="602745">
                <a:tc>
                  <a:txBody>
                    <a:bodyPr/>
                    <a:lstStyle/>
                    <a:p>
                      <a:pPr algn="r"/>
                      <a:r>
                        <a:rPr lang="en-US" sz="1050" b="1" dirty="0" smtClean="0"/>
                        <a:t>Maryland Lottery Perception</a:t>
                      </a:r>
                      <a:endParaRPr lang="en-US" sz="1050" b="1" dirty="0"/>
                    </a:p>
                  </a:txBody>
                  <a:tcPr anchor="ctr"/>
                </a:tc>
                <a:tc>
                  <a:txBody>
                    <a:bodyPr/>
                    <a:lstStyle/>
                    <a:p>
                      <a:pPr algn="ctr"/>
                      <a:r>
                        <a:rPr lang="en-US" sz="1050" b="0" i="0" dirty="0" smtClean="0"/>
                        <a:t>31</a:t>
                      </a:r>
                      <a:endParaRPr lang="en-US" sz="1050" b="0" i="0" dirty="0"/>
                    </a:p>
                  </a:txBody>
                  <a:tcPr anchor="ctr">
                    <a:solidFill>
                      <a:schemeClr val="accent1">
                        <a:lumMod val="20000"/>
                        <a:lumOff val="80000"/>
                      </a:schemeClr>
                    </a:solidFill>
                  </a:tcPr>
                </a:tc>
                <a:tc>
                  <a:txBody>
                    <a:bodyPr/>
                    <a:lstStyle/>
                    <a:p>
                      <a:pPr algn="ctr"/>
                      <a:r>
                        <a:rPr lang="en-US" sz="1050" b="0" i="0" dirty="0" smtClean="0"/>
                        <a:t>30</a:t>
                      </a:r>
                      <a:endParaRPr lang="en-US" sz="1050" b="0" i="0" dirty="0"/>
                    </a:p>
                  </a:txBody>
                  <a:tcPr anchor="ctr">
                    <a:solidFill>
                      <a:srgbClr val="E6E0EC"/>
                    </a:solidFill>
                  </a:tcPr>
                </a:tc>
                <a:tc>
                  <a:txBody>
                    <a:bodyPr/>
                    <a:lstStyle/>
                    <a:p>
                      <a:pPr algn="ctr"/>
                      <a:r>
                        <a:rPr lang="en-US" sz="1050" b="0" i="0" dirty="0" smtClean="0"/>
                        <a:t>24</a:t>
                      </a:r>
                      <a:endParaRPr lang="en-US" sz="1050" b="0" i="0" dirty="0"/>
                    </a:p>
                  </a:txBody>
                  <a:tcPr anchor="ctr">
                    <a:solidFill>
                      <a:srgbClr val="F2DCDB"/>
                    </a:solidFill>
                  </a:tcPr>
                </a:tc>
                <a:extLst>
                  <a:ext uri="{0D108BD9-81ED-4DB2-BD59-A6C34878D82A}">
                    <a16:rowId xmlns:a16="http://schemas.microsoft.com/office/drawing/2014/main" val="10004"/>
                  </a:ext>
                </a:extLst>
              </a:tr>
              <a:tr h="265208">
                <a:tc>
                  <a:txBody>
                    <a:bodyPr/>
                    <a:lstStyle/>
                    <a:p>
                      <a:pPr algn="r"/>
                      <a:r>
                        <a:rPr lang="en-US" sz="1050" b="1" dirty="0" smtClean="0">
                          <a:solidFill>
                            <a:schemeClr val="tx1"/>
                          </a:solidFill>
                        </a:rPr>
                        <a:t>Total Score</a:t>
                      </a:r>
                      <a:endParaRPr lang="en-US" sz="1050" b="1" dirty="0">
                        <a:solidFill>
                          <a:schemeClr val="tx1"/>
                        </a:solidFill>
                      </a:endParaRPr>
                    </a:p>
                  </a:txBody>
                  <a:tcPr anchor="ctr">
                    <a:noFill/>
                  </a:tcPr>
                </a:tc>
                <a:tc>
                  <a:txBody>
                    <a:bodyPr/>
                    <a:lstStyle/>
                    <a:p>
                      <a:pPr algn="ctr"/>
                      <a:r>
                        <a:rPr lang="en-US" sz="1050" b="1" i="0" dirty="0" smtClean="0"/>
                        <a:t>62</a:t>
                      </a:r>
                      <a:endParaRPr lang="en-US" sz="1050" b="1" i="0" dirty="0"/>
                    </a:p>
                  </a:txBody>
                  <a:tcPr anchor="ctr">
                    <a:solidFill>
                      <a:schemeClr val="accent1">
                        <a:lumMod val="20000"/>
                        <a:lumOff val="80000"/>
                      </a:schemeClr>
                    </a:solidFill>
                  </a:tcPr>
                </a:tc>
                <a:tc>
                  <a:txBody>
                    <a:bodyPr/>
                    <a:lstStyle/>
                    <a:p>
                      <a:pPr algn="ctr"/>
                      <a:r>
                        <a:rPr lang="en-US" sz="1050" b="1" i="0" dirty="0" smtClean="0"/>
                        <a:t>58</a:t>
                      </a:r>
                      <a:endParaRPr lang="en-US" sz="1050" b="1" i="0" dirty="0"/>
                    </a:p>
                  </a:txBody>
                  <a:tcPr anchor="ctr">
                    <a:solidFill>
                      <a:srgbClr val="E6E0EC"/>
                    </a:solidFill>
                  </a:tcPr>
                </a:tc>
                <a:tc>
                  <a:txBody>
                    <a:bodyPr/>
                    <a:lstStyle/>
                    <a:p>
                      <a:pPr algn="ctr"/>
                      <a:r>
                        <a:rPr lang="en-US" sz="1050" b="1" i="0" dirty="0" smtClean="0"/>
                        <a:t>49</a:t>
                      </a:r>
                      <a:endParaRPr lang="en-US" sz="1050" b="1" i="0" dirty="0"/>
                    </a:p>
                  </a:txBody>
                  <a:tcPr anchor="ctr">
                    <a:solidFill>
                      <a:srgbClr val="F2DCDB"/>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0662013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136582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041" name="think-cell Slide" r:id="rId4" imgW="381" imgH="381" progId="TCLayout.ActiveDocument.1">
                  <p:embed/>
                </p:oleObj>
              </mc:Choice>
              <mc:Fallback>
                <p:oleObj name="think-cell Slide" r:id="rId4" imgW="381" imgH="38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Text Placeholder 1"/>
          <p:cNvSpPr>
            <a:spLocks noGrp="1"/>
          </p:cNvSpPr>
          <p:nvPr>
            <p:ph type="body" sz="quarter" idx="10"/>
          </p:nvPr>
        </p:nvSpPr>
        <p:spPr>
          <a:xfrm>
            <a:off x="152400" y="152403"/>
            <a:ext cx="8991600" cy="685800"/>
          </a:xfrm>
        </p:spPr>
        <p:txBody>
          <a:bodyPr/>
          <a:lstStyle/>
          <a:p>
            <a:pPr eaLnBrk="1" hangingPunct="1">
              <a:lnSpc>
                <a:spcPct val="70000"/>
              </a:lnSpc>
            </a:pPr>
            <a:r>
              <a:rPr lang="en-US" sz="4000" dirty="0" smtClean="0">
                <a:solidFill>
                  <a:schemeClr val="tx1"/>
                </a:solidFill>
              </a:rPr>
              <a:t>Profile Comparison</a:t>
            </a:r>
          </a:p>
          <a:p>
            <a:pPr eaLnBrk="1" hangingPunct="1">
              <a:lnSpc>
                <a:spcPct val="70000"/>
              </a:lnSpc>
            </a:pPr>
            <a:r>
              <a:rPr lang="en-US" sz="2800" b="0" i="1" dirty="0" smtClean="0">
                <a:solidFill>
                  <a:schemeClr val="tx1"/>
                </a:solidFill>
              </a:rPr>
              <a:t>URBAN / MIDDLE INCOME </a:t>
            </a:r>
          </a:p>
        </p:txBody>
      </p:sp>
      <p:graphicFrame>
        <p:nvGraphicFramePr>
          <p:cNvPr id="3" name="Table 2"/>
          <p:cNvGraphicFramePr>
            <a:graphicFrameLocks noGrp="1"/>
          </p:cNvGraphicFramePr>
          <p:nvPr>
            <p:extLst>
              <p:ext uri="{D42A27DB-BD31-4B8C-83A1-F6EECF244321}">
                <p14:modId xmlns:p14="http://schemas.microsoft.com/office/powerpoint/2010/main" val="1016097815"/>
              </p:ext>
            </p:extLst>
          </p:nvPr>
        </p:nvGraphicFramePr>
        <p:xfrm>
          <a:off x="76200" y="1278466"/>
          <a:ext cx="5690907" cy="5587104"/>
        </p:xfrm>
        <a:graphic>
          <a:graphicData uri="http://schemas.openxmlformats.org/drawingml/2006/table">
            <a:tbl>
              <a:tblPr firstRow="1" bandRow="1">
                <a:tableStyleId>{5940675A-B579-460E-94D1-54222C63F5DA}</a:tableStyleId>
              </a:tblPr>
              <a:tblGrid>
                <a:gridCol w="304889">
                  <a:extLst>
                    <a:ext uri="{9D8B030D-6E8A-4147-A177-3AD203B41FA5}">
                      <a16:colId xmlns:a16="http://schemas.microsoft.com/office/drawing/2014/main" val="20000"/>
                    </a:ext>
                  </a:extLst>
                </a:gridCol>
                <a:gridCol w="1327467">
                  <a:extLst>
                    <a:ext uri="{9D8B030D-6E8A-4147-A177-3AD203B41FA5}">
                      <a16:colId xmlns:a16="http://schemas.microsoft.com/office/drawing/2014/main" val="20001"/>
                    </a:ext>
                  </a:extLst>
                </a:gridCol>
                <a:gridCol w="1333817">
                  <a:extLst>
                    <a:ext uri="{9D8B030D-6E8A-4147-A177-3AD203B41FA5}">
                      <a16:colId xmlns:a16="http://schemas.microsoft.com/office/drawing/2014/main" val="20002"/>
                    </a:ext>
                  </a:extLst>
                </a:gridCol>
                <a:gridCol w="1353134">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432590">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1100" b="1" dirty="0" smtClean="0">
                          <a:solidFill>
                            <a:schemeClr val="bg1"/>
                          </a:solidFill>
                        </a:rPr>
                        <a:t>High Frequency Players</a:t>
                      </a:r>
                    </a:p>
                  </a:txBody>
                  <a:tcPr>
                    <a:lnT w="12700" cap="flat" cmpd="sng" algn="ctr">
                      <a:solidFill>
                        <a:schemeClr val="tx1"/>
                      </a:solidFill>
                      <a:prstDash val="solid"/>
                      <a:round/>
                      <a:headEnd type="none" w="med" len="med"/>
                      <a:tailEnd type="none" w="med" len="med"/>
                    </a:lnT>
                    <a:solidFill>
                      <a:schemeClr val="accent1"/>
                    </a:solidFill>
                  </a:tcPr>
                </a:tc>
                <a:tc>
                  <a:txBody>
                    <a:bodyPr/>
                    <a:lstStyle/>
                    <a:p>
                      <a:pPr algn="ctr"/>
                      <a:r>
                        <a:rPr lang="en-US" sz="1100" b="1" dirty="0" smtClean="0">
                          <a:solidFill>
                            <a:schemeClr val="bg1"/>
                          </a:solidFill>
                        </a:rPr>
                        <a:t>Low Frequency Players</a:t>
                      </a:r>
                      <a:endParaRPr lang="en-US" sz="1100" b="1" dirty="0">
                        <a:solidFill>
                          <a:schemeClr val="bg1"/>
                        </a:solidFill>
                      </a:endParaRPr>
                    </a:p>
                  </a:txBody>
                  <a:tcPr>
                    <a:lnT w="12700" cap="flat" cmpd="sng" algn="ctr">
                      <a:solidFill>
                        <a:schemeClr val="tx1"/>
                      </a:solidFill>
                      <a:prstDash val="solid"/>
                      <a:round/>
                      <a:headEnd type="none" w="med" len="med"/>
                      <a:tailEnd type="none" w="med" len="med"/>
                    </a:lnT>
                    <a:solidFill>
                      <a:schemeClr val="accent4"/>
                    </a:solidFill>
                  </a:tcPr>
                </a:tc>
                <a:tc>
                  <a:txBody>
                    <a:bodyPr/>
                    <a:lstStyle/>
                    <a:p>
                      <a:pPr algn="ctr"/>
                      <a:r>
                        <a:rPr lang="en-US" sz="1100" b="1" dirty="0" smtClean="0">
                          <a:solidFill>
                            <a:schemeClr val="bg1"/>
                          </a:solidFill>
                        </a:rPr>
                        <a:t>Non-Players</a:t>
                      </a:r>
                      <a:endParaRPr lang="en-US" sz="1100" b="1"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solidFill>
                  </a:tcPr>
                </a:tc>
                <a:extLst>
                  <a:ext uri="{0D108BD9-81ED-4DB2-BD59-A6C34878D82A}">
                    <a16:rowId xmlns:a16="http://schemas.microsoft.com/office/drawing/2014/main" val="10000"/>
                  </a:ext>
                </a:extLst>
              </a:tr>
              <a:tr h="224792">
                <a:tc rowSpan="13">
                  <a:txBody>
                    <a:bodyPr/>
                    <a:lstStyle/>
                    <a:p>
                      <a:pPr algn="ctr"/>
                      <a:r>
                        <a:rPr lang="en-US" sz="1050" b="1" dirty="0" smtClean="0">
                          <a:solidFill>
                            <a:schemeClr val="accent1">
                              <a:lumMod val="75000"/>
                            </a:schemeClr>
                          </a:solidFill>
                        </a:rPr>
                        <a:t>DEMOGRAPHICS</a:t>
                      </a:r>
                      <a:endParaRPr lang="en-US" sz="1050" b="1" dirty="0">
                        <a:solidFill>
                          <a:schemeClr val="accent1">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ct val="95000"/>
                        </a:lnSpc>
                      </a:pP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46 years</a:t>
                      </a:r>
                      <a:endParaRPr lang="en-US" sz="900" b="1" dirty="0"/>
                    </a:p>
                  </a:txBody>
                  <a:tcPr>
                    <a:solidFill>
                      <a:schemeClr val="accent5">
                        <a:lumMod val="20000"/>
                        <a:lumOff val="80000"/>
                      </a:schemeClr>
                    </a:solidFill>
                  </a:tcPr>
                </a:tc>
                <a:tc>
                  <a:txBody>
                    <a:bodyPr/>
                    <a:lstStyle/>
                    <a:p>
                      <a:pPr algn="ctr"/>
                      <a:r>
                        <a:rPr lang="en-US" sz="900" b="1" dirty="0" smtClean="0"/>
                        <a:t>43 years</a:t>
                      </a:r>
                      <a:endParaRPr lang="en-US" sz="900" b="1" dirty="0"/>
                    </a:p>
                  </a:txBody>
                  <a:tcPr>
                    <a:solidFill>
                      <a:schemeClr val="accent4">
                        <a:lumMod val="20000"/>
                        <a:lumOff val="80000"/>
                      </a:schemeClr>
                    </a:solidFill>
                  </a:tcPr>
                </a:tc>
                <a:tc>
                  <a:txBody>
                    <a:bodyPr/>
                    <a:lstStyle/>
                    <a:p>
                      <a:pPr algn="ctr"/>
                      <a:r>
                        <a:rPr lang="en-US" sz="900" b="1" dirty="0" smtClean="0"/>
                        <a:t>46 years</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1"/>
                  </a:ext>
                </a:extLst>
              </a:tr>
              <a:tr h="224792">
                <a:tc vMerge="1">
                  <a:txBody>
                    <a:bodyPr/>
                    <a:lstStyle/>
                    <a:p>
                      <a:pPr algn="r"/>
                      <a:endParaRPr lang="en-US" sz="900" b="1" dirty="0"/>
                    </a:p>
                  </a:txBody>
                  <a:tcPr/>
                </a:tc>
                <a:tc>
                  <a:txBody>
                    <a:bodyPr/>
                    <a:lstStyle/>
                    <a:p>
                      <a:pPr algn="r">
                        <a:lnSpc>
                          <a:spcPct val="95000"/>
                        </a:lnSpc>
                      </a:pP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solidFill>
                            <a:schemeClr val="tx1"/>
                          </a:solidFill>
                        </a:rPr>
                        <a:t>Male – 55%</a:t>
                      </a:r>
                      <a:endParaRPr lang="en-US" sz="900" b="1" dirty="0">
                        <a:solidFill>
                          <a:schemeClr val="tx1"/>
                        </a:solidFill>
                      </a:endParaRPr>
                    </a:p>
                  </a:txBody>
                  <a:tcPr>
                    <a:solidFill>
                      <a:schemeClr val="accent5">
                        <a:lumMod val="20000"/>
                        <a:lumOff val="80000"/>
                      </a:schemeClr>
                    </a:solidFill>
                  </a:tcPr>
                </a:tc>
                <a:tc>
                  <a:txBody>
                    <a:bodyPr/>
                    <a:lstStyle/>
                    <a:p>
                      <a:pPr algn="ctr"/>
                      <a:r>
                        <a:rPr lang="en-US" sz="900" b="1" dirty="0" smtClean="0">
                          <a:solidFill>
                            <a:srgbClr val="C00000"/>
                          </a:solidFill>
                        </a:rPr>
                        <a:t>Female – 59%</a:t>
                      </a:r>
                      <a:endParaRPr lang="en-US" sz="900" b="1" dirty="0">
                        <a:solidFill>
                          <a:srgbClr val="C00000"/>
                        </a:solidFill>
                      </a:endParaRPr>
                    </a:p>
                  </a:txBody>
                  <a:tcPr>
                    <a:solidFill>
                      <a:schemeClr val="accent4">
                        <a:lumMod val="20000"/>
                        <a:lumOff val="80000"/>
                      </a:schemeClr>
                    </a:solidFill>
                  </a:tcPr>
                </a:tc>
                <a:tc>
                  <a:txBody>
                    <a:bodyPr/>
                    <a:lstStyle/>
                    <a:p>
                      <a:pPr algn="ctr"/>
                      <a:r>
                        <a:rPr lang="en-US" sz="900" b="1" dirty="0" smtClean="0">
                          <a:solidFill>
                            <a:srgbClr val="C00000"/>
                          </a:solidFill>
                        </a:rPr>
                        <a:t>Female – 54%</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2"/>
                  </a:ext>
                </a:extLst>
              </a:tr>
              <a:tr h="224792">
                <a:tc vMerge="1">
                  <a:txBody>
                    <a:bodyPr/>
                    <a:lstStyle/>
                    <a:p>
                      <a:pPr algn="r"/>
                      <a:endParaRPr lang="en-US" sz="900" b="1" dirty="0"/>
                    </a:p>
                  </a:txBody>
                  <a:tcPr/>
                </a:tc>
                <a:tc>
                  <a:txBody>
                    <a:bodyPr/>
                    <a:lstStyle/>
                    <a:p>
                      <a:pPr algn="r">
                        <a:lnSpc>
                          <a:spcPct val="95000"/>
                        </a:lnSpc>
                      </a:pP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 – 55%</a:t>
                      </a:r>
                      <a:endParaRPr lang="en-US" sz="900" b="1" dirty="0"/>
                    </a:p>
                  </a:txBody>
                  <a:tcPr>
                    <a:solidFill>
                      <a:schemeClr val="accent5">
                        <a:lumMod val="20000"/>
                        <a:lumOff val="80000"/>
                      </a:schemeClr>
                    </a:solidFill>
                  </a:tcPr>
                </a:tc>
                <a:tc>
                  <a:txBody>
                    <a:bodyPr/>
                    <a:lstStyle/>
                    <a:p>
                      <a:pPr algn="ctr"/>
                      <a:r>
                        <a:rPr lang="en-US" sz="900" b="1" dirty="0" smtClean="0"/>
                        <a:t>White – 59%</a:t>
                      </a:r>
                      <a:endParaRPr lang="en-US" sz="900" b="1" dirty="0"/>
                    </a:p>
                  </a:txBody>
                  <a:tcPr>
                    <a:solidFill>
                      <a:schemeClr val="accent4">
                        <a:lumMod val="20000"/>
                        <a:lumOff val="80000"/>
                      </a:schemeClr>
                    </a:solidFill>
                  </a:tcPr>
                </a:tc>
                <a:tc>
                  <a:txBody>
                    <a:bodyPr/>
                    <a:lstStyle/>
                    <a:p>
                      <a:pPr algn="ctr"/>
                      <a:r>
                        <a:rPr lang="en-US" sz="900" b="1" dirty="0" smtClean="0"/>
                        <a:t>White</a:t>
                      </a:r>
                      <a:r>
                        <a:rPr lang="en-US" sz="900" b="1" baseline="0" dirty="0" smtClean="0"/>
                        <a:t> </a:t>
                      </a:r>
                      <a:r>
                        <a:rPr lang="en-US" sz="900" b="1" dirty="0" smtClean="0"/>
                        <a:t> – 60%</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3"/>
                  </a:ext>
                </a:extLst>
              </a:tr>
              <a:tr h="224792">
                <a:tc vMerge="1">
                  <a:txBody>
                    <a:bodyPr/>
                    <a:lstStyle/>
                    <a:p>
                      <a:pPr algn="r"/>
                      <a:endParaRPr lang="en-US" sz="900" b="1" dirty="0"/>
                    </a:p>
                  </a:txBody>
                  <a:tcPr/>
                </a:tc>
                <a:tc>
                  <a:txBody>
                    <a:bodyPr/>
                    <a:lstStyle/>
                    <a:p>
                      <a:pPr algn="r">
                        <a:lnSpc>
                          <a:spcPct val="95000"/>
                        </a:lnSpc>
                      </a:pP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35%</a:t>
                      </a:r>
                      <a:endParaRPr lang="en-US" sz="900" b="1" dirty="0"/>
                    </a:p>
                  </a:txBody>
                  <a:tcPr>
                    <a:solidFill>
                      <a:schemeClr val="accent5">
                        <a:lumMod val="20000"/>
                        <a:lumOff val="80000"/>
                      </a:schemeClr>
                    </a:solidFill>
                  </a:tcPr>
                </a:tc>
                <a:tc>
                  <a:txBody>
                    <a:bodyPr/>
                    <a:lstStyle/>
                    <a:p>
                      <a:pPr algn="ctr"/>
                      <a:r>
                        <a:rPr lang="en-US" sz="900" b="1" dirty="0" smtClean="0"/>
                        <a:t>SFH – 34%</a:t>
                      </a:r>
                      <a:endParaRPr lang="en-US" sz="900" b="1" dirty="0"/>
                    </a:p>
                  </a:txBody>
                  <a:tcPr>
                    <a:solidFill>
                      <a:schemeClr val="accent4">
                        <a:lumMod val="20000"/>
                        <a:lumOff val="80000"/>
                      </a:schemeClr>
                    </a:solidFill>
                  </a:tcPr>
                </a:tc>
                <a:tc>
                  <a:txBody>
                    <a:bodyPr/>
                    <a:lstStyle/>
                    <a:p>
                      <a:pPr algn="ctr"/>
                      <a:r>
                        <a:rPr lang="en-US" sz="900" b="1" dirty="0" smtClean="0"/>
                        <a:t>SFH – 40%</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4"/>
                  </a:ext>
                </a:extLst>
              </a:tr>
              <a:tr h="224792">
                <a:tc vMerge="1">
                  <a:txBody>
                    <a:bodyPr/>
                    <a:lstStyle/>
                    <a:p>
                      <a:pPr algn="r"/>
                      <a:endParaRPr lang="en-US" sz="900" b="1" dirty="0"/>
                    </a:p>
                  </a:txBody>
                  <a:tcPr/>
                </a:tc>
                <a:tc>
                  <a:txBody>
                    <a:bodyPr/>
                    <a:lstStyle/>
                    <a:p>
                      <a:pPr algn="r">
                        <a:lnSpc>
                          <a:spcPct val="95000"/>
                        </a:lnSpc>
                      </a:pP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$252,000</a:t>
                      </a:r>
                      <a:endParaRPr lang="en-US" sz="900" b="1" dirty="0"/>
                    </a:p>
                  </a:txBody>
                  <a:tcPr>
                    <a:solidFill>
                      <a:schemeClr val="accent5">
                        <a:lumMod val="20000"/>
                        <a:lumOff val="80000"/>
                      </a:schemeClr>
                    </a:solidFill>
                  </a:tcPr>
                </a:tc>
                <a:tc>
                  <a:txBody>
                    <a:bodyPr/>
                    <a:lstStyle/>
                    <a:p>
                      <a:pPr algn="ctr"/>
                      <a:r>
                        <a:rPr lang="en-US" sz="900" b="1" dirty="0" smtClean="0"/>
                        <a:t>$257,000</a:t>
                      </a:r>
                      <a:endParaRPr lang="en-US" sz="900" b="1" dirty="0"/>
                    </a:p>
                  </a:txBody>
                  <a:tcPr>
                    <a:solidFill>
                      <a:schemeClr val="accent4">
                        <a:lumMod val="20000"/>
                        <a:lumOff val="80000"/>
                      </a:schemeClr>
                    </a:solidFill>
                  </a:tcPr>
                </a:tc>
                <a:tc>
                  <a:txBody>
                    <a:bodyPr/>
                    <a:lstStyle/>
                    <a:p>
                      <a:pPr algn="ctr"/>
                      <a:r>
                        <a:rPr lang="en-US" sz="900" b="1" dirty="0" smtClean="0"/>
                        <a:t>$260,000</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5"/>
                  </a:ext>
                </a:extLst>
              </a:tr>
              <a:tr h="224792">
                <a:tc vMerge="1">
                  <a:txBody>
                    <a:bodyPr/>
                    <a:lstStyle/>
                    <a:p>
                      <a:pPr algn="r"/>
                      <a:endParaRPr lang="en-US" sz="900" b="1" dirty="0"/>
                    </a:p>
                  </a:txBody>
                  <a:tcPr/>
                </a:tc>
                <a:tc>
                  <a:txBody>
                    <a:bodyPr/>
                    <a:lstStyle/>
                    <a:p>
                      <a:pPr algn="r">
                        <a:lnSpc>
                          <a:spcPct val="95000"/>
                        </a:lnSpc>
                      </a:pP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 – 59%</a:t>
                      </a:r>
                      <a:endParaRPr lang="en-US" sz="900" b="1" dirty="0"/>
                    </a:p>
                  </a:txBody>
                  <a:tcPr>
                    <a:solidFill>
                      <a:schemeClr val="accent5">
                        <a:lumMod val="20000"/>
                        <a:lumOff val="80000"/>
                      </a:schemeClr>
                    </a:solidFill>
                  </a:tcPr>
                </a:tc>
                <a:tc>
                  <a:txBody>
                    <a:bodyPr/>
                    <a:lstStyle/>
                    <a:p>
                      <a:pPr algn="ctr"/>
                      <a:r>
                        <a:rPr lang="en-US" sz="900" b="1" dirty="0" smtClean="0"/>
                        <a:t>Own – 54%</a:t>
                      </a:r>
                      <a:endParaRPr lang="en-US" sz="900" b="1" dirty="0"/>
                    </a:p>
                  </a:txBody>
                  <a:tcPr>
                    <a:solidFill>
                      <a:schemeClr val="accent4">
                        <a:lumMod val="20000"/>
                        <a:lumOff val="80000"/>
                      </a:schemeClr>
                    </a:solidFill>
                  </a:tcPr>
                </a:tc>
                <a:tc>
                  <a:txBody>
                    <a:bodyPr/>
                    <a:lstStyle/>
                    <a:p>
                      <a:pPr algn="ctr"/>
                      <a:r>
                        <a:rPr lang="en-US" sz="900" b="1" dirty="0" smtClean="0"/>
                        <a:t>Own – 60%</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6"/>
                  </a:ext>
                </a:extLst>
              </a:tr>
              <a:tr h="224792">
                <a:tc vMerge="1">
                  <a:txBody>
                    <a:bodyPr/>
                    <a:lstStyle/>
                    <a:p>
                      <a:pPr algn="r"/>
                      <a:endParaRPr lang="en-US" sz="900" b="1" dirty="0"/>
                    </a:p>
                  </a:txBody>
                  <a:tcPr/>
                </a:tc>
                <a:tc>
                  <a:txBody>
                    <a:bodyPr/>
                    <a:lstStyle/>
                    <a:p>
                      <a:pPr algn="r">
                        <a:lnSpc>
                          <a:spcPct val="95000"/>
                        </a:lnSpc>
                      </a:pP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Married – 44%</a:t>
                      </a:r>
                      <a:endParaRPr lang="en-US" sz="900" b="1" dirty="0"/>
                    </a:p>
                  </a:txBody>
                  <a:tcPr>
                    <a:solidFill>
                      <a:schemeClr val="accent5">
                        <a:lumMod val="20000"/>
                        <a:lumOff val="80000"/>
                      </a:schemeClr>
                    </a:solidFill>
                  </a:tcPr>
                </a:tc>
                <a:tc>
                  <a:txBody>
                    <a:bodyPr/>
                    <a:lstStyle/>
                    <a:p>
                      <a:pPr algn="ctr"/>
                      <a:r>
                        <a:rPr lang="en-US" sz="900" b="1" dirty="0" smtClean="0">
                          <a:solidFill>
                            <a:srgbClr val="C00000"/>
                          </a:solidFill>
                        </a:rPr>
                        <a:t>Single – 52%</a:t>
                      </a:r>
                      <a:endParaRPr lang="en-US" sz="900" b="1" dirty="0">
                        <a:solidFill>
                          <a:srgbClr val="C00000"/>
                        </a:solidFill>
                      </a:endParaRPr>
                    </a:p>
                  </a:txBody>
                  <a:tcPr>
                    <a:solidFill>
                      <a:schemeClr val="accent4">
                        <a:lumMod val="20000"/>
                        <a:lumOff val="80000"/>
                      </a:schemeClr>
                    </a:solidFill>
                  </a:tcPr>
                </a:tc>
                <a:tc>
                  <a:txBody>
                    <a:bodyPr/>
                    <a:lstStyle/>
                    <a:p>
                      <a:pPr algn="ctr"/>
                      <a:r>
                        <a:rPr lang="en-US" sz="900" b="1" dirty="0" smtClean="0"/>
                        <a:t>Married – 48%</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7"/>
                  </a:ext>
                </a:extLst>
              </a:tr>
              <a:tr h="224792">
                <a:tc vMerge="1">
                  <a:txBody>
                    <a:bodyPr/>
                    <a:lstStyle/>
                    <a:p>
                      <a:pPr algn="r"/>
                      <a:endParaRPr lang="en-US" sz="900" b="1" dirty="0"/>
                    </a:p>
                  </a:txBody>
                  <a:tcPr/>
                </a:tc>
                <a:tc>
                  <a:txBody>
                    <a:bodyPr/>
                    <a:lstStyle/>
                    <a:p>
                      <a:pPr algn="r">
                        <a:lnSpc>
                          <a:spcPct val="95000"/>
                        </a:lnSpc>
                      </a:pP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solidFill>
                            <a:schemeClr val="tx1"/>
                          </a:solidFill>
                        </a:rPr>
                        <a:t>36%</a:t>
                      </a:r>
                      <a:endParaRPr lang="en-US" sz="900" b="1" dirty="0">
                        <a:solidFill>
                          <a:schemeClr val="tx1"/>
                        </a:solidFill>
                      </a:endParaRPr>
                    </a:p>
                  </a:txBody>
                  <a:tcPr>
                    <a:solidFill>
                      <a:schemeClr val="accent5">
                        <a:lumMod val="20000"/>
                        <a:lumOff val="80000"/>
                      </a:schemeClr>
                    </a:solidFill>
                  </a:tcPr>
                </a:tc>
                <a:tc>
                  <a:txBody>
                    <a:bodyPr/>
                    <a:lstStyle/>
                    <a:p>
                      <a:pPr algn="ctr"/>
                      <a:r>
                        <a:rPr lang="en-US" sz="900" b="1" dirty="0" smtClean="0">
                          <a:solidFill>
                            <a:srgbClr val="C00000"/>
                          </a:solidFill>
                        </a:rPr>
                        <a:t>25%</a:t>
                      </a:r>
                      <a:endParaRPr lang="en-US" sz="900" b="1" dirty="0">
                        <a:solidFill>
                          <a:srgbClr val="C00000"/>
                        </a:solidFill>
                      </a:endParaRPr>
                    </a:p>
                  </a:txBody>
                  <a:tcPr>
                    <a:solidFill>
                      <a:schemeClr val="accent4">
                        <a:lumMod val="20000"/>
                        <a:lumOff val="80000"/>
                      </a:schemeClr>
                    </a:solidFill>
                  </a:tcPr>
                </a:tc>
                <a:tc>
                  <a:txBody>
                    <a:bodyPr/>
                    <a:lstStyle/>
                    <a:p>
                      <a:pPr algn="ctr"/>
                      <a:r>
                        <a:rPr lang="en-US" sz="900" b="1" dirty="0" smtClean="0"/>
                        <a:t>28%</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8"/>
                  </a:ext>
                </a:extLst>
              </a:tr>
              <a:tr h="224792">
                <a:tc vMerge="1">
                  <a:txBody>
                    <a:bodyPr/>
                    <a:lstStyle/>
                    <a:p>
                      <a:pPr algn="r"/>
                      <a:endParaRPr lang="en-US" sz="900" b="1" dirty="0"/>
                    </a:p>
                  </a:txBody>
                  <a:tcPr/>
                </a:tc>
                <a:tc>
                  <a:txBody>
                    <a:bodyPr/>
                    <a:lstStyle/>
                    <a:p>
                      <a:pPr algn="r">
                        <a:lnSpc>
                          <a:spcPct val="95000"/>
                        </a:lnSpc>
                      </a:pP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solidFill>
                            <a:schemeClr val="tx1"/>
                          </a:solidFill>
                        </a:rPr>
                        <a:t>Some</a:t>
                      </a:r>
                      <a:r>
                        <a:rPr lang="en-US" sz="900" b="1" baseline="0" dirty="0" smtClean="0">
                          <a:solidFill>
                            <a:schemeClr val="tx1"/>
                          </a:solidFill>
                        </a:rPr>
                        <a:t> College – 31%</a:t>
                      </a:r>
                      <a:endParaRPr lang="en-US" sz="900" b="1" dirty="0">
                        <a:solidFill>
                          <a:schemeClr val="tx1"/>
                        </a:solidFill>
                      </a:endParaRPr>
                    </a:p>
                  </a:txBody>
                  <a:tcPr>
                    <a:solidFill>
                      <a:schemeClr val="accent5">
                        <a:lumMod val="20000"/>
                        <a:lumOff val="80000"/>
                      </a:schemeClr>
                    </a:solidFill>
                  </a:tcPr>
                </a:tc>
                <a:tc>
                  <a:txBody>
                    <a:bodyPr/>
                    <a:lstStyle/>
                    <a:p>
                      <a:pPr algn="ctr"/>
                      <a:r>
                        <a:rPr lang="en-US" sz="900" b="1" dirty="0" smtClean="0">
                          <a:solidFill>
                            <a:srgbClr val="C00000"/>
                          </a:solidFill>
                        </a:rPr>
                        <a:t>4</a:t>
                      </a:r>
                      <a:r>
                        <a:rPr lang="en-US" sz="900" b="1" baseline="0" dirty="0" smtClean="0">
                          <a:solidFill>
                            <a:srgbClr val="C00000"/>
                          </a:solidFill>
                        </a:rPr>
                        <a:t> Year College </a:t>
                      </a:r>
                      <a:r>
                        <a:rPr lang="en-US" sz="900" b="1" dirty="0" smtClean="0">
                          <a:solidFill>
                            <a:srgbClr val="C00000"/>
                          </a:solidFill>
                        </a:rPr>
                        <a:t> – 38%</a:t>
                      </a:r>
                      <a:endParaRPr lang="en-US" sz="900" b="1" dirty="0">
                        <a:solidFill>
                          <a:srgbClr val="C00000"/>
                        </a:solidFill>
                      </a:endParaRPr>
                    </a:p>
                  </a:txBody>
                  <a:tcPr>
                    <a:solidFill>
                      <a:schemeClr val="accent4">
                        <a:lumMod val="20000"/>
                        <a:lumOff val="80000"/>
                      </a:schemeClr>
                    </a:solidFill>
                  </a:tcPr>
                </a:tc>
                <a:tc>
                  <a:txBody>
                    <a:bodyPr/>
                    <a:lstStyle/>
                    <a:p>
                      <a:pPr algn="ctr"/>
                      <a:r>
                        <a:rPr lang="en-US" sz="900" b="1" dirty="0" smtClean="0">
                          <a:solidFill>
                            <a:srgbClr val="C00000"/>
                          </a:solidFill>
                        </a:rPr>
                        <a:t>Post college – 43%</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9"/>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baseline="0" dirty="0" smtClean="0"/>
                        <a:t>Full Time – 76%</a:t>
                      </a:r>
                      <a:endParaRPr lang="en-US" sz="900" b="1" dirty="0"/>
                    </a:p>
                  </a:txBody>
                  <a:tcPr>
                    <a:solidFill>
                      <a:schemeClr val="accent5">
                        <a:lumMod val="20000"/>
                        <a:lumOff val="80000"/>
                      </a:schemeClr>
                    </a:solidFill>
                  </a:tcPr>
                </a:tc>
                <a:tc>
                  <a:txBody>
                    <a:bodyPr/>
                    <a:lstStyle/>
                    <a:p>
                      <a:pPr algn="ctr"/>
                      <a:r>
                        <a:rPr lang="en-US" sz="900" b="1" dirty="0" smtClean="0"/>
                        <a:t>Full</a:t>
                      </a:r>
                      <a:r>
                        <a:rPr lang="en-US" sz="900" b="1" baseline="0" dirty="0" smtClean="0"/>
                        <a:t> Time</a:t>
                      </a:r>
                      <a:r>
                        <a:rPr lang="en-US" sz="900" b="1" dirty="0" smtClean="0"/>
                        <a:t> – 73%</a:t>
                      </a:r>
                      <a:endParaRPr lang="en-US" sz="900" b="1" dirty="0"/>
                    </a:p>
                  </a:txBody>
                  <a:tcPr>
                    <a:solidFill>
                      <a:schemeClr val="accent4">
                        <a:lumMod val="20000"/>
                        <a:lumOff val="80000"/>
                      </a:schemeClr>
                    </a:solidFill>
                  </a:tcPr>
                </a:tc>
                <a:tc>
                  <a:txBody>
                    <a:bodyPr/>
                    <a:lstStyle/>
                    <a:p>
                      <a:pPr algn="ctr"/>
                      <a:r>
                        <a:rPr lang="en-US" sz="900" b="1" dirty="0" smtClean="0"/>
                        <a:t>Full time – 70%</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10"/>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68% </a:t>
                      </a:r>
                      <a:endParaRPr lang="en-US" sz="900" b="1" dirty="0"/>
                    </a:p>
                  </a:txBody>
                  <a:tcPr>
                    <a:solidFill>
                      <a:schemeClr val="accent5">
                        <a:lumMod val="20000"/>
                        <a:lumOff val="80000"/>
                      </a:schemeClr>
                    </a:solidFill>
                  </a:tcPr>
                </a:tc>
                <a:tc>
                  <a:txBody>
                    <a:bodyPr/>
                    <a:lstStyle/>
                    <a:p>
                      <a:pPr algn="ctr"/>
                      <a:r>
                        <a:rPr lang="en-US" sz="900" b="1" dirty="0" smtClean="0"/>
                        <a:t>Professional – 91%</a:t>
                      </a:r>
                      <a:endParaRPr lang="en-US" sz="900" b="1" dirty="0"/>
                    </a:p>
                  </a:txBody>
                  <a:tcPr>
                    <a:solidFill>
                      <a:schemeClr val="accent4">
                        <a:lumMod val="20000"/>
                        <a:lumOff val="80000"/>
                      </a:schemeClr>
                    </a:solidFill>
                  </a:tcPr>
                </a:tc>
                <a:tc>
                  <a:txBody>
                    <a:bodyPr/>
                    <a:lstStyle/>
                    <a:p>
                      <a:pPr algn="ctr"/>
                      <a:r>
                        <a:rPr lang="en-US" sz="900" b="1" dirty="0" smtClean="0"/>
                        <a:t>Professional – 84%</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11"/>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$74,000</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dirty="0" smtClean="0"/>
                        <a:t>$73,000</a:t>
                      </a:r>
                      <a:endParaRPr lang="en-US" sz="900" b="1" dirty="0"/>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1" dirty="0" smtClean="0"/>
                        <a:t>$73,000</a:t>
                      </a:r>
                      <a:endParaRPr lang="en-US" sz="900" b="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2"/>
                  </a:ext>
                </a:extLst>
              </a:tr>
              <a:tr h="224792">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baseline="0" dirty="0" smtClean="0"/>
                        <a:t>85%</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dirty="0" smtClean="0"/>
                        <a:t>85%</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1" dirty="0" smtClean="0"/>
                        <a:t>85%</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3"/>
                  </a:ext>
                </a:extLst>
              </a:tr>
              <a:tr h="125314">
                <a:tc>
                  <a:txBody>
                    <a:bodyPr/>
                    <a:lstStyle/>
                    <a:p>
                      <a:pPr algn="ctr"/>
                      <a:endParaRPr lang="en-US" sz="200" b="1" dirty="0"/>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endParaRPr lang="en-US" sz="1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1"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1"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24792">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endParaRPr lang="en-US" sz="1050" b="1"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Watching TV – 83%</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baseline="0" dirty="0" smtClean="0"/>
                        <a:t>Watching TV</a:t>
                      </a:r>
                      <a:r>
                        <a:rPr lang="en-US" sz="900" b="1" dirty="0" smtClean="0"/>
                        <a:t> – 77%</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1" dirty="0" smtClean="0">
                          <a:solidFill>
                            <a:srgbClr val="C00000"/>
                          </a:solidFill>
                        </a:rPr>
                        <a:t>Time</a:t>
                      </a:r>
                      <a:r>
                        <a:rPr lang="en-US" sz="900" b="1" baseline="0" dirty="0" smtClean="0">
                          <a:solidFill>
                            <a:srgbClr val="C00000"/>
                          </a:solidFill>
                        </a:rPr>
                        <a:t> with friends </a:t>
                      </a:r>
                      <a:r>
                        <a:rPr lang="en-US" sz="900" b="1" dirty="0" smtClean="0">
                          <a:solidFill>
                            <a:srgbClr val="C00000"/>
                          </a:solidFill>
                        </a:rPr>
                        <a:t>– 79%</a:t>
                      </a:r>
                      <a:endParaRPr lang="en-US" sz="9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5"/>
                  </a:ext>
                </a:extLst>
              </a:tr>
              <a:tr h="224792">
                <a:tc vMerge="1">
                  <a:txBody>
                    <a:bodyPr/>
                    <a:lstStyle/>
                    <a:p>
                      <a:endParaRPr lang="en-US"/>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solidFill>
                            <a:schemeClr val="tx1"/>
                          </a:solidFill>
                        </a:rPr>
                        <a:t>Broadcast</a:t>
                      </a:r>
                      <a:r>
                        <a:rPr lang="en-US" sz="900" b="1" baseline="0" dirty="0" smtClean="0">
                          <a:solidFill>
                            <a:schemeClr val="tx1"/>
                          </a:solidFill>
                        </a:rPr>
                        <a:t> TV</a:t>
                      </a:r>
                      <a:r>
                        <a:rPr lang="en-US" sz="900" b="1" dirty="0" smtClean="0">
                          <a:solidFill>
                            <a:schemeClr val="tx1"/>
                          </a:solidFill>
                        </a:rPr>
                        <a:t> – 8</a:t>
                      </a:r>
                      <a:r>
                        <a:rPr lang="en-US" sz="900" b="1" baseline="0" dirty="0" smtClean="0">
                          <a:solidFill>
                            <a:schemeClr val="tx1"/>
                          </a:solidFill>
                        </a:rPr>
                        <a:t> hours</a:t>
                      </a:r>
                      <a:endParaRPr lang="en-US" sz="900" b="1"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dirty="0" smtClean="0">
                          <a:solidFill>
                            <a:srgbClr val="C00000"/>
                          </a:solidFill>
                        </a:rPr>
                        <a:t>Internet – 8</a:t>
                      </a:r>
                      <a:r>
                        <a:rPr lang="en-US" sz="900" b="1" baseline="0" dirty="0" smtClean="0">
                          <a:solidFill>
                            <a:srgbClr val="C00000"/>
                          </a:solidFill>
                        </a:rPr>
                        <a:t> hours</a:t>
                      </a:r>
                      <a:endParaRPr lang="en-US" sz="900" b="1" dirty="0">
                        <a:solidFill>
                          <a:srgbClr val="C00000"/>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1" dirty="0" smtClean="0">
                          <a:solidFill>
                            <a:srgbClr val="C00000"/>
                          </a:solidFill>
                        </a:rPr>
                        <a:t>Internet – 8</a:t>
                      </a:r>
                      <a:r>
                        <a:rPr lang="en-US" sz="900" b="1" baseline="0" dirty="0" smtClean="0">
                          <a:solidFill>
                            <a:srgbClr val="C00000"/>
                          </a:solidFill>
                        </a:rPr>
                        <a:t> hours</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6"/>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solidFill>
                            <a:schemeClr val="tx1"/>
                          </a:solidFill>
                        </a:rPr>
                        <a:t>Desktop – 39% of time</a:t>
                      </a: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gn="ctr"/>
                      <a:r>
                        <a:rPr lang="en-US" sz="900" b="1" dirty="0" smtClean="0">
                          <a:solidFill>
                            <a:srgbClr val="C00000"/>
                          </a:solidFill>
                        </a:rPr>
                        <a:t>Lap</a:t>
                      </a:r>
                      <a:r>
                        <a:rPr lang="en-US" sz="900" b="1" baseline="0" dirty="0" smtClean="0">
                          <a:solidFill>
                            <a:srgbClr val="C00000"/>
                          </a:solidFill>
                        </a:rPr>
                        <a:t>top</a:t>
                      </a:r>
                      <a:r>
                        <a:rPr lang="en-US" sz="900" b="1" dirty="0" smtClean="0">
                          <a:solidFill>
                            <a:srgbClr val="C00000"/>
                          </a:solidFill>
                        </a:rPr>
                        <a:t> – 38% of time</a:t>
                      </a:r>
                      <a:endParaRPr lang="en-US" sz="900" b="1" dirty="0">
                        <a:solidFill>
                          <a:srgbClr val="C00000"/>
                        </a:solidFill>
                      </a:endParaRPr>
                    </a:p>
                  </a:txBody>
                  <a:tcPr>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a:r>
                        <a:rPr lang="en-US" sz="900" b="1" dirty="0" smtClean="0">
                          <a:solidFill>
                            <a:srgbClr val="C00000"/>
                          </a:solidFill>
                        </a:rPr>
                        <a:t>Laptop – 39% of time</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10017"/>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solidFill>
                            <a:schemeClr val="tx1"/>
                          </a:solidFill>
                        </a:rPr>
                        <a:t>Smartphone – 79%</a:t>
                      </a:r>
                      <a:endParaRPr lang="en-US" sz="900" b="1" dirty="0">
                        <a:solidFill>
                          <a:schemeClr val="tx1"/>
                        </a:solidFill>
                      </a:endParaRPr>
                    </a:p>
                  </a:txBody>
                  <a:tcPr>
                    <a:solidFill>
                      <a:schemeClr val="accent5">
                        <a:lumMod val="20000"/>
                        <a:lumOff val="80000"/>
                      </a:schemeClr>
                    </a:solidFill>
                  </a:tcPr>
                </a:tc>
                <a:tc>
                  <a:txBody>
                    <a:bodyPr/>
                    <a:lstStyle/>
                    <a:p>
                      <a:pPr algn="ctr"/>
                      <a:r>
                        <a:rPr lang="en-US" sz="900" b="1" dirty="0" smtClean="0">
                          <a:solidFill>
                            <a:srgbClr val="C00000"/>
                          </a:solidFill>
                        </a:rPr>
                        <a:t>Laptop – 87%</a:t>
                      </a:r>
                      <a:endParaRPr lang="en-US" sz="900" b="1" dirty="0">
                        <a:solidFill>
                          <a:srgbClr val="C00000"/>
                        </a:solidFill>
                      </a:endParaRPr>
                    </a:p>
                  </a:txBody>
                  <a:tcPr>
                    <a:solidFill>
                      <a:schemeClr val="accent4">
                        <a:lumMod val="20000"/>
                        <a:lumOff val="80000"/>
                      </a:schemeClr>
                    </a:solidFill>
                  </a:tcPr>
                </a:tc>
                <a:tc>
                  <a:txBody>
                    <a:bodyPr/>
                    <a:lstStyle/>
                    <a:p>
                      <a:pPr algn="ctr"/>
                      <a:r>
                        <a:rPr lang="en-US" sz="900" b="1" dirty="0" smtClean="0">
                          <a:solidFill>
                            <a:srgbClr val="C00000"/>
                          </a:solidFill>
                        </a:rPr>
                        <a:t>Laptop – 84%</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18"/>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solidFill>
                            <a:schemeClr val="tx1"/>
                          </a:solidFill>
                        </a:rPr>
                        <a:t>Movies – 80%</a:t>
                      </a:r>
                      <a:endParaRPr lang="en-US" sz="900" b="1" dirty="0">
                        <a:solidFill>
                          <a:schemeClr val="tx1"/>
                        </a:solidFill>
                      </a:endParaRPr>
                    </a:p>
                  </a:txBody>
                  <a:tcPr>
                    <a:solidFill>
                      <a:schemeClr val="accent5">
                        <a:lumMod val="20000"/>
                        <a:lumOff val="80000"/>
                      </a:schemeClr>
                    </a:solidFill>
                  </a:tcPr>
                </a:tc>
                <a:tc>
                  <a:txBody>
                    <a:bodyPr/>
                    <a:lstStyle/>
                    <a:p>
                      <a:pPr algn="ctr"/>
                      <a:r>
                        <a:rPr lang="en-US" sz="900" b="1" dirty="0" smtClean="0">
                          <a:solidFill>
                            <a:srgbClr val="C00000"/>
                          </a:solidFill>
                        </a:rPr>
                        <a:t>Drama – 76%</a:t>
                      </a:r>
                      <a:endParaRPr lang="en-US" sz="900" b="1" dirty="0">
                        <a:solidFill>
                          <a:srgbClr val="C00000"/>
                        </a:solidFill>
                      </a:endParaRPr>
                    </a:p>
                  </a:txBody>
                  <a:tcPr>
                    <a:solidFill>
                      <a:schemeClr val="accent4">
                        <a:lumMod val="20000"/>
                        <a:lumOff val="80000"/>
                      </a:schemeClr>
                    </a:solidFill>
                  </a:tcPr>
                </a:tc>
                <a:tc>
                  <a:txBody>
                    <a:bodyPr/>
                    <a:lstStyle/>
                    <a:p>
                      <a:pPr algn="ctr"/>
                      <a:r>
                        <a:rPr lang="en-US" sz="900" b="1" dirty="0" smtClean="0">
                          <a:solidFill>
                            <a:srgbClr val="C00000"/>
                          </a:solidFill>
                        </a:rPr>
                        <a:t>Comedy – 65%</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19"/>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64%</a:t>
                      </a:r>
                      <a:endParaRPr lang="en-US" sz="900" b="1" dirty="0"/>
                    </a:p>
                  </a:txBody>
                  <a:tcPr>
                    <a:solidFill>
                      <a:schemeClr val="accent5">
                        <a:lumMod val="20000"/>
                        <a:lumOff val="80000"/>
                      </a:schemeClr>
                    </a:solidFill>
                  </a:tcPr>
                </a:tc>
                <a:tc>
                  <a:txBody>
                    <a:bodyPr/>
                    <a:lstStyle/>
                    <a:p>
                      <a:pPr algn="ctr"/>
                      <a:r>
                        <a:rPr lang="en-US" sz="900" b="1" dirty="0" smtClean="0"/>
                        <a:t>Facebook – 67%</a:t>
                      </a:r>
                      <a:endParaRPr lang="en-US" sz="900" b="1" dirty="0"/>
                    </a:p>
                  </a:txBody>
                  <a:tcPr>
                    <a:solidFill>
                      <a:schemeClr val="accent4">
                        <a:lumMod val="20000"/>
                        <a:lumOff val="80000"/>
                      </a:schemeClr>
                    </a:solidFill>
                  </a:tcPr>
                </a:tc>
                <a:tc>
                  <a:txBody>
                    <a:bodyPr/>
                    <a:lstStyle/>
                    <a:p>
                      <a:pPr algn="ctr"/>
                      <a:r>
                        <a:rPr lang="en-US" sz="900" b="1" dirty="0" smtClean="0"/>
                        <a:t>Facebook – 71%</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20"/>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a:t>
                      </a:r>
                      <a:r>
                        <a:rPr lang="en-US" sz="900" b="1" baseline="0" dirty="0" smtClean="0"/>
                        <a:t> </a:t>
                      </a:r>
                      <a:r>
                        <a:rPr lang="en-US" sz="900" b="1" dirty="0" smtClean="0"/>
                        <a:t> – 85%</a:t>
                      </a:r>
                      <a:endParaRPr lang="en-US" sz="900" b="1" dirty="0"/>
                    </a:p>
                  </a:txBody>
                  <a:tcPr>
                    <a:solidFill>
                      <a:schemeClr val="accent5">
                        <a:lumMod val="20000"/>
                        <a:lumOff val="80000"/>
                      </a:schemeClr>
                    </a:solidFill>
                  </a:tcPr>
                </a:tc>
                <a:tc>
                  <a:txBody>
                    <a:bodyPr/>
                    <a:lstStyle/>
                    <a:p>
                      <a:pPr algn="ctr"/>
                      <a:r>
                        <a:rPr lang="en-US" sz="900" b="1" dirty="0" smtClean="0"/>
                        <a:t>Supermarket – 84%</a:t>
                      </a:r>
                      <a:endParaRPr lang="en-US" sz="900" b="1" dirty="0"/>
                    </a:p>
                  </a:txBody>
                  <a:tcPr>
                    <a:solidFill>
                      <a:schemeClr val="accent4">
                        <a:lumMod val="20000"/>
                        <a:lumOff val="80000"/>
                      </a:schemeClr>
                    </a:solidFill>
                  </a:tcPr>
                </a:tc>
                <a:tc>
                  <a:txBody>
                    <a:bodyPr/>
                    <a:lstStyle/>
                    <a:p>
                      <a:pPr algn="ctr"/>
                      <a:r>
                        <a:rPr lang="en-US" sz="900" b="1" dirty="0" smtClean="0"/>
                        <a:t>Supermarket – 83%</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21"/>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38%</a:t>
                      </a:r>
                      <a:endParaRPr lang="en-US" sz="900" b="1" dirty="0"/>
                    </a:p>
                  </a:txBody>
                  <a:tcPr>
                    <a:solidFill>
                      <a:schemeClr val="accent5">
                        <a:lumMod val="20000"/>
                        <a:lumOff val="80000"/>
                      </a:schemeClr>
                    </a:solidFill>
                  </a:tcPr>
                </a:tc>
                <a:tc>
                  <a:txBody>
                    <a:bodyPr/>
                    <a:lstStyle/>
                    <a:p>
                      <a:pPr algn="ctr"/>
                      <a:r>
                        <a:rPr lang="en-US" sz="900" b="1" dirty="0" smtClean="0"/>
                        <a:t>Sedan – 51%</a:t>
                      </a:r>
                      <a:endParaRPr lang="en-US" sz="900" b="1" dirty="0"/>
                    </a:p>
                  </a:txBody>
                  <a:tcPr>
                    <a:solidFill>
                      <a:schemeClr val="accent4">
                        <a:lumMod val="20000"/>
                        <a:lumOff val="80000"/>
                      </a:schemeClr>
                    </a:solidFill>
                  </a:tcPr>
                </a:tc>
                <a:tc>
                  <a:txBody>
                    <a:bodyPr/>
                    <a:lstStyle/>
                    <a:p>
                      <a:pPr algn="ctr"/>
                      <a:r>
                        <a:rPr lang="en-US" sz="900" b="1" dirty="0" smtClean="0"/>
                        <a:t>Sedan – 46%</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22"/>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Toyota – 14%</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dirty="0" smtClean="0"/>
                        <a:t>Toyota</a:t>
                      </a:r>
                      <a:r>
                        <a:rPr lang="en-US" sz="900" b="1" baseline="0" dirty="0" smtClean="0"/>
                        <a:t> </a:t>
                      </a:r>
                      <a:r>
                        <a:rPr lang="en-US" sz="900" b="1" dirty="0" smtClean="0"/>
                        <a:t>– 19%</a:t>
                      </a:r>
                      <a:endParaRPr lang="en-US" sz="900" b="1" dirty="0"/>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1" dirty="0" smtClean="0"/>
                        <a:t>Toyota – 32%</a:t>
                      </a:r>
                      <a:endParaRPr lang="en-US" sz="900" b="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23"/>
                  </a:ext>
                </a:extLst>
              </a:tr>
            </a:tbl>
          </a:graphicData>
        </a:graphic>
      </p:graphicFrame>
      <p:graphicFrame>
        <p:nvGraphicFramePr>
          <p:cNvPr id="6" name="Table 5"/>
          <p:cNvGraphicFramePr>
            <a:graphicFrameLocks noGrp="1"/>
          </p:cNvGraphicFramePr>
          <p:nvPr>
            <p:extLst/>
          </p:nvPr>
        </p:nvGraphicFramePr>
        <p:xfrm>
          <a:off x="5867400" y="4114800"/>
          <a:ext cx="3200400" cy="2667000"/>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36676">
                <a:tc gridSpan="4">
                  <a:txBody>
                    <a:bodyPr/>
                    <a:lstStyle/>
                    <a:p>
                      <a:pPr algn="ctr"/>
                      <a:r>
                        <a:rPr lang="en-US" sz="1200" b="1" dirty="0" smtClean="0">
                          <a:solidFill>
                            <a:schemeClr val="accent1">
                              <a:lumMod val="75000"/>
                            </a:schemeClr>
                          </a:solidFill>
                        </a:rPr>
                        <a:t>G A M B L I N G / G A M I N G   P O T E N T I A L</a:t>
                      </a:r>
                      <a:endParaRPr lang="en-US" sz="1200" b="1" dirty="0">
                        <a:solidFill>
                          <a:schemeClr val="accent1">
                            <a:lumMod val="75000"/>
                          </a:schemeClr>
                        </a:solidFill>
                      </a:endParaRPr>
                    </a:p>
                  </a:txBody>
                  <a:tcPr anchor="ctr">
                    <a:solidFill>
                      <a:schemeClr val="bg1">
                        <a:lumMod val="95000"/>
                      </a:schemeClr>
                    </a:solidFill>
                  </a:tcPr>
                </a:tc>
                <a:tc hMerge="1">
                  <a:txBody>
                    <a:bodyPr/>
                    <a:lstStyle/>
                    <a:p>
                      <a:endParaRPr lang="en-US" dirty="0"/>
                    </a:p>
                  </a:txBody>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594418">
                <a:tc>
                  <a:txBody>
                    <a:bodyPr/>
                    <a:lstStyle/>
                    <a:p>
                      <a:pPr algn="ctr"/>
                      <a:endParaRPr lang="en-US" sz="1200" b="1" dirty="0">
                        <a:solidFill>
                          <a:schemeClr val="accent1">
                            <a:lumMod val="75000"/>
                          </a:schemeClr>
                        </a:solidFill>
                      </a:endParaRPr>
                    </a:p>
                  </a:txBody>
                  <a:tcPr anchor="ctr">
                    <a:solidFill>
                      <a:schemeClr val="bg1">
                        <a:lumMod val="95000"/>
                      </a:schemeClr>
                    </a:solidFill>
                  </a:tcPr>
                </a:tc>
                <a:tc>
                  <a:txBody>
                    <a:bodyPr/>
                    <a:lstStyle/>
                    <a:p>
                      <a:pPr algn="ctr"/>
                      <a:r>
                        <a:rPr lang="en-US" sz="1050" b="1" dirty="0" smtClean="0">
                          <a:solidFill>
                            <a:schemeClr val="bg1"/>
                          </a:solidFill>
                        </a:rPr>
                        <a:t>High Frequency</a:t>
                      </a:r>
                      <a:r>
                        <a:rPr lang="en-US" sz="1050" b="1" baseline="0" dirty="0" smtClean="0">
                          <a:solidFill>
                            <a:schemeClr val="bg1"/>
                          </a:solidFill>
                        </a:rPr>
                        <a:t> </a:t>
                      </a:r>
                      <a:r>
                        <a:rPr lang="en-US" sz="1050" b="1" dirty="0" smtClean="0">
                          <a:solidFill>
                            <a:schemeClr val="bg1"/>
                          </a:solidFill>
                        </a:rPr>
                        <a:t>Players</a:t>
                      </a:r>
                    </a:p>
                  </a:txBody>
                  <a:tcPr anchor="ctr">
                    <a:solidFill>
                      <a:schemeClr val="accent1"/>
                    </a:solidFill>
                  </a:tcPr>
                </a:tc>
                <a:tc>
                  <a:txBody>
                    <a:bodyPr/>
                    <a:lstStyle/>
                    <a:p>
                      <a:pPr algn="ctr"/>
                      <a:r>
                        <a:rPr lang="en-US" sz="1050" b="1" dirty="0" smtClean="0">
                          <a:solidFill>
                            <a:schemeClr val="bg1"/>
                          </a:solidFill>
                        </a:rPr>
                        <a:t>Low </a:t>
                      </a:r>
                    </a:p>
                    <a:p>
                      <a:pPr algn="ctr"/>
                      <a:r>
                        <a:rPr lang="en-US" sz="1050" b="1" dirty="0" smtClean="0">
                          <a:solidFill>
                            <a:schemeClr val="bg1"/>
                          </a:solidFill>
                        </a:rPr>
                        <a:t>Frequency Players</a:t>
                      </a:r>
                      <a:endParaRPr lang="en-US" sz="1050" b="1" dirty="0">
                        <a:solidFill>
                          <a:schemeClr val="bg1"/>
                        </a:solidFill>
                      </a:endParaRPr>
                    </a:p>
                  </a:txBody>
                  <a:tcPr anchor="ctr">
                    <a:solidFill>
                      <a:srgbClr val="8064A2"/>
                    </a:solidFill>
                  </a:tcPr>
                </a:tc>
                <a:tc>
                  <a:txBody>
                    <a:bodyPr/>
                    <a:lstStyle/>
                    <a:p>
                      <a:pPr algn="ctr"/>
                      <a:r>
                        <a:rPr lang="en-US" sz="1050" b="1" dirty="0" smtClean="0">
                          <a:solidFill>
                            <a:schemeClr val="bg1"/>
                          </a:solidFill>
                        </a:rPr>
                        <a:t>Non-Players</a:t>
                      </a:r>
                      <a:endParaRPr lang="en-US" sz="1050" b="1" dirty="0">
                        <a:solidFill>
                          <a:schemeClr val="bg1"/>
                        </a:solidFill>
                      </a:endParaRPr>
                    </a:p>
                  </a:txBody>
                  <a:tcPr anchor="ctr">
                    <a:solidFill>
                      <a:srgbClr val="C0504D"/>
                    </a:solidFill>
                  </a:tcPr>
                </a:tc>
                <a:extLst>
                  <a:ext uri="{0D108BD9-81ED-4DB2-BD59-A6C34878D82A}">
                    <a16:rowId xmlns:a16="http://schemas.microsoft.com/office/drawing/2014/main" val="10001"/>
                  </a:ext>
                </a:extLst>
              </a:tr>
              <a:tr h="265208">
                <a:tc>
                  <a:txBody>
                    <a:bodyPr/>
                    <a:lstStyle/>
                    <a:p>
                      <a:pPr algn="r"/>
                      <a:r>
                        <a:rPr lang="en-US" sz="1050" b="1" dirty="0" smtClean="0"/>
                        <a:t>Risk Meter</a:t>
                      </a:r>
                      <a:endParaRPr lang="en-US" sz="1050" b="1" dirty="0"/>
                    </a:p>
                  </a:txBody>
                  <a:tcPr anchor="ctr"/>
                </a:tc>
                <a:tc>
                  <a:txBody>
                    <a:bodyPr/>
                    <a:lstStyle/>
                    <a:p>
                      <a:pPr algn="ctr"/>
                      <a:r>
                        <a:rPr lang="en-US" sz="1050" b="0" i="0" dirty="0" smtClean="0"/>
                        <a:t>15</a:t>
                      </a:r>
                      <a:endParaRPr lang="en-US" sz="1050" b="0" i="0" dirty="0"/>
                    </a:p>
                  </a:txBody>
                  <a:tcPr anchor="ctr">
                    <a:solidFill>
                      <a:schemeClr val="accent1">
                        <a:lumMod val="20000"/>
                        <a:lumOff val="80000"/>
                      </a:schemeClr>
                    </a:solidFill>
                  </a:tcPr>
                </a:tc>
                <a:tc>
                  <a:txBody>
                    <a:bodyPr/>
                    <a:lstStyle/>
                    <a:p>
                      <a:pPr algn="ctr"/>
                      <a:r>
                        <a:rPr lang="en-US" sz="1050" b="0" i="0" dirty="0" smtClean="0"/>
                        <a:t>14</a:t>
                      </a:r>
                      <a:endParaRPr lang="en-US" sz="1050" b="0" i="0" dirty="0"/>
                    </a:p>
                  </a:txBody>
                  <a:tcPr anchor="ctr">
                    <a:solidFill>
                      <a:srgbClr val="E6E0EC"/>
                    </a:solidFill>
                  </a:tcPr>
                </a:tc>
                <a:tc>
                  <a:txBody>
                    <a:bodyPr/>
                    <a:lstStyle/>
                    <a:p>
                      <a:pPr algn="ctr"/>
                      <a:r>
                        <a:rPr lang="en-US" sz="1050" b="0" i="0" dirty="0" smtClean="0"/>
                        <a:t>12</a:t>
                      </a:r>
                      <a:endParaRPr lang="en-US" sz="1050" b="0" i="0" dirty="0"/>
                    </a:p>
                  </a:txBody>
                  <a:tcPr anchor="ctr">
                    <a:solidFill>
                      <a:srgbClr val="F2DCDB"/>
                    </a:solidFill>
                  </a:tcPr>
                </a:tc>
                <a:extLst>
                  <a:ext uri="{0D108BD9-81ED-4DB2-BD59-A6C34878D82A}">
                    <a16:rowId xmlns:a16="http://schemas.microsoft.com/office/drawing/2014/main" val="10002"/>
                  </a:ext>
                </a:extLst>
              </a:tr>
              <a:tr h="602745">
                <a:tc>
                  <a:txBody>
                    <a:bodyPr/>
                    <a:lstStyle/>
                    <a:p>
                      <a:pPr algn="r"/>
                      <a:r>
                        <a:rPr lang="en-US" sz="1050" b="1" dirty="0" smtClean="0"/>
                        <a:t>Gaming/ Gambling Tendency</a:t>
                      </a:r>
                      <a:endParaRPr lang="en-US" sz="1050" b="1" dirty="0"/>
                    </a:p>
                  </a:txBody>
                  <a:tcPr anchor="ctr"/>
                </a:tc>
                <a:tc>
                  <a:txBody>
                    <a:bodyPr/>
                    <a:lstStyle/>
                    <a:p>
                      <a:pPr algn="ctr"/>
                      <a:r>
                        <a:rPr lang="en-US" sz="1050" b="0" i="0" dirty="0" smtClean="0"/>
                        <a:t>16</a:t>
                      </a:r>
                      <a:endParaRPr lang="en-US" sz="1050" b="0" i="0" dirty="0"/>
                    </a:p>
                  </a:txBody>
                  <a:tcPr anchor="ctr">
                    <a:solidFill>
                      <a:schemeClr val="accent1">
                        <a:lumMod val="20000"/>
                        <a:lumOff val="80000"/>
                      </a:schemeClr>
                    </a:solidFill>
                  </a:tcPr>
                </a:tc>
                <a:tc>
                  <a:txBody>
                    <a:bodyPr/>
                    <a:lstStyle/>
                    <a:p>
                      <a:pPr algn="ctr"/>
                      <a:r>
                        <a:rPr lang="en-US" sz="1050" b="0" i="0" dirty="0" smtClean="0"/>
                        <a:t>14</a:t>
                      </a:r>
                      <a:endParaRPr lang="en-US" sz="1050" b="0" i="0" dirty="0"/>
                    </a:p>
                  </a:txBody>
                  <a:tcPr anchor="ctr">
                    <a:solidFill>
                      <a:srgbClr val="E6E0EC"/>
                    </a:solidFill>
                  </a:tcPr>
                </a:tc>
                <a:tc>
                  <a:txBody>
                    <a:bodyPr/>
                    <a:lstStyle/>
                    <a:p>
                      <a:pPr algn="ctr"/>
                      <a:r>
                        <a:rPr lang="en-US" sz="1050" b="0" i="0" dirty="0" smtClean="0"/>
                        <a:t>11</a:t>
                      </a:r>
                      <a:endParaRPr lang="en-US" sz="1050" b="0" i="0" dirty="0"/>
                    </a:p>
                  </a:txBody>
                  <a:tcPr anchor="ctr">
                    <a:solidFill>
                      <a:srgbClr val="F2DCDB"/>
                    </a:solidFill>
                  </a:tcPr>
                </a:tc>
                <a:extLst>
                  <a:ext uri="{0D108BD9-81ED-4DB2-BD59-A6C34878D82A}">
                    <a16:rowId xmlns:a16="http://schemas.microsoft.com/office/drawing/2014/main" val="10003"/>
                  </a:ext>
                </a:extLst>
              </a:tr>
              <a:tr h="602745">
                <a:tc>
                  <a:txBody>
                    <a:bodyPr/>
                    <a:lstStyle/>
                    <a:p>
                      <a:pPr algn="r"/>
                      <a:r>
                        <a:rPr lang="en-US" sz="1050" b="1" dirty="0" smtClean="0"/>
                        <a:t>Maryland Lottery Perception</a:t>
                      </a:r>
                      <a:endParaRPr lang="en-US" sz="1050" b="1" dirty="0"/>
                    </a:p>
                  </a:txBody>
                  <a:tcPr anchor="ctr"/>
                </a:tc>
                <a:tc>
                  <a:txBody>
                    <a:bodyPr/>
                    <a:lstStyle/>
                    <a:p>
                      <a:pPr algn="ctr"/>
                      <a:r>
                        <a:rPr lang="en-US" sz="1050" b="0" i="0" dirty="0" smtClean="0"/>
                        <a:t>32</a:t>
                      </a:r>
                      <a:endParaRPr lang="en-US" sz="1050" b="0" i="0" dirty="0"/>
                    </a:p>
                  </a:txBody>
                  <a:tcPr anchor="ctr">
                    <a:solidFill>
                      <a:schemeClr val="accent1">
                        <a:lumMod val="20000"/>
                        <a:lumOff val="80000"/>
                      </a:schemeClr>
                    </a:solidFill>
                  </a:tcPr>
                </a:tc>
                <a:tc>
                  <a:txBody>
                    <a:bodyPr/>
                    <a:lstStyle/>
                    <a:p>
                      <a:pPr algn="ctr"/>
                      <a:r>
                        <a:rPr lang="en-US" sz="1050" b="0" i="0" dirty="0" smtClean="0"/>
                        <a:t>28</a:t>
                      </a:r>
                      <a:endParaRPr lang="en-US" sz="1050" b="0" i="0" dirty="0"/>
                    </a:p>
                  </a:txBody>
                  <a:tcPr anchor="ctr">
                    <a:solidFill>
                      <a:srgbClr val="E6E0EC"/>
                    </a:solidFill>
                  </a:tcPr>
                </a:tc>
                <a:tc>
                  <a:txBody>
                    <a:bodyPr/>
                    <a:lstStyle/>
                    <a:p>
                      <a:pPr algn="ctr"/>
                      <a:r>
                        <a:rPr lang="en-US" sz="1050" b="0" i="0" dirty="0" smtClean="0"/>
                        <a:t>24</a:t>
                      </a:r>
                      <a:endParaRPr lang="en-US" sz="1050" b="0" i="0" dirty="0"/>
                    </a:p>
                  </a:txBody>
                  <a:tcPr anchor="ctr">
                    <a:solidFill>
                      <a:srgbClr val="F2DCDB"/>
                    </a:solidFill>
                  </a:tcPr>
                </a:tc>
                <a:extLst>
                  <a:ext uri="{0D108BD9-81ED-4DB2-BD59-A6C34878D82A}">
                    <a16:rowId xmlns:a16="http://schemas.microsoft.com/office/drawing/2014/main" val="10004"/>
                  </a:ext>
                </a:extLst>
              </a:tr>
              <a:tr h="265208">
                <a:tc>
                  <a:txBody>
                    <a:bodyPr/>
                    <a:lstStyle/>
                    <a:p>
                      <a:pPr algn="r"/>
                      <a:r>
                        <a:rPr lang="en-US" sz="1050" b="1" dirty="0" smtClean="0">
                          <a:solidFill>
                            <a:schemeClr val="tx1"/>
                          </a:solidFill>
                        </a:rPr>
                        <a:t>Total Score</a:t>
                      </a:r>
                      <a:endParaRPr lang="en-US" sz="1050" b="1" dirty="0">
                        <a:solidFill>
                          <a:schemeClr val="tx1"/>
                        </a:solidFill>
                      </a:endParaRPr>
                    </a:p>
                  </a:txBody>
                  <a:tcPr anchor="ctr">
                    <a:noFill/>
                  </a:tcPr>
                </a:tc>
                <a:tc>
                  <a:txBody>
                    <a:bodyPr/>
                    <a:lstStyle/>
                    <a:p>
                      <a:pPr algn="ctr"/>
                      <a:r>
                        <a:rPr lang="en-US" sz="1050" b="1" i="0" dirty="0" smtClean="0"/>
                        <a:t>63</a:t>
                      </a:r>
                      <a:endParaRPr lang="en-US" sz="1050" b="1" i="0" dirty="0"/>
                    </a:p>
                  </a:txBody>
                  <a:tcPr anchor="ctr">
                    <a:solidFill>
                      <a:schemeClr val="accent1">
                        <a:lumMod val="20000"/>
                        <a:lumOff val="80000"/>
                      </a:schemeClr>
                    </a:solidFill>
                  </a:tcPr>
                </a:tc>
                <a:tc>
                  <a:txBody>
                    <a:bodyPr/>
                    <a:lstStyle/>
                    <a:p>
                      <a:pPr algn="ctr"/>
                      <a:r>
                        <a:rPr lang="en-US" sz="1050" b="1" i="0" dirty="0" smtClean="0"/>
                        <a:t>56</a:t>
                      </a:r>
                      <a:endParaRPr lang="en-US" sz="1050" b="1" i="0" dirty="0"/>
                    </a:p>
                  </a:txBody>
                  <a:tcPr anchor="ctr">
                    <a:solidFill>
                      <a:srgbClr val="E6E0EC"/>
                    </a:solidFill>
                  </a:tcPr>
                </a:tc>
                <a:tc>
                  <a:txBody>
                    <a:bodyPr/>
                    <a:lstStyle/>
                    <a:p>
                      <a:pPr algn="ctr"/>
                      <a:r>
                        <a:rPr lang="en-US" sz="1050" b="1" i="0" dirty="0" smtClean="0"/>
                        <a:t>47</a:t>
                      </a:r>
                      <a:endParaRPr lang="en-US" sz="1050" b="1" i="0" dirty="0"/>
                    </a:p>
                  </a:txBody>
                  <a:tcPr anchor="ctr">
                    <a:solidFill>
                      <a:srgbClr val="F2DCDB"/>
                    </a:solidFill>
                  </a:tcPr>
                </a:tc>
                <a:extLst>
                  <a:ext uri="{0D108BD9-81ED-4DB2-BD59-A6C34878D82A}">
                    <a16:rowId xmlns:a16="http://schemas.microsoft.com/office/drawing/2014/main" val="1000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938274159"/>
              </p:ext>
            </p:extLst>
          </p:nvPr>
        </p:nvGraphicFramePr>
        <p:xfrm>
          <a:off x="5867400" y="1269999"/>
          <a:ext cx="3200400" cy="2768601"/>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267541">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lumMod val="75000"/>
                            </a:schemeClr>
                          </a:solidFill>
                        </a:rPr>
                        <a:t>C U R </a:t>
                      </a:r>
                      <a:r>
                        <a:rPr lang="en-US" sz="1200" b="1" dirty="0" err="1" smtClean="0">
                          <a:solidFill>
                            <a:schemeClr val="accent1">
                              <a:lumMod val="75000"/>
                            </a:schemeClr>
                          </a:solidFill>
                        </a:rPr>
                        <a:t>R</a:t>
                      </a:r>
                      <a:r>
                        <a:rPr lang="en-US" sz="1200" b="1" dirty="0" smtClean="0">
                          <a:solidFill>
                            <a:schemeClr val="accent1">
                              <a:lumMod val="75000"/>
                            </a:schemeClr>
                          </a:solidFill>
                        </a:rPr>
                        <a:t> E N T</a:t>
                      </a:r>
                      <a:r>
                        <a:rPr lang="en-US" sz="1200" b="1" baseline="0" dirty="0" smtClean="0">
                          <a:solidFill>
                            <a:schemeClr val="accent1">
                              <a:lumMod val="75000"/>
                            </a:schemeClr>
                          </a:solidFill>
                        </a:rPr>
                        <a:t>  L O T </a:t>
                      </a:r>
                      <a:r>
                        <a:rPr lang="en-US" sz="1200" b="1" baseline="0" dirty="0" err="1" smtClean="0">
                          <a:solidFill>
                            <a:schemeClr val="accent1">
                              <a:lumMod val="75000"/>
                            </a:schemeClr>
                          </a:solidFill>
                        </a:rPr>
                        <a:t>T</a:t>
                      </a:r>
                      <a:r>
                        <a:rPr lang="en-US" sz="1200" b="1" baseline="0" dirty="0" smtClean="0">
                          <a:solidFill>
                            <a:schemeClr val="accent1">
                              <a:lumMod val="75000"/>
                            </a:schemeClr>
                          </a:solidFill>
                        </a:rPr>
                        <a:t> E R Y  P L A Y</a:t>
                      </a:r>
                      <a:endParaRPr lang="en-US" sz="1200" b="1" dirty="0">
                        <a:solidFill>
                          <a:schemeClr val="accent1">
                            <a:lumMod val="75000"/>
                          </a:schemeClr>
                        </a:solidFill>
                      </a:endParaRPr>
                    </a:p>
                  </a:txBody>
                  <a:tcPr anchor="ctr">
                    <a:solidFill>
                      <a:schemeClr val="bg1">
                        <a:lumMod val="95000"/>
                      </a:schemeClr>
                    </a:solidFill>
                  </a:tcPr>
                </a:tc>
                <a:tc hMerge="1">
                  <a:txBody>
                    <a:bodyPr/>
                    <a:lstStyle/>
                    <a:p>
                      <a:endParaRPr lang="en-US" dirty="0"/>
                    </a:p>
                  </a:txBody>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557376">
                <a:tc>
                  <a:txBody>
                    <a:bodyPr/>
                    <a:lstStyle/>
                    <a:p>
                      <a:pPr algn="ctr"/>
                      <a:endParaRPr lang="en-US" sz="1200" b="1" dirty="0">
                        <a:solidFill>
                          <a:schemeClr val="accent1">
                            <a:lumMod val="75000"/>
                          </a:schemeClr>
                        </a:solidFill>
                      </a:endParaRPr>
                    </a:p>
                  </a:txBody>
                  <a:tcPr anchor="ctr">
                    <a:solidFill>
                      <a:schemeClr val="bg1">
                        <a:lumMod val="95000"/>
                      </a:schemeClr>
                    </a:solidFill>
                  </a:tcPr>
                </a:tc>
                <a:tc>
                  <a:txBody>
                    <a:bodyPr/>
                    <a:lstStyle/>
                    <a:p>
                      <a:pPr algn="ctr"/>
                      <a:r>
                        <a:rPr lang="en-US" sz="1050" b="1" dirty="0" smtClean="0">
                          <a:solidFill>
                            <a:schemeClr val="bg1"/>
                          </a:solidFill>
                        </a:rPr>
                        <a:t>High Frequency</a:t>
                      </a:r>
                      <a:r>
                        <a:rPr lang="en-US" sz="1050" b="1" baseline="0" dirty="0" smtClean="0">
                          <a:solidFill>
                            <a:schemeClr val="bg1"/>
                          </a:solidFill>
                        </a:rPr>
                        <a:t> </a:t>
                      </a:r>
                      <a:r>
                        <a:rPr lang="en-US" sz="1050" b="1" dirty="0" smtClean="0">
                          <a:solidFill>
                            <a:schemeClr val="bg1"/>
                          </a:solidFill>
                        </a:rPr>
                        <a:t>Players</a:t>
                      </a:r>
                    </a:p>
                  </a:txBody>
                  <a:tcPr anchor="ctr">
                    <a:solidFill>
                      <a:schemeClr val="accent1"/>
                    </a:solidFill>
                  </a:tcPr>
                </a:tc>
                <a:tc>
                  <a:txBody>
                    <a:bodyPr/>
                    <a:lstStyle/>
                    <a:p>
                      <a:pPr algn="ctr"/>
                      <a:r>
                        <a:rPr lang="en-US" sz="1050" b="1" dirty="0" smtClean="0">
                          <a:solidFill>
                            <a:schemeClr val="bg1"/>
                          </a:solidFill>
                        </a:rPr>
                        <a:t>Low </a:t>
                      </a:r>
                    </a:p>
                    <a:p>
                      <a:pPr algn="ctr"/>
                      <a:r>
                        <a:rPr lang="en-US" sz="1050" b="1" dirty="0" smtClean="0">
                          <a:solidFill>
                            <a:schemeClr val="bg1"/>
                          </a:solidFill>
                        </a:rPr>
                        <a:t>Frequency Players</a:t>
                      </a:r>
                      <a:endParaRPr lang="en-US" sz="1050" b="1" dirty="0">
                        <a:solidFill>
                          <a:schemeClr val="bg1"/>
                        </a:solidFill>
                      </a:endParaRPr>
                    </a:p>
                  </a:txBody>
                  <a:tcPr anchor="ctr">
                    <a:solidFill>
                      <a:srgbClr val="8064A2"/>
                    </a:solidFill>
                  </a:tcPr>
                </a:tc>
                <a:tc>
                  <a:txBody>
                    <a:bodyPr/>
                    <a:lstStyle/>
                    <a:p>
                      <a:pPr algn="ctr"/>
                      <a:r>
                        <a:rPr lang="en-US" sz="1050" b="1" dirty="0" smtClean="0">
                          <a:solidFill>
                            <a:schemeClr val="bg1"/>
                          </a:solidFill>
                        </a:rPr>
                        <a:t>Non-Players</a:t>
                      </a:r>
                      <a:endParaRPr lang="en-US" sz="1050" b="1" dirty="0">
                        <a:solidFill>
                          <a:schemeClr val="bg1"/>
                        </a:solidFill>
                      </a:endParaRPr>
                    </a:p>
                  </a:txBody>
                  <a:tcPr anchor="ctr">
                    <a:solidFill>
                      <a:schemeClr val="accent2"/>
                    </a:solidFill>
                  </a:tcPr>
                </a:tc>
                <a:extLst>
                  <a:ext uri="{0D108BD9-81ED-4DB2-BD59-A6C34878D82A}">
                    <a16:rowId xmlns:a16="http://schemas.microsoft.com/office/drawing/2014/main" val="10001"/>
                  </a:ext>
                </a:extLst>
              </a:tr>
              <a:tr h="322581">
                <a:tc>
                  <a:txBody>
                    <a:bodyPr/>
                    <a:lstStyle/>
                    <a:p>
                      <a:pPr algn="r"/>
                      <a:r>
                        <a:rPr lang="en-US" sz="1050" b="1" dirty="0" smtClean="0"/>
                        <a:t>Daily</a:t>
                      </a:r>
                      <a:r>
                        <a:rPr lang="en-US" sz="1050" b="1" baseline="0" dirty="0" smtClean="0"/>
                        <a:t> Games</a:t>
                      </a:r>
                      <a:endParaRPr lang="en-US" sz="1050" b="1" dirty="0"/>
                    </a:p>
                  </a:txBody>
                  <a:tcPr anchor="ctr"/>
                </a:tc>
                <a:tc>
                  <a:txBody>
                    <a:bodyPr/>
                    <a:lstStyle/>
                    <a:p>
                      <a:pPr algn="ctr"/>
                      <a:r>
                        <a:rPr lang="en-US" sz="1050" i="0" dirty="0" smtClean="0"/>
                        <a:t>45%</a:t>
                      </a:r>
                      <a:endParaRPr lang="en-US" sz="1050" i="0" dirty="0"/>
                    </a:p>
                  </a:txBody>
                  <a:tcPr anchor="ctr">
                    <a:solidFill>
                      <a:schemeClr val="accent1">
                        <a:lumMod val="20000"/>
                        <a:lumOff val="80000"/>
                      </a:schemeClr>
                    </a:solidFill>
                  </a:tcPr>
                </a:tc>
                <a:tc>
                  <a:txBody>
                    <a:bodyPr/>
                    <a:lstStyle/>
                    <a:p>
                      <a:pPr algn="ctr"/>
                      <a:r>
                        <a:rPr lang="en-US" sz="1050" i="0" dirty="0" smtClean="0">
                          <a:solidFill>
                            <a:schemeClr val="tx1"/>
                          </a:solidFill>
                        </a:rPr>
                        <a:t>25%</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2"/>
                  </a:ext>
                </a:extLst>
              </a:tr>
              <a:tr h="304800">
                <a:tc>
                  <a:txBody>
                    <a:bodyPr/>
                    <a:lstStyle/>
                    <a:p>
                      <a:pPr algn="r"/>
                      <a:r>
                        <a:rPr lang="en-US" sz="1050" b="1" dirty="0" smtClean="0"/>
                        <a:t>Jackpot</a:t>
                      </a:r>
                      <a:endParaRPr lang="en-US" sz="1050" b="1" dirty="0"/>
                    </a:p>
                  </a:txBody>
                  <a:tcPr anchor="ctr"/>
                </a:tc>
                <a:tc>
                  <a:txBody>
                    <a:bodyPr/>
                    <a:lstStyle/>
                    <a:p>
                      <a:pPr algn="ctr"/>
                      <a:r>
                        <a:rPr lang="en-US" sz="1050" i="0" dirty="0" smtClean="0"/>
                        <a:t>85%</a:t>
                      </a:r>
                      <a:endParaRPr lang="en-US" sz="1050" i="0" dirty="0"/>
                    </a:p>
                  </a:txBody>
                  <a:tcPr anchor="ctr">
                    <a:solidFill>
                      <a:schemeClr val="accent1">
                        <a:lumMod val="20000"/>
                        <a:lumOff val="80000"/>
                      </a:schemeClr>
                    </a:solidFill>
                  </a:tcPr>
                </a:tc>
                <a:tc>
                  <a:txBody>
                    <a:bodyPr/>
                    <a:lstStyle/>
                    <a:p>
                      <a:pPr algn="ctr"/>
                      <a:r>
                        <a:rPr lang="en-US" sz="1050" i="0" dirty="0" smtClean="0">
                          <a:solidFill>
                            <a:schemeClr val="tx1"/>
                          </a:solidFill>
                        </a:rPr>
                        <a:t>76%</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3"/>
                  </a:ext>
                </a:extLst>
              </a:tr>
              <a:tr h="304800">
                <a:tc>
                  <a:txBody>
                    <a:bodyPr/>
                    <a:lstStyle/>
                    <a:p>
                      <a:pPr algn="r"/>
                      <a:r>
                        <a:rPr lang="en-US" sz="1050" b="1" dirty="0" smtClean="0"/>
                        <a:t>Scratch-Offs</a:t>
                      </a:r>
                      <a:endParaRPr lang="en-US" sz="1050" b="1" dirty="0"/>
                    </a:p>
                  </a:txBody>
                  <a:tcPr anchor="ctr"/>
                </a:tc>
                <a:tc>
                  <a:txBody>
                    <a:bodyPr/>
                    <a:lstStyle/>
                    <a:p>
                      <a:pPr algn="ctr"/>
                      <a:r>
                        <a:rPr lang="en-US" sz="1050" i="0" dirty="0" smtClean="0"/>
                        <a:t>63%</a:t>
                      </a:r>
                      <a:endParaRPr lang="en-US" sz="1050" i="0" dirty="0"/>
                    </a:p>
                  </a:txBody>
                  <a:tcPr anchor="ctr">
                    <a:solidFill>
                      <a:schemeClr val="accent1">
                        <a:lumMod val="20000"/>
                        <a:lumOff val="80000"/>
                      </a:schemeClr>
                    </a:solidFill>
                  </a:tcPr>
                </a:tc>
                <a:tc>
                  <a:txBody>
                    <a:bodyPr/>
                    <a:lstStyle/>
                    <a:p>
                      <a:pPr algn="ctr"/>
                      <a:r>
                        <a:rPr lang="en-US" sz="1050" i="0" dirty="0" smtClean="0">
                          <a:solidFill>
                            <a:schemeClr val="tx1"/>
                          </a:solidFill>
                        </a:rPr>
                        <a:t>47%</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4"/>
                  </a:ext>
                </a:extLst>
              </a:tr>
              <a:tr h="116841">
                <a:tc>
                  <a:txBody>
                    <a:bodyPr/>
                    <a:lstStyle/>
                    <a:p>
                      <a:pPr algn="r"/>
                      <a:r>
                        <a:rPr lang="en-US" sz="1050" b="1" dirty="0" smtClean="0">
                          <a:solidFill>
                            <a:schemeClr val="tx1"/>
                          </a:solidFill>
                        </a:rPr>
                        <a:t>Monitor</a:t>
                      </a:r>
                      <a:r>
                        <a:rPr lang="en-US" sz="1050" b="1" baseline="0" dirty="0" smtClean="0">
                          <a:solidFill>
                            <a:schemeClr val="tx1"/>
                          </a:solidFill>
                        </a:rPr>
                        <a:t> Games</a:t>
                      </a:r>
                      <a:endParaRPr lang="en-US" sz="1050" b="1" dirty="0">
                        <a:solidFill>
                          <a:schemeClr val="tx1"/>
                        </a:solidFill>
                      </a:endParaRPr>
                    </a:p>
                  </a:txBody>
                  <a:tcPr anchor="ctr">
                    <a:noFill/>
                  </a:tcPr>
                </a:tc>
                <a:tc>
                  <a:txBody>
                    <a:bodyPr/>
                    <a:lstStyle/>
                    <a:p>
                      <a:pPr algn="ctr"/>
                      <a:r>
                        <a:rPr lang="en-US" sz="1050" i="0" dirty="0" smtClean="0"/>
                        <a:t>9%</a:t>
                      </a:r>
                      <a:endParaRPr lang="en-US" sz="1050" i="0" dirty="0"/>
                    </a:p>
                  </a:txBody>
                  <a:tcPr anchor="ctr">
                    <a:solidFill>
                      <a:schemeClr val="accent1">
                        <a:lumMod val="20000"/>
                        <a:lumOff val="80000"/>
                      </a:schemeClr>
                    </a:solidFill>
                  </a:tcPr>
                </a:tc>
                <a:tc>
                  <a:txBody>
                    <a:bodyPr/>
                    <a:lstStyle/>
                    <a:p>
                      <a:pPr algn="ctr"/>
                      <a:r>
                        <a:rPr lang="en-US" sz="1050" i="0" dirty="0" smtClean="0">
                          <a:solidFill>
                            <a:schemeClr val="tx1"/>
                          </a:solidFill>
                        </a:rPr>
                        <a:t>1%</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5"/>
                  </a:ext>
                </a:extLst>
              </a:tr>
              <a:tr h="579120">
                <a:tc>
                  <a:txBody>
                    <a:bodyPr/>
                    <a:lstStyle/>
                    <a:p>
                      <a:pPr algn="r"/>
                      <a:r>
                        <a:rPr lang="en-US" sz="1050" b="1" dirty="0" smtClean="0">
                          <a:solidFill>
                            <a:schemeClr val="tx1"/>
                          </a:solidFill>
                        </a:rPr>
                        <a:t>Total Annual </a:t>
                      </a:r>
                      <a:r>
                        <a:rPr lang="en-US" sz="1050" b="1" baseline="0" dirty="0" smtClean="0">
                          <a:solidFill>
                            <a:schemeClr val="tx1"/>
                          </a:solidFill>
                        </a:rPr>
                        <a:t>Spend</a:t>
                      </a:r>
                      <a:endParaRPr lang="en-US" sz="1050" b="1" dirty="0">
                        <a:solidFill>
                          <a:schemeClr val="tx1"/>
                        </a:solidFill>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tx1"/>
                          </a:solidFill>
                        </a:rPr>
                        <a:t>$967</a:t>
                      </a:r>
                      <a:endParaRPr lang="en-US" sz="1050" b="1" dirty="0">
                        <a:solidFill>
                          <a:schemeClr val="tx1"/>
                        </a:solidFill>
                      </a:endParaRP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tx1"/>
                          </a:solidFill>
                        </a:rPr>
                        <a:t>$75</a:t>
                      </a:r>
                      <a:endParaRPr lang="en-US" sz="1050" b="1"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2536799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501025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062" name="think-cell Slide" r:id="rId4" imgW="381" imgH="381" progId="TCLayout.ActiveDocument.1">
                  <p:embed/>
                </p:oleObj>
              </mc:Choice>
              <mc:Fallback>
                <p:oleObj name="think-cell Slide" r:id="rId4" imgW="381" imgH="38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Text Placeholder 1"/>
          <p:cNvSpPr>
            <a:spLocks noGrp="1"/>
          </p:cNvSpPr>
          <p:nvPr>
            <p:ph type="body" sz="quarter" idx="10"/>
          </p:nvPr>
        </p:nvSpPr>
        <p:spPr>
          <a:xfrm>
            <a:off x="152400" y="152403"/>
            <a:ext cx="8991600" cy="685800"/>
          </a:xfrm>
        </p:spPr>
        <p:txBody>
          <a:bodyPr/>
          <a:lstStyle/>
          <a:p>
            <a:pPr eaLnBrk="1" hangingPunct="1">
              <a:lnSpc>
                <a:spcPct val="70000"/>
              </a:lnSpc>
            </a:pPr>
            <a:r>
              <a:rPr lang="en-US" sz="4000" dirty="0" smtClean="0">
                <a:solidFill>
                  <a:schemeClr val="tx1"/>
                </a:solidFill>
              </a:rPr>
              <a:t>Profile Comparison</a:t>
            </a:r>
          </a:p>
          <a:p>
            <a:pPr eaLnBrk="1" hangingPunct="1">
              <a:lnSpc>
                <a:spcPct val="70000"/>
              </a:lnSpc>
            </a:pPr>
            <a:r>
              <a:rPr lang="en-US" sz="2800" b="0" i="1" dirty="0" smtClean="0">
                <a:solidFill>
                  <a:schemeClr val="tx1"/>
                </a:solidFill>
              </a:rPr>
              <a:t>URBAN / HIGH INCOME </a:t>
            </a:r>
          </a:p>
        </p:txBody>
      </p:sp>
      <p:graphicFrame>
        <p:nvGraphicFramePr>
          <p:cNvPr id="3" name="Table 2"/>
          <p:cNvGraphicFramePr>
            <a:graphicFrameLocks noGrp="1"/>
          </p:cNvGraphicFramePr>
          <p:nvPr>
            <p:extLst>
              <p:ext uri="{D42A27DB-BD31-4B8C-83A1-F6EECF244321}">
                <p14:modId xmlns:p14="http://schemas.microsoft.com/office/powerpoint/2010/main" val="4099439966"/>
              </p:ext>
            </p:extLst>
          </p:nvPr>
        </p:nvGraphicFramePr>
        <p:xfrm>
          <a:off x="76200" y="1278466"/>
          <a:ext cx="5690907" cy="5587104"/>
        </p:xfrm>
        <a:graphic>
          <a:graphicData uri="http://schemas.openxmlformats.org/drawingml/2006/table">
            <a:tbl>
              <a:tblPr firstRow="1" bandRow="1">
                <a:tableStyleId>{5940675A-B579-460E-94D1-54222C63F5DA}</a:tableStyleId>
              </a:tblPr>
              <a:tblGrid>
                <a:gridCol w="304889">
                  <a:extLst>
                    <a:ext uri="{9D8B030D-6E8A-4147-A177-3AD203B41FA5}">
                      <a16:colId xmlns:a16="http://schemas.microsoft.com/office/drawing/2014/main" val="20000"/>
                    </a:ext>
                  </a:extLst>
                </a:gridCol>
                <a:gridCol w="1327467">
                  <a:extLst>
                    <a:ext uri="{9D8B030D-6E8A-4147-A177-3AD203B41FA5}">
                      <a16:colId xmlns:a16="http://schemas.microsoft.com/office/drawing/2014/main" val="20001"/>
                    </a:ext>
                  </a:extLst>
                </a:gridCol>
                <a:gridCol w="1333817">
                  <a:extLst>
                    <a:ext uri="{9D8B030D-6E8A-4147-A177-3AD203B41FA5}">
                      <a16:colId xmlns:a16="http://schemas.microsoft.com/office/drawing/2014/main" val="20002"/>
                    </a:ext>
                  </a:extLst>
                </a:gridCol>
                <a:gridCol w="1353134">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432590">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1100" b="1" dirty="0" smtClean="0">
                          <a:solidFill>
                            <a:schemeClr val="bg1"/>
                          </a:solidFill>
                        </a:rPr>
                        <a:t>High Frequency Players</a:t>
                      </a:r>
                    </a:p>
                  </a:txBody>
                  <a:tcPr>
                    <a:lnT w="12700" cap="flat" cmpd="sng" algn="ctr">
                      <a:solidFill>
                        <a:schemeClr val="tx1"/>
                      </a:solidFill>
                      <a:prstDash val="solid"/>
                      <a:round/>
                      <a:headEnd type="none" w="med" len="med"/>
                      <a:tailEnd type="none" w="med" len="med"/>
                    </a:lnT>
                    <a:solidFill>
                      <a:schemeClr val="accent1"/>
                    </a:solidFill>
                  </a:tcPr>
                </a:tc>
                <a:tc>
                  <a:txBody>
                    <a:bodyPr/>
                    <a:lstStyle/>
                    <a:p>
                      <a:pPr algn="ctr"/>
                      <a:r>
                        <a:rPr lang="en-US" sz="1100" b="1" dirty="0" smtClean="0">
                          <a:solidFill>
                            <a:schemeClr val="bg1"/>
                          </a:solidFill>
                        </a:rPr>
                        <a:t>Low Frequency Players</a:t>
                      </a:r>
                      <a:endParaRPr lang="en-US" sz="1100" b="1" dirty="0">
                        <a:solidFill>
                          <a:schemeClr val="bg1"/>
                        </a:solidFill>
                      </a:endParaRPr>
                    </a:p>
                  </a:txBody>
                  <a:tcPr>
                    <a:lnT w="12700" cap="flat" cmpd="sng" algn="ctr">
                      <a:solidFill>
                        <a:schemeClr val="tx1"/>
                      </a:solidFill>
                      <a:prstDash val="solid"/>
                      <a:round/>
                      <a:headEnd type="none" w="med" len="med"/>
                      <a:tailEnd type="none" w="med" len="med"/>
                    </a:lnT>
                    <a:solidFill>
                      <a:schemeClr val="accent4"/>
                    </a:solidFill>
                  </a:tcPr>
                </a:tc>
                <a:tc>
                  <a:txBody>
                    <a:bodyPr/>
                    <a:lstStyle/>
                    <a:p>
                      <a:pPr algn="ctr"/>
                      <a:r>
                        <a:rPr lang="en-US" sz="1100" b="1" dirty="0" smtClean="0">
                          <a:solidFill>
                            <a:schemeClr val="bg1"/>
                          </a:solidFill>
                        </a:rPr>
                        <a:t>Non-Players</a:t>
                      </a:r>
                      <a:endParaRPr lang="en-US" sz="1100" b="1"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solidFill>
                  </a:tcPr>
                </a:tc>
                <a:extLst>
                  <a:ext uri="{0D108BD9-81ED-4DB2-BD59-A6C34878D82A}">
                    <a16:rowId xmlns:a16="http://schemas.microsoft.com/office/drawing/2014/main" val="10000"/>
                  </a:ext>
                </a:extLst>
              </a:tr>
              <a:tr h="224792">
                <a:tc rowSpan="13">
                  <a:txBody>
                    <a:bodyPr/>
                    <a:lstStyle/>
                    <a:p>
                      <a:pPr algn="ctr"/>
                      <a:r>
                        <a:rPr lang="en-US" sz="1050" b="1" dirty="0" smtClean="0">
                          <a:solidFill>
                            <a:schemeClr val="accent1">
                              <a:lumMod val="75000"/>
                            </a:schemeClr>
                          </a:solidFill>
                        </a:rPr>
                        <a:t>DEMOGRAPHICS</a:t>
                      </a:r>
                      <a:endParaRPr lang="en-US" sz="1050" b="1" dirty="0">
                        <a:solidFill>
                          <a:schemeClr val="accent1">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ct val="95000"/>
                        </a:lnSpc>
                      </a:pP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48 years</a:t>
                      </a:r>
                      <a:endParaRPr lang="en-US" sz="900" b="1" dirty="0"/>
                    </a:p>
                  </a:txBody>
                  <a:tcPr>
                    <a:solidFill>
                      <a:schemeClr val="accent5">
                        <a:lumMod val="20000"/>
                        <a:lumOff val="80000"/>
                      </a:schemeClr>
                    </a:solidFill>
                  </a:tcPr>
                </a:tc>
                <a:tc>
                  <a:txBody>
                    <a:bodyPr/>
                    <a:lstStyle/>
                    <a:p>
                      <a:pPr algn="ctr"/>
                      <a:r>
                        <a:rPr lang="en-US" sz="900" b="1" dirty="0" smtClean="0"/>
                        <a:t>49 years</a:t>
                      </a:r>
                      <a:endParaRPr lang="en-US" sz="900" b="1" dirty="0"/>
                    </a:p>
                  </a:txBody>
                  <a:tcPr>
                    <a:solidFill>
                      <a:schemeClr val="accent4">
                        <a:lumMod val="20000"/>
                        <a:lumOff val="80000"/>
                      </a:schemeClr>
                    </a:solidFill>
                  </a:tcPr>
                </a:tc>
                <a:tc>
                  <a:txBody>
                    <a:bodyPr/>
                    <a:lstStyle/>
                    <a:p>
                      <a:pPr algn="ctr"/>
                      <a:r>
                        <a:rPr lang="en-US" sz="900" b="1" dirty="0" smtClean="0"/>
                        <a:t>49 years</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1"/>
                  </a:ext>
                </a:extLst>
              </a:tr>
              <a:tr h="224792">
                <a:tc vMerge="1">
                  <a:txBody>
                    <a:bodyPr/>
                    <a:lstStyle/>
                    <a:p>
                      <a:pPr algn="r"/>
                      <a:endParaRPr lang="en-US" sz="900" b="1" dirty="0"/>
                    </a:p>
                  </a:txBody>
                  <a:tcPr/>
                </a:tc>
                <a:tc>
                  <a:txBody>
                    <a:bodyPr/>
                    <a:lstStyle/>
                    <a:p>
                      <a:pPr algn="r">
                        <a:lnSpc>
                          <a:spcPct val="95000"/>
                        </a:lnSpc>
                      </a:pP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Male – 85%</a:t>
                      </a:r>
                      <a:endParaRPr lang="en-US" sz="900" b="1" dirty="0"/>
                    </a:p>
                  </a:txBody>
                  <a:tcPr>
                    <a:solidFill>
                      <a:schemeClr val="accent5">
                        <a:lumMod val="20000"/>
                        <a:lumOff val="80000"/>
                      </a:schemeClr>
                    </a:solidFill>
                  </a:tcPr>
                </a:tc>
                <a:tc>
                  <a:txBody>
                    <a:bodyPr/>
                    <a:lstStyle/>
                    <a:p>
                      <a:pPr algn="ctr"/>
                      <a:r>
                        <a:rPr lang="en-US" sz="900" b="1" dirty="0" smtClean="0"/>
                        <a:t>Male – 71%</a:t>
                      </a:r>
                      <a:endParaRPr lang="en-US" sz="900" b="1" dirty="0"/>
                    </a:p>
                  </a:txBody>
                  <a:tcPr>
                    <a:solidFill>
                      <a:schemeClr val="accent4">
                        <a:lumMod val="20000"/>
                        <a:lumOff val="80000"/>
                      </a:schemeClr>
                    </a:solidFill>
                  </a:tcPr>
                </a:tc>
                <a:tc>
                  <a:txBody>
                    <a:bodyPr/>
                    <a:lstStyle/>
                    <a:p>
                      <a:pPr algn="ctr"/>
                      <a:r>
                        <a:rPr lang="en-US" sz="900" b="1" dirty="0" smtClean="0"/>
                        <a:t>Male – 71%</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2"/>
                  </a:ext>
                </a:extLst>
              </a:tr>
              <a:tr h="224792">
                <a:tc vMerge="1">
                  <a:txBody>
                    <a:bodyPr/>
                    <a:lstStyle/>
                    <a:p>
                      <a:pPr algn="r"/>
                      <a:endParaRPr lang="en-US" sz="900" b="1" dirty="0"/>
                    </a:p>
                  </a:txBody>
                  <a:tcPr/>
                </a:tc>
                <a:tc>
                  <a:txBody>
                    <a:bodyPr/>
                    <a:lstStyle/>
                    <a:p>
                      <a:pPr algn="r">
                        <a:lnSpc>
                          <a:spcPct val="95000"/>
                        </a:lnSpc>
                      </a:pP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 – 78%</a:t>
                      </a:r>
                      <a:endParaRPr lang="en-US" sz="900" b="1" dirty="0"/>
                    </a:p>
                  </a:txBody>
                  <a:tcPr>
                    <a:solidFill>
                      <a:schemeClr val="accent5">
                        <a:lumMod val="20000"/>
                        <a:lumOff val="80000"/>
                      </a:schemeClr>
                    </a:solidFill>
                  </a:tcPr>
                </a:tc>
                <a:tc>
                  <a:txBody>
                    <a:bodyPr/>
                    <a:lstStyle/>
                    <a:p>
                      <a:pPr algn="ctr"/>
                      <a:r>
                        <a:rPr lang="en-US" sz="900" b="1" dirty="0" smtClean="0"/>
                        <a:t>White – 66%</a:t>
                      </a:r>
                      <a:endParaRPr lang="en-US" sz="900" b="1" dirty="0"/>
                    </a:p>
                  </a:txBody>
                  <a:tcPr>
                    <a:solidFill>
                      <a:schemeClr val="accent4">
                        <a:lumMod val="20000"/>
                        <a:lumOff val="80000"/>
                      </a:schemeClr>
                    </a:solidFill>
                  </a:tcPr>
                </a:tc>
                <a:tc>
                  <a:txBody>
                    <a:bodyPr/>
                    <a:lstStyle/>
                    <a:p>
                      <a:pPr algn="ctr"/>
                      <a:r>
                        <a:rPr lang="en-US" sz="900" b="1" dirty="0" smtClean="0"/>
                        <a:t>White</a:t>
                      </a:r>
                      <a:r>
                        <a:rPr lang="en-US" sz="900" b="1" baseline="0" dirty="0" smtClean="0"/>
                        <a:t> </a:t>
                      </a:r>
                      <a:r>
                        <a:rPr lang="en-US" sz="900" b="1" dirty="0" smtClean="0"/>
                        <a:t> – 76%</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3"/>
                  </a:ext>
                </a:extLst>
              </a:tr>
              <a:tr h="224792">
                <a:tc vMerge="1">
                  <a:txBody>
                    <a:bodyPr/>
                    <a:lstStyle/>
                    <a:p>
                      <a:pPr algn="r"/>
                      <a:endParaRPr lang="en-US" sz="900" b="1" dirty="0"/>
                    </a:p>
                  </a:txBody>
                  <a:tcPr/>
                </a:tc>
                <a:tc>
                  <a:txBody>
                    <a:bodyPr/>
                    <a:lstStyle/>
                    <a:p>
                      <a:pPr algn="r">
                        <a:lnSpc>
                          <a:spcPct val="95000"/>
                        </a:lnSpc>
                      </a:pP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55%</a:t>
                      </a:r>
                      <a:endParaRPr lang="en-US" sz="900" b="1" dirty="0"/>
                    </a:p>
                  </a:txBody>
                  <a:tcPr>
                    <a:solidFill>
                      <a:schemeClr val="accent5">
                        <a:lumMod val="20000"/>
                        <a:lumOff val="80000"/>
                      </a:schemeClr>
                    </a:solidFill>
                  </a:tcPr>
                </a:tc>
                <a:tc>
                  <a:txBody>
                    <a:bodyPr/>
                    <a:lstStyle/>
                    <a:p>
                      <a:pPr algn="ctr"/>
                      <a:r>
                        <a:rPr lang="en-US" sz="900" b="1" dirty="0" smtClean="0"/>
                        <a:t>SFH – 58%</a:t>
                      </a:r>
                      <a:endParaRPr lang="en-US" sz="900" b="1" dirty="0"/>
                    </a:p>
                  </a:txBody>
                  <a:tcPr>
                    <a:solidFill>
                      <a:schemeClr val="accent4">
                        <a:lumMod val="20000"/>
                        <a:lumOff val="80000"/>
                      </a:schemeClr>
                    </a:solidFill>
                  </a:tcPr>
                </a:tc>
                <a:tc>
                  <a:txBody>
                    <a:bodyPr/>
                    <a:lstStyle/>
                    <a:p>
                      <a:pPr algn="ctr"/>
                      <a:r>
                        <a:rPr lang="en-US" sz="900" b="1" dirty="0" smtClean="0"/>
                        <a:t>SFH – 52%</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4"/>
                  </a:ext>
                </a:extLst>
              </a:tr>
              <a:tr h="224792">
                <a:tc vMerge="1">
                  <a:txBody>
                    <a:bodyPr/>
                    <a:lstStyle/>
                    <a:p>
                      <a:pPr algn="r"/>
                      <a:endParaRPr lang="en-US" sz="900" b="1" dirty="0"/>
                    </a:p>
                  </a:txBody>
                  <a:tcPr/>
                </a:tc>
                <a:tc>
                  <a:txBody>
                    <a:bodyPr/>
                    <a:lstStyle/>
                    <a:p>
                      <a:pPr algn="r">
                        <a:lnSpc>
                          <a:spcPct val="95000"/>
                        </a:lnSpc>
                      </a:pP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$432,000</a:t>
                      </a:r>
                      <a:endParaRPr lang="en-US" sz="900" b="1" dirty="0"/>
                    </a:p>
                  </a:txBody>
                  <a:tcPr>
                    <a:solidFill>
                      <a:schemeClr val="accent5">
                        <a:lumMod val="20000"/>
                        <a:lumOff val="80000"/>
                      </a:schemeClr>
                    </a:solidFill>
                  </a:tcPr>
                </a:tc>
                <a:tc>
                  <a:txBody>
                    <a:bodyPr/>
                    <a:lstStyle/>
                    <a:p>
                      <a:pPr algn="ctr"/>
                      <a:r>
                        <a:rPr lang="en-US" sz="900" b="1" dirty="0" smtClean="0"/>
                        <a:t>$449,000</a:t>
                      </a:r>
                      <a:endParaRPr lang="en-US" sz="900" b="1" dirty="0"/>
                    </a:p>
                  </a:txBody>
                  <a:tcPr>
                    <a:solidFill>
                      <a:schemeClr val="accent4">
                        <a:lumMod val="20000"/>
                        <a:lumOff val="80000"/>
                      </a:schemeClr>
                    </a:solidFill>
                  </a:tcPr>
                </a:tc>
                <a:tc>
                  <a:txBody>
                    <a:bodyPr/>
                    <a:lstStyle/>
                    <a:p>
                      <a:pPr algn="ctr"/>
                      <a:r>
                        <a:rPr lang="en-US" sz="900" b="1" dirty="0" smtClean="0">
                          <a:solidFill>
                            <a:srgbClr val="C00000"/>
                          </a:solidFill>
                        </a:rPr>
                        <a:t>$500,000</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5"/>
                  </a:ext>
                </a:extLst>
              </a:tr>
              <a:tr h="224792">
                <a:tc vMerge="1">
                  <a:txBody>
                    <a:bodyPr/>
                    <a:lstStyle/>
                    <a:p>
                      <a:pPr algn="r"/>
                      <a:endParaRPr lang="en-US" sz="900" b="1" dirty="0"/>
                    </a:p>
                  </a:txBody>
                  <a:tcPr/>
                </a:tc>
                <a:tc>
                  <a:txBody>
                    <a:bodyPr/>
                    <a:lstStyle/>
                    <a:p>
                      <a:pPr algn="r">
                        <a:lnSpc>
                          <a:spcPct val="95000"/>
                        </a:lnSpc>
                      </a:pP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a:t>
                      </a:r>
                      <a:r>
                        <a:rPr lang="en-US" sz="900" b="1" baseline="0" dirty="0" smtClean="0"/>
                        <a:t> </a:t>
                      </a:r>
                      <a:r>
                        <a:rPr lang="en-US" sz="900" b="1" dirty="0" smtClean="0"/>
                        <a:t>– 80%</a:t>
                      </a:r>
                      <a:endParaRPr lang="en-US" sz="900" b="1" dirty="0"/>
                    </a:p>
                  </a:txBody>
                  <a:tcPr>
                    <a:solidFill>
                      <a:schemeClr val="accent5">
                        <a:lumMod val="20000"/>
                        <a:lumOff val="80000"/>
                      </a:schemeClr>
                    </a:solidFill>
                  </a:tcPr>
                </a:tc>
                <a:tc>
                  <a:txBody>
                    <a:bodyPr/>
                    <a:lstStyle/>
                    <a:p>
                      <a:pPr algn="ctr"/>
                      <a:r>
                        <a:rPr lang="en-US" sz="900" b="1" dirty="0" smtClean="0"/>
                        <a:t>Own – 82%</a:t>
                      </a:r>
                      <a:endParaRPr lang="en-US" sz="900" b="1" dirty="0"/>
                    </a:p>
                  </a:txBody>
                  <a:tcPr>
                    <a:solidFill>
                      <a:schemeClr val="accent4">
                        <a:lumMod val="20000"/>
                        <a:lumOff val="80000"/>
                      </a:schemeClr>
                    </a:solidFill>
                  </a:tcPr>
                </a:tc>
                <a:tc>
                  <a:txBody>
                    <a:bodyPr/>
                    <a:lstStyle/>
                    <a:p>
                      <a:pPr algn="ctr"/>
                      <a:r>
                        <a:rPr lang="en-US" sz="900" b="1" dirty="0" smtClean="0">
                          <a:solidFill>
                            <a:schemeClr val="tx1"/>
                          </a:solidFill>
                        </a:rPr>
                        <a:t>Own – 69%</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6"/>
                  </a:ext>
                </a:extLst>
              </a:tr>
              <a:tr h="224792">
                <a:tc vMerge="1">
                  <a:txBody>
                    <a:bodyPr/>
                    <a:lstStyle/>
                    <a:p>
                      <a:pPr algn="r"/>
                      <a:endParaRPr lang="en-US" sz="900" b="1" dirty="0"/>
                    </a:p>
                  </a:txBody>
                  <a:tcPr/>
                </a:tc>
                <a:tc>
                  <a:txBody>
                    <a:bodyPr/>
                    <a:lstStyle/>
                    <a:p>
                      <a:pPr algn="r">
                        <a:lnSpc>
                          <a:spcPct val="95000"/>
                        </a:lnSpc>
                      </a:pP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Married – 68%</a:t>
                      </a:r>
                      <a:endParaRPr lang="en-US" sz="900" b="1" dirty="0"/>
                    </a:p>
                  </a:txBody>
                  <a:tcPr>
                    <a:solidFill>
                      <a:schemeClr val="accent5">
                        <a:lumMod val="20000"/>
                        <a:lumOff val="80000"/>
                      </a:schemeClr>
                    </a:solidFill>
                  </a:tcPr>
                </a:tc>
                <a:tc>
                  <a:txBody>
                    <a:bodyPr/>
                    <a:lstStyle/>
                    <a:p>
                      <a:pPr algn="ctr"/>
                      <a:r>
                        <a:rPr lang="en-US" sz="900" b="1" dirty="0" smtClean="0"/>
                        <a:t>Married – 61%</a:t>
                      </a:r>
                      <a:endParaRPr lang="en-US" sz="900" b="1" dirty="0"/>
                    </a:p>
                  </a:txBody>
                  <a:tcPr>
                    <a:solidFill>
                      <a:schemeClr val="accent4">
                        <a:lumMod val="20000"/>
                        <a:lumOff val="80000"/>
                      </a:schemeClr>
                    </a:solidFill>
                  </a:tcPr>
                </a:tc>
                <a:tc>
                  <a:txBody>
                    <a:bodyPr/>
                    <a:lstStyle/>
                    <a:p>
                      <a:pPr algn="ctr"/>
                      <a:r>
                        <a:rPr lang="en-US" sz="900" b="1" dirty="0" smtClean="0"/>
                        <a:t>Married – 76%</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7"/>
                  </a:ext>
                </a:extLst>
              </a:tr>
              <a:tr h="224792">
                <a:tc vMerge="1">
                  <a:txBody>
                    <a:bodyPr/>
                    <a:lstStyle/>
                    <a:p>
                      <a:pPr algn="r"/>
                      <a:endParaRPr lang="en-US" sz="900" b="1" dirty="0"/>
                    </a:p>
                  </a:txBody>
                  <a:tcPr/>
                </a:tc>
                <a:tc>
                  <a:txBody>
                    <a:bodyPr/>
                    <a:lstStyle/>
                    <a:p>
                      <a:pPr algn="r">
                        <a:lnSpc>
                          <a:spcPct val="95000"/>
                        </a:lnSpc>
                      </a:pP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35%</a:t>
                      </a:r>
                      <a:endParaRPr lang="en-US" sz="900" b="1" dirty="0"/>
                    </a:p>
                  </a:txBody>
                  <a:tcPr>
                    <a:solidFill>
                      <a:schemeClr val="accent5">
                        <a:lumMod val="20000"/>
                        <a:lumOff val="80000"/>
                      </a:schemeClr>
                    </a:solidFill>
                  </a:tcPr>
                </a:tc>
                <a:tc>
                  <a:txBody>
                    <a:bodyPr/>
                    <a:lstStyle/>
                    <a:p>
                      <a:pPr algn="ctr"/>
                      <a:r>
                        <a:rPr lang="en-US" sz="900" b="1" dirty="0" smtClean="0"/>
                        <a:t>26%</a:t>
                      </a:r>
                      <a:endParaRPr lang="en-US" sz="900" b="1" dirty="0"/>
                    </a:p>
                  </a:txBody>
                  <a:tcPr>
                    <a:solidFill>
                      <a:schemeClr val="accent4">
                        <a:lumMod val="20000"/>
                        <a:lumOff val="80000"/>
                      </a:schemeClr>
                    </a:solidFill>
                  </a:tcPr>
                </a:tc>
                <a:tc>
                  <a:txBody>
                    <a:bodyPr/>
                    <a:lstStyle/>
                    <a:p>
                      <a:pPr algn="ctr"/>
                      <a:r>
                        <a:rPr lang="en-US" sz="900" b="1" dirty="0" smtClean="0"/>
                        <a:t>26%</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8"/>
                  </a:ext>
                </a:extLst>
              </a:tr>
              <a:tr h="224792">
                <a:tc vMerge="1">
                  <a:txBody>
                    <a:bodyPr/>
                    <a:lstStyle/>
                    <a:p>
                      <a:pPr algn="r"/>
                      <a:endParaRPr lang="en-US" sz="900" b="1" dirty="0"/>
                    </a:p>
                  </a:txBody>
                  <a:tcPr/>
                </a:tc>
                <a:tc>
                  <a:txBody>
                    <a:bodyPr/>
                    <a:lstStyle/>
                    <a:p>
                      <a:pPr algn="r">
                        <a:lnSpc>
                          <a:spcPct val="95000"/>
                        </a:lnSpc>
                      </a:pP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a:t>
                      </a:r>
                      <a:r>
                        <a:rPr lang="en-US" sz="900" b="1" baseline="0" dirty="0" smtClean="0"/>
                        <a:t> Year College</a:t>
                      </a:r>
                      <a:r>
                        <a:rPr lang="en-US" sz="900" b="1" dirty="0" smtClean="0"/>
                        <a:t> – 40%</a:t>
                      </a:r>
                      <a:endParaRPr lang="en-US" sz="900" b="1" dirty="0"/>
                    </a:p>
                  </a:txBody>
                  <a:tcPr>
                    <a:solidFill>
                      <a:schemeClr val="accent5">
                        <a:lumMod val="20000"/>
                        <a:lumOff val="80000"/>
                      </a:schemeClr>
                    </a:solidFill>
                  </a:tcPr>
                </a:tc>
                <a:tc>
                  <a:txBody>
                    <a:bodyPr/>
                    <a:lstStyle/>
                    <a:p>
                      <a:pPr algn="ctr"/>
                      <a:r>
                        <a:rPr lang="en-US" sz="900" b="1" dirty="0" smtClean="0"/>
                        <a:t>4</a:t>
                      </a:r>
                      <a:r>
                        <a:rPr lang="en-US" sz="900" b="1" baseline="0" dirty="0" smtClean="0"/>
                        <a:t> Year College </a:t>
                      </a:r>
                      <a:r>
                        <a:rPr lang="en-US" sz="900" b="1" dirty="0" smtClean="0"/>
                        <a:t> – 50%</a:t>
                      </a:r>
                      <a:endParaRPr lang="en-US" sz="900" b="1" dirty="0"/>
                    </a:p>
                  </a:txBody>
                  <a:tcPr>
                    <a:solidFill>
                      <a:schemeClr val="accent4">
                        <a:lumMod val="20000"/>
                        <a:lumOff val="80000"/>
                      </a:schemeClr>
                    </a:solidFill>
                  </a:tcPr>
                </a:tc>
                <a:tc>
                  <a:txBody>
                    <a:bodyPr/>
                    <a:lstStyle/>
                    <a:p>
                      <a:pPr algn="ctr"/>
                      <a:r>
                        <a:rPr lang="en-US" sz="900" b="1" dirty="0" smtClean="0">
                          <a:solidFill>
                            <a:srgbClr val="C00000"/>
                          </a:solidFill>
                        </a:rPr>
                        <a:t>Post college – 69%</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9"/>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baseline="0" dirty="0" smtClean="0"/>
                        <a:t>Full Time </a:t>
                      </a:r>
                      <a:r>
                        <a:rPr lang="en-US" sz="900" b="1" dirty="0" smtClean="0"/>
                        <a:t>– 68%</a:t>
                      </a:r>
                      <a:endParaRPr lang="en-US" sz="900" b="1" dirty="0"/>
                    </a:p>
                  </a:txBody>
                  <a:tcPr>
                    <a:solidFill>
                      <a:schemeClr val="accent5">
                        <a:lumMod val="20000"/>
                        <a:lumOff val="80000"/>
                      </a:schemeClr>
                    </a:solidFill>
                  </a:tcPr>
                </a:tc>
                <a:tc>
                  <a:txBody>
                    <a:bodyPr/>
                    <a:lstStyle/>
                    <a:p>
                      <a:pPr algn="ctr"/>
                      <a:r>
                        <a:rPr lang="en-US" sz="900" b="1" dirty="0" smtClean="0"/>
                        <a:t>Full</a:t>
                      </a:r>
                      <a:r>
                        <a:rPr lang="en-US" sz="900" b="1" baseline="0" dirty="0" smtClean="0"/>
                        <a:t> Time</a:t>
                      </a:r>
                      <a:r>
                        <a:rPr lang="en-US" sz="900" b="1" dirty="0" smtClean="0"/>
                        <a:t> – 79%</a:t>
                      </a:r>
                      <a:endParaRPr lang="en-US" sz="900" b="1" dirty="0"/>
                    </a:p>
                  </a:txBody>
                  <a:tcPr>
                    <a:solidFill>
                      <a:schemeClr val="accent4">
                        <a:lumMod val="20000"/>
                        <a:lumOff val="80000"/>
                      </a:schemeClr>
                    </a:solidFill>
                  </a:tcPr>
                </a:tc>
                <a:tc>
                  <a:txBody>
                    <a:bodyPr/>
                    <a:lstStyle/>
                    <a:p>
                      <a:pPr algn="ctr"/>
                      <a:r>
                        <a:rPr lang="en-US" sz="900" b="1" dirty="0" smtClean="0"/>
                        <a:t>Full time – 64%</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10"/>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77%</a:t>
                      </a:r>
                      <a:endParaRPr lang="en-US" sz="900" b="1" dirty="0"/>
                    </a:p>
                  </a:txBody>
                  <a:tcPr>
                    <a:solidFill>
                      <a:schemeClr val="accent5">
                        <a:lumMod val="20000"/>
                        <a:lumOff val="80000"/>
                      </a:schemeClr>
                    </a:solidFill>
                  </a:tcPr>
                </a:tc>
                <a:tc>
                  <a:txBody>
                    <a:bodyPr/>
                    <a:lstStyle/>
                    <a:p>
                      <a:pPr algn="ctr"/>
                      <a:r>
                        <a:rPr lang="en-US" sz="900" b="1" dirty="0" smtClean="0"/>
                        <a:t>Professional – 88%</a:t>
                      </a:r>
                      <a:endParaRPr lang="en-US" sz="900" b="1" dirty="0"/>
                    </a:p>
                  </a:txBody>
                  <a:tcPr>
                    <a:solidFill>
                      <a:schemeClr val="accent4">
                        <a:lumMod val="20000"/>
                        <a:lumOff val="80000"/>
                      </a:schemeClr>
                    </a:solidFill>
                  </a:tcPr>
                </a:tc>
                <a:tc>
                  <a:txBody>
                    <a:bodyPr/>
                    <a:lstStyle/>
                    <a:p>
                      <a:pPr algn="ctr"/>
                      <a:r>
                        <a:rPr lang="en-US" sz="900" b="1" dirty="0" smtClean="0"/>
                        <a:t>Professional – 86%</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11"/>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$154,000</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dirty="0" smtClean="0"/>
                        <a:t>$161,000</a:t>
                      </a:r>
                      <a:endParaRPr lang="en-US" sz="900" b="1" dirty="0"/>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1" dirty="0" smtClean="0"/>
                        <a:t>$158,000</a:t>
                      </a:r>
                      <a:endParaRPr lang="en-US" sz="900" b="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2"/>
                  </a:ext>
                </a:extLst>
              </a:tr>
              <a:tr h="224792">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83%</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dirty="0" smtClean="0"/>
                        <a:t>89%</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1" dirty="0" smtClean="0"/>
                        <a:t>93%</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3"/>
                  </a:ext>
                </a:extLst>
              </a:tr>
              <a:tr h="125314">
                <a:tc>
                  <a:txBody>
                    <a:bodyPr/>
                    <a:lstStyle/>
                    <a:p>
                      <a:pPr algn="ctr"/>
                      <a:endParaRPr lang="en-US" sz="200" b="1" dirty="0"/>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endParaRPr lang="en-US" sz="1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1"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4792">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endParaRPr lang="en-US" sz="1050" b="1"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Traveling – 73%</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baseline="0" dirty="0" smtClean="0">
                          <a:solidFill>
                            <a:srgbClr val="C00000"/>
                          </a:solidFill>
                        </a:rPr>
                        <a:t>Restaurants</a:t>
                      </a:r>
                      <a:r>
                        <a:rPr lang="en-US" sz="900" b="1" dirty="0" smtClean="0">
                          <a:solidFill>
                            <a:srgbClr val="C00000"/>
                          </a:solidFill>
                        </a:rPr>
                        <a:t> – 84%</a:t>
                      </a:r>
                      <a:endParaRPr lang="en-US" sz="9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0EC"/>
                    </a:solidFill>
                  </a:tcPr>
                </a:tc>
                <a:tc>
                  <a:txBody>
                    <a:bodyPr/>
                    <a:lstStyle/>
                    <a:p>
                      <a:pPr algn="ctr"/>
                      <a:r>
                        <a:rPr lang="en-US" sz="900" b="1" dirty="0" smtClean="0">
                          <a:solidFill>
                            <a:srgbClr val="C00000"/>
                          </a:solidFill>
                        </a:rPr>
                        <a:t>Restaurants</a:t>
                      </a:r>
                      <a:r>
                        <a:rPr lang="en-US" sz="900" b="1" baseline="0" dirty="0" smtClean="0">
                          <a:solidFill>
                            <a:srgbClr val="C00000"/>
                          </a:solidFill>
                        </a:rPr>
                        <a:t> </a:t>
                      </a:r>
                      <a:r>
                        <a:rPr lang="en-US" sz="900" b="1" dirty="0" smtClean="0">
                          <a:solidFill>
                            <a:srgbClr val="C00000"/>
                          </a:solidFill>
                        </a:rPr>
                        <a:t>– 90%</a:t>
                      </a:r>
                      <a:endParaRPr lang="en-US" sz="9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extLst>
                  <a:ext uri="{0D108BD9-81ED-4DB2-BD59-A6C34878D82A}">
                    <a16:rowId xmlns:a16="http://schemas.microsoft.com/office/drawing/2014/main" val="10015"/>
                  </a:ext>
                </a:extLst>
              </a:tr>
              <a:tr h="224792">
                <a:tc vMerge="1">
                  <a:txBody>
                    <a:bodyPr/>
                    <a:lstStyle/>
                    <a:p>
                      <a:endParaRPr lang="en-US"/>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Internet – 9</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dirty="0" smtClean="0">
                          <a:solidFill>
                            <a:srgbClr val="C00000"/>
                          </a:solidFill>
                        </a:rPr>
                        <a:t>Broadcast</a:t>
                      </a:r>
                      <a:r>
                        <a:rPr lang="en-US" sz="900" b="1" baseline="0" dirty="0" smtClean="0">
                          <a:solidFill>
                            <a:srgbClr val="C00000"/>
                          </a:solidFill>
                        </a:rPr>
                        <a:t> TV</a:t>
                      </a:r>
                      <a:r>
                        <a:rPr lang="en-US" sz="900" b="1" dirty="0" smtClean="0">
                          <a:solidFill>
                            <a:srgbClr val="C00000"/>
                          </a:solidFill>
                        </a:rPr>
                        <a:t> – 7</a:t>
                      </a:r>
                      <a:r>
                        <a:rPr lang="en-US" sz="900" b="1" baseline="0" dirty="0" smtClean="0">
                          <a:solidFill>
                            <a:srgbClr val="C00000"/>
                          </a:solidFill>
                        </a:rPr>
                        <a:t> hours</a:t>
                      </a:r>
                      <a:endParaRPr lang="en-US" sz="900" b="1" dirty="0">
                        <a:solidFill>
                          <a:srgbClr val="C00000"/>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0EC"/>
                    </a:solidFill>
                  </a:tcPr>
                </a:tc>
                <a:tc>
                  <a:txBody>
                    <a:bodyPr/>
                    <a:lstStyle/>
                    <a:p>
                      <a:pPr algn="ctr"/>
                      <a:r>
                        <a:rPr lang="en-US" sz="900" b="1" dirty="0" smtClean="0"/>
                        <a:t>Internet – 7</a:t>
                      </a:r>
                      <a:r>
                        <a:rPr lang="en-US" sz="900" b="1" baseline="0" dirty="0" smtClean="0"/>
                        <a:t> hours</a:t>
                      </a:r>
                      <a:endParaRPr lang="en-US" sz="9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extLst>
                  <a:ext uri="{0D108BD9-81ED-4DB2-BD59-A6C34878D82A}">
                    <a16:rowId xmlns:a16="http://schemas.microsoft.com/office/drawing/2014/main" val="10016"/>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Laptop – 35% of time</a:t>
                      </a:r>
                      <a:endParaRPr lang="en-US" sz="900" b="1" dirty="0"/>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gn="ctr"/>
                      <a:r>
                        <a:rPr lang="en-US" sz="900" b="1" dirty="0" smtClean="0"/>
                        <a:t>Lap</a:t>
                      </a:r>
                      <a:r>
                        <a:rPr lang="en-US" sz="900" b="1" baseline="0" dirty="0" smtClean="0"/>
                        <a:t>top</a:t>
                      </a:r>
                      <a:r>
                        <a:rPr lang="en-US" sz="900" b="1" dirty="0" smtClean="0"/>
                        <a:t> – 33% of time</a:t>
                      </a:r>
                      <a:endParaRPr lang="en-US" sz="900" b="1" dirty="0"/>
                    </a:p>
                  </a:txBody>
                  <a:tcPr>
                    <a:lnT w="12700" cap="flat" cmpd="sng" algn="ctr">
                      <a:solidFill>
                        <a:schemeClr val="tx1"/>
                      </a:solidFill>
                      <a:prstDash val="solid"/>
                      <a:round/>
                      <a:headEnd type="none" w="med" len="med"/>
                      <a:tailEnd type="none" w="med" len="med"/>
                    </a:lnT>
                    <a:solidFill>
                      <a:srgbClr val="E6E0EC"/>
                    </a:solidFill>
                  </a:tcPr>
                </a:tc>
                <a:tc>
                  <a:txBody>
                    <a:bodyPr/>
                    <a:lstStyle/>
                    <a:p>
                      <a:pPr algn="ctr"/>
                      <a:r>
                        <a:rPr lang="en-US" sz="900" b="1" dirty="0" smtClean="0"/>
                        <a:t>Laptop – 40% of time</a:t>
                      </a:r>
                      <a:endParaRPr lang="en-US" sz="9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2DCDB"/>
                    </a:solidFill>
                  </a:tcPr>
                </a:tc>
                <a:extLst>
                  <a:ext uri="{0D108BD9-81ED-4DB2-BD59-A6C34878D82A}">
                    <a16:rowId xmlns:a16="http://schemas.microsoft.com/office/drawing/2014/main" val="10017"/>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Laptop – 83%</a:t>
                      </a:r>
                      <a:endParaRPr lang="en-US" sz="900" b="1" dirty="0"/>
                    </a:p>
                  </a:txBody>
                  <a:tcPr>
                    <a:solidFill>
                      <a:schemeClr val="accent5">
                        <a:lumMod val="20000"/>
                        <a:lumOff val="80000"/>
                      </a:schemeClr>
                    </a:solidFill>
                  </a:tcPr>
                </a:tc>
                <a:tc>
                  <a:txBody>
                    <a:bodyPr/>
                    <a:lstStyle/>
                    <a:p>
                      <a:pPr algn="ctr"/>
                      <a:r>
                        <a:rPr lang="en-US" sz="900" b="1" dirty="0" smtClean="0">
                          <a:solidFill>
                            <a:srgbClr val="C00000"/>
                          </a:solidFill>
                        </a:rPr>
                        <a:t>Smartphone – 92%</a:t>
                      </a:r>
                      <a:endParaRPr lang="en-US" sz="900" b="1" dirty="0">
                        <a:solidFill>
                          <a:srgbClr val="C00000"/>
                        </a:solidFill>
                      </a:endParaRPr>
                    </a:p>
                  </a:txBody>
                  <a:tcPr>
                    <a:solidFill>
                      <a:srgbClr val="E6E0EC"/>
                    </a:solidFill>
                  </a:tcPr>
                </a:tc>
                <a:tc>
                  <a:txBody>
                    <a:bodyPr/>
                    <a:lstStyle/>
                    <a:p>
                      <a:pPr algn="ctr"/>
                      <a:r>
                        <a:rPr lang="en-US" sz="900" b="1" dirty="0" smtClean="0"/>
                        <a:t>Laptop – 88%</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18"/>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Comedy – 78%</a:t>
                      </a:r>
                      <a:endParaRPr lang="en-US" sz="900" b="1" dirty="0"/>
                    </a:p>
                  </a:txBody>
                  <a:tcPr>
                    <a:solidFill>
                      <a:schemeClr val="accent5">
                        <a:lumMod val="20000"/>
                        <a:lumOff val="80000"/>
                      </a:schemeClr>
                    </a:solidFill>
                  </a:tcPr>
                </a:tc>
                <a:tc>
                  <a:txBody>
                    <a:bodyPr/>
                    <a:lstStyle/>
                    <a:p>
                      <a:pPr algn="ctr"/>
                      <a:r>
                        <a:rPr lang="en-US" sz="900" b="1" dirty="0" smtClean="0"/>
                        <a:t>Comedy – 84%</a:t>
                      </a:r>
                      <a:endParaRPr lang="en-US" sz="900" b="1" dirty="0"/>
                    </a:p>
                  </a:txBody>
                  <a:tcPr>
                    <a:solidFill>
                      <a:srgbClr val="E6E0EC"/>
                    </a:solidFill>
                  </a:tcPr>
                </a:tc>
                <a:tc>
                  <a:txBody>
                    <a:bodyPr/>
                    <a:lstStyle/>
                    <a:p>
                      <a:pPr algn="ctr"/>
                      <a:r>
                        <a:rPr lang="en-US" sz="900" b="1" dirty="0" smtClean="0"/>
                        <a:t>Comedy – 64%</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19"/>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70%</a:t>
                      </a:r>
                      <a:endParaRPr lang="en-US" sz="900" b="1" dirty="0"/>
                    </a:p>
                  </a:txBody>
                  <a:tcPr>
                    <a:solidFill>
                      <a:schemeClr val="accent5">
                        <a:lumMod val="20000"/>
                        <a:lumOff val="80000"/>
                      </a:schemeClr>
                    </a:solidFill>
                  </a:tcPr>
                </a:tc>
                <a:tc>
                  <a:txBody>
                    <a:bodyPr/>
                    <a:lstStyle/>
                    <a:p>
                      <a:pPr algn="ctr"/>
                      <a:r>
                        <a:rPr lang="en-US" sz="900" b="1" dirty="0" smtClean="0"/>
                        <a:t>Facebook – 63%</a:t>
                      </a:r>
                      <a:endParaRPr lang="en-US" sz="900" b="1" dirty="0"/>
                    </a:p>
                  </a:txBody>
                  <a:tcPr>
                    <a:solidFill>
                      <a:srgbClr val="E6E0EC"/>
                    </a:solidFill>
                  </a:tcPr>
                </a:tc>
                <a:tc>
                  <a:txBody>
                    <a:bodyPr/>
                    <a:lstStyle/>
                    <a:p>
                      <a:pPr algn="ctr"/>
                      <a:r>
                        <a:rPr lang="en-US" sz="900" b="1" dirty="0" smtClean="0"/>
                        <a:t>Facebook – 62%</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20"/>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 – 80%</a:t>
                      </a:r>
                      <a:endParaRPr lang="en-US" sz="900" b="1" dirty="0"/>
                    </a:p>
                  </a:txBody>
                  <a:tcPr>
                    <a:solidFill>
                      <a:schemeClr val="accent5">
                        <a:lumMod val="20000"/>
                        <a:lumOff val="80000"/>
                      </a:schemeClr>
                    </a:solidFill>
                  </a:tcPr>
                </a:tc>
                <a:tc>
                  <a:txBody>
                    <a:bodyPr/>
                    <a:lstStyle/>
                    <a:p>
                      <a:pPr algn="ctr"/>
                      <a:r>
                        <a:rPr lang="en-US" sz="900" b="1" dirty="0" smtClean="0"/>
                        <a:t>Supermarket – 92%</a:t>
                      </a:r>
                      <a:endParaRPr lang="en-US" sz="900" b="1" dirty="0"/>
                    </a:p>
                  </a:txBody>
                  <a:tcPr>
                    <a:solidFill>
                      <a:srgbClr val="E6E0EC"/>
                    </a:solidFill>
                  </a:tcPr>
                </a:tc>
                <a:tc>
                  <a:txBody>
                    <a:bodyPr/>
                    <a:lstStyle/>
                    <a:p>
                      <a:pPr algn="ctr"/>
                      <a:r>
                        <a:rPr lang="en-US" sz="900" b="1" dirty="0" smtClean="0"/>
                        <a:t>Supermarket – 83%</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21"/>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SUV/Crossover – 40%</a:t>
                      </a:r>
                      <a:endParaRPr lang="en-US" sz="900" b="1" dirty="0"/>
                    </a:p>
                  </a:txBody>
                  <a:tcPr>
                    <a:solidFill>
                      <a:schemeClr val="accent5">
                        <a:lumMod val="20000"/>
                        <a:lumOff val="80000"/>
                      </a:schemeClr>
                    </a:solidFill>
                  </a:tcPr>
                </a:tc>
                <a:tc>
                  <a:txBody>
                    <a:bodyPr/>
                    <a:lstStyle/>
                    <a:p>
                      <a:pPr algn="ctr"/>
                      <a:r>
                        <a:rPr lang="en-US" sz="900" b="1" dirty="0" smtClean="0">
                          <a:solidFill>
                            <a:srgbClr val="C00000"/>
                          </a:solidFill>
                        </a:rPr>
                        <a:t>Sedan – 45%</a:t>
                      </a:r>
                      <a:endParaRPr lang="en-US" sz="900" b="1" dirty="0">
                        <a:solidFill>
                          <a:srgbClr val="C00000"/>
                        </a:solidFill>
                      </a:endParaRPr>
                    </a:p>
                  </a:txBody>
                  <a:tcPr>
                    <a:solidFill>
                      <a:srgbClr val="E6E0EC"/>
                    </a:solidFill>
                  </a:tcPr>
                </a:tc>
                <a:tc>
                  <a:txBody>
                    <a:bodyPr/>
                    <a:lstStyle/>
                    <a:p>
                      <a:pPr algn="ctr"/>
                      <a:r>
                        <a:rPr lang="en-US" sz="900" b="1" dirty="0" smtClean="0">
                          <a:solidFill>
                            <a:srgbClr val="C00000"/>
                          </a:solidFill>
                        </a:rPr>
                        <a:t>Sedan – 40%</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22"/>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Honda – 13%</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baseline="0" dirty="0" smtClean="0"/>
                        <a:t>Honda </a:t>
                      </a:r>
                      <a:r>
                        <a:rPr lang="en-US" sz="900" b="1" dirty="0" smtClean="0"/>
                        <a:t>– 16%</a:t>
                      </a:r>
                      <a:endParaRPr lang="en-US" sz="900" b="1" dirty="0"/>
                    </a:p>
                  </a:txBody>
                  <a:tcPr>
                    <a:lnB w="12700" cap="flat" cmpd="sng" algn="ctr">
                      <a:solidFill>
                        <a:schemeClr val="tx1"/>
                      </a:solidFill>
                      <a:prstDash val="solid"/>
                      <a:round/>
                      <a:headEnd type="none" w="med" len="med"/>
                      <a:tailEnd type="none" w="med" len="med"/>
                    </a:lnB>
                    <a:solidFill>
                      <a:srgbClr val="E6E0EC"/>
                    </a:solidFill>
                  </a:tcPr>
                </a:tc>
                <a:tc>
                  <a:txBody>
                    <a:bodyPr/>
                    <a:lstStyle/>
                    <a:p>
                      <a:pPr algn="ctr"/>
                      <a:r>
                        <a:rPr lang="en-US" sz="900" b="1" dirty="0" smtClean="0">
                          <a:solidFill>
                            <a:srgbClr val="C00000"/>
                          </a:solidFill>
                        </a:rPr>
                        <a:t>Toyota – 23%</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2DCDB"/>
                    </a:solidFill>
                  </a:tcPr>
                </a:tc>
                <a:extLst>
                  <a:ext uri="{0D108BD9-81ED-4DB2-BD59-A6C34878D82A}">
                    <a16:rowId xmlns:a16="http://schemas.microsoft.com/office/drawing/2014/main" val="10023"/>
                  </a:ext>
                </a:extLst>
              </a:tr>
            </a:tbl>
          </a:graphicData>
        </a:graphic>
      </p:graphicFrame>
      <p:graphicFrame>
        <p:nvGraphicFramePr>
          <p:cNvPr id="6" name="Table 5"/>
          <p:cNvGraphicFramePr>
            <a:graphicFrameLocks noGrp="1"/>
          </p:cNvGraphicFramePr>
          <p:nvPr>
            <p:extLst/>
          </p:nvPr>
        </p:nvGraphicFramePr>
        <p:xfrm>
          <a:off x="5867400" y="4114800"/>
          <a:ext cx="3200400" cy="2667000"/>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36676">
                <a:tc gridSpan="4">
                  <a:txBody>
                    <a:bodyPr/>
                    <a:lstStyle/>
                    <a:p>
                      <a:pPr algn="ctr"/>
                      <a:r>
                        <a:rPr lang="en-US" sz="1200" b="1" dirty="0" smtClean="0">
                          <a:solidFill>
                            <a:schemeClr val="accent1">
                              <a:lumMod val="75000"/>
                            </a:schemeClr>
                          </a:solidFill>
                        </a:rPr>
                        <a:t>G A M B L I N G / G A M I N G   P O T E N T I A L</a:t>
                      </a:r>
                      <a:endParaRPr lang="en-US" sz="1200" b="1" dirty="0">
                        <a:solidFill>
                          <a:schemeClr val="accent1">
                            <a:lumMod val="75000"/>
                          </a:schemeClr>
                        </a:solidFill>
                      </a:endParaRPr>
                    </a:p>
                  </a:txBody>
                  <a:tcPr anchor="ctr">
                    <a:solidFill>
                      <a:schemeClr val="bg1">
                        <a:lumMod val="95000"/>
                      </a:schemeClr>
                    </a:solidFill>
                  </a:tcPr>
                </a:tc>
                <a:tc hMerge="1">
                  <a:txBody>
                    <a:bodyPr/>
                    <a:lstStyle/>
                    <a:p>
                      <a:endParaRPr lang="en-US" dirty="0"/>
                    </a:p>
                  </a:txBody>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594418">
                <a:tc>
                  <a:txBody>
                    <a:bodyPr/>
                    <a:lstStyle/>
                    <a:p>
                      <a:pPr algn="ctr"/>
                      <a:endParaRPr lang="en-US" sz="1200" b="1" dirty="0">
                        <a:solidFill>
                          <a:schemeClr val="accent1">
                            <a:lumMod val="75000"/>
                          </a:schemeClr>
                        </a:solidFill>
                      </a:endParaRPr>
                    </a:p>
                  </a:txBody>
                  <a:tcPr anchor="ctr">
                    <a:solidFill>
                      <a:schemeClr val="bg1">
                        <a:lumMod val="95000"/>
                      </a:schemeClr>
                    </a:solidFill>
                  </a:tcPr>
                </a:tc>
                <a:tc>
                  <a:txBody>
                    <a:bodyPr/>
                    <a:lstStyle/>
                    <a:p>
                      <a:pPr algn="ctr"/>
                      <a:r>
                        <a:rPr lang="en-US" sz="1050" b="1" dirty="0" smtClean="0">
                          <a:solidFill>
                            <a:schemeClr val="bg1"/>
                          </a:solidFill>
                        </a:rPr>
                        <a:t>High Frequency</a:t>
                      </a:r>
                      <a:r>
                        <a:rPr lang="en-US" sz="1050" b="1" baseline="0" dirty="0" smtClean="0">
                          <a:solidFill>
                            <a:schemeClr val="bg1"/>
                          </a:solidFill>
                        </a:rPr>
                        <a:t> </a:t>
                      </a:r>
                      <a:r>
                        <a:rPr lang="en-US" sz="1050" b="1" dirty="0" smtClean="0">
                          <a:solidFill>
                            <a:schemeClr val="bg1"/>
                          </a:solidFill>
                        </a:rPr>
                        <a:t>Players</a:t>
                      </a:r>
                    </a:p>
                  </a:txBody>
                  <a:tcPr anchor="ctr">
                    <a:solidFill>
                      <a:schemeClr val="accent1"/>
                    </a:solidFill>
                  </a:tcPr>
                </a:tc>
                <a:tc>
                  <a:txBody>
                    <a:bodyPr/>
                    <a:lstStyle/>
                    <a:p>
                      <a:pPr algn="ctr"/>
                      <a:r>
                        <a:rPr lang="en-US" sz="1050" b="1" dirty="0" smtClean="0">
                          <a:solidFill>
                            <a:schemeClr val="bg1"/>
                          </a:solidFill>
                        </a:rPr>
                        <a:t>Low </a:t>
                      </a:r>
                    </a:p>
                    <a:p>
                      <a:pPr algn="ctr"/>
                      <a:r>
                        <a:rPr lang="en-US" sz="1050" b="1" dirty="0" smtClean="0">
                          <a:solidFill>
                            <a:schemeClr val="bg1"/>
                          </a:solidFill>
                        </a:rPr>
                        <a:t>Frequency Players</a:t>
                      </a:r>
                      <a:endParaRPr lang="en-US" sz="1050" b="1" dirty="0">
                        <a:solidFill>
                          <a:schemeClr val="bg1"/>
                        </a:solidFill>
                      </a:endParaRPr>
                    </a:p>
                  </a:txBody>
                  <a:tcPr anchor="ctr">
                    <a:solidFill>
                      <a:srgbClr val="8064A2"/>
                    </a:solidFill>
                  </a:tcPr>
                </a:tc>
                <a:tc>
                  <a:txBody>
                    <a:bodyPr/>
                    <a:lstStyle/>
                    <a:p>
                      <a:pPr algn="ctr"/>
                      <a:r>
                        <a:rPr lang="en-US" sz="1050" b="1" dirty="0" smtClean="0">
                          <a:solidFill>
                            <a:schemeClr val="bg1"/>
                          </a:solidFill>
                        </a:rPr>
                        <a:t>Non-Players</a:t>
                      </a:r>
                      <a:endParaRPr lang="en-US" sz="1050" b="1" dirty="0">
                        <a:solidFill>
                          <a:schemeClr val="bg1"/>
                        </a:solidFill>
                      </a:endParaRPr>
                    </a:p>
                  </a:txBody>
                  <a:tcPr anchor="ctr">
                    <a:solidFill>
                      <a:srgbClr val="C0504D"/>
                    </a:solidFill>
                  </a:tcPr>
                </a:tc>
                <a:extLst>
                  <a:ext uri="{0D108BD9-81ED-4DB2-BD59-A6C34878D82A}">
                    <a16:rowId xmlns:a16="http://schemas.microsoft.com/office/drawing/2014/main" val="10001"/>
                  </a:ext>
                </a:extLst>
              </a:tr>
              <a:tr h="265208">
                <a:tc>
                  <a:txBody>
                    <a:bodyPr/>
                    <a:lstStyle/>
                    <a:p>
                      <a:pPr algn="r"/>
                      <a:r>
                        <a:rPr lang="en-US" sz="1050" b="1" dirty="0" smtClean="0"/>
                        <a:t>Risk Meter</a:t>
                      </a:r>
                      <a:endParaRPr lang="en-US" sz="1050" b="1" dirty="0"/>
                    </a:p>
                  </a:txBody>
                  <a:tcPr anchor="ctr"/>
                </a:tc>
                <a:tc>
                  <a:txBody>
                    <a:bodyPr/>
                    <a:lstStyle/>
                    <a:p>
                      <a:pPr algn="ctr"/>
                      <a:r>
                        <a:rPr lang="en-US" sz="1050" b="0" i="0" dirty="0" smtClean="0"/>
                        <a:t>14</a:t>
                      </a:r>
                      <a:endParaRPr lang="en-US" sz="1050" b="0" i="0" dirty="0"/>
                    </a:p>
                  </a:txBody>
                  <a:tcPr anchor="ctr">
                    <a:solidFill>
                      <a:schemeClr val="accent1">
                        <a:lumMod val="20000"/>
                        <a:lumOff val="80000"/>
                      </a:schemeClr>
                    </a:solidFill>
                  </a:tcPr>
                </a:tc>
                <a:tc>
                  <a:txBody>
                    <a:bodyPr/>
                    <a:lstStyle/>
                    <a:p>
                      <a:pPr algn="ctr"/>
                      <a:r>
                        <a:rPr lang="en-US" sz="1050" b="0" i="0" dirty="0" smtClean="0"/>
                        <a:t>12</a:t>
                      </a:r>
                      <a:endParaRPr lang="en-US" sz="1050" b="0" i="0" dirty="0"/>
                    </a:p>
                  </a:txBody>
                  <a:tcPr anchor="ctr">
                    <a:solidFill>
                      <a:srgbClr val="E6E0EC"/>
                    </a:solidFill>
                  </a:tcPr>
                </a:tc>
                <a:tc>
                  <a:txBody>
                    <a:bodyPr/>
                    <a:lstStyle/>
                    <a:p>
                      <a:pPr algn="ctr"/>
                      <a:r>
                        <a:rPr lang="en-US" sz="1050" b="0" i="0" dirty="0" smtClean="0"/>
                        <a:t>12</a:t>
                      </a:r>
                      <a:endParaRPr lang="en-US" sz="1050" b="0" i="0" dirty="0"/>
                    </a:p>
                  </a:txBody>
                  <a:tcPr anchor="ctr">
                    <a:solidFill>
                      <a:srgbClr val="F2DCDB"/>
                    </a:solidFill>
                  </a:tcPr>
                </a:tc>
                <a:extLst>
                  <a:ext uri="{0D108BD9-81ED-4DB2-BD59-A6C34878D82A}">
                    <a16:rowId xmlns:a16="http://schemas.microsoft.com/office/drawing/2014/main" val="10002"/>
                  </a:ext>
                </a:extLst>
              </a:tr>
              <a:tr h="602745">
                <a:tc>
                  <a:txBody>
                    <a:bodyPr/>
                    <a:lstStyle/>
                    <a:p>
                      <a:pPr algn="r"/>
                      <a:r>
                        <a:rPr lang="en-US" sz="1050" b="1" dirty="0" smtClean="0"/>
                        <a:t>Gaming/ Gambling Tendency</a:t>
                      </a:r>
                      <a:endParaRPr lang="en-US" sz="1050" b="1" dirty="0"/>
                    </a:p>
                  </a:txBody>
                  <a:tcPr anchor="ctr"/>
                </a:tc>
                <a:tc>
                  <a:txBody>
                    <a:bodyPr/>
                    <a:lstStyle/>
                    <a:p>
                      <a:pPr algn="ctr"/>
                      <a:r>
                        <a:rPr lang="en-US" sz="1050" b="0" i="0" dirty="0" smtClean="0"/>
                        <a:t>17</a:t>
                      </a:r>
                      <a:endParaRPr lang="en-US" sz="1050" b="0" i="0" dirty="0"/>
                    </a:p>
                  </a:txBody>
                  <a:tcPr anchor="ctr">
                    <a:solidFill>
                      <a:schemeClr val="accent1">
                        <a:lumMod val="20000"/>
                        <a:lumOff val="80000"/>
                      </a:schemeClr>
                    </a:solidFill>
                  </a:tcPr>
                </a:tc>
                <a:tc>
                  <a:txBody>
                    <a:bodyPr/>
                    <a:lstStyle/>
                    <a:p>
                      <a:pPr algn="ctr"/>
                      <a:r>
                        <a:rPr lang="en-US" sz="1050" b="0" i="0" dirty="0" smtClean="0"/>
                        <a:t>14</a:t>
                      </a:r>
                      <a:endParaRPr lang="en-US" sz="1050" b="0" i="0" dirty="0"/>
                    </a:p>
                  </a:txBody>
                  <a:tcPr anchor="ctr">
                    <a:solidFill>
                      <a:srgbClr val="E6E0EC"/>
                    </a:solidFill>
                  </a:tcPr>
                </a:tc>
                <a:tc>
                  <a:txBody>
                    <a:bodyPr/>
                    <a:lstStyle/>
                    <a:p>
                      <a:pPr algn="ctr"/>
                      <a:r>
                        <a:rPr lang="en-US" sz="1050" b="0" i="0" dirty="0" smtClean="0"/>
                        <a:t>11</a:t>
                      </a:r>
                      <a:endParaRPr lang="en-US" sz="1050" b="0" i="0" dirty="0"/>
                    </a:p>
                  </a:txBody>
                  <a:tcPr anchor="ctr">
                    <a:solidFill>
                      <a:srgbClr val="F2DCDB"/>
                    </a:solidFill>
                  </a:tcPr>
                </a:tc>
                <a:extLst>
                  <a:ext uri="{0D108BD9-81ED-4DB2-BD59-A6C34878D82A}">
                    <a16:rowId xmlns:a16="http://schemas.microsoft.com/office/drawing/2014/main" val="10003"/>
                  </a:ext>
                </a:extLst>
              </a:tr>
              <a:tr h="602745">
                <a:tc>
                  <a:txBody>
                    <a:bodyPr/>
                    <a:lstStyle/>
                    <a:p>
                      <a:pPr algn="r"/>
                      <a:r>
                        <a:rPr lang="en-US" sz="1050" b="1" dirty="0" smtClean="0"/>
                        <a:t>Maryland Lottery Perception</a:t>
                      </a:r>
                      <a:endParaRPr lang="en-US" sz="1050" b="1" dirty="0"/>
                    </a:p>
                  </a:txBody>
                  <a:tcPr anchor="ctr"/>
                </a:tc>
                <a:tc>
                  <a:txBody>
                    <a:bodyPr/>
                    <a:lstStyle/>
                    <a:p>
                      <a:pPr algn="ctr"/>
                      <a:r>
                        <a:rPr lang="en-US" sz="1050" b="0" i="0" dirty="0" smtClean="0"/>
                        <a:t>32</a:t>
                      </a:r>
                      <a:endParaRPr lang="en-US" sz="1050" b="0" i="0" dirty="0"/>
                    </a:p>
                  </a:txBody>
                  <a:tcPr anchor="ctr">
                    <a:solidFill>
                      <a:schemeClr val="accent1">
                        <a:lumMod val="20000"/>
                        <a:lumOff val="80000"/>
                      </a:schemeClr>
                    </a:solidFill>
                  </a:tcPr>
                </a:tc>
                <a:tc>
                  <a:txBody>
                    <a:bodyPr/>
                    <a:lstStyle/>
                    <a:p>
                      <a:pPr algn="ctr"/>
                      <a:r>
                        <a:rPr lang="en-US" sz="1050" b="0" i="0" dirty="0" smtClean="0"/>
                        <a:t>29</a:t>
                      </a:r>
                      <a:endParaRPr lang="en-US" sz="1050" b="0" i="0" dirty="0"/>
                    </a:p>
                  </a:txBody>
                  <a:tcPr anchor="ctr">
                    <a:solidFill>
                      <a:srgbClr val="E6E0EC"/>
                    </a:solidFill>
                  </a:tcPr>
                </a:tc>
                <a:tc>
                  <a:txBody>
                    <a:bodyPr/>
                    <a:lstStyle/>
                    <a:p>
                      <a:pPr algn="ctr"/>
                      <a:r>
                        <a:rPr lang="en-US" sz="1050" b="0" i="0" dirty="0" smtClean="0"/>
                        <a:t>22</a:t>
                      </a:r>
                      <a:endParaRPr lang="en-US" sz="1050" b="0" i="0" dirty="0"/>
                    </a:p>
                  </a:txBody>
                  <a:tcPr anchor="ctr">
                    <a:solidFill>
                      <a:srgbClr val="F2DCDB"/>
                    </a:solidFill>
                  </a:tcPr>
                </a:tc>
                <a:extLst>
                  <a:ext uri="{0D108BD9-81ED-4DB2-BD59-A6C34878D82A}">
                    <a16:rowId xmlns:a16="http://schemas.microsoft.com/office/drawing/2014/main" val="10004"/>
                  </a:ext>
                </a:extLst>
              </a:tr>
              <a:tr h="265208">
                <a:tc>
                  <a:txBody>
                    <a:bodyPr/>
                    <a:lstStyle/>
                    <a:p>
                      <a:pPr algn="r"/>
                      <a:r>
                        <a:rPr lang="en-US" sz="1050" b="1" dirty="0" smtClean="0">
                          <a:solidFill>
                            <a:schemeClr val="tx1"/>
                          </a:solidFill>
                        </a:rPr>
                        <a:t>Total Score</a:t>
                      </a:r>
                      <a:endParaRPr lang="en-US" sz="1050" b="1" dirty="0">
                        <a:solidFill>
                          <a:schemeClr val="tx1"/>
                        </a:solidFill>
                      </a:endParaRPr>
                    </a:p>
                  </a:txBody>
                  <a:tcPr anchor="ctr">
                    <a:noFill/>
                  </a:tcPr>
                </a:tc>
                <a:tc>
                  <a:txBody>
                    <a:bodyPr/>
                    <a:lstStyle/>
                    <a:p>
                      <a:pPr algn="ctr"/>
                      <a:r>
                        <a:rPr lang="en-US" sz="1050" b="1" i="0" dirty="0" smtClean="0"/>
                        <a:t>63</a:t>
                      </a:r>
                      <a:endParaRPr lang="en-US" sz="1050" b="1" i="0" dirty="0"/>
                    </a:p>
                  </a:txBody>
                  <a:tcPr anchor="ctr">
                    <a:solidFill>
                      <a:schemeClr val="accent1">
                        <a:lumMod val="20000"/>
                        <a:lumOff val="80000"/>
                      </a:schemeClr>
                    </a:solidFill>
                  </a:tcPr>
                </a:tc>
                <a:tc>
                  <a:txBody>
                    <a:bodyPr/>
                    <a:lstStyle/>
                    <a:p>
                      <a:pPr algn="ctr"/>
                      <a:r>
                        <a:rPr lang="en-US" sz="1050" b="1" i="0" dirty="0" smtClean="0"/>
                        <a:t>55</a:t>
                      </a:r>
                      <a:endParaRPr lang="en-US" sz="1050" b="1" i="0" dirty="0"/>
                    </a:p>
                  </a:txBody>
                  <a:tcPr anchor="ctr">
                    <a:solidFill>
                      <a:srgbClr val="E6E0EC"/>
                    </a:solidFill>
                  </a:tcPr>
                </a:tc>
                <a:tc>
                  <a:txBody>
                    <a:bodyPr/>
                    <a:lstStyle/>
                    <a:p>
                      <a:pPr algn="ctr"/>
                      <a:r>
                        <a:rPr lang="en-US" sz="1050" b="1" i="0" dirty="0" smtClean="0"/>
                        <a:t>45</a:t>
                      </a:r>
                      <a:endParaRPr lang="en-US" sz="1050" b="1" i="0" dirty="0"/>
                    </a:p>
                  </a:txBody>
                  <a:tcPr anchor="ctr">
                    <a:solidFill>
                      <a:srgbClr val="F2DCDB"/>
                    </a:solidFill>
                  </a:tcPr>
                </a:tc>
                <a:extLst>
                  <a:ext uri="{0D108BD9-81ED-4DB2-BD59-A6C34878D82A}">
                    <a16:rowId xmlns:a16="http://schemas.microsoft.com/office/drawing/2014/main" val="1000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525608084"/>
              </p:ext>
            </p:extLst>
          </p:nvPr>
        </p:nvGraphicFramePr>
        <p:xfrm>
          <a:off x="5867400" y="1269999"/>
          <a:ext cx="3200400" cy="2768601"/>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267541">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lumMod val="75000"/>
                            </a:schemeClr>
                          </a:solidFill>
                        </a:rPr>
                        <a:t>C U R </a:t>
                      </a:r>
                      <a:r>
                        <a:rPr lang="en-US" sz="1200" b="1" dirty="0" err="1" smtClean="0">
                          <a:solidFill>
                            <a:schemeClr val="accent1">
                              <a:lumMod val="75000"/>
                            </a:schemeClr>
                          </a:solidFill>
                        </a:rPr>
                        <a:t>R</a:t>
                      </a:r>
                      <a:r>
                        <a:rPr lang="en-US" sz="1200" b="1" dirty="0" smtClean="0">
                          <a:solidFill>
                            <a:schemeClr val="accent1">
                              <a:lumMod val="75000"/>
                            </a:schemeClr>
                          </a:solidFill>
                        </a:rPr>
                        <a:t> E N T</a:t>
                      </a:r>
                      <a:r>
                        <a:rPr lang="en-US" sz="1200" b="1" baseline="0" dirty="0" smtClean="0">
                          <a:solidFill>
                            <a:schemeClr val="accent1">
                              <a:lumMod val="75000"/>
                            </a:schemeClr>
                          </a:solidFill>
                        </a:rPr>
                        <a:t>  L O T </a:t>
                      </a:r>
                      <a:r>
                        <a:rPr lang="en-US" sz="1200" b="1" baseline="0" dirty="0" err="1" smtClean="0">
                          <a:solidFill>
                            <a:schemeClr val="accent1">
                              <a:lumMod val="75000"/>
                            </a:schemeClr>
                          </a:solidFill>
                        </a:rPr>
                        <a:t>T</a:t>
                      </a:r>
                      <a:r>
                        <a:rPr lang="en-US" sz="1200" b="1" baseline="0" dirty="0" smtClean="0">
                          <a:solidFill>
                            <a:schemeClr val="accent1">
                              <a:lumMod val="75000"/>
                            </a:schemeClr>
                          </a:solidFill>
                        </a:rPr>
                        <a:t> E R Y  P L A Y</a:t>
                      </a:r>
                      <a:endParaRPr lang="en-US" sz="1200" b="1" dirty="0">
                        <a:solidFill>
                          <a:schemeClr val="accent1">
                            <a:lumMod val="75000"/>
                          </a:schemeClr>
                        </a:solidFill>
                      </a:endParaRPr>
                    </a:p>
                  </a:txBody>
                  <a:tcPr anchor="ctr">
                    <a:solidFill>
                      <a:schemeClr val="bg1">
                        <a:lumMod val="95000"/>
                      </a:schemeClr>
                    </a:solidFill>
                  </a:tcPr>
                </a:tc>
                <a:tc hMerge="1">
                  <a:txBody>
                    <a:bodyPr/>
                    <a:lstStyle/>
                    <a:p>
                      <a:endParaRPr lang="en-US" dirty="0"/>
                    </a:p>
                  </a:txBody>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557376">
                <a:tc>
                  <a:txBody>
                    <a:bodyPr/>
                    <a:lstStyle/>
                    <a:p>
                      <a:pPr algn="ctr"/>
                      <a:endParaRPr lang="en-US" sz="1200" b="1" dirty="0">
                        <a:solidFill>
                          <a:schemeClr val="accent1">
                            <a:lumMod val="75000"/>
                          </a:schemeClr>
                        </a:solidFill>
                      </a:endParaRPr>
                    </a:p>
                  </a:txBody>
                  <a:tcPr anchor="ctr">
                    <a:solidFill>
                      <a:schemeClr val="bg1">
                        <a:lumMod val="95000"/>
                      </a:schemeClr>
                    </a:solidFill>
                  </a:tcPr>
                </a:tc>
                <a:tc>
                  <a:txBody>
                    <a:bodyPr/>
                    <a:lstStyle/>
                    <a:p>
                      <a:pPr algn="ctr"/>
                      <a:r>
                        <a:rPr lang="en-US" sz="1050" b="1" dirty="0" smtClean="0">
                          <a:solidFill>
                            <a:schemeClr val="bg1"/>
                          </a:solidFill>
                        </a:rPr>
                        <a:t>High Frequency</a:t>
                      </a:r>
                      <a:r>
                        <a:rPr lang="en-US" sz="1050" b="1" baseline="0" dirty="0" smtClean="0">
                          <a:solidFill>
                            <a:schemeClr val="bg1"/>
                          </a:solidFill>
                        </a:rPr>
                        <a:t> </a:t>
                      </a:r>
                      <a:r>
                        <a:rPr lang="en-US" sz="1050" b="1" dirty="0" smtClean="0">
                          <a:solidFill>
                            <a:schemeClr val="bg1"/>
                          </a:solidFill>
                        </a:rPr>
                        <a:t>Players</a:t>
                      </a:r>
                    </a:p>
                  </a:txBody>
                  <a:tcPr anchor="ctr">
                    <a:solidFill>
                      <a:schemeClr val="accent1"/>
                    </a:solidFill>
                  </a:tcPr>
                </a:tc>
                <a:tc>
                  <a:txBody>
                    <a:bodyPr/>
                    <a:lstStyle/>
                    <a:p>
                      <a:pPr algn="ctr"/>
                      <a:r>
                        <a:rPr lang="en-US" sz="1050" b="1" dirty="0" smtClean="0">
                          <a:solidFill>
                            <a:schemeClr val="bg1"/>
                          </a:solidFill>
                        </a:rPr>
                        <a:t>Low </a:t>
                      </a:r>
                    </a:p>
                    <a:p>
                      <a:pPr algn="ctr"/>
                      <a:r>
                        <a:rPr lang="en-US" sz="1050" b="1" dirty="0" smtClean="0">
                          <a:solidFill>
                            <a:schemeClr val="bg1"/>
                          </a:solidFill>
                        </a:rPr>
                        <a:t>Frequency Players</a:t>
                      </a:r>
                      <a:endParaRPr lang="en-US" sz="1050" b="1" dirty="0">
                        <a:solidFill>
                          <a:schemeClr val="bg1"/>
                        </a:solidFill>
                      </a:endParaRPr>
                    </a:p>
                  </a:txBody>
                  <a:tcPr anchor="ctr">
                    <a:solidFill>
                      <a:srgbClr val="8064A2"/>
                    </a:solidFill>
                  </a:tcPr>
                </a:tc>
                <a:tc>
                  <a:txBody>
                    <a:bodyPr/>
                    <a:lstStyle/>
                    <a:p>
                      <a:pPr algn="ctr"/>
                      <a:r>
                        <a:rPr lang="en-US" sz="1050" b="1" dirty="0" smtClean="0">
                          <a:solidFill>
                            <a:schemeClr val="bg1"/>
                          </a:solidFill>
                        </a:rPr>
                        <a:t>Non-Players</a:t>
                      </a:r>
                      <a:endParaRPr lang="en-US" sz="1050" b="1" dirty="0">
                        <a:solidFill>
                          <a:schemeClr val="bg1"/>
                        </a:solidFill>
                      </a:endParaRPr>
                    </a:p>
                  </a:txBody>
                  <a:tcPr anchor="ctr">
                    <a:solidFill>
                      <a:schemeClr val="accent2"/>
                    </a:solidFill>
                  </a:tcPr>
                </a:tc>
                <a:extLst>
                  <a:ext uri="{0D108BD9-81ED-4DB2-BD59-A6C34878D82A}">
                    <a16:rowId xmlns:a16="http://schemas.microsoft.com/office/drawing/2014/main" val="10001"/>
                  </a:ext>
                </a:extLst>
              </a:tr>
              <a:tr h="322581">
                <a:tc>
                  <a:txBody>
                    <a:bodyPr/>
                    <a:lstStyle/>
                    <a:p>
                      <a:pPr algn="r"/>
                      <a:r>
                        <a:rPr lang="en-US" sz="1050" b="1" dirty="0" smtClean="0"/>
                        <a:t>Daily</a:t>
                      </a:r>
                      <a:r>
                        <a:rPr lang="en-US" sz="1050" b="1" baseline="0" dirty="0" smtClean="0"/>
                        <a:t> Games</a:t>
                      </a:r>
                      <a:endParaRPr lang="en-US" sz="1050" b="1" dirty="0"/>
                    </a:p>
                  </a:txBody>
                  <a:tcPr anchor="ctr"/>
                </a:tc>
                <a:tc>
                  <a:txBody>
                    <a:bodyPr/>
                    <a:lstStyle/>
                    <a:p>
                      <a:pPr algn="ctr"/>
                      <a:r>
                        <a:rPr lang="en-US" sz="1050" i="0" dirty="0" smtClean="0">
                          <a:solidFill>
                            <a:schemeClr val="tx1"/>
                          </a:solidFill>
                        </a:rPr>
                        <a:t>43%</a:t>
                      </a:r>
                      <a:endParaRPr lang="en-US" sz="1050" i="0" dirty="0">
                        <a:solidFill>
                          <a:schemeClr val="tx1"/>
                        </a:solidFill>
                      </a:endParaRPr>
                    </a:p>
                  </a:txBody>
                  <a:tcPr anchor="ctr">
                    <a:solidFill>
                      <a:schemeClr val="accent1">
                        <a:lumMod val="20000"/>
                        <a:lumOff val="80000"/>
                      </a:schemeClr>
                    </a:solidFill>
                  </a:tcPr>
                </a:tc>
                <a:tc>
                  <a:txBody>
                    <a:bodyPr/>
                    <a:lstStyle/>
                    <a:p>
                      <a:pPr algn="ctr"/>
                      <a:r>
                        <a:rPr lang="en-US" sz="1050" i="0" dirty="0" smtClean="0">
                          <a:solidFill>
                            <a:schemeClr val="tx1"/>
                          </a:solidFill>
                        </a:rPr>
                        <a:t>3%</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2"/>
                  </a:ext>
                </a:extLst>
              </a:tr>
              <a:tr h="304800">
                <a:tc>
                  <a:txBody>
                    <a:bodyPr/>
                    <a:lstStyle/>
                    <a:p>
                      <a:pPr algn="r"/>
                      <a:r>
                        <a:rPr lang="en-US" sz="1050" b="1" dirty="0" smtClean="0"/>
                        <a:t>Jackpot</a:t>
                      </a:r>
                      <a:endParaRPr lang="en-US" sz="1050" b="1" dirty="0"/>
                    </a:p>
                  </a:txBody>
                  <a:tcPr anchor="ctr"/>
                </a:tc>
                <a:tc>
                  <a:txBody>
                    <a:bodyPr/>
                    <a:lstStyle/>
                    <a:p>
                      <a:pPr algn="ctr"/>
                      <a:r>
                        <a:rPr lang="en-US" sz="1050" i="0" dirty="0" smtClean="0">
                          <a:solidFill>
                            <a:schemeClr val="tx1"/>
                          </a:solidFill>
                        </a:rPr>
                        <a:t>90%</a:t>
                      </a:r>
                      <a:endParaRPr lang="en-US" sz="1050" i="0" dirty="0">
                        <a:solidFill>
                          <a:schemeClr val="tx1"/>
                        </a:solidFill>
                      </a:endParaRPr>
                    </a:p>
                  </a:txBody>
                  <a:tcPr anchor="ctr">
                    <a:solidFill>
                      <a:schemeClr val="accent1">
                        <a:lumMod val="20000"/>
                        <a:lumOff val="80000"/>
                      </a:schemeClr>
                    </a:solidFill>
                  </a:tcPr>
                </a:tc>
                <a:tc>
                  <a:txBody>
                    <a:bodyPr/>
                    <a:lstStyle/>
                    <a:p>
                      <a:pPr algn="ctr"/>
                      <a:r>
                        <a:rPr lang="en-US" sz="1050" i="0" dirty="0" smtClean="0">
                          <a:solidFill>
                            <a:schemeClr val="tx1"/>
                          </a:solidFill>
                        </a:rPr>
                        <a:t>76%</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3"/>
                  </a:ext>
                </a:extLst>
              </a:tr>
              <a:tr h="304800">
                <a:tc>
                  <a:txBody>
                    <a:bodyPr/>
                    <a:lstStyle/>
                    <a:p>
                      <a:pPr algn="r"/>
                      <a:r>
                        <a:rPr lang="en-US" sz="1050" b="1" dirty="0" smtClean="0"/>
                        <a:t>Scratch-Offs</a:t>
                      </a:r>
                      <a:endParaRPr lang="en-US" sz="1050" b="1" dirty="0"/>
                    </a:p>
                  </a:txBody>
                  <a:tcPr anchor="ctr"/>
                </a:tc>
                <a:tc>
                  <a:txBody>
                    <a:bodyPr/>
                    <a:lstStyle/>
                    <a:p>
                      <a:pPr algn="ctr"/>
                      <a:r>
                        <a:rPr lang="en-US" sz="1050" i="0" dirty="0" smtClean="0">
                          <a:solidFill>
                            <a:schemeClr val="tx1"/>
                          </a:solidFill>
                        </a:rPr>
                        <a:t>53%</a:t>
                      </a:r>
                      <a:endParaRPr lang="en-US" sz="1050" i="0" dirty="0">
                        <a:solidFill>
                          <a:schemeClr val="tx1"/>
                        </a:solidFill>
                      </a:endParaRPr>
                    </a:p>
                  </a:txBody>
                  <a:tcPr anchor="ctr">
                    <a:solidFill>
                      <a:schemeClr val="accent1">
                        <a:lumMod val="20000"/>
                        <a:lumOff val="80000"/>
                      </a:schemeClr>
                    </a:solidFill>
                  </a:tcPr>
                </a:tc>
                <a:tc>
                  <a:txBody>
                    <a:bodyPr/>
                    <a:lstStyle/>
                    <a:p>
                      <a:pPr algn="ctr"/>
                      <a:r>
                        <a:rPr lang="en-US" sz="1050" i="0" dirty="0" smtClean="0">
                          <a:solidFill>
                            <a:schemeClr val="tx1"/>
                          </a:solidFill>
                        </a:rPr>
                        <a:t>58%</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4"/>
                  </a:ext>
                </a:extLst>
              </a:tr>
              <a:tr h="116841">
                <a:tc>
                  <a:txBody>
                    <a:bodyPr/>
                    <a:lstStyle/>
                    <a:p>
                      <a:pPr algn="r"/>
                      <a:r>
                        <a:rPr lang="en-US" sz="1050" b="1" dirty="0" smtClean="0">
                          <a:solidFill>
                            <a:schemeClr val="tx1"/>
                          </a:solidFill>
                        </a:rPr>
                        <a:t>Monitor</a:t>
                      </a:r>
                      <a:r>
                        <a:rPr lang="en-US" sz="1050" b="1" baseline="0" dirty="0" smtClean="0">
                          <a:solidFill>
                            <a:schemeClr val="tx1"/>
                          </a:solidFill>
                        </a:rPr>
                        <a:t> Games</a:t>
                      </a:r>
                      <a:endParaRPr lang="en-US" sz="1050" b="1" dirty="0">
                        <a:solidFill>
                          <a:schemeClr val="tx1"/>
                        </a:solidFill>
                      </a:endParaRPr>
                    </a:p>
                  </a:txBody>
                  <a:tcPr anchor="ctr">
                    <a:noFill/>
                  </a:tcPr>
                </a:tc>
                <a:tc>
                  <a:txBody>
                    <a:bodyPr/>
                    <a:lstStyle/>
                    <a:p>
                      <a:pPr algn="ctr"/>
                      <a:r>
                        <a:rPr lang="en-US" sz="1050" i="0" dirty="0" smtClean="0">
                          <a:solidFill>
                            <a:schemeClr val="tx1"/>
                          </a:solidFill>
                        </a:rPr>
                        <a:t>15%</a:t>
                      </a:r>
                      <a:endParaRPr lang="en-US" sz="1050" i="0" dirty="0">
                        <a:solidFill>
                          <a:schemeClr val="tx1"/>
                        </a:solidFill>
                      </a:endParaRPr>
                    </a:p>
                  </a:txBody>
                  <a:tcPr anchor="ctr">
                    <a:solidFill>
                      <a:schemeClr val="accent1">
                        <a:lumMod val="20000"/>
                        <a:lumOff val="80000"/>
                      </a:schemeClr>
                    </a:solidFill>
                  </a:tcPr>
                </a:tc>
                <a:tc>
                  <a:txBody>
                    <a:bodyPr/>
                    <a:lstStyle/>
                    <a:p>
                      <a:pPr algn="ctr"/>
                      <a:r>
                        <a:rPr lang="en-US" sz="1050" i="0" dirty="0" smtClean="0">
                          <a:solidFill>
                            <a:schemeClr val="tx1"/>
                          </a:solidFill>
                        </a:rPr>
                        <a:t>3%</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5"/>
                  </a:ext>
                </a:extLst>
              </a:tr>
              <a:tr h="579120">
                <a:tc>
                  <a:txBody>
                    <a:bodyPr/>
                    <a:lstStyle/>
                    <a:p>
                      <a:pPr algn="r"/>
                      <a:r>
                        <a:rPr lang="en-US" sz="1050" b="1" dirty="0" smtClean="0">
                          <a:solidFill>
                            <a:schemeClr val="tx1"/>
                          </a:solidFill>
                        </a:rPr>
                        <a:t>Total Annual </a:t>
                      </a:r>
                      <a:r>
                        <a:rPr lang="en-US" sz="1050" b="1" baseline="0" dirty="0" smtClean="0">
                          <a:solidFill>
                            <a:schemeClr val="tx1"/>
                          </a:solidFill>
                        </a:rPr>
                        <a:t>Spend</a:t>
                      </a:r>
                      <a:endParaRPr lang="en-US" sz="1050" b="1" dirty="0">
                        <a:solidFill>
                          <a:schemeClr val="tx1"/>
                        </a:solidFill>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tx1"/>
                          </a:solidFill>
                        </a:rPr>
                        <a:t>$1,098</a:t>
                      </a:r>
                      <a:endParaRPr lang="en-US" sz="1050" b="1" dirty="0">
                        <a:solidFill>
                          <a:schemeClr val="tx1"/>
                        </a:solidFill>
                      </a:endParaRP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tx1"/>
                          </a:solidFill>
                        </a:rPr>
                        <a:t>$74</a:t>
                      </a:r>
                      <a:endParaRPr lang="en-US" sz="1050" b="1"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3453333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4445776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6087" name="think-cell Slide" r:id="rId4" imgW="381" imgH="381" progId="TCLayout.ActiveDocument.1">
                  <p:embed/>
                </p:oleObj>
              </mc:Choice>
              <mc:Fallback>
                <p:oleObj name="think-cell Slide" r:id="rId4" imgW="381" imgH="38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Text Placeholder 1"/>
          <p:cNvSpPr>
            <a:spLocks noGrp="1"/>
          </p:cNvSpPr>
          <p:nvPr>
            <p:ph type="body" sz="quarter" idx="10"/>
          </p:nvPr>
        </p:nvSpPr>
        <p:spPr>
          <a:xfrm>
            <a:off x="152400" y="152403"/>
            <a:ext cx="8991600" cy="685800"/>
          </a:xfrm>
        </p:spPr>
        <p:txBody>
          <a:bodyPr/>
          <a:lstStyle/>
          <a:p>
            <a:pPr eaLnBrk="1" hangingPunct="1">
              <a:lnSpc>
                <a:spcPct val="70000"/>
              </a:lnSpc>
            </a:pPr>
            <a:r>
              <a:rPr lang="en-US" sz="4000" dirty="0" smtClean="0">
                <a:solidFill>
                  <a:schemeClr val="tx1"/>
                </a:solidFill>
              </a:rPr>
              <a:t>Profile Comparison</a:t>
            </a:r>
          </a:p>
          <a:p>
            <a:pPr eaLnBrk="1" hangingPunct="1">
              <a:lnSpc>
                <a:spcPct val="70000"/>
              </a:lnSpc>
            </a:pPr>
            <a:r>
              <a:rPr lang="en-US" sz="2800" b="0" i="1" dirty="0" smtClean="0">
                <a:solidFill>
                  <a:schemeClr val="tx1"/>
                </a:solidFill>
              </a:rPr>
              <a:t>SMALLER CITY / LOW INCOME </a:t>
            </a:r>
          </a:p>
        </p:txBody>
      </p:sp>
      <p:graphicFrame>
        <p:nvGraphicFramePr>
          <p:cNvPr id="3" name="Table 2"/>
          <p:cNvGraphicFramePr>
            <a:graphicFrameLocks noGrp="1"/>
          </p:cNvGraphicFramePr>
          <p:nvPr>
            <p:extLst>
              <p:ext uri="{D42A27DB-BD31-4B8C-83A1-F6EECF244321}">
                <p14:modId xmlns:p14="http://schemas.microsoft.com/office/powerpoint/2010/main" val="3953335384"/>
              </p:ext>
            </p:extLst>
          </p:nvPr>
        </p:nvGraphicFramePr>
        <p:xfrm>
          <a:off x="76200" y="1278466"/>
          <a:ext cx="5690907" cy="5587104"/>
        </p:xfrm>
        <a:graphic>
          <a:graphicData uri="http://schemas.openxmlformats.org/drawingml/2006/table">
            <a:tbl>
              <a:tblPr firstRow="1" bandRow="1">
                <a:tableStyleId>{5940675A-B579-460E-94D1-54222C63F5DA}</a:tableStyleId>
              </a:tblPr>
              <a:tblGrid>
                <a:gridCol w="304889">
                  <a:extLst>
                    <a:ext uri="{9D8B030D-6E8A-4147-A177-3AD203B41FA5}">
                      <a16:colId xmlns:a16="http://schemas.microsoft.com/office/drawing/2014/main" val="20000"/>
                    </a:ext>
                  </a:extLst>
                </a:gridCol>
                <a:gridCol w="1327467">
                  <a:extLst>
                    <a:ext uri="{9D8B030D-6E8A-4147-A177-3AD203B41FA5}">
                      <a16:colId xmlns:a16="http://schemas.microsoft.com/office/drawing/2014/main" val="20001"/>
                    </a:ext>
                  </a:extLst>
                </a:gridCol>
                <a:gridCol w="1333817">
                  <a:extLst>
                    <a:ext uri="{9D8B030D-6E8A-4147-A177-3AD203B41FA5}">
                      <a16:colId xmlns:a16="http://schemas.microsoft.com/office/drawing/2014/main" val="20002"/>
                    </a:ext>
                  </a:extLst>
                </a:gridCol>
                <a:gridCol w="1353134">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432590">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1100" b="1" dirty="0" smtClean="0">
                          <a:solidFill>
                            <a:schemeClr val="bg1"/>
                          </a:solidFill>
                        </a:rPr>
                        <a:t>High Frequency Players</a:t>
                      </a:r>
                    </a:p>
                  </a:txBody>
                  <a:tcPr>
                    <a:lnT w="12700" cap="flat" cmpd="sng" algn="ctr">
                      <a:solidFill>
                        <a:schemeClr val="tx1"/>
                      </a:solidFill>
                      <a:prstDash val="solid"/>
                      <a:round/>
                      <a:headEnd type="none" w="med" len="med"/>
                      <a:tailEnd type="none" w="med" len="med"/>
                    </a:lnT>
                    <a:solidFill>
                      <a:schemeClr val="accent1"/>
                    </a:solidFill>
                  </a:tcPr>
                </a:tc>
                <a:tc>
                  <a:txBody>
                    <a:bodyPr/>
                    <a:lstStyle/>
                    <a:p>
                      <a:pPr algn="ctr"/>
                      <a:r>
                        <a:rPr lang="en-US" sz="1100" b="1" dirty="0" smtClean="0">
                          <a:solidFill>
                            <a:schemeClr val="bg1"/>
                          </a:solidFill>
                        </a:rPr>
                        <a:t>Low Frequency Players</a:t>
                      </a:r>
                      <a:endParaRPr lang="en-US" sz="1100" b="1" dirty="0">
                        <a:solidFill>
                          <a:schemeClr val="bg1"/>
                        </a:solidFill>
                      </a:endParaRPr>
                    </a:p>
                  </a:txBody>
                  <a:tcPr>
                    <a:lnT w="12700" cap="flat" cmpd="sng" algn="ctr">
                      <a:solidFill>
                        <a:schemeClr val="tx1"/>
                      </a:solidFill>
                      <a:prstDash val="solid"/>
                      <a:round/>
                      <a:headEnd type="none" w="med" len="med"/>
                      <a:tailEnd type="none" w="med" len="med"/>
                    </a:lnT>
                    <a:solidFill>
                      <a:schemeClr val="accent4"/>
                    </a:solidFill>
                  </a:tcPr>
                </a:tc>
                <a:tc>
                  <a:txBody>
                    <a:bodyPr/>
                    <a:lstStyle/>
                    <a:p>
                      <a:pPr algn="ctr"/>
                      <a:r>
                        <a:rPr lang="en-US" sz="1100" b="1" dirty="0" smtClean="0">
                          <a:solidFill>
                            <a:schemeClr val="bg1"/>
                          </a:solidFill>
                        </a:rPr>
                        <a:t>Non-Players</a:t>
                      </a:r>
                      <a:endParaRPr lang="en-US" sz="1100" b="1"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solidFill>
                  </a:tcPr>
                </a:tc>
                <a:extLst>
                  <a:ext uri="{0D108BD9-81ED-4DB2-BD59-A6C34878D82A}">
                    <a16:rowId xmlns:a16="http://schemas.microsoft.com/office/drawing/2014/main" val="10000"/>
                  </a:ext>
                </a:extLst>
              </a:tr>
              <a:tr h="224792">
                <a:tc rowSpan="13">
                  <a:txBody>
                    <a:bodyPr/>
                    <a:lstStyle/>
                    <a:p>
                      <a:pPr algn="ctr"/>
                      <a:r>
                        <a:rPr lang="en-US" sz="1050" b="1" dirty="0" smtClean="0">
                          <a:solidFill>
                            <a:schemeClr val="accent1">
                              <a:lumMod val="75000"/>
                            </a:schemeClr>
                          </a:solidFill>
                        </a:rPr>
                        <a:t>DEMOGRAPHICS</a:t>
                      </a:r>
                      <a:endParaRPr lang="en-US" sz="1050" b="1" dirty="0">
                        <a:solidFill>
                          <a:schemeClr val="accent1">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ct val="95000"/>
                        </a:lnSpc>
                      </a:pP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37 years</a:t>
                      </a:r>
                      <a:endParaRPr lang="en-US" sz="900" b="1" dirty="0"/>
                    </a:p>
                  </a:txBody>
                  <a:tcPr>
                    <a:solidFill>
                      <a:schemeClr val="accent5">
                        <a:lumMod val="20000"/>
                        <a:lumOff val="80000"/>
                      </a:schemeClr>
                    </a:solidFill>
                  </a:tcPr>
                </a:tc>
                <a:tc>
                  <a:txBody>
                    <a:bodyPr/>
                    <a:lstStyle/>
                    <a:p>
                      <a:pPr algn="ctr"/>
                      <a:r>
                        <a:rPr lang="en-US" sz="900" b="1" dirty="0" smtClean="0"/>
                        <a:t>43 years</a:t>
                      </a:r>
                      <a:endParaRPr lang="en-US" sz="900" b="1" dirty="0"/>
                    </a:p>
                  </a:txBody>
                  <a:tcPr>
                    <a:solidFill>
                      <a:schemeClr val="accent4">
                        <a:lumMod val="20000"/>
                        <a:lumOff val="80000"/>
                      </a:schemeClr>
                    </a:solidFill>
                  </a:tcPr>
                </a:tc>
                <a:tc>
                  <a:txBody>
                    <a:bodyPr/>
                    <a:lstStyle/>
                    <a:p>
                      <a:pPr algn="ctr"/>
                      <a:r>
                        <a:rPr lang="en-US" sz="900" b="1" dirty="0" smtClean="0"/>
                        <a:t>43 years</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1"/>
                  </a:ext>
                </a:extLst>
              </a:tr>
              <a:tr h="224792">
                <a:tc vMerge="1">
                  <a:txBody>
                    <a:bodyPr/>
                    <a:lstStyle/>
                    <a:p>
                      <a:pPr algn="r"/>
                      <a:endParaRPr lang="en-US" sz="900" b="1" dirty="0"/>
                    </a:p>
                  </a:txBody>
                  <a:tcPr/>
                </a:tc>
                <a:tc>
                  <a:txBody>
                    <a:bodyPr/>
                    <a:lstStyle/>
                    <a:p>
                      <a:pPr algn="r">
                        <a:lnSpc>
                          <a:spcPct val="95000"/>
                        </a:lnSpc>
                      </a:pP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Male – 57%</a:t>
                      </a:r>
                      <a:endParaRPr lang="en-US" sz="900" b="1" dirty="0"/>
                    </a:p>
                  </a:txBody>
                  <a:tcPr>
                    <a:solidFill>
                      <a:schemeClr val="accent5">
                        <a:lumMod val="20000"/>
                        <a:lumOff val="80000"/>
                      </a:schemeClr>
                    </a:solidFill>
                  </a:tcPr>
                </a:tc>
                <a:tc>
                  <a:txBody>
                    <a:bodyPr/>
                    <a:lstStyle/>
                    <a:p>
                      <a:pPr algn="ctr"/>
                      <a:r>
                        <a:rPr lang="en-US" sz="900" b="1" dirty="0" smtClean="0">
                          <a:solidFill>
                            <a:srgbClr val="C00000"/>
                          </a:solidFill>
                        </a:rPr>
                        <a:t>Female – 59%</a:t>
                      </a:r>
                      <a:endParaRPr lang="en-US" sz="900" b="1" dirty="0">
                        <a:solidFill>
                          <a:srgbClr val="C00000"/>
                        </a:solidFill>
                      </a:endParaRPr>
                    </a:p>
                  </a:txBody>
                  <a:tcPr>
                    <a:solidFill>
                      <a:schemeClr val="accent4">
                        <a:lumMod val="20000"/>
                        <a:lumOff val="80000"/>
                      </a:schemeClr>
                    </a:solidFill>
                  </a:tcPr>
                </a:tc>
                <a:tc>
                  <a:txBody>
                    <a:bodyPr/>
                    <a:lstStyle/>
                    <a:p>
                      <a:pPr algn="ctr"/>
                      <a:r>
                        <a:rPr lang="en-US" sz="900" b="1" dirty="0" smtClean="0">
                          <a:solidFill>
                            <a:srgbClr val="C00000"/>
                          </a:solidFill>
                        </a:rPr>
                        <a:t>Female – 50%</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2"/>
                  </a:ext>
                </a:extLst>
              </a:tr>
              <a:tr h="224792">
                <a:tc vMerge="1">
                  <a:txBody>
                    <a:bodyPr/>
                    <a:lstStyle/>
                    <a:p>
                      <a:pPr algn="r"/>
                      <a:endParaRPr lang="en-US" sz="900" b="1" dirty="0"/>
                    </a:p>
                  </a:txBody>
                  <a:tcPr/>
                </a:tc>
                <a:tc>
                  <a:txBody>
                    <a:bodyPr/>
                    <a:lstStyle/>
                    <a:p>
                      <a:pPr algn="r">
                        <a:lnSpc>
                          <a:spcPct val="95000"/>
                        </a:lnSpc>
                      </a:pP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 – 57%</a:t>
                      </a:r>
                      <a:endParaRPr lang="en-US" sz="900" b="1" dirty="0"/>
                    </a:p>
                  </a:txBody>
                  <a:tcPr>
                    <a:solidFill>
                      <a:schemeClr val="accent5">
                        <a:lumMod val="20000"/>
                        <a:lumOff val="80000"/>
                      </a:schemeClr>
                    </a:solidFill>
                  </a:tcPr>
                </a:tc>
                <a:tc>
                  <a:txBody>
                    <a:bodyPr/>
                    <a:lstStyle/>
                    <a:p>
                      <a:pPr algn="ctr"/>
                      <a:r>
                        <a:rPr lang="en-US" sz="900" b="1" dirty="0" smtClean="0"/>
                        <a:t>White – 71%</a:t>
                      </a:r>
                      <a:endParaRPr lang="en-US" sz="900" b="1" dirty="0"/>
                    </a:p>
                  </a:txBody>
                  <a:tcPr>
                    <a:solidFill>
                      <a:schemeClr val="accent4">
                        <a:lumMod val="20000"/>
                        <a:lumOff val="80000"/>
                      </a:schemeClr>
                    </a:solidFill>
                  </a:tcPr>
                </a:tc>
                <a:tc>
                  <a:txBody>
                    <a:bodyPr/>
                    <a:lstStyle/>
                    <a:p>
                      <a:pPr algn="ctr"/>
                      <a:r>
                        <a:rPr lang="en-US" sz="900" b="1" dirty="0" smtClean="0"/>
                        <a:t>White</a:t>
                      </a:r>
                      <a:r>
                        <a:rPr lang="en-US" sz="900" b="1" baseline="0" dirty="0" smtClean="0"/>
                        <a:t> </a:t>
                      </a:r>
                      <a:r>
                        <a:rPr lang="en-US" sz="900" b="1" dirty="0" smtClean="0"/>
                        <a:t> – 73%</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3"/>
                  </a:ext>
                </a:extLst>
              </a:tr>
              <a:tr h="224792">
                <a:tc vMerge="1">
                  <a:txBody>
                    <a:bodyPr/>
                    <a:lstStyle/>
                    <a:p>
                      <a:pPr algn="r"/>
                      <a:endParaRPr lang="en-US" sz="900" b="1" dirty="0"/>
                    </a:p>
                  </a:txBody>
                  <a:tcPr/>
                </a:tc>
                <a:tc>
                  <a:txBody>
                    <a:bodyPr/>
                    <a:lstStyle/>
                    <a:p>
                      <a:pPr algn="r">
                        <a:lnSpc>
                          <a:spcPct val="95000"/>
                        </a:lnSpc>
                      </a:pP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43%</a:t>
                      </a:r>
                      <a:endParaRPr lang="en-US" sz="900" b="1" dirty="0"/>
                    </a:p>
                  </a:txBody>
                  <a:tcPr>
                    <a:solidFill>
                      <a:schemeClr val="accent5">
                        <a:lumMod val="20000"/>
                        <a:lumOff val="80000"/>
                      </a:schemeClr>
                    </a:solidFill>
                  </a:tcPr>
                </a:tc>
                <a:tc>
                  <a:txBody>
                    <a:bodyPr/>
                    <a:lstStyle/>
                    <a:p>
                      <a:pPr algn="ctr"/>
                      <a:r>
                        <a:rPr lang="en-US" sz="900" b="1" dirty="0" smtClean="0"/>
                        <a:t>SFH – 29%</a:t>
                      </a:r>
                      <a:endParaRPr lang="en-US" sz="900" b="1" dirty="0"/>
                    </a:p>
                  </a:txBody>
                  <a:tcPr>
                    <a:solidFill>
                      <a:schemeClr val="accent4">
                        <a:lumMod val="20000"/>
                        <a:lumOff val="80000"/>
                      </a:schemeClr>
                    </a:solidFill>
                  </a:tcPr>
                </a:tc>
                <a:tc>
                  <a:txBody>
                    <a:bodyPr/>
                    <a:lstStyle/>
                    <a:p>
                      <a:pPr algn="ctr"/>
                      <a:r>
                        <a:rPr lang="en-US" sz="900" b="1" dirty="0" smtClean="0"/>
                        <a:t>SFH – 38%</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4"/>
                  </a:ext>
                </a:extLst>
              </a:tr>
              <a:tr h="224792">
                <a:tc vMerge="1">
                  <a:txBody>
                    <a:bodyPr/>
                    <a:lstStyle/>
                    <a:p>
                      <a:pPr algn="r"/>
                      <a:endParaRPr lang="en-US" sz="900" b="1" dirty="0"/>
                    </a:p>
                  </a:txBody>
                  <a:tcPr/>
                </a:tc>
                <a:tc>
                  <a:txBody>
                    <a:bodyPr/>
                    <a:lstStyle/>
                    <a:p>
                      <a:pPr algn="r">
                        <a:lnSpc>
                          <a:spcPct val="95000"/>
                        </a:lnSpc>
                      </a:pP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$164,000</a:t>
                      </a:r>
                      <a:endParaRPr lang="en-US" sz="900" b="1" dirty="0"/>
                    </a:p>
                  </a:txBody>
                  <a:tcPr>
                    <a:solidFill>
                      <a:schemeClr val="accent5">
                        <a:lumMod val="20000"/>
                        <a:lumOff val="80000"/>
                      </a:schemeClr>
                    </a:solidFill>
                  </a:tcPr>
                </a:tc>
                <a:tc>
                  <a:txBody>
                    <a:bodyPr/>
                    <a:lstStyle/>
                    <a:p>
                      <a:pPr algn="ctr"/>
                      <a:r>
                        <a:rPr lang="en-US" sz="900" b="1" dirty="0" smtClean="0"/>
                        <a:t>$168,000</a:t>
                      </a:r>
                      <a:endParaRPr lang="en-US" sz="900" b="1" dirty="0"/>
                    </a:p>
                  </a:txBody>
                  <a:tcPr>
                    <a:solidFill>
                      <a:schemeClr val="accent4">
                        <a:lumMod val="20000"/>
                        <a:lumOff val="80000"/>
                      </a:schemeClr>
                    </a:solidFill>
                  </a:tcPr>
                </a:tc>
                <a:tc>
                  <a:txBody>
                    <a:bodyPr/>
                    <a:lstStyle/>
                    <a:p>
                      <a:pPr algn="ctr"/>
                      <a:r>
                        <a:rPr lang="en-US" sz="900" b="1" dirty="0" smtClean="0"/>
                        <a:t>$160,000</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5"/>
                  </a:ext>
                </a:extLst>
              </a:tr>
              <a:tr h="224792">
                <a:tc vMerge="1">
                  <a:txBody>
                    <a:bodyPr/>
                    <a:lstStyle/>
                    <a:p>
                      <a:pPr algn="r"/>
                      <a:endParaRPr lang="en-US" sz="900" b="1" dirty="0"/>
                    </a:p>
                  </a:txBody>
                  <a:tcPr/>
                </a:tc>
                <a:tc>
                  <a:txBody>
                    <a:bodyPr/>
                    <a:lstStyle/>
                    <a:p>
                      <a:pPr algn="r">
                        <a:lnSpc>
                          <a:spcPct val="95000"/>
                        </a:lnSpc>
                      </a:pP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a:t>
                      </a:r>
                      <a:r>
                        <a:rPr lang="en-US" sz="900" b="1" baseline="0" dirty="0" smtClean="0"/>
                        <a:t> </a:t>
                      </a:r>
                      <a:r>
                        <a:rPr lang="en-US" sz="900" b="1" dirty="0" smtClean="0"/>
                        <a:t> – 43%</a:t>
                      </a:r>
                      <a:endParaRPr lang="en-US" sz="900" b="1" dirty="0"/>
                    </a:p>
                  </a:txBody>
                  <a:tcPr>
                    <a:solidFill>
                      <a:schemeClr val="accent5">
                        <a:lumMod val="20000"/>
                        <a:lumOff val="80000"/>
                      </a:schemeClr>
                    </a:solidFill>
                  </a:tcPr>
                </a:tc>
                <a:tc>
                  <a:txBody>
                    <a:bodyPr/>
                    <a:lstStyle/>
                    <a:p>
                      <a:pPr algn="ctr"/>
                      <a:r>
                        <a:rPr lang="en-US" sz="900" b="1" dirty="0" smtClean="0">
                          <a:solidFill>
                            <a:srgbClr val="C00000"/>
                          </a:solidFill>
                        </a:rPr>
                        <a:t>Rent – 53%</a:t>
                      </a:r>
                      <a:endParaRPr lang="en-US" sz="900" b="1" dirty="0">
                        <a:solidFill>
                          <a:srgbClr val="C00000"/>
                        </a:solidFill>
                      </a:endParaRPr>
                    </a:p>
                  </a:txBody>
                  <a:tcPr>
                    <a:solidFill>
                      <a:schemeClr val="accent4">
                        <a:lumMod val="20000"/>
                        <a:lumOff val="80000"/>
                      </a:schemeClr>
                    </a:solidFill>
                  </a:tcPr>
                </a:tc>
                <a:tc>
                  <a:txBody>
                    <a:bodyPr/>
                    <a:lstStyle/>
                    <a:p>
                      <a:pPr algn="ctr"/>
                      <a:r>
                        <a:rPr lang="en-US" sz="900" b="1" dirty="0" smtClean="0"/>
                        <a:t>Own – 50%</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6"/>
                  </a:ext>
                </a:extLst>
              </a:tr>
              <a:tr h="224792">
                <a:tc vMerge="1">
                  <a:txBody>
                    <a:bodyPr/>
                    <a:lstStyle/>
                    <a:p>
                      <a:pPr algn="r"/>
                      <a:endParaRPr lang="en-US" sz="900" b="1" dirty="0"/>
                    </a:p>
                  </a:txBody>
                  <a:tcPr/>
                </a:tc>
                <a:tc>
                  <a:txBody>
                    <a:bodyPr/>
                    <a:lstStyle/>
                    <a:p>
                      <a:pPr algn="r">
                        <a:lnSpc>
                          <a:spcPct val="95000"/>
                        </a:lnSpc>
                      </a:pP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Single</a:t>
                      </a:r>
                      <a:r>
                        <a:rPr lang="en-US" sz="900" b="1" baseline="0" dirty="0" smtClean="0"/>
                        <a:t> </a:t>
                      </a:r>
                      <a:r>
                        <a:rPr lang="en-US" sz="900" b="1" dirty="0" smtClean="0"/>
                        <a:t>– 57%</a:t>
                      </a:r>
                      <a:endParaRPr lang="en-US" sz="900" b="1" dirty="0"/>
                    </a:p>
                  </a:txBody>
                  <a:tcPr>
                    <a:solidFill>
                      <a:schemeClr val="accent5">
                        <a:lumMod val="20000"/>
                        <a:lumOff val="80000"/>
                      </a:schemeClr>
                    </a:solidFill>
                  </a:tcPr>
                </a:tc>
                <a:tc>
                  <a:txBody>
                    <a:bodyPr/>
                    <a:lstStyle/>
                    <a:p>
                      <a:pPr algn="ctr"/>
                      <a:r>
                        <a:rPr lang="en-US" sz="900" b="1" dirty="0" smtClean="0"/>
                        <a:t>Single – 53%</a:t>
                      </a:r>
                      <a:endParaRPr lang="en-US" sz="900" b="1" dirty="0"/>
                    </a:p>
                  </a:txBody>
                  <a:tcPr>
                    <a:solidFill>
                      <a:schemeClr val="accent4">
                        <a:lumMod val="20000"/>
                        <a:lumOff val="80000"/>
                      </a:schemeClr>
                    </a:solidFill>
                  </a:tcPr>
                </a:tc>
                <a:tc>
                  <a:txBody>
                    <a:bodyPr/>
                    <a:lstStyle/>
                    <a:p>
                      <a:pPr algn="ctr"/>
                      <a:r>
                        <a:rPr lang="en-US" sz="900" b="1" dirty="0" smtClean="0"/>
                        <a:t>Single – 50%</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7"/>
                  </a:ext>
                </a:extLst>
              </a:tr>
              <a:tr h="224792">
                <a:tc vMerge="1">
                  <a:txBody>
                    <a:bodyPr/>
                    <a:lstStyle/>
                    <a:p>
                      <a:pPr algn="r"/>
                      <a:endParaRPr lang="en-US" sz="900" b="1" dirty="0"/>
                    </a:p>
                  </a:txBody>
                  <a:tcPr/>
                </a:tc>
                <a:tc>
                  <a:txBody>
                    <a:bodyPr/>
                    <a:lstStyle/>
                    <a:p>
                      <a:pPr algn="r">
                        <a:lnSpc>
                          <a:spcPct val="95000"/>
                        </a:lnSpc>
                      </a:pP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solidFill>
                            <a:schemeClr val="tx1"/>
                          </a:solidFill>
                        </a:rPr>
                        <a:t>46%</a:t>
                      </a:r>
                      <a:endParaRPr lang="en-US" sz="900" b="1" dirty="0">
                        <a:solidFill>
                          <a:schemeClr val="tx1"/>
                        </a:solidFill>
                      </a:endParaRPr>
                    </a:p>
                  </a:txBody>
                  <a:tcPr>
                    <a:solidFill>
                      <a:schemeClr val="accent5">
                        <a:lumMod val="20000"/>
                        <a:lumOff val="80000"/>
                      </a:schemeClr>
                    </a:solidFill>
                  </a:tcPr>
                </a:tc>
                <a:tc>
                  <a:txBody>
                    <a:bodyPr/>
                    <a:lstStyle/>
                    <a:p>
                      <a:pPr algn="ctr"/>
                      <a:r>
                        <a:rPr lang="en-US" sz="900" b="1" dirty="0" smtClean="0">
                          <a:solidFill>
                            <a:srgbClr val="C00000"/>
                          </a:solidFill>
                        </a:rPr>
                        <a:t>24%</a:t>
                      </a:r>
                      <a:endParaRPr lang="en-US" sz="900" b="1" dirty="0">
                        <a:solidFill>
                          <a:srgbClr val="C00000"/>
                        </a:solidFill>
                      </a:endParaRPr>
                    </a:p>
                  </a:txBody>
                  <a:tcPr>
                    <a:solidFill>
                      <a:schemeClr val="accent4">
                        <a:lumMod val="20000"/>
                        <a:lumOff val="80000"/>
                      </a:schemeClr>
                    </a:solidFill>
                  </a:tcPr>
                </a:tc>
                <a:tc>
                  <a:txBody>
                    <a:bodyPr/>
                    <a:lstStyle/>
                    <a:p>
                      <a:pPr algn="ctr"/>
                      <a:r>
                        <a:rPr lang="en-US" sz="900" b="1" dirty="0" smtClean="0">
                          <a:solidFill>
                            <a:srgbClr val="C00000"/>
                          </a:solidFill>
                        </a:rPr>
                        <a:t>23%</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8"/>
                  </a:ext>
                </a:extLst>
              </a:tr>
              <a:tr h="224792">
                <a:tc vMerge="1">
                  <a:txBody>
                    <a:bodyPr/>
                    <a:lstStyle/>
                    <a:p>
                      <a:pPr algn="r"/>
                      <a:endParaRPr lang="en-US" sz="900" b="1" dirty="0"/>
                    </a:p>
                  </a:txBody>
                  <a:tcPr/>
                </a:tc>
                <a:tc>
                  <a:txBody>
                    <a:bodyPr/>
                    <a:lstStyle/>
                    <a:p>
                      <a:pPr algn="r">
                        <a:lnSpc>
                          <a:spcPct val="95000"/>
                        </a:lnSpc>
                      </a:pP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Some</a:t>
                      </a:r>
                      <a:r>
                        <a:rPr lang="en-US" sz="900" b="1" baseline="0" dirty="0" smtClean="0"/>
                        <a:t> College</a:t>
                      </a:r>
                      <a:r>
                        <a:rPr lang="en-US" sz="900" b="1" dirty="0" smtClean="0"/>
                        <a:t> – 50%</a:t>
                      </a:r>
                      <a:endParaRPr lang="en-US" sz="900" b="1" dirty="0"/>
                    </a:p>
                  </a:txBody>
                  <a:tcPr>
                    <a:solidFill>
                      <a:schemeClr val="accent5">
                        <a:lumMod val="20000"/>
                        <a:lumOff val="80000"/>
                      </a:schemeClr>
                    </a:solidFill>
                  </a:tcPr>
                </a:tc>
                <a:tc>
                  <a:txBody>
                    <a:bodyPr/>
                    <a:lstStyle/>
                    <a:p>
                      <a:pPr algn="ctr"/>
                      <a:r>
                        <a:rPr lang="en-US" sz="900" b="1" baseline="0" dirty="0" smtClean="0">
                          <a:solidFill>
                            <a:srgbClr val="C00000"/>
                          </a:solidFill>
                        </a:rPr>
                        <a:t>High School </a:t>
                      </a:r>
                      <a:r>
                        <a:rPr lang="en-US" sz="900" b="1" dirty="0" smtClean="0">
                          <a:solidFill>
                            <a:srgbClr val="C00000"/>
                          </a:solidFill>
                        </a:rPr>
                        <a:t> – 41%</a:t>
                      </a:r>
                      <a:endParaRPr lang="en-US" sz="900" b="1" dirty="0">
                        <a:solidFill>
                          <a:srgbClr val="C00000"/>
                        </a:solidFill>
                      </a:endParaRPr>
                    </a:p>
                  </a:txBody>
                  <a:tcPr>
                    <a:solidFill>
                      <a:schemeClr val="accent4">
                        <a:lumMod val="20000"/>
                        <a:lumOff val="80000"/>
                      </a:schemeClr>
                    </a:solidFill>
                  </a:tcPr>
                </a:tc>
                <a:tc>
                  <a:txBody>
                    <a:bodyPr/>
                    <a:lstStyle/>
                    <a:p>
                      <a:pPr algn="ctr"/>
                      <a:r>
                        <a:rPr lang="en-US" sz="900" b="1" dirty="0" smtClean="0"/>
                        <a:t>Some college – 38%</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9"/>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Full</a:t>
                      </a:r>
                      <a:r>
                        <a:rPr lang="en-US" sz="900" b="1" baseline="0" dirty="0" smtClean="0"/>
                        <a:t> Time</a:t>
                      </a:r>
                      <a:r>
                        <a:rPr lang="en-US" sz="900" b="1" dirty="0" smtClean="0"/>
                        <a:t> – 61%</a:t>
                      </a:r>
                      <a:endParaRPr lang="en-US" sz="900" b="1" dirty="0"/>
                    </a:p>
                  </a:txBody>
                  <a:tcPr>
                    <a:solidFill>
                      <a:schemeClr val="accent5">
                        <a:lumMod val="20000"/>
                        <a:lumOff val="80000"/>
                      </a:schemeClr>
                    </a:solidFill>
                  </a:tcPr>
                </a:tc>
                <a:tc>
                  <a:txBody>
                    <a:bodyPr/>
                    <a:lstStyle/>
                    <a:p>
                      <a:pPr algn="ctr"/>
                      <a:r>
                        <a:rPr lang="en-US" sz="900" b="1" dirty="0" smtClean="0"/>
                        <a:t>Full</a:t>
                      </a:r>
                      <a:r>
                        <a:rPr lang="en-US" sz="900" b="1" baseline="0" dirty="0" smtClean="0"/>
                        <a:t> Time</a:t>
                      </a:r>
                      <a:r>
                        <a:rPr lang="en-US" sz="900" b="1" dirty="0" smtClean="0"/>
                        <a:t> – 41%</a:t>
                      </a:r>
                      <a:endParaRPr lang="en-US" sz="900" b="1" dirty="0"/>
                    </a:p>
                  </a:txBody>
                  <a:tcPr>
                    <a:solidFill>
                      <a:schemeClr val="accent4">
                        <a:lumMod val="20000"/>
                        <a:lumOff val="80000"/>
                      </a:schemeClr>
                    </a:solidFill>
                  </a:tcPr>
                </a:tc>
                <a:tc>
                  <a:txBody>
                    <a:bodyPr/>
                    <a:lstStyle/>
                    <a:p>
                      <a:pPr algn="ctr"/>
                      <a:r>
                        <a:rPr lang="en-US" sz="900" b="1" dirty="0" smtClean="0"/>
                        <a:t>Full time – 50%</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10"/>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 Trade/Retail – 62%</a:t>
                      </a:r>
                      <a:endParaRPr lang="en-US" sz="900" b="1" dirty="0"/>
                    </a:p>
                  </a:txBody>
                  <a:tcPr>
                    <a:solidFill>
                      <a:schemeClr val="accent5">
                        <a:lumMod val="20000"/>
                        <a:lumOff val="80000"/>
                      </a:schemeClr>
                    </a:solidFill>
                  </a:tcPr>
                </a:tc>
                <a:tc>
                  <a:txBody>
                    <a:bodyPr/>
                    <a:lstStyle/>
                    <a:p>
                      <a:pPr algn="ctr"/>
                      <a:r>
                        <a:rPr lang="en-US" sz="900" b="1" dirty="0" smtClean="0">
                          <a:solidFill>
                            <a:srgbClr val="C00000"/>
                          </a:solidFill>
                        </a:rPr>
                        <a:t>Professional – 42%</a:t>
                      </a:r>
                      <a:endParaRPr lang="en-US" sz="900" b="1" dirty="0">
                        <a:solidFill>
                          <a:srgbClr val="C00000"/>
                        </a:solidFill>
                      </a:endParaRPr>
                    </a:p>
                  </a:txBody>
                  <a:tcPr>
                    <a:solidFill>
                      <a:schemeClr val="accent4">
                        <a:lumMod val="20000"/>
                        <a:lumOff val="80000"/>
                      </a:schemeClr>
                    </a:solidFill>
                  </a:tcPr>
                </a:tc>
                <a:tc>
                  <a:txBody>
                    <a:bodyPr/>
                    <a:lstStyle/>
                    <a:p>
                      <a:pPr algn="ctr"/>
                      <a:r>
                        <a:rPr lang="en-US" sz="900" b="1" dirty="0" smtClean="0"/>
                        <a:t>Trade/Retail – 67%</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11"/>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$34,000</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dirty="0" smtClean="0"/>
                        <a:t>$33,000</a:t>
                      </a:r>
                      <a:endParaRPr lang="en-US" sz="900" b="1" dirty="0"/>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1" dirty="0" smtClean="0"/>
                        <a:t>$34,000</a:t>
                      </a:r>
                      <a:endParaRPr lang="en-US" sz="900" b="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2"/>
                  </a:ext>
                </a:extLst>
              </a:tr>
              <a:tr h="224792">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64%</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dirty="0" smtClean="0"/>
                        <a:t>59%</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1" dirty="0" smtClean="0"/>
                        <a:t>73%</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3"/>
                  </a:ext>
                </a:extLst>
              </a:tr>
              <a:tr h="125314">
                <a:tc>
                  <a:txBody>
                    <a:bodyPr/>
                    <a:lstStyle/>
                    <a:p>
                      <a:pPr algn="ctr"/>
                      <a:endParaRPr lang="en-US" sz="200" b="1" dirty="0"/>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endParaRPr lang="en-US" sz="1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1"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4792">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endParaRPr lang="en-US" sz="1050" b="1"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Watching</a:t>
                      </a:r>
                      <a:r>
                        <a:rPr lang="en-US" sz="900" b="1" baseline="0" dirty="0" smtClean="0"/>
                        <a:t> TV</a:t>
                      </a:r>
                      <a:r>
                        <a:rPr lang="en-US" sz="900" b="1" dirty="0" smtClean="0"/>
                        <a:t> – 79%</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baseline="0" dirty="0" smtClean="0"/>
                        <a:t>Watching TV</a:t>
                      </a:r>
                      <a:r>
                        <a:rPr lang="en-US" sz="900" b="1" dirty="0" smtClean="0"/>
                        <a:t> – 88%</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0EC"/>
                    </a:solidFill>
                  </a:tcPr>
                </a:tc>
                <a:tc>
                  <a:txBody>
                    <a:bodyPr/>
                    <a:lstStyle/>
                    <a:p>
                      <a:pPr algn="ctr"/>
                      <a:r>
                        <a:rPr lang="en-US" sz="900" b="1" dirty="0" smtClean="0"/>
                        <a:t>Watching</a:t>
                      </a:r>
                      <a:r>
                        <a:rPr lang="en-US" sz="900" b="1" baseline="0" dirty="0" smtClean="0"/>
                        <a:t> TV</a:t>
                      </a:r>
                      <a:r>
                        <a:rPr lang="en-US" sz="900" b="1" dirty="0" smtClean="0"/>
                        <a:t>– 73%</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extLst>
                  <a:ext uri="{0D108BD9-81ED-4DB2-BD59-A6C34878D82A}">
                    <a16:rowId xmlns:a16="http://schemas.microsoft.com/office/drawing/2014/main" val="10015"/>
                  </a:ext>
                </a:extLst>
              </a:tr>
              <a:tr h="224792">
                <a:tc vMerge="1">
                  <a:txBody>
                    <a:bodyPr/>
                    <a:lstStyle/>
                    <a:p>
                      <a:endParaRPr lang="en-US"/>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Internet – 8</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dirty="0" smtClean="0">
                          <a:solidFill>
                            <a:srgbClr val="C00000"/>
                          </a:solidFill>
                        </a:rPr>
                        <a:t>Broadcast</a:t>
                      </a:r>
                      <a:r>
                        <a:rPr lang="en-US" sz="900" b="1" baseline="0" dirty="0" smtClean="0">
                          <a:solidFill>
                            <a:srgbClr val="C00000"/>
                          </a:solidFill>
                        </a:rPr>
                        <a:t> TV</a:t>
                      </a:r>
                      <a:r>
                        <a:rPr lang="en-US" sz="900" b="1" dirty="0" smtClean="0">
                          <a:solidFill>
                            <a:srgbClr val="C00000"/>
                          </a:solidFill>
                        </a:rPr>
                        <a:t> – 8</a:t>
                      </a:r>
                      <a:r>
                        <a:rPr lang="en-US" sz="900" b="1" baseline="0" dirty="0" smtClean="0">
                          <a:solidFill>
                            <a:srgbClr val="C00000"/>
                          </a:solidFill>
                        </a:rPr>
                        <a:t> hours</a:t>
                      </a:r>
                      <a:endParaRPr lang="en-US" sz="900" b="1" dirty="0">
                        <a:solidFill>
                          <a:srgbClr val="C00000"/>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0EC"/>
                    </a:solidFill>
                  </a:tcPr>
                </a:tc>
                <a:tc>
                  <a:txBody>
                    <a:bodyPr/>
                    <a:lstStyle/>
                    <a:p>
                      <a:pPr algn="ctr"/>
                      <a:r>
                        <a:rPr lang="en-US" sz="900" b="1" dirty="0" smtClean="0">
                          <a:solidFill>
                            <a:srgbClr val="C00000"/>
                          </a:solidFill>
                        </a:rPr>
                        <a:t>Broadcast</a:t>
                      </a:r>
                      <a:r>
                        <a:rPr lang="en-US" sz="900" b="1" baseline="0" dirty="0" smtClean="0">
                          <a:solidFill>
                            <a:srgbClr val="C00000"/>
                          </a:solidFill>
                        </a:rPr>
                        <a:t> </a:t>
                      </a:r>
                      <a:r>
                        <a:rPr lang="en-US" sz="900" b="1" dirty="0" smtClean="0">
                          <a:solidFill>
                            <a:srgbClr val="C00000"/>
                          </a:solidFill>
                        </a:rPr>
                        <a:t>– 9</a:t>
                      </a:r>
                      <a:r>
                        <a:rPr lang="en-US" sz="900" b="1" baseline="0" dirty="0" smtClean="0">
                          <a:solidFill>
                            <a:srgbClr val="C00000"/>
                          </a:solidFill>
                        </a:rPr>
                        <a:t> hours</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extLst>
                  <a:ext uri="{0D108BD9-81ED-4DB2-BD59-A6C34878D82A}">
                    <a16:rowId xmlns:a16="http://schemas.microsoft.com/office/drawing/2014/main" val="10016"/>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Desktop – 31% of time</a:t>
                      </a:r>
                      <a:endParaRPr lang="en-US" sz="900" b="1" dirty="0"/>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gn="ctr"/>
                      <a:r>
                        <a:rPr lang="en-US" sz="900" b="1" dirty="0" smtClean="0">
                          <a:solidFill>
                            <a:srgbClr val="C00000"/>
                          </a:solidFill>
                        </a:rPr>
                        <a:t>Lap</a:t>
                      </a:r>
                      <a:r>
                        <a:rPr lang="en-US" sz="900" b="1" baseline="0" dirty="0" smtClean="0">
                          <a:solidFill>
                            <a:srgbClr val="C00000"/>
                          </a:solidFill>
                        </a:rPr>
                        <a:t>top</a:t>
                      </a:r>
                      <a:r>
                        <a:rPr lang="en-US" sz="900" b="1" dirty="0" smtClean="0">
                          <a:solidFill>
                            <a:srgbClr val="C00000"/>
                          </a:solidFill>
                        </a:rPr>
                        <a:t> – 47% of time</a:t>
                      </a:r>
                      <a:endParaRPr lang="en-US" sz="900" b="1" dirty="0">
                        <a:solidFill>
                          <a:srgbClr val="C00000"/>
                        </a:solidFill>
                      </a:endParaRPr>
                    </a:p>
                  </a:txBody>
                  <a:tcPr>
                    <a:lnT w="12700" cap="flat" cmpd="sng" algn="ctr">
                      <a:solidFill>
                        <a:schemeClr val="tx1"/>
                      </a:solidFill>
                      <a:prstDash val="solid"/>
                      <a:round/>
                      <a:headEnd type="none" w="med" len="med"/>
                      <a:tailEnd type="none" w="med" len="med"/>
                    </a:lnT>
                    <a:solidFill>
                      <a:srgbClr val="E6E0EC"/>
                    </a:solidFill>
                  </a:tcPr>
                </a:tc>
                <a:tc>
                  <a:txBody>
                    <a:bodyPr/>
                    <a:lstStyle/>
                    <a:p>
                      <a:pPr algn="ctr"/>
                      <a:r>
                        <a:rPr lang="en-US" sz="900" b="1" dirty="0" smtClean="0">
                          <a:solidFill>
                            <a:srgbClr val="C00000"/>
                          </a:solidFill>
                        </a:rPr>
                        <a:t>Laptop – 44% of time</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2DCDB"/>
                    </a:solidFill>
                  </a:tcPr>
                </a:tc>
                <a:extLst>
                  <a:ext uri="{0D108BD9-81ED-4DB2-BD59-A6C34878D82A}">
                    <a16:rowId xmlns:a16="http://schemas.microsoft.com/office/drawing/2014/main" val="10017"/>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Smartphone</a:t>
                      </a:r>
                      <a:r>
                        <a:rPr lang="en-US" sz="900" b="1" baseline="0" dirty="0" smtClean="0"/>
                        <a:t> </a:t>
                      </a:r>
                      <a:r>
                        <a:rPr lang="en-US" sz="900" b="1" dirty="0" smtClean="0"/>
                        <a:t>– 86%</a:t>
                      </a:r>
                      <a:endParaRPr lang="en-US" sz="900" b="1" dirty="0"/>
                    </a:p>
                  </a:txBody>
                  <a:tcPr>
                    <a:solidFill>
                      <a:schemeClr val="accent5">
                        <a:lumMod val="20000"/>
                        <a:lumOff val="80000"/>
                      </a:schemeClr>
                    </a:solidFill>
                  </a:tcPr>
                </a:tc>
                <a:tc>
                  <a:txBody>
                    <a:bodyPr/>
                    <a:lstStyle/>
                    <a:p>
                      <a:pPr algn="ctr"/>
                      <a:r>
                        <a:rPr lang="en-US" sz="900" b="1" dirty="0" smtClean="0"/>
                        <a:t>Smartphone – 82%</a:t>
                      </a:r>
                      <a:endParaRPr lang="en-US" sz="900" b="1" dirty="0"/>
                    </a:p>
                  </a:txBody>
                  <a:tcPr>
                    <a:solidFill>
                      <a:srgbClr val="E6E0EC"/>
                    </a:solidFill>
                  </a:tcPr>
                </a:tc>
                <a:tc>
                  <a:txBody>
                    <a:bodyPr/>
                    <a:lstStyle/>
                    <a:p>
                      <a:pPr algn="ctr"/>
                      <a:r>
                        <a:rPr lang="en-US" sz="900" b="1" dirty="0" smtClean="0">
                          <a:solidFill>
                            <a:srgbClr val="C00000"/>
                          </a:solidFill>
                        </a:rPr>
                        <a:t>Laptop – 73%</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18"/>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Comedy – 79%</a:t>
                      </a:r>
                      <a:endParaRPr lang="en-US" sz="900" b="1" dirty="0"/>
                    </a:p>
                  </a:txBody>
                  <a:tcPr>
                    <a:solidFill>
                      <a:schemeClr val="accent5">
                        <a:lumMod val="20000"/>
                        <a:lumOff val="80000"/>
                      </a:schemeClr>
                    </a:solidFill>
                  </a:tcPr>
                </a:tc>
                <a:tc>
                  <a:txBody>
                    <a:bodyPr/>
                    <a:lstStyle/>
                    <a:p>
                      <a:pPr algn="ctr"/>
                      <a:r>
                        <a:rPr lang="en-US" sz="900" b="1" dirty="0" smtClean="0">
                          <a:solidFill>
                            <a:srgbClr val="C00000"/>
                          </a:solidFill>
                        </a:rPr>
                        <a:t>Movies – 76%</a:t>
                      </a:r>
                      <a:endParaRPr lang="en-US" sz="900" b="1" dirty="0">
                        <a:solidFill>
                          <a:srgbClr val="C00000"/>
                        </a:solidFill>
                      </a:endParaRPr>
                    </a:p>
                  </a:txBody>
                  <a:tcPr>
                    <a:solidFill>
                      <a:srgbClr val="E6E0EC"/>
                    </a:solidFill>
                  </a:tcPr>
                </a:tc>
                <a:tc>
                  <a:txBody>
                    <a:bodyPr/>
                    <a:lstStyle/>
                    <a:p>
                      <a:pPr algn="ctr"/>
                      <a:r>
                        <a:rPr lang="en-US" sz="900" b="1" dirty="0" smtClean="0"/>
                        <a:t>Comedy – 77%</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19"/>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89%</a:t>
                      </a:r>
                      <a:endParaRPr lang="en-US" sz="900" b="1" dirty="0"/>
                    </a:p>
                  </a:txBody>
                  <a:tcPr>
                    <a:solidFill>
                      <a:schemeClr val="accent5">
                        <a:lumMod val="20000"/>
                        <a:lumOff val="80000"/>
                      </a:schemeClr>
                    </a:solidFill>
                  </a:tcPr>
                </a:tc>
                <a:tc>
                  <a:txBody>
                    <a:bodyPr/>
                    <a:lstStyle/>
                    <a:p>
                      <a:pPr algn="ctr"/>
                      <a:r>
                        <a:rPr lang="en-US" sz="900" b="1" dirty="0" smtClean="0"/>
                        <a:t>Facebook – 82%</a:t>
                      </a:r>
                      <a:endParaRPr lang="en-US" sz="900" b="1" dirty="0"/>
                    </a:p>
                  </a:txBody>
                  <a:tcPr>
                    <a:solidFill>
                      <a:srgbClr val="E6E0EC"/>
                    </a:solidFill>
                  </a:tcPr>
                </a:tc>
                <a:tc>
                  <a:txBody>
                    <a:bodyPr/>
                    <a:lstStyle/>
                    <a:p>
                      <a:pPr algn="ctr"/>
                      <a:r>
                        <a:rPr lang="en-US" sz="900" b="1" dirty="0" smtClean="0"/>
                        <a:t>Facebook – 69%</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20"/>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Superstore – 71%</a:t>
                      </a:r>
                      <a:endParaRPr lang="en-US" sz="900" b="1" dirty="0"/>
                    </a:p>
                  </a:txBody>
                  <a:tcPr>
                    <a:solidFill>
                      <a:schemeClr val="accent5">
                        <a:lumMod val="20000"/>
                        <a:lumOff val="80000"/>
                      </a:schemeClr>
                    </a:solidFill>
                  </a:tcPr>
                </a:tc>
                <a:tc>
                  <a:txBody>
                    <a:bodyPr/>
                    <a:lstStyle/>
                    <a:p>
                      <a:pPr algn="ctr"/>
                      <a:r>
                        <a:rPr lang="en-US" sz="900" b="1" dirty="0" smtClean="0"/>
                        <a:t>Supermarket – 88%</a:t>
                      </a:r>
                      <a:endParaRPr lang="en-US" sz="900" b="1" dirty="0"/>
                    </a:p>
                  </a:txBody>
                  <a:tcPr>
                    <a:solidFill>
                      <a:srgbClr val="E6E0EC"/>
                    </a:solidFill>
                  </a:tcPr>
                </a:tc>
                <a:tc>
                  <a:txBody>
                    <a:bodyPr/>
                    <a:lstStyle/>
                    <a:p>
                      <a:pPr algn="ctr"/>
                      <a:r>
                        <a:rPr lang="en-US" sz="900" b="1" dirty="0" smtClean="0"/>
                        <a:t>Supermarket – 92%</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21"/>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54%</a:t>
                      </a:r>
                      <a:endParaRPr lang="en-US" sz="900" b="1" dirty="0"/>
                    </a:p>
                  </a:txBody>
                  <a:tcPr>
                    <a:solidFill>
                      <a:schemeClr val="accent5">
                        <a:lumMod val="20000"/>
                        <a:lumOff val="80000"/>
                      </a:schemeClr>
                    </a:solidFill>
                  </a:tcPr>
                </a:tc>
                <a:tc>
                  <a:txBody>
                    <a:bodyPr/>
                    <a:lstStyle/>
                    <a:p>
                      <a:pPr algn="ctr"/>
                      <a:r>
                        <a:rPr lang="en-US" sz="900" b="1" dirty="0" smtClean="0"/>
                        <a:t>Sedan – 59%</a:t>
                      </a:r>
                      <a:endParaRPr lang="en-US" sz="900" b="1" dirty="0"/>
                    </a:p>
                  </a:txBody>
                  <a:tcPr>
                    <a:solidFill>
                      <a:srgbClr val="E6E0EC"/>
                    </a:solidFill>
                  </a:tcPr>
                </a:tc>
                <a:tc>
                  <a:txBody>
                    <a:bodyPr/>
                    <a:lstStyle/>
                    <a:p>
                      <a:pPr algn="ctr"/>
                      <a:r>
                        <a:rPr lang="en-US" sz="900" b="1" dirty="0" smtClean="0"/>
                        <a:t>Sedan – 42%</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22"/>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Ford – 16%</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baseline="0" dirty="0" smtClean="0">
                          <a:solidFill>
                            <a:srgbClr val="C00000"/>
                          </a:solidFill>
                        </a:rPr>
                        <a:t>Chevrolet </a:t>
                      </a:r>
                      <a:r>
                        <a:rPr lang="en-US" sz="900" b="1" dirty="0" smtClean="0">
                          <a:solidFill>
                            <a:srgbClr val="C00000"/>
                          </a:solidFill>
                        </a:rPr>
                        <a:t>– 29%</a:t>
                      </a:r>
                      <a:endParaRPr lang="en-US" sz="900" b="1" dirty="0">
                        <a:solidFill>
                          <a:srgbClr val="C00000"/>
                        </a:solidFill>
                      </a:endParaRPr>
                    </a:p>
                  </a:txBody>
                  <a:tcPr>
                    <a:lnB w="12700" cap="flat" cmpd="sng" algn="ctr">
                      <a:solidFill>
                        <a:schemeClr val="tx1"/>
                      </a:solidFill>
                      <a:prstDash val="solid"/>
                      <a:round/>
                      <a:headEnd type="none" w="med" len="med"/>
                      <a:tailEnd type="none" w="med" len="med"/>
                    </a:lnB>
                    <a:solidFill>
                      <a:srgbClr val="E6E0EC"/>
                    </a:solidFill>
                  </a:tcPr>
                </a:tc>
                <a:tc>
                  <a:txBody>
                    <a:bodyPr/>
                    <a:lstStyle/>
                    <a:p>
                      <a:pPr algn="ctr"/>
                      <a:r>
                        <a:rPr lang="en-US" sz="900" b="1" dirty="0" smtClean="0">
                          <a:solidFill>
                            <a:srgbClr val="C00000"/>
                          </a:solidFill>
                        </a:rPr>
                        <a:t>Toyota – 24%</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2DCDB"/>
                    </a:solidFill>
                  </a:tcPr>
                </a:tc>
                <a:extLst>
                  <a:ext uri="{0D108BD9-81ED-4DB2-BD59-A6C34878D82A}">
                    <a16:rowId xmlns:a16="http://schemas.microsoft.com/office/drawing/2014/main" val="10023"/>
                  </a:ext>
                </a:extLst>
              </a:tr>
            </a:tbl>
          </a:graphicData>
        </a:graphic>
      </p:graphicFrame>
      <p:graphicFrame>
        <p:nvGraphicFramePr>
          <p:cNvPr id="6" name="Table 5"/>
          <p:cNvGraphicFramePr>
            <a:graphicFrameLocks noGrp="1"/>
          </p:cNvGraphicFramePr>
          <p:nvPr>
            <p:extLst/>
          </p:nvPr>
        </p:nvGraphicFramePr>
        <p:xfrm>
          <a:off x="5867400" y="4114800"/>
          <a:ext cx="3200400" cy="2667000"/>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36676">
                <a:tc gridSpan="4">
                  <a:txBody>
                    <a:bodyPr/>
                    <a:lstStyle/>
                    <a:p>
                      <a:pPr algn="ctr"/>
                      <a:r>
                        <a:rPr lang="en-US" sz="1200" b="1" dirty="0" smtClean="0">
                          <a:solidFill>
                            <a:schemeClr val="accent1">
                              <a:lumMod val="75000"/>
                            </a:schemeClr>
                          </a:solidFill>
                        </a:rPr>
                        <a:t>G A M B L I N G / G A M I N G   P O T E N T I A L</a:t>
                      </a:r>
                      <a:endParaRPr lang="en-US" sz="1200" b="1" dirty="0">
                        <a:solidFill>
                          <a:schemeClr val="accent1">
                            <a:lumMod val="75000"/>
                          </a:schemeClr>
                        </a:solidFill>
                      </a:endParaRPr>
                    </a:p>
                  </a:txBody>
                  <a:tcPr anchor="ctr">
                    <a:solidFill>
                      <a:schemeClr val="bg1">
                        <a:lumMod val="95000"/>
                      </a:schemeClr>
                    </a:solidFill>
                  </a:tcPr>
                </a:tc>
                <a:tc hMerge="1">
                  <a:txBody>
                    <a:bodyPr/>
                    <a:lstStyle/>
                    <a:p>
                      <a:endParaRPr lang="en-US" dirty="0"/>
                    </a:p>
                  </a:txBody>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594418">
                <a:tc>
                  <a:txBody>
                    <a:bodyPr/>
                    <a:lstStyle/>
                    <a:p>
                      <a:pPr algn="ctr"/>
                      <a:endParaRPr lang="en-US" sz="1200" b="1" dirty="0">
                        <a:solidFill>
                          <a:schemeClr val="accent1">
                            <a:lumMod val="75000"/>
                          </a:schemeClr>
                        </a:solidFill>
                      </a:endParaRPr>
                    </a:p>
                  </a:txBody>
                  <a:tcPr anchor="ctr">
                    <a:solidFill>
                      <a:schemeClr val="bg1">
                        <a:lumMod val="95000"/>
                      </a:schemeClr>
                    </a:solidFill>
                  </a:tcPr>
                </a:tc>
                <a:tc>
                  <a:txBody>
                    <a:bodyPr/>
                    <a:lstStyle/>
                    <a:p>
                      <a:pPr algn="ctr"/>
                      <a:r>
                        <a:rPr lang="en-US" sz="1050" b="1" dirty="0" smtClean="0">
                          <a:solidFill>
                            <a:schemeClr val="bg1"/>
                          </a:solidFill>
                        </a:rPr>
                        <a:t>High Frequency</a:t>
                      </a:r>
                      <a:r>
                        <a:rPr lang="en-US" sz="1050" b="1" baseline="0" dirty="0" smtClean="0">
                          <a:solidFill>
                            <a:schemeClr val="bg1"/>
                          </a:solidFill>
                        </a:rPr>
                        <a:t> </a:t>
                      </a:r>
                      <a:r>
                        <a:rPr lang="en-US" sz="1050" b="1" dirty="0" smtClean="0">
                          <a:solidFill>
                            <a:schemeClr val="bg1"/>
                          </a:solidFill>
                        </a:rPr>
                        <a:t>Players</a:t>
                      </a:r>
                    </a:p>
                  </a:txBody>
                  <a:tcPr anchor="ctr">
                    <a:solidFill>
                      <a:schemeClr val="accent1"/>
                    </a:solidFill>
                  </a:tcPr>
                </a:tc>
                <a:tc>
                  <a:txBody>
                    <a:bodyPr/>
                    <a:lstStyle/>
                    <a:p>
                      <a:pPr algn="ctr"/>
                      <a:r>
                        <a:rPr lang="en-US" sz="1050" b="1" dirty="0" smtClean="0">
                          <a:solidFill>
                            <a:schemeClr val="bg1"/>
                          </a:solidFill>
                        </a:rPr>
                        <a:t>Low </a:t>
                      </a:r>
                    </a:p>
                    <a:p>
                      <a:pPr algn="ctr"/>
                      <a:r>
                        <a:rPr lang="en-US" sz="1050" b="1" dirty="0" smtClean="0">
                          <a:solidFill>
                            <a:schemeClr val="bg1"/>
                          </a:solidFill>
                        </a:rPr>
                        <a:t>Frequency Players</a:t>
                      </a:r>
                      <a:endParaRPr lang="en-US" sz="1050" b="1" dirty="0">
                        <a:solidFill>
                          <a:schemeClr val="bg1"/>
                        </a:solidFill>
                      </a:endParaRPr>
                    </a:p>
                  </a:txBody>
                  <a:tcPr anchor="ctr">
                    <a:solidFill>
                      <a:srgbClr val="8064A2"/>
                    </a:solidFill>
                  </a:tcPr>
                </a:tc>
                <a:tc>
                  <a:txBody>
                    <a:bodyPr/>
                    <a:lstStyle/>
                    <a:p>
                      <a:pPr algn="ctr"/>
                      <a:r>
                        <a:rPr lang="en-US" sz="1050" b="1" dirty="0" smtClean="0">
                          <a:solidFill>
                            <a:schemeClr val="bg1"/>
                          </a:solidFill>
                        </a:rPr>
                        <a:t>Non-Players</a:t>
                      </a:r>
                      <a:endParaRPr lang="en-US" sz="1050" b="1" dirty="0">
                        <a:solidFill>
                          <a:schemeClr val="bg1"/>
                        </a:solidFill>
                      </a:endParaRPr>
                    </a:p>
                  </a:txBody>
                  <a:tcPr anchor="ctr">
                    <a:solidFill>
                      <a:srgbClr val="C0504D"/>
                    </a:solidFill>
                  </a:tcPr>
                </a:tc>
                <a:extLst>
                  <a:ext uri="{0D108BD9-81ED-4DB2-BD59-A6C34878D82A}">
                    <a16:rowId xmlns:a16="http://schemas.microsoft.com/office/drawing/2014/main" val="10001"/>
                  </a:ext>
                </a:extLst>
              </a:tr>
              <a:tr h="265208">
                <a:tc>
                  <a:txBody>
                    <a:bodyPr/>
                    <a:lstStyle/>
                    <a:p>
                      <a:pPr algn="r"/>
                      <a:r>
                        <a:rPr lang="en-US" sz="1050" b="1" dirty="0" smtClean="0"/>
                        <a:t>Risk Meter</a:t>
                      </a:r>
                      <a:endParaRPr lang="en-US" sz="1050" b="1" dirty="0"/>
                    </a:p>
                  </a:txBody>
                  <a:tcPr anchor="ctr"/>
                </a:tc>
                <a:tc>
                  <a:txBody>
                    <a:bodyPr/>
                    <a:lstStyle/>
                    <a:p>
                      <a:pPr algn="ctr"/>
                      <a:r>
                        <a:rPr lang="en-US" sz="1050" b="0" i="0" dirty="0" smtClean="0"/>
                        <a:t>13</a:t>
                      </a:r>
                      <a:endParaRPr lang="en-US" sz="1050" b="0" i="0" dirty="0"/>
                    </a:p>
                  </a:txBody>
                  <a:tcPr anchor="ctr">
                    <a:solidFill>
                      <a:schemeClr val="accent1">
                        <a:lumMod val="20000"/>
                        <a:lumOff val="80000"/>
                      </a:schemeClr>
                    </a:solidFill>
                  </a:tcPr>
                </a:tc>
                <a:tc>
                  <a:txBody>
                    <a:bodyPr/>
                    <a:lstStyle/>
                    <a:p>
                      <a:pPr algn="ctr"/>
                      <a:r>
                        <a:rPr lang="en-US" sz="1050" b="0" i="0" dirty="0" smtClean="0"/>
                        <a:t>11</a:t>
                      </a:r>
                      <a:endParaRPr lang="en-US" sz="1050" b="0" i="0" dirty="0"/>
                    </a:p>
                  </a:txBody>
                  <a:tcPr anchor="ctr">
                    <a:solidFill>
                      <a:srgbClr val="E6E0EC"/>
                    </a:solidFill>
                  </a:tcPr>
                </a:tc>
                <a:tc>
                  <a:txBody>
                    <a:bodyPr/>
                    <a:lstStyle/>
                    <a:p>
                      <a:pPr algn="ctr"/>
                      <a:r>
                        <a:rPr lang="en-US" sz="1050" b="0" i="0" dirty="0" smtClean="0"/>
                        <a:t>12</a:t>
                      </a:r>
                      <a:endParaRPr lang="en-US" sz="1050" b="0" i="0" dirty="0"/>
                    </a:p>
                  </a:txBody>
                  <a:tcPr anchor="ctr">
                    <a:solidFill>
                      <a:srgbClr val="F2DCDB"/>
                    </a:solidFill>
                  </a:tcPr>
                </a:tc>
                <a:extLst>
                  <a:ext uri="{0D108BD9-81ED-4DB2-BD59-A6C34878D82A}">
                    <a16:rowId xmlns:a16="http://schemas.microsoft.com/office/drawing/2014/main" val="10002"/>
                  </a:ext>
                </a:extLst>
              </a:tr>
              <a:tr h="602745">
                <a:tc>
                  <a:txBody>
                    <a:bodyPr/>
                    <a:lstStyle/>
                    <a:p>
                      <a:pPr algn="r"/>
                      <a:r>
                        <a:rPr lang="en-US" sz="1050" b="1" dirty="0" smtClean="0"/>
                        <a:t>Gaming/ Gambling Tendency</a:t>
                      </a:r>
                      <a:endParaRPr lang="en-US" sz="1050" b="1" dirty="0"/>
                    </a:p>
                  </a:txBody>
                  <a:tcPr anchor="ctr"/>
                </a:tc>
                <a:tc>
                  <a:txBody>
                    <a:bodyPr/>
                    <a:lstStyle/>
                    <a:p>
                      <a:pPr algn="ctr"/>
                      <a:r>
                        <a:rPr lang="en-US" sz="1050" b="0" i="0" dirty="0" smtClean="0"/>
                        <a:t>15</a:t>
                      </a:r>
                      <a:endParaRPr lang="en-US" sz="1050" b="0" i="0" dirty="0"/>
                    </a:p>
                  </a:txBody>
                  <a:tcPr anchor="ctr">
                    <a:solidFill>
                      <a:schemeClr val="accent1">
                        <a:lumMod val="20000"/>
                        <a:lumOff val="80000"/>
                      </a:schemeClr>
                    </a:solidFill>
                  </a:tcPr>
                </a:tc>
                <a:tc>
                  <a:txBody>
                    <a:bodyPr/>
                    <a:lstStyle/>
                    <a:p>
                      <a:pPr algn="ctr"/>
                      <a:r>
                        <a:rPr lang="en-US" sz="1050" b="0" i="0" dirty="0" smtClean="0"/>
                        <a:t>13</a:t>
                      </a:r>
                      <a:endParaRPr lang="en-US" sz="1050" b="0" i="0" dirty="0"/>
                    </a:p>
                  </a:txBody>
                  <a:tcPr anchor="ctr">
                    <a:solidFill>
                      <a:srgbClr val="E6E0EC"/>
                    </a:solidFill>
                  </a:tcPr>
                </a:tc>
                <a:tc>
                  <a:txBody>
                    <a:bodyPr/>
                    <a:lstStyle/>
                    <a:p>
                      <a:pPr algn="ctr"/>
                      <a:r>
                        <a:rPr lang="en-US" sz="1050" b="0" i="0" dirty="0" smtClean="0"/>
                        <a:t>12</a:t>
                      </a:r>
                      <a:endParaRPr lang="en-US" sz="1050" b="0" i="0" dirty="0"/>
                    </a:p>
                  </a:txBody>
                  <a:tcPr anchor="ctr">
                    <a:solidFill>
                      <a:srgbClr val="F2DCDB"/>
                    </a:solidFill>
                  </a:tcPr>
                </a:tc>
                <a:extLst>
                  <a:ext uri="{0D108BD9-81ED-4DB2-BD59-A6C34878D82A}">
                    <a16:rowId xmlns:a16="http://schemas.microsoft.com/office/drawing/2014/main" val="10003"/>
                  </a:ext>
                </a:extLst>
              </a:tr>
              <a:tr h="602745">
                <a:tc>
                  <a:txBody>
                    <a:bodyPr/>
                    <a:lstStyle/>
                    <a:p>
                      <a:pPr algn="r"/>
                      <a:r>
                        <a:rPr lang="en-US" sz="1050" b="1" dirty="0" smtClean="0"/>
                        <a:t>Maryland Lottery Perception</a:t>
                      </a:r>
                      <a:endParaRPr lang="en-US" sz="1050" b="1" dirty="0"/>
                    </a:p>
                  </a:txBody>
                  <a:tcPr anchor="ctr"/>
                </a:tc>
                <a:tc>
                  <a:txBody>
                    <a:bodyPr/>
                    <a:lstStyle/>
                    <a:p>
                      <a:pPr algn="ctr"/>
                      <a:r>
                        <a:rPr lang="en-US" sz="1050" b="0" i="0" dirty="0" smtClean="0"/>
                        <a:t>33</a:t>
                      </a:r>
                      <a:endParaRPr lang="en-US" sz="1050" b="0" i="0" dirty="0"/>
                    </a:p>
                  </a:txBody>
                  <a:tcPr anchor="ctr">
                    <a:solidFill>
                      <a:schemeClr val="accent1">
                        <a:lumMod val="20000"/>
                        <a:lumOff val="80000"/>
                      </a:schemeClr>
                    </a:solidFill>
                  </a:tcPr>
                </a:tc>
                <a:tc>
                  <a:txBody>
                    <a:bodyPr/>
                    <a:lstStyle/>
                    <a:p>
                      <a:pPr algn="ctr"/>
                      <a:r>
                        <a:rPr lang="en-US" sz="1050" b="0" i="0" dirty="0" smtClean="0"/>
                        <a:t>29</a:t>
                      </a:r>
                      <a:endParaRPr lang="en-US" sz="1050" b="0" i="0" dirty="0"/>
                    </a:p>
                  </a:txBody>
                  <a:tcPr anchor="ctr">
                    <a:solidFill>
                      <a:srgbClr val="E6E0EC"/>
                    </a:solidFill>
                  </a:tcPr>
                </a:tc>
                <a:tc>
                  <a:txBody>
                    <a:bodyPr/>
                    <a:lstStyle/>
                    <a:p>
                      <a:pPr algn="ctr"/>
                      <a:r>
                        <a:rPr lang="en-US" sz="1050" b="0" i="0" dirty="0" smtClean="0"/>
                        <a:t>24</a:t>
                      </a:r>
                      <a:endParaRPr lang="en-US" sz="1050" b="0" i="0" dirty="0"/>
                    </a:p>
                  </a:txBody>
                  <a:tcPr anchor="ctr">
                    <a:solidFill>
                      <a:srgbClr val="F2DCDB"/>
                    </a:solidFill>
                  </a:tcPr>
                </a:tc>
                <a:extLst>
                  <a:ext uri="{0D108BD9-81ED-4DB2-BD59-A6C34878D82A}">
                    <a16:rowId xmlns:a16="http://schemas.microsoft.com/office/drawing/2014/main" val="10004"/>
                  </a:ext>
                </a:extLst>
              </a:tr>
              <a:tr h="265208">
                <a:tc>
                  <a:txBody>
                    <a:bodyPr/>
                    <a:lstStyle/>
                    <a:p>
                      <a:pPr algn="r"/>
                      <a:r>
                        <a:rPr lang="en-US" sz="1050" b="1" dirty="0" smtClean="0">
                          <a:solidFill>
                            <a:schemeClr val="tx1"/>
                          </a:solidFill>
                        </a:rPr>
                        <a:t>Total Score</a:t>
                      </a:r>
                      <a:endParaRPr lang="en-US" sz="1050" b="1" dirty="0">
                        <a:solidFill>
                          <a:schemeClr val="tx1"/>
                        </a:solidFill>
                      </a:endParaRPr>
                    </a:p>
                  </a:txBody>
                  <a:tcPr anchor="ctr">
                    <a:noFill/>
                  </a:tcPr>
                </a:tc>
                <a:tc>
                  <a:txBody>
                    <a:bodyPr/>
                    <a:lstStyle/>
                    <a:p>
                      <a:pPr algn="ctr"/>
                      <a:r>
                        <a:rPr lang="en-US" sz="1050" b="1" i="0" dirty="0" smtClean="0"/>
                        <a:t>61</a:t>
                      </a:r>
                      <a:endParaRPr lang="en-US" sz="1050" b="1" i="0" dirty="0"/>
                    </a:p>
                  </a:txBody>
                  <a:tcPr anchor="ctr">
                    <a:solidFill>
                      <a:schemeClr val="accent1">
                        <a:lumMod val="20000"/>
                        <a:lumOff val="80000"/>
                      </a:schemeClr>
                    </a:solidFill>
                  </a:tcPr>
                </a:tc>
                <a:tc>
                  <a:txBody>
                    <a:bodyPr/>
                    <a:lstStyle/>
                    <a:p>
                      <a:pPr algn="ctr"/>
                      <a:r>
                        <a:rPr lang="en-US" sz="1050" b="1" i="0" dirty="0" smtClean="0"/>
                        <a:t>53</a:t>
                      </a:r>
                      <a:endParaRPr lang="en-US" sz="1050" b="1" i="0" dirty="0"/>
                    </a:p>
                  </a:txBody>
                  <a:tcPr anchor="ctr">
                    <a:solidFill>
                      <a:srgbClr val="E6E0EC"/>
                    </a:solidFill>
                  </a:tcPr>
                </a:tc>
                <a:tc>
                  <a:txBody>
                    <a:bodyPr/>
                    <a:lstStyle/>
                    <a:p>
                      <a:pPr algn="ctr"/>
                      <a:r>
                        <a:rPr lang="en-US" sz="1050" b="1" i="0" dirty="0" smtClean="0"/>
                        <a:t>48</a:t>
                      </a:r>
                      <a:endParaRPr lang="en-US" sz="1050" b="1" i="0" dirty="0"/>
                    </a:p>
                  </a:txBody>
                  <a:tcPr anchor="ctr">
                    <a:solidFill>
                      <a:srgbClr val="F2DCDB"/>
                    </a:solidFill>
                  </a:tcP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943583236"/>
              </p:ext>
            </p:extLst>
          </p:nvPr>
        </p:nvGraphicFramePr>
        <p:xfrm>
          <a:off x="5867400" y="1269999"/>
          <a:ext cx="3200400" cy="2768601"/>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267541">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lumMod val="75000"/>
                            </a:schemeClr>
                          </a:solidFill>
                        </a:rPr>
                        <a:t>C U R </a:t>
                      </a:r>
                      <a:r>
                        <a:rPr lang="en-US" sz="1200" b="1" dirty="0" err="1" smtClean="0">
                          <a:solidFill>
                            <a:schemeClr val="accent1">
                              <a:lumMod val="75000"/>
                            </a:schemeClr>
                          </a:solidFill>
                        </a:rPr>
                        <a:t>R</a:t>
                      </a:r>
                      <a:r>
                        <a:rPr lang="en-US" sz="1200" b="1" dirty="0" smtClean="0">
                          <a:solidFill>
                            <a:schemeClr val="accent1">
                              <a:lumMod val="75000"/>
                            </a:schemeClr>
                          </a:solidFill>
                        </a:rPr>
                        <a:t> E N T</a:t>
                      </a:r>
                      <a:r>
                        <a:rPr lang="en-US" sz="1200" b="1" baseline="0" dirty="0" smtClean="0">
                          <a:solidFill>
                            <a:schemeClr val="accent1">
                              <a:lumMod val="75000"/>
                            </a:schemeClr>
                          </a:solidFill>
                        </a:rPr>
                        <a:t>  L O T </a:t>
                      </a:r>
                      <a:r>
                        <a:rPr lang="en-US" sz="1200" b="1" baseline="0" dirty="0" err="1" smtClean="0">
                          <a:solidFill>
                            <a:schemeClr val="accent1">
                              <a:lumMod val="75000"/>
                            </a:schemeClr>
                          </a:solidFill>
                        </a:rPr>
                        <a:t>T</a:t>
                      </a:r>
                      <a:r>
                        <a:rPr lang="en-US" sz="1200" b="1" baseline="0" dirty="0" smtClean="0">
                          <a:solidFill>
                            <a:schemeClr val="accent1">
                              <a:lumMod val="75000"/>
                            </a:schemeClr>
                          </a:solidFill>
                        </a:rPr>
                        <a:t> E R Y  P L A Y</a:t>
                      </a:r>
                      <a:endParaRPr lang="en-US" sz="1200" b="1" dirty="0">
                        <a:solidFill>
                          <a:schemeClr val="accent1">
                            <a:lumMod val="75000"/>
                          </a:schemeClr>
                        </a:solidFill>
                      </a:endParaRPr>
                    </a:p>
                  </a:txBody>
                  <a:tcPr anchor="ctr">
                    <a:solidFill>
                      <a:schemeClr val="bg1">
                        <a:lumMod val="95000"/>
                      </a:schemeClr>
                    </a:solidFill>
                  </a:tcPr>
                </a:tc>
                <a:tc hMerge="1">
                  <a:txBody>
                    <a:bodyPr/>
                    <a:lstStyle/>
                    <a:p>
                      <a:endParaRPr lang="en-US" dirty="0"/>
                    </a:p>
                  </a:txBody>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557376">
                <a:tc>
                  <a:txBody>
                    <a:bodyPr/>
                    <a:lstStyle/>
                    <a:p>
                      <a:pPr algn="ctr"/>
                      <a:endParaRPr lang="en-US" sz="1200" b="1" dirty="0">
                        <a:solidFill>
                          <a:schemeClr val="accent1">
                            <a:lumMod val="75000"/>
                          </a:schemeClr>
                        </a:solidFill>
                      </a:endParaRPr>
                    </a:p>
                  </a:txBody>
                  <a:tcPr anchor="ctr">
                    <a:solidFill>
                      <a:schemeClr val="bg1">
                        <a:lumMod val="95000"/>
                      </a:schemeClr>
                    </a:solidFill>
                  </a:tcPr>
                </a:tc>
                <a:tc>
                  <a:txBody>
                    <a:bodyPr/>
                    <a:lstStyle/>
                    <a:p>
                      <a:pPr algn="ctr"/>
                      <a:r>
                        <a:rPr lang="en-US" sz="1050" b="1" dirty="0" smtClean="0">
                          <a:solidFill>
                            <a:schemeClr val="bg1"/>
                          </a:solidFill>
                        </a:rPr>
                        <a:t>High Frequency</a:t>
                      </a:r>
                      <a:r>
                        <a:rPr lang="en-US" sz="1050" b="1" baseline="0" dirty="0" smtClean="0">
                          <a:solidFill>
                            <a:schemeClr val="bg1"/>
                          </a:solidFill>
                        </a:rPr>
                        <a:t> </a:t>
                      </a:r>
                      <a:r>
                        <a:rPr lang="en-US" sz="1050" b="1" dirty="0" smtClean="0">
                          <a:solidFill>
                            <a:schemeClr val="bg1"/>
                          </a:solidFill>
                        </a:rPr>
                        <a:t>Players</a:t>
                      </a:r>
                    </a:p>
                  </a:txBody>
                  <a:tcPr anchor="ctr">
                    <a:solidFill>
                      <a:schemeClr val="accent1"/>
                    </a:solidFill>
                  </a:tcPr>
                </a:tc>
                <a:tc>
                  <a:txBody>
                    <a:bodyPr/>
                    <a:lstStyle/>
                    <a:p>
                      <a:pPr algn="ctr"/>
                      <a:r>
                        <a:rPr lang="en-US" sz="1050" b="1" dirty="0" smtClean="0">
                          <a:solidFill>
                            <a:schemeClr val="bg1"/>
                          </a:solidFill>
                        </a:rPr>
                        <a:t>Low </a:t>
                      </a:r>
                    </a:p>
                    <a:p>
                      <a:pPr algn="ctr"/>
                      <a:r>
                        <a:rPr lang="en-US" sz="1050" b="1" dirty="0" smtClean="0">
                          <a:solidFill>
                            <a:schemeClr val="bg1"/>
                          </a:solidFill>
                        </a:rPr>
                        <a:t>Frequency Players</a:t>
                      </a:r>
                      <a:endParaRPr lang="en-US" sz="1050" b="1" dirty="0">
                        <a:solidFill>
                          <a:schemeClr val="bg1"/>
                        </a:solidFill>
                      </a:endParaRPr>
                    </a:p>
                  </a:txBody>
                  <a:tcPr anchor="ctr">
                    <a:solidFill>
                      <a:srgbClr val="8064A2"/>
                    </a:solidFill>
                  </a:tcPr>
                </a:tc>
                <a:tc>
                  <a:txBody>
                    <a:bodyPr/>
                    <a:lstStyle/>
                    <a:p>
                      <a:pPr algn="ctr"/>
                      <a:r>
                        <a:rPr lang="en-US" sz="1050" b="1" dirty="0" smtClean="0">
                          <a:solidFill>
                            <a:schemeClr val="bg1"/>
                          </a:solidFill>
                        </a:rPr>
                        <a:t>Non-Players</a:t>
                      </a:r>
                      <a:endParaRPr lang="en-US" sz="1050" b="1" dirty="0">
                        <a:solidFill>
                          <a:schemeClr val="bg1"/>
                        </a:solidFill>
                      </a:endParaRPr>
                    </a:p>
                  </a:txBody>
                  <a:tcPr anchor="ctr">
                    <a:solidFill>
                      <a:schemeClr val="accent2"/>
                    </a:solidFill>
                  </a:tcPr>
                </a:tc>
                <a:extLst>
                  <a:ext uri="{0D108BD9-81ED-4DB2-BD59-A6C34878D82A}">
                    <a16:rowId xmlns:a16="http://schemas.microsoft.com/office/drawing/2014/main" val="10001"/>
                  </a:ext>
                </a:extLst>
              </a:tr>
              <a:tr h="322581">
                <a:tc>
                  <a:txBody>
                    <a:bodyPr/>
                    <a:lstStyle/>
                    <a:p>
                      <a:pPr algn="r"/>
                      <a:r>
                        <a:rPr lang="en-US" sz="1050" b="1" dirty="0" smtClean="0"/>
                        <a:t>Daily</a:t>
                      </a:r>
                      <a:r>
                        <a:rPr lang="en-US" sz="1050" b="1" baseline="0" dirty="0" smtClean="0"/>
                        <a:t> Games</a:t>
                      </a:r>
                      <a:endParaRPr lang="en-US" sz="1050" b="1" dirty="0"/>
                    </a:p>
                  </a:txBody>
                  <a:tcPr anchor="ctr"/>
                </a:tc>
                <a:tc>
                  <a:txBody>
                    <a:bodyPr/>
                    <a:lstStyle/>
                    <a:p>
                      <a:pPr algn="ctr"/>
                      <a:r>
                        <a:rPr lang="en-US" sz="1050" i="0" dirty="0" smtClean="0">
                          <a:solidFill>
                            <a:schemeClr val="tx1"/>
                          </a:solidFill>
                        </a:rPr>
                        <a:t>29%</a:t>
                      </a:r>
                      <a:endParaRPr lang="en-US" sz="1050" i="0" dirty="0">
                        <a:solidFill>
                          <a:schemeClr val="tx1"/>
                        </a:solidFill>
                      </a:endParaRPr>
                    </a:p>
                  </a:txBody>
                  <a:tcPr anchor="ctr">
                    <a:solidFill>
                      <a:schemeClr val="accent1">
                        <a:lumMod val="20000"/>
                        <a:lumOff val="80000"/>
                      </a:schemeClr>
                    </a:solidFill>
                  </a:tcPr>
                </a:tc>
                <a:tc>
                  <a:txBody>
                    <a:bodyPr/>
                    <a:lstStyle/>
                    <a:p>
                      <a:pPr algn="ctr"/>
                      <a:r>
                        <a:rPr lang="en-US" sz="1050" i="0" dirty="0" smtClean="0">
                          <a:solidFill>
                            <a:schemeClr val="tx1"/>
                          </a:solidFill>
                        </a:rPr>
                        <a:t>18%</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2"/>
                  </a:ext>
                </a:extLst>
              </a:tr>
              <a:tr h="304800">
                <a:tc>
                  <a:txBody>
                    <a:bodyPr/>
                    <a:lstStyle/>
                    <a:p>
                      <a:pPr algn="r"/>
                      <a:r>
                        <a:rPr lang="en-US" sz="1050" b="1" dirty="0" smtClean="0"/>
                        <a:t>Jackpot</a:t>
                      </a:r>
                      <a:endParaRPr lang="en-US" sz="1050" b="1" dirty="0"/>
                    </a:p>
                  </a:txBody>
                  <a:tcPr anchor="ctr"/>
                </a:tc>
                <a:tc>
                  <a:txBody>
                    <a:bodyPr/>
                    <a:lstStyle/>
                    <a:p>
                      <a:pPr algn="ctr"/>
                      <a:r>
                        <a:rPr lang="en-US" sz="1050" i="0" dirty="0" smtClean="0">
                          <a:solidFill>
                            <a:schemeClr val="tx1"/>
                          </a:solidFill>
                        </a:rPr>
                        <a:t>79%</a:t>
                      </a:r>
                      <a:endParaRPr lang="en-US" sz="1050" i="0" dirty="0">
                        <a:solidFill>
                          <a:schemeClr val="tx1"/>
                        </a:solidFill>
                      </a:endParaRPr>
                    </a:p>
                  </a:txBody>
                  <a:tcPr anchor="ctr">
                    <a:solidFill>
                      <a:schemeClr val="accent1">
                        <a:lumMod val="20000"/>
                        <a:lumOff val="80000"/>
                      </a:schemeClr>
                    </a:solidFill>
                  </a:tcPr>
                </a:tc>
                <a:tc>
                  <a:txBody>
                    <a:bodyPr/>
                    <a:lstStyle/>
                    <a:p>
                      <a:pPr algn="ctr"/>
                      <a:r>
                        <a:rPr lang="en-US" sz="1050" i="0" dirty="0" smtClean="0">
                          <a:solidFill>
                            <a:schemeClr val="tx1"/>
                          </a:solidFill>
                        </a:rPr>
                        <a:t>76%</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3"/>
                  </a:ext>
                </a:extLst>
              </a:tr>
              <a:tr h="304800">
                <a:tc>
                  <a:txBody>
                    <a:bodyPr/>
                    <a:lstStyle/>
                    <a:p>
                      <a:pPr algn="r"/>
                      <a:r>
                        <a:rPr lang="en-US" sz="1050" b="1" dirty="0" smtClean="0"/>
                        <a:t>Scratch-Offs</a:t>
                      </a:r>
                      <a:endParaRPr lang="en-US" sz="1050" b="1" dirty="0"/>
                    </a:p>
                  </a:txBody>
                  <a:tcPr anchor="ctr"/>
                </a:tc>
                <a:tc>
                  <a:txBody>
                    <a:bodyPr/>
                    <a:lstStyle/>
                    <a:p>
                      <a:pPr algn="ctr"/>
                      <a:r>
                        <a:rPr lang="en-US" sz="1050" i="0" dirty="0" smtClean="0">
                          <a:solidFill>
                            <a:schemeClr val="tx1"/>
                          </a:solidFill>
                        </a:rPr>
                        <a:t>86%</a:t>
                      </a:r>
                      <a:endParaRPr lang="en-US" sz="1050" i="0" dirty="0">
                        <a:solidFill>
                          <a:schemeClr val="tx1"/>
                        </a:solidFill>
                      </a:endParaRPr>
                    </a:p>
                  </a:txBody>
                  <a:tcPr anchor="ctr">
                    <a:solidFill>
                      <a:schemeClr val="accent1">
                        <a:lumMod val="20000"/>
                        <a:lumOff val="80000"/>
                      </a:schemeClr>
                    </a:solidFill>
                  </a:tcPr>
                </a:tc>
                <a:tc>
                  <a:txBody>
                    <a:bodyPr/>
                    <a:lstStyle/>
                    <a:p>
                      <a:pPr algn="ctr"/>
                      <a:r>
                        <a:rPr lang="en-US" sz="1050" i="0" dirty="0" smtClean="0">
                          <a:solidFill>
                            <a:schemeClr val="tx1"/>
                          </a:solidFill>
                        </a:rPr>
                        <a:t>47%</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4"/>
                  </a:ext>
                </a:extLst>
              </a:tr>
              <a:tr h="116841">
                <a:tc>
                  <a:txBody>
                    <a:bodyPr/>
                    <a:lstStyle/>
                    <a:p>
                      <a:pPr algn="r"/>
                      <a:r>
                        <a:rPr lang="en-US" sz="1050" b="1" dirty="0" smtClean="0">
                          <a:solidFill>
                            <a:schemeClr val="tx1"/>
                          </a:solidFill>
                        </a:rPr>
                        <a:t>Monitor</a:t>
                      </a:r>
                      <a:r>
                        <a:rPr lang="en-US" sz="1050" b="1" baseline="0" dirty="0" smtClean="0">
                          <a:solidFill>
                            <a:schemeClr val="tx1"/>
                          </a:solidFill>
                        </a:rPr>
                        <a:t> Games</a:t>
                      </a:r>
                      <a:endParaRPr lang="en-US" sz="1050" b="1" dirty="0">
                        <a:solidFill>
                          <a:schemeClr val="tx1"/>
                        </a:solidFill>
                      </a:endParaRPr>
                    </a:p>
                  </a:txBody>
                  <a:tcPr anchor="ctr">
                    <a:noFill/>
                  </a:tcPr>
                </a:tc>
                <a:tc>
                  <a:txBody>
                    <a:bodyPr/>
                    <a:lstStyle/>
                    <a:p>
                      <a:pPr algn="ctr"/>
                      <a:r>
                        <a:rPr lang="en-US" sz="1050" i="0" dirty="0" smtClean="0">
                          <a:solidFill>
                            <a:schemeClr val="tx1"/>
                          </a:solidFill>
                        </a:rPr>
                        <a:t>14%</a:t>
                      </a:r>
                      <a:endParaRPr lang="en-US" sz="1050" i="0" dirty="0">
                        <a:solidFill>
                          <a:schemeClr val="tx1"/>
                        </a:solidFill>
                      </a:endParaRPr>
                    </a:p>
                  </a:txBody>
                  <a:tcPr anchor="ctr">
                    <a:solidFill>
                      <a:schemeClr val="accent1">
                        <a:lumMod val="20000"/>
                        <a:lumOff val="80000"/>
                      </a:schemeClr>
                    </a:solidFill>
                  </a:tcPr>
                </a:tc>
                <a:tc>
                  <a:txBody>
                    <a:bodyPr/>
                    <a:lstStyle/>
                    <a:p>
                      <a:pPr algn="ctr"/>
                      <a:r>
                        <a:rPr lang="en-US" sz="1050" i="0" dirty="0" smtClean="0">
                          <a:solidFill>
                            <a:schemeClr val="tx1"/>
                          </a:solidFill>
                        </a:rPr>
                        <a:t>0%</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5"/>
                  </a:ext>
                </a:extLst>
              </a:tr>
              <a:tr h="579120">
                <a:tc>
                  <a:txBody>
                    <a:bodyPr/>
                    <a:lstStyle/>
                    <a:p>
                      <a:pPr algn="r"/>
                      <a:r>
                        <a:rPr lang="en-US" sz="1050" b="1" dirty="0" smtClean="0">
                          <a:solidFill>
                            <a:schemeClr val="tx1"/>
                          </a:solidFill>
                        </a:rPr>
                        <a:t>Total Annual </a:t>
                      </a:r>
                      <a:r>
                        <a:rPr lang="en-US" sz="1050" b="1" baseline="0" dirty="0" smtClean="0">
                          <a:solidFill>
                            <a:schemeClr val="tx1"/>
                          </a:solidFill>
                        </a:rPr>
                        <a:t>Spend</a:t>
                      </a:r>
                      <a:endParaRPr lang="en-US" sz="1050" b="1" dirty="0">
                        <a:solidFill>
                          <a:schemeClr val="tx1"/>
                        </a:solidFill>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tx1"/>
                          </a:solidFill>
                        </a:rPr>
                        <a:t>$836</a:t>
                      </a:r>
                      <a:endParaRPr lang="en-US" sz="1050" b="1" dirty="0">
                        <a:solidFill>
                          <a:schemeClr val="tx1"/>
                        </a:solidFill>
                      </a:endParaRP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tx1"/>
                          </a:solidFill>
                        </a:rPr>
                        <a:t>$61</a:t>
                      </a:r>
                      <a:endParaRPr lang="en-US" sz="1050" b="1"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35792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Placeholder 1"/>
          <p:cNvSpPr>
            <a:spLocks noGrp="1"/>
          </p:cNvSpPr>
          <p:nvPr>
            <p:ph type="body" sz="quarter" idx="10"/>
          </p:nvPr>
        </p:nvSpPr>
        <p:spPr>
          <a:xfrm>
            <a:off x="152400" y="169863"/>
            <a:ext cx="6096000" cy="685800"/>
          </a:xfrm>
        </p:spPr>
        <p:txBody>
          <a:bodyPr/>
          <a:lstStyle/>
          <a:p>
            <a:r>
              <a:rPr lang="en-US" dirty="0"/>
              <a:t>Key Findings </a:t>
            </a:r>
            <a:r>
              <a:rPr lang="en-US" sz="2400" dirty="0"/>
              <a:t>(continued)</a:t>
            </a:r>
            <a:endParaRPr lang="en-US" dirty="0" smtClean="0"/>
          </a:p>
        </p:txBody>
      </p:sp>
      <p:sp>
        <p:nvSpPr>
          <p:cNvPr id="4" name="TextBox 3"/>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2" name="TextBox 1"/>
          <p:cNvSpPr txBox="1"/>
          <p:nvPr/>
        </p:nvSpPr>
        <p:spPr>
          <a:xfrm>
            <a:off x="328705" y="1233383"/>
            <a:ext cx="8718191" cy="4544321"/>
          </a:xfrm>
          <a:prstGeom prst="rect">
            <a:avLst/>
          </a:prstGeom>
          <a:noFill/>
        </p:spPr>
        <p:txBody>
          <a:bodyPr wrap="square" rtlCol="0">
            <a:spAutoFit/>
          </a:bodyPr>
          <a:lstStyle/>
          <a:p>
            <a:pPr>
              <a:lnSpc>
                <a:spcPct val="130000"/>
              </a:lnSpc>
              <a:spcBef>
                <a:spcPct val="45000"/>
              </a:spcBef>
              <a:defRPr/>
            </a:pPr>
            <a:r>
              <a:rPr lang="en-US" sz="1400" b="1" u="sng" dirty="0"/>
              <a:t>High </a:t>
            </a:r>
            <a:r>
              <a:rPr lang="en-US" sz="1400" b="1" u="sng" dirty="0" smtClean="0"/>
              <a:t>Frequency (HF) Players</a:t>
            </a:r>
            <a:endParaRPr lang="en-US" sz="1400" dirty="0">
              <a:solidFill>
                <a:srgbClr val="000000"/>
              </a:solidFill>
              <a:cs typeface="Times New Roman" pitchFamily="18" charset="0"/>
            </a:endParaRPr>
          </a:p>
          <a:p>
            <a:pPr>
              <a:lnSpc>
                <a:spcPct val="130000"/>
              </a:lnSpc>
              <a:spcBef>
                <a:spcPct val="45000"/>
              </a:spcBef>
              <a:buFontTx/>
              <a:buChar char="•"/>
              <a:defRPr/>
            </a:pPr>
            <a:r>
              <a:rPr lang="en-US" sz="1200" dirty="0">
                <a:solidFill>
                  <a:srgbClr val="000000"/>
                </a:solidFill>
                <a:cs typeface="Times New Roman" pitchFamily="18" charset="0"/>
              </a:rPr>
              <a:t> </a:t>
            </a:r>
            <a:r>
              <a:rPr lang="en-US" sz="1200" dirty="0" smtClean="0">
                <a:solidFill>
                  <a:srgbClr val="000000"/>
                </a:solidFill>
                <a:cs typeface="Times New Roman" pitchFamily="18" charset="0"/>
              </a:rPr>
              <a:t>HF </a:t>
            </a:r>
            <a:r>
              <a:rPr lang="en-US" sz="1200" dirty="0">
                <a:solidFill>
                  <a:srgbClr val="000000"/>
                </a:solidFill>
                <a:cs typeface="Times New Roman" pitchFamily="18" charset="0"/>
              </a:rPr>
              <a:t>players tend to be more male dominated </a:t>
            </a:r>
          </a:p>
          <a:p>
            <a:pPr>
              <a:lnSpc>
                <a:spcPct val="130000"/>
              </a:lnSpc>
              <a:spcBef>
                <a:spcPct val="45000"/>
              </a:spcBef>
              <a:buFontTx/>
              <a:buChar char="•"/>
              <a:defRPr/>
            </a:pPr>
            <a:r>
              <a:rPr lang="en-US" sz="1200" dirty="0">
                <a:solidFill>
                  <a:srgbClr val="000000"/>
                </a:solidFill>
                <a:cs typeface="Times New Roman" pitchFamily="18" charset="0"/>
              </a:rPr>
              <a:t> </a:t>
            </a:r>
            <a:r>
              <a:rPr lang="en-US" sz="1200" dirty="0" smtClean="0">
                <a:solidFill>
                  <a:srgbClr val="000000"/>
                </a:solidFill>
                <a:cs typeface="Times New Roman" pitchFamily="18" charset="0"/>
              </a:rPr>
              <a:t>A </a:t>
            </a:r>
            <a:r>
              <a:rPr lang="en-US" sz="1200" dirty="0">
                <a:solidFill>
                  <a:srgbClr val="000000"/>
                </a:solidFill>
                <a:cs typeface="Times New Roman" pitchFamily="18" charset="0"/>
              </a:rPr>
              <a:t>higher percentage of African Americans are HF players </a:t>
            </a:r>
            <a:r>
              <a:rPr lang="en-US" sz="1200" dirty="0" smtClean="0">
                <a:solidFill>
                  <a:srgbClr val="000000"/>
                </a:solidFill>
                <a:cs typeface="Times New Roman" pitchFamily="18" charset="0"/>
              </a:rPr>
              <a:t>compared </a:t>
            </a:r>
            <a:r>
              <a:rPr lang="en-US" sz="1200" dirty="0">
                <a:solidFill>
                  <a:srgbClr val="000000"/>
                </a:solidFill>
                <a:cs typeface="Times New Roman" pitchFamily="18" charset="0"/>
              </a:rPr>
              <a:t>to </a:t>
            </a:r>
            <a:r>
              <a:rPr lang="en-US" sz="1200" dirty="0" smtClean="0">
                <a:solidFill>
                  <a:srgbClr val="000000"/>
                </a:solidFill>
                <a:cs typeface="Times New Roman" pitchFamily="18" charset="0"/>
              </a:rPr>
              <a:t>LF players or non-players</a:t>
            </a:r>
            <a:endParaRPr lang="en-US" sz="1200" dirty="0">
              <a:solidFill>
                <a:srgbClr val="000000"/>
              </a:solidFill>
              <a:cs typeface="Times New Roman" pitchFamily="18" charset="0"/>
            </a:endParaRPr>
          </a:p>
          <a:p>
            <a:pPr>
              <a:lnSpc>
                <a:spcPct val="130000"/>
              </a:lnSpc>
              <a:spcBef>
                <a:spcPct val="45000"/>
              </a:spcBef>
              <a:buFontTx/>
              <a:buChar char="•"/>
              <a:defRPr/>
            </a:pPr>
            <a:r>
              <a:rPr lang="en-US" sz="1200" dirty="0">
                <a:solidFill>
                  <a:srgbClr val="000000"/>
                </a:solidFill>
                <a:cs typeface="Times New Roman" pitchFamily="18" charset="0"/>
              </a:rPr>
              <a:t> </a:t>
            </a:r>
            <a:r>
              <a:rPr lang="en-US" sz="1200" dirty="0" smtClean="0"/>
              <a:t>A </a:t>
            </a:r>
            <a:r>
              <a:rPr lang="en-US" sz="1200" dirty="0"/>
              <a:t>higher percentage of HF players are married and have more children in the household</a:t>
            </a:r>
          </a:p>
          <a:p>
            <a:pPr>
              <a:lnSpc>
                <a:spcPct val="130000"/>
              </a:lnSpc>
              <a:spcBef>
                <a:spcPct val="45000"/>
              </a:spcBef>
              <a:buFontTx/>
              <a:buChar char="•"/>
              <a:defRPr/>
            </a:pPr>
            <a:r>
              <a:rPr lang="en-US" sz="1200" dirty="0"/>
              <a:t> </a:t>
            </a:r>
            <a:r>
              <a:rPr lang="en-US" sz="1200" dirty="0" smtClean="0"/>
              <a:t>Baltimore </a:t>
            </a:r>
            <a:r>
              <a:rPr lang="en-US" sz="1200" dirty="0"/>
              <a:t>county contains the most HF players while Montgomery county contains the most non-players</a:t>
            </a:r>
          </a:p>
          <a:p>
            <a:pPr>
              <a:lnSpc>
                <a:spcPct val="130000"/>
              </a:lnSpc>
              <a:spcBef>
                <a:spcPct val="45000"/>
              </a:spcBef>
              <a:buFontTx/>
              <a:buChar char="•"/>
              <a:defRPr/>
            </a:pPr>
            <a:r>
              <a:rPr lang="en-US" sz="1200" dirty="0"/>
              <a:t> </a:t>
            </a:r>
            <a:r>
              <a:rPr lang="en-US" sz="1200" dirty="0" smtClean="0"/>
              <a:t>HF </a:t>
            </a:r>
            <a:r>
              <a:rPr lang="en-US" sz="1200" dirty="0"/>
              <a:t>players are less educated than the non-player segment</a:t>
            </a:r>
          </a:p>
          <a:p>
            <a:pPr>
              <a:lnSpc>
                <a:spcPct val="130000"/>
              </a:lnSpc>
              <a:spcBef>
                <a:spcPct val="45000"/>
              </a:spcBef>
              <a:buFontTx/>
              <a:buChar char="•"/>
              <a:defRPr/>
            </a:pPr>
            <a:r>
              <a:rPr lang="en-US" sz="1200" dirty="0"/>
              <a:t> </a:t>
            </a:r>
            <a:r>
              <a:rPr lang="en-US" sz="1200" dirty="0" smtClean="0"/>
              <a:t>People </a:t>
            </a:r>
            <a:r>
              <a:rPr lang="en-US" sz="1200" dirty="0"/>
              <a:t>working in Trade/Retail businesses </a:t>
            </a:r>
            <a:r>
              <a:rPr lang="en-US" sz="1200" dirty="0" smtClean="0"/>
              <a:t>are more often HF </a:t>
            </a:r>
            <a:r>
              <a:rPr lang="en-US" sz="1200" dirty="0"/>
              <a:t>players </a:t>
            </a:r>
            <a:r>
              <a:rPr lang="en-US" sz="1200" dirty="0" smtClean="0"/>
              <a:t> compared to LF players or </a:t>
            </a:r>
            <a:r>
              <a:rPr lang="en-US" sz="1200" dirty="0"/>
              <a:t>non-players</a:t>
            </a:r>
          </a:p>
          <a:p>
            <a:pPr>
              <a:lnSpc>
                <a:spcPct val="130000"/>
              </a:lnSpc>
              <a:spcBef>
                <a:spcPct val="45000"/>
              </a:spcBef>
              <a:buFontTx/>
              <a:buChar char="•"/>
              <a:defRPr/>
            </a:pPr>
            <a:r>
              <a:rPr lang="en-US" sz="1200" dirty="0"/>
              <a:t> Outside of Jackpot games, scratch-offs are played by two thirds of HF </a:t>
            </a:r>
            <a:r>
              <a:rPr lang="en-US" sz="1200" dirty="0" smtClean="0"/>
              <a:t>players (highest of all games played)</a:t>
            </a:r>
            <a:endParaRPr lang="en-US" sz="1200" dirty="0"/>
          </a:p>
          <a:p>
            <a:pPr>
              <a:lnSpc>
                <a:spcPct val="130000"/>
              </a:lnSpc>
              <a:spcBef>
                <a:spcPct val="45000"/>
              </a:spcBef>
              <a:buFontTx/>
              <a:buChar char="•"/>
              <a:defRPr/>
            </a:pPr>
            <a:r>
              <a:rPr lang="en-US" sz="1200" dirty="0"/>
              <a:t> </a:t>
            </a:r>
            <a:r>
              <a:rPr lang="en-US" sz="1200" dirty="0" smtClean="0"/>
              <a:t>HF </a:t>
            </a:r>
            <a:r>
              <a:rPr lang="en-US" sz="1200" dirty="0"/>
              <a:t>players </a:t>
            </a:r>
            <a:r>
              <a:rPr lang="en-US" sz="1200" dirty="0" smtClean="0"/>
              <a:t>purchase more lottery tickets in liquor and grocery stores compared to LF players</a:t>
            </a:r>
          </a:p>
          <a:p>
            <a:pPr lvl="0">
              <a:lnSpc>
                <a:spcPct val="130000"/>
              </a:lnSpc>
              <a:spcBef>
                <a:spcPct val="45000"/>
              </a:spcBef>
              <a:defRPr/>
            </a:pPr>
            <a:r>
              <a:rPr lang="en-US" sz="1400" b="1" u="sng" dirty="0">
                <a:solidFill>
                  <a:prstClr val="black"/>
                </a:solidFill>
              </a:rPr>
              <a:t>Low Frequency </a:t>
            </a:r>
            <a:r>
              <a:rPr lang="en-US" sz="1400" b="1" u="sng" dirty="0" smtClean="0">
                <a:solidFill>
                  <a:prstClr val="black"/>
                </a:solidFill>
              </a:rPr>
              <a:t>(LF) Players</a:t>
            </a:r>
            <a:endParaRPr lang="en-US" sz="1400" dirty="0">
              <a:solidFill>
                <a:srgbClr val="000000"/>
              </a:solidFill>
              <a:cs typeface="Times New Roman" pitchFamily="18" charset="0"/>
            </a:endParaRPr>
          </a:p>
          <a:p>
            <a:pPr lvl="0">
              <a:lnSpc>
                <a:spcPct val="130000"/>
              </a:lnSpc>
              <a:spcBef>
                <a:spcPct val="45000"/>
              </a:spcBef>
              <a:buFontTx/>
              <a:buChar char="•"/>
              <a:defRPr/>
            </a:pPr>
            <a:r>
              <a:rPr lang="en-US" sz="1200" dirty="0">
                <a:solidFill>
                  <a:srgbClr val="000000"/>
                </a:solidFill>
                <a:cs typeface="Times New Roman" pitchFamily="18" charset="0"/>
              </a:rPr>
              <a:t> LF players tend to be more female dominated </a:t>
            </a:r>
          </a:p>
          <a:p>
            <a:pPr lvl="0">
              <a:lnSpc>
                <a:spcPct val="130000"/>
              </a:lnSpc>
              <a:spcBef>
                <a:spcPct val="45000"/>
              </a:spcBef>
              <a:buFontTx/>
              <a:buChar char="•"/>
              <a:defRPr/>
            </a:pPr>
            <a:r>
              <a:rPr lang="en-US" sz="1200" dirty="0">
                <a:solidFill>
                  <a:prstClr val="black"/>
                </a:solidFill>
              </a:rPr>
              <a:t> LF players play more </a:t>
            </a:r>
            <a:r>
              <a:rPr lang="en-US" sz="1200" dirty="0" smtClean="0">
                <a:solidFill>
                  <a:prstClr val="black"/>
                </a:solidFill>
              </a:rPr>
              <a:t>jackpot </a:t>
            </a:r>
            <a:r>
              <a:rPr lang="en-US" sz="1200" dirty="0">
                <a:solidFill>
                  <a:prstClr val="black"/>
                </a:solidFill>
              </a:rPr>
              <a:t>and scratch-offs</a:t>
            </a:r>
          </a:p>
          <a:p>
            <a:pPr lvl="0">
              <a:lnSpc>
                <a:spcPct val="130000"/>
              </a:lnSpc>
              <a:spcBef>
                <a:spcPct val="45000"/>
              </a:spcBef>
              <a:buFontTx/>
              <a:buChar char="•"/>
              <a:defRPr/>
            </a:pPr>
            <a:r>
              <a:rPr lang="en-US" sz="1200" dirty="0">
                <a:solidFill>
                  <a:prstClr val="black"/>
                </a:solidFill>
              </a:rPr>
              <a:t> The most motivating reasons for LF players to  play the lottery is when ‘the Jackpot  is high’ and ‘a chance to win big’ as compared to HF players that play for ‘a chance to win a little money’ or ‘a chance to win big</a:t>
            </a:r>
            <a:r>
              <a:rPr lang="en-US" sz="1200" dirty="0" smtClean="0">
                <a:solidFill>
                  <a:prstClr val="black"/>
                </a:solidFill>
              </a:rPr>
              <a:t>’</a:t>
            </a:r>
            <a:endParaRPr lang="en-US" sz="1200" dirty="0">
              <a:solidFill>
                <a:prstClr val="black"/>
              </a:solidFill>
            </a:endParaRPr>
          </a:p>
        </p:txBody>
      </p:sp>
    </p:spTree>
    <p:extLst>
      <p:ext uri="{BB962C8B-B14F-4D97-AF65-F5344CB8AC3E}">
        <p14:creationId xmlns:p14="http://schemas.microsoft.com/office/powerpoint/2010/main" val="122523210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6743234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7111" name="think-cell Slide" r:id="rId4" imgW="381" imgH="381" progId="TCLayout.ActiveDocument.1">
                  <p:embed/>
                </p:oleObj>
              </mc:Choice>
              <mc:Fallback>
                <p:oleObj name="think-cell Slide" r:id="rId4" imgW="381" imgH="38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Text Placeholder 1"/>
          <p:cNvSpPr>
            <a:spLocks noGrp="1"/>
          </p:cNvSpPr>
          <p:nvPr>
            <p:ph type="body" sz="quarter" idx="10"/>
          </p:nvPr>
        </p:nvSpPr>
        <p:spPr>
          <a:xfrm>
            <a:off x="152400" y="152403"/>
            <a:ext cx="8991600" cy="685800"/>
          </a:xfrm>
        </p:spPr>
        <p:txBody>
          <a:bodyPr/>
          <a:lstStyle/>
          <a:p>
            <a:pPr eaLnBrk="1" hangingPunct="1">
              <a:lnSpc>
                <a:spcPct val="70000"/>
              </a:lnSpc>
            </a:pPr>
            <a:r>
              <a:rPr lang="en-US" sz="4000" dirty="0" smtClean="0">
                <a:solidFill>
                  <a:schemeClr val="tx1"/>
                </a:solidFill>
              </a:rPr>
              <a:t>Profile Comparison</a:t>
            </a:r>
          </a:p>
          <a:p>
            <a:pPr eaLnBrk="1" hangingPunct="1">
              <a:lnSpc>
                <a:spcPct val="70000"/>
              </a:lnSpc>
            </a:pPr>
            <a:r>
              <a:rPr lang="en-US" sz="2800" b="0" i="1" dirty="0" smtClean="0">
                <a:solidFill>
                  <a:schemeClr val="tx1"/>
                </a:solidFill>
              </a:rPr>
              <a:t>SMALLER CITY / MIDDLE INCOME </a:t>
            </a:r>
          </a:p>
        </p:txBody>
      </p:sp>
      <p:graphicFrame>
        <p:nvGraphicFramePr>
          <p:cNvPr id="3" name="Table 2"/>
          <p:cNvGraphicFramePr>
            <a:graphicFrameLocks noGrp="1"/>
          </p:cNvGraphicFramePr>
          <p:nvPr>
            <p:extLst>
              <p:ext uri="{D42A27DB-BD31-4B8C-83A1-F6EECF244321}">
                <p14:modId xmlns:p14="http://schemas.microsoft.com/office/powerpoint/2010/main" val="512266531"/>
              </p:ext>
            </p:extLst>
          </p:nvPr>
        </p:nvGraphicFramePr>
        <p:xfrm>
          <a:off x="76200" y="1278466"/>
          <a:ext cx="5690907" cy="5587104"/>
        </p:xfrm>
        <a:graphic>
          <a:graphicData uri="http://schemas.openxmlformats.org/drawingml/2006/table">
            <a:tbl>
              <a:tblPr firstRow="1" bandRow="1">
                <a:tableStyleId>{5940675A-B579-460E-94D1-54222C63F5DA}</a:tableStyleId>
              </a:tblPr>
              <a:tblGrid>
                <a:gridCol w="304889">
                  <a:extLst>
                    <a:ext uri="{9D8B030D-6E8A-4147-A177-3AD203B41FA5}">
                      <a16:colId xmlns:a16="http://schemas.microsoft.com/office/drawing/2014/main" val="20000"/>
                    </a:ext>
                  </a:extLst>
                </a:gridCol>
                <a:gridCol w="1327467">
                  <a:extLst>
                    <a:ext uri="{9D8B030D-6E8A-4147-A177-3AD203B41FA5}">
                      <a16:colId xmlns:a16="http://schemas.microsoft.com/office/drawing/2014/main" val="20001"/>
                    </a:ext>
                  </a:extLst>
                </a:gridCol>
                <a:gridCol w="1333817">
                  <a:extLst>
                    <a:ext uri="{9D8B030D-6E8A-4147-A177-3AD203B41FA5}">
                      <a16:colId xmlns:a16="http://schemas.microsoft.com/office/drawing/2014/main" val="20002"/>
                    </a:ext>
                  </a:extLst>
                </a:gridCol>
                <a:gridCol w="1353134">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432590">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1100" b="1" dirty="0" smtClean="0">
                          <a:solidFill>
                            <a:schemeClr val="bg1"/>
                          </a:solidFill>
                        </a:rPr>
                        <a:t>High Frequency Players</a:t>
                      </a:r>
                    </a:p>
                  </a:txBody>
                  <a:tcPr>
                    <a:lnT w="12700" cap="flat" cmpd="sng" algn="ctr">
                      <a:solidFill>
                        <a:schemeClr val="tx1"/>
                      </a:solidFill>
                      <a:prstDash val="solid"/>
                      <a:round/>
                      <a:headEnd type="none" w="med" len="med"/>
                      <a:tailEnd type="none" w="med" len="med"/>
                    </a:lnT>
                    <a:solidFill>
                      <a:schemeClr val="accent1"/>
                    </a:solidFill>
                  </a:tcPr>
                </a:tc>
                <a:tc>
                  <a:txBody>
                    <a:bodyPr/>
                    <a:lstStyle/>
                    <a:p>
                      <a:pPr algn="ctr"/>
                      <a:r>
                        <a:rPr lang="en-US" sz="1100" b="1" dirty="0" smtClean="0">
                          <a:solidFill>
                            <a:schemeClr val="bg1"/>
                          </a:solidFill>
                        </a:rPr>
                        <a:t>Low Frequency Players</a:t>
                      </a:r>
                      <a:endParaRPr lang="en-US" sz="1100" b="1" dirty="0">
                        <a:solidFill>
                          <a:schemeClr val="bg1"/>
                        </a:solidFill>
                      </a:endParaRPr>
                    </a:p>
                  </a:txBody>
                  <a:tcPr>
                    <a:lnT w="12700" cap="flat" cmpd="sng" algn="ctr">
                      <a:solidFill>
                        <a:schemeClr val="tx1"/>
                      </a:solidFill>
                      <a:prstDash val="solid"/>
                      <a:round/>
                      <a:headEnd type="none" w="med" len="med"/>
                      <a:tailEnd type="none" w="med" len="med"/>
                    </a:lnT>
                    <a:solidFill>
                      <a:schemeClr val="accent4"/>
                    </a:solidFill>
                  </a:tcPr>
                </a:tc>
                <a:tc>
                  <a:txBody>
                    <a:bodyPr/>
                    <a:lstStyle/>
                    <a:p>
                      <a:pPr algn="ctr"/>
                      <a:r>
                        <a:rPr lang="en-US" sz="1100" b="1" dirty="0" smtClean="0">
                          <a:solidFill>
                            <a:schemeClr val="bg1"/>
                          </a:solidFill>
                        </a:rPr>
                        <a:t>Non-Players</a:t>
                      </a:r>
                      <a:endParaRPr lang="en-US" sz="1100" b="1"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solidFill>
                  </a:tcPr>
                </a:tc>
                <a:extLst>
                  <a:ext uri="{0D108BD9-81ED-4DB2-BD59-A6C34878D82A}">
                    <a16:rowId xmlns:a16="http://schemas.microsoft.com/office/drawing/2014/main" val="10000"/>
                  </a:ext>
                </a:extLst>
              </a:tr>
              <a:tr h="224792">
                <a:tc rowSpan="13">
                  <a:txBody>
                    <a:bodyPr/>
                    <a:lstStyle/>
                    <a:p>
                      <a:pPr algn="ctr"/>
                      <a:r>
                        <a:rPr lang="en-US" sz="1050" b="1" dirty="0" smtClean="0">
                          <a:solidFill>
                            <a:schemeClr val="accent1">
                              <a:lumMod val="75000"/>
                            </a:schemeClr>
                          </a:solidFill>
                        </a:rPr>
                        <a:t>DEMOGRAPHICS</a:t>
                      </a:r>
                      <a:endParaRPr lang="en-US" sz="1050" b="1" dirty="0">
                        <a:solidFill>
                          <a:schemeClr val="accent1">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ct val="95000"/>
                        </a:lnSpc>
                      </a:pP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46 years</a:t>
                      </a:r>
                      <a:endParaRPr lang="en-US" sz="900" b="1" dirty="0"/>
                    </a:p>
                  </a:txBody>
                  <a:tcPr>
                    <a:solidFill>
                      <a:schemeClr val="accent5">
                        <a:lumMod val="20000"/>
                        <a:lumOff val="80000"/>
                      </a:schemeClr>
                    </a:solidFill>
                  </a:tcPr>
                </a:tc>
                <a:tc>
                  <a:txBody>
                    <a:bodyPr/>
                    <a:lstStyle/>
                    <a:p>
                      <a:pPr algn="ctr"/>
                      <a:r>
                        <a:rPr lang="en-US" sz="900" b="1" dirty="0" smtClean="0"/>
                        <a:t>47</a:t>
                      </a:r>
                      <a:r>
                        <a:rPr lang="en-US" sz="900" b="1" baseline="0" dirty="0" smtClean="0"/>
                        <a:t> </a:t>
                      </a:r>
                      <a:r>
                        <a:rPr lang="en-US" sz="900" b="1" dirty="0" smtClean="0"/>
                        <a:t>years</a:t>
                      </a:r>
                      <a:endParaRPr lang="en-US" sz="900" b="1" dirty="0"/>
                    </a:p>
                  </a:txBody>
                  <a:tcPr>
                    <a:solidFill>
                      <a:schemeClr val="accent4">
                        <a:lumMod val="20000"/>
                        <a:lumOff val="80000"/>
                      </a:schemeClr>
                    </a:solidFill>
                  </a:tcPr>
                </a:tc>
                <a:tc>
                  <a:txBody>
                    <a:bodyPr/>
                    <a:lstStyle/>
                    <a:p>
                      <a:pPr algn="ctr"/>
                      <a:r>
                        <a:rPr lang="en-US" sz="900" b="1" dirty="0" smtClean="0"/>
                        <a:t>45 years</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01"/>
                  </a:ext>
                </a:extLst>
              </a:tr>
              <a:tr h="224792">
                <a:tc vMerge="1">
                  <a:txBody>
                    <a:bodyPr/>
                    <a:lstStyle/>
                    <a:p>
                      <a:pPr algn="r"/>
                      <a:endParaRPr lang="en-US" sz="900" b="1" dirty="0"/>
                    </a:p>
                  </a:txBody>
                  <a:tcPr/>
                </a:tc>
                <a:tc>
                  <a:txBody>
                    <a:bodyPr/>
                    <a:lstStyle/>
                    <a:p>
                      <a:pPr algn="r">
                        <a:lnSpc>
                          <a:spcPct val="95000"/>
                        </a:lnSpc>
                      </a:pP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Male – 63%</a:t>
                      </a:r>
                      <a:endParaRPr lang="en-US" sz="900" b="1" dirty="0"/>
                    </a:p>
                  </a:txBody>
                  <a:tcPr>
                    <a:solidFill>
                      <a:schemeClr val="accent5">
                        <a:lumMod val="20000"/>
                        <a:lumOff val="80000"/>
                      </a:schemeClr>
                    </a:solidFill>
                  </a:tcPr>
                </a:tc>
                <a:tc>
                  <a:txBody>
                    <a:bodyPr/>
                    <a:lstStyle/>
                    <a:p>
                      <a:pPr algn="ctr"/>
                      <a:r>
                        <a:rPr lang="en-US" sz="900" b="1" dirty="0" smtClean="0">
                          <a:solidFill>
                            <a:srgbClr val="C00000"/>
                          </a:solidFill>
                        </a:rPr>
                        <a:t>Female – 59%</a:t>
                      </a:r>
                      <a:endParaRPr lang="en-US" sz="900" b="1" dirty="0">
                        <a:solidFill>
                          <a:srgbClr val="C00000"/>
                        </a:solidFill>
                      </a:endParaRPr>
                    </a:p>
                  </a:txBody>
                  <a:tcPr>
                    <a:solidFill>
                      <a:schemeClr val="accent4">
                        <a:lumMod val="20000"/>
                        <a:lumOff val="80000"/>
                      </a:schemeClr>
                    </a:solidFill>
                  </a:tcPr>
                </a:tc>
                <a:tc>
                  <a:txBody>
                    <a:bodyPr/>
                    <a:lstStyle/>
                    <a:p>
                      <a:pPr algn="ctr"/>
                      <a:r>
                        <a:rPr lang="en-US" sz="900" b="1" dirty="0" smtClean="0">
                          <a:solidFill>
                            <a:srgbClr val="C00000"/>
                          </a:solidFill>
                        </a:rPr>
                        <a:t>Female – 52%</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02"/>
                  </a:ext>
                </a:extLst>
              </a:tr>
              <a:tr h="224792">
                <a:tc vMerge="1">
                  <a:txBody>
                    <a:bodyPr/>
                    <a:lstStyle/>
                    <a:p>
                      <a:pPr algn="r"/>
                      <a:endParaRPr lang="en-US" sz="900" b="1" dirty="0"/>
                    </a:p>
                  </a:txBody>
                  <a:tcPr/>
                </a:tc>
                <a:tc>
                  <a:txBody>
                    <a:bodyPr/>
                    <a:lstStyle/>
                    <a:p>
                      <a:pPr algn="r">
                        <a:lnSpc>
                          <a:spcPct val="95000"/>
                        </a:lnSpc>
                      </a:pP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 – 81%</a:t>
                      </a:r>
                      <a:endParaRPr lang="en-US" sz="900" b="1" dirty="0"/>
                    </a:p>
                  </a:txBody>
                  <a:tcPr>
                    <a:solidFill>
                      <a:schemeClr val="accent5">
                        <a:lumMod val="20000"/>
                        <a:lumOff val="80000"/>
                      </a:schemeClr>
                    </a:solidFill>
                  </a:tcPr>
                </a:tc>
                <a:tc>
                  <a:txBody>
                    <a:bodyPr/>
                    <a:lstStyle/>
                    <a:p>
                      <a:pPr algn="ctr"/>
                      <a:r>
                        <a:rPr lang="en-US" sz="900" b="1" dirty="0" smtClean="0"/>
                        <a:t>White – 80%</a:t>
                      </a:r>
                      <a:endParaRPr lang="en-US" sz="900" b="1" dirty="0"/>
                    </a:p>
                  </a:txBody>
                  <a:tcPr>
                    <a:solidFill>
                      <a:schemeClr val="accent4">
                        <a:lumMod val="20000"/>
                        <a:lumOff val="80000"/>
                      </a:schemeClr>
                    </a:solidFill>
                  </a:tcPr>
                </a:tc>
                <a:tc>
                  <a:txBody>
                    <a:bodyPr/>
                    <a:lstStyle/>
                    <a:p>
                      <a:pPr algn="ctr"/>
                      <a:r>
                        <a:rPr lang="en-US" sz="900" b="1" dirty="0" smtClean="0"/>
                        <a:t>White</a:t>
                      </a:r>
                      <a:r>
                        <a:rPr lang="en-US" sz="900" b="1" baseline="0" dirty="0" smtClean="0"/>
                        <a:t> </a:t>
                      </a:r>
                      <a:r>
                        <a:rPr lang="en-US" sz="900" b="1" dirty="0" smtClean="0"/>
                        <a:t> – 64%</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03"/>
                  </a:ext>
                </a:extLst>
              </a:tr>
              <a:tr h="224792">
                <a:tc vMerge="1">
                  <a:txBody>
                    <a:bodyPr/>
                    <a:lstStyle/>
                    <a:p>
                      <a:pPr algn="r"/>
                      <a:endParaRPr lang="en-US" sz="900" b="1" dirty="0"/>
                    </a:p>
                  </a:txBody>
                  <a:tcPr/>
                </a:tc>
                <a:tc>
                  <a:txBody>
                    <a:bodyPr/>
                    <a:lstStyle/>
                    <a:p>
                      <a:pPr algn="r">
                        <a:lnSpc>
                          <a:spcPct val="95000"/>
                        </a:lnSpc>
                      </a:pP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50%</a:t>
                      </a:r>
                      <a:endParaRPr lang="en-US" sz="900" b="1" dirty="0"/>
                    </a:p>
                  </a:txBody>
                  <a:tcPr>
                    <a:solidFill>
                      <a:schemeClr val="accent5">
                        <a:lumMod val="20000"/>
                        <a:lumOff val="80000"/>
                      </a:schemeClr>
                    </a:solidFill>
                  </a:tcPr>
                </a:tc>
                <a:tc>
                  <a:txBody>
                    <a:bodyPr/>
                    <a:lstStyle/>
                    <a:p>
                      <a:pPr algn="ctr"/>
                      <a:r>
                        <a:rPr lang="en-US" sz="900" b="1" dirty="0" smtClean="0"/>
                        <a:t>SFH – 48%</a:t>
                      </a:r>
                      <a:endParaRPr lang="en-US" sz="900" b="1" dirty="0"/>
                    </a:p>
                  </a:txBody>
                  <a:tcPr>
                    <a:solidFill>
                      <a:schemeClr val="accent4">
                        <a:lumMod val="20000"/>
                        <a:lumOff val="80000"/>
                      </a:schemeClr>
                    </a:solidFill>
                  </a:tcPr>
                </a:tc>
                <a:tc>
                  <a:txBody>
                    <a:bodyPr/>
                    <a:lstStyle/>
                    <a:p>
                      <a:pPr algn="ctr"/>
                      <a:r>
                        <a:rPr lang="en-US" sz="900" b="1" dirty="0" smtClean="0"/>
                        <a:t>SFH – 44%</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04"/>
                  </a:ext>
                </a:extLst>
              </a:tr>
              <a:tr h="224792">
                <a:tc vMerge="1">
                  <a:txBody>
                    <a:bodyPr/>
                    <a:lstStyle/>
                    <a:p>
                      <a:pPr algn="r"/>
                      <a:endParaRPr lang="en-US" sz="900" b="1" dirty="0"/>
                    </a:p>
                  </a:txBody>
                  <a:tcPr/>
                </a:tc>
                <a:tc>
                  <a:txBody>
                    <a:bodyPr/>
                    <a:lstStyle/>
                    <a:p>
                      <a:pPr algn="r">
                        <a:lnSpc>
                          <a:spcPct val="95000"/>
                        </a:lnSpc>
                      </a:pP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$244,000</a:t>
                      </a:r>
                      <a:endParaRPr lang="en-US" sz="900" b="1" dirty="0"/>
                    </a:p>
                  </a:txBody>
                  <a:tcPr>
                    <a:solidFill>
                      <a:schemeClr val="accent5">
                        <a:lumMod val="20000"/>
                        <a:lumOff val="80000"/>
                      </a:schemeClr>
                    </a:solidFill>
                  </a:tcPr>
                </a:tc>
                <a:tc>
                  <a:txBody>
                    <a:bodyPr/>
                    <a:lstStyle/>
                    <a:p>
                      <a:pPr algn="ctr"/>
                      <a:r>
                        <a:rPr lang="en-US" sz="900" b="1" dirty="0" smtClean="0"/>
                        <a:t>$258,000</a:t>
                      </a:r>
                      <a:endParaRPr lang="en-US" sz="900" b="1" dirty="0"/>
                    </a:p>
                  </a:txBody>
                  <a:tcPr>
                    <a:solidFill>
                      <a:schemeClr val="accent4">
                        <a:lumMod val="20000"/>
                        <a:lumOff val="80000"/>
                      </a:schemeClr>
                    </a:solidFill>
                  </a:tcPr>
                </a:tc>
                <a:tc>
                  <a:txBody>
                    <a:bodyPr/>
                    <a:lstStyle/>
                    <a:p>
                      <a:pPr algn="ctr"/>
                      <a:r>
                        <a:rPr lang="en-US" sz="900" b="1" dirty="0" smtClean="0"/>
                        <a:t>$237,000</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05"/>
                  </a:ext>
                </a:extLst>
              </a:tr>
              <a:tr h="224792">
                <a:tc vMerge="1">
                  <a:txBody>
                    <a:bodyPr/>
                    <a:lstStyle/>
                    <a:p>
                      <a:pPr algn="r"/>
                      <a:endParaRPr lang="en-US" sz="900" b="1" dirty="0"/>
                    </a:p>
                  </a:txBody>
                  <a:tcPr/>
                </a:tc>
                <a:tc>
                  <a:txBody>
                    <a:bodyPr/>
                    <a:lstStyle/>
                    <a:p>
                      <a:pPr algn="r">
                        <a:lnSpc>
                          <a:spcPct val="95000"/>
                        </a:lnSpc>
                      </a:pP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 – 69%</a:t>
                      </a:r>
                      <a:endParaRPr lang="en-US" sz="900" b="1" dirty="0"/>
                    </a:p>
                  </a:txBody>
                  <a:tcPr>
                    <a:solidFill>
                      <a:schemeClr val="accent5">
                        <a:lumMod val="20000"/>
                        <a:lumOff val="80000"/>
                      </a:schemeClr>
                    </a:solidFill>
                  </a:tcPr>
                </a:tc>
                <a:tc>
                  <a:txBody>
                    <a:bodyPr/>
                    <a:lstStyle/>
                    <a:p>
                      <a:pPr algn="ctr"/>
                      <a:r>
                        <a:rPr lang="en-US" sz="900" b="1" dirty="0" smtClean="0"/>
                        <a:t>Own – 66%</a:t>
                      </a:r>
                      <a:endParaRPr lang="en-US" sz="900" b="1" dirty="0"/>
                    </a:p>
                  </a:txBody>
                  <a:tcPr>
                    <a:solidFill>
                      <a:schemeClr val="accent4">
                        <a:lumMod val="20000"/>
                        <a:lumOff val="80000"/>
                      </a:schemeClr>
                    </a:solidFill>
                  </a:tcPr>
                </a:tc>
                <a:tc>
                  <a:txBody>
                    <a:bodyPr/>
                    <a:lstStyle/>
                    <a:p>
                      <a:pPr algn="ctr"/>
                      <a:r>
                        <a:rPr lang="en-US" sz="900" b="1" dirty="0" smtClean="0"/>
                        <a:t>Own – 66%</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06"/>
                  </a:ext>
                </a:extLst>
              </a:tr>
              <a:tr h="224792">
                <a:tc vMerge="1">
                  <a:txBody>
                    <a:bodyPr/>
                    <a:lstStyle/>
                    <a:p>
                      <a:pPr algn="r"/>
                      <a:endParaRPr lang="en-US" sz="900" b="1" dirty="0"/>
                    </a:p>
                  </a:txBody>
                  <a:tcPr/>
                </a:tc>
                <a:tc>
                  <a:txBody>
                    <a:bodyPr/>
                    <a:lstStyle/>
                    <a:p>
                      <a:pPr algn="r">
                        <a:lnSpc>
                          <a:spcPct val="95000"/>
                        </a:lnSpc>
                      </a:pP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Married – 56%</a:t>
                      </a:r>
                      <a:endParaRPr lang="en-US" sz="900" b="1" dirty="0"/>
                    </a:p>
                  </a:txBody>
                  <a:tcPr>
                    <a:solidFill>
                      <a:schemeClr val="accent5">
                        <a:lumMod val="20000"/>
                        <a:lumOff val="80000"/>
                      </a:schemeClr>
                    </a:solidFill>
                  </a:tcPr>
                </a:tc>
                <a:tc>
                  <a:txBody>
                    <a:bodyPr/>
                    <a:lstStyle/>
                    <a:p>
                      <a:pPr algn="ctr"/>
                      <a:r>
                        <a:rPr lang="en-US" sz="900" b="1" dirty="0" smtClean="0"/>
                        <a:t>Married – 52%</a:t>
                      </a:r>
                      <a:endParaRPr lang="en-US" sz="900" b="1" dirty="0"/>
                    </a:p>
                  </a:txBody>
                  <a:tcPr>
                    <a:solidFill>
                      <a:schemeClr val="accent4">
                        <a:lumMod val="20000"/>
                        <a:lumOff val="80000"/>
                      </a:schemeClr>
                    </a:solidFill>
                  </a:tcPr>
                </a:tc>
                <a:tc>
                  <a:txBody>
                    <a:bodyPr/>
                    <a:lstStyle/>
                    <a:p>
                      <a:pPr algn="ctr"/>
                      <a:r>
                        <a:rPr lang="en-US" sz="900" b="1" dirty="0" smtClean="0"/>
                        <a:t>Married – 52%</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07"/>
                  </a:ext>
                </a:extLst>
              </a:tr>
              <a:tr h="224792">
                <a:tc vMerge="1">
                  <a:txBody>
                    <a:bodyPr/>
                    <a:lstStyle/>
                    <a:p>
                      <a:pPr algn="r"/>
                      <a:endParaRPr lang="en-US" sz="900" b="1" dirty="0"/>
                    </a:p>
                  </a:txBody>
                  <a:tcPr/>
                </a:tc>
                <a:tc>
                  <a:txBody>
                    <a:bodyPr/>
                    <a:lstStyle/>
                    <a:p>
                      <a:pPr algn="r">
                        <a:lnSpc>
                          <a:spcPct val="95000"/>
                        </a:lnSpc>
                      </a:pP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21%</a:t>
                      </a:r>
                      <a:endParaRPr lang="en-US" sz="900" b="1" dirty="0"/>
                    </a:p>
                  </a:txBody>
                  <a:tcPr>
                    <a:solidFill>
                      <a:schemeClr val="accent5">
                        <a:lumMod val="20000"/>
                        <a:lumOff val="80000"/>
                      </a:schemeClr>
                    </a:solidFill>
                  </a:tcPr>
                </a:tc>
                <a:tc>
                  <a:txBody>
                    <a:bodyPr/>
                    <a:lstStyle/>
                    <a:p>
                      <a:pPr algn="ctr"/>
                      <a:r>
                        <a:rPr lang="en-US" sz="900" b="1" dirty="0" smtClean="0"/>
                        <a:t>25%</a:t>
                      </a:r>
                      <a:endParaRPr lang="en-US" sz="900" b="1" dirty="0"/>
                    </a:p>
                  </a:txBody>
                  <a:tcPr>
                    <a:solidFill>
                      <a:schemeClr val="accent4">
                        <a:lumMod val="20000"/>
                        <a:lumOff val="80000"/>
                      </a:schemeClr>
                    </a:solidFill>
                  </a:tcPr>
                </a:tc>
                <a:tc>
                  <a:txBody>
                    <a:bodyPr/>
                    <a:lstStyle/>
                    <a:p>
                      <a:pPr algn="ctr"/>
                      <a:r>
                        <a:rPr lang="en-US" sz="900" b="1" dirty="0" smtClean="0"/>
                        <a:t>20%</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08"/>
                  </a:ext>
                </a:extLst>
              </a:tr>
              <a:tr h="224792">
                <a:tc vMerge="1">
                  <a:txBody>
                    <a:bodyPr/>
                    <a:lstStyle/>
                    <a:p>
                      <a:pPr algn="r"/>
                      <a:endParaRPr lang="en-US" sz="900" b="1" dirty="0"/>
                    </a:p>
                  </a:txBody>
                  <a:tcPr/>
                </a:tc>
                <a:tc>
                  <a:txBody>
                    <a:bodyPr/>
                    <a:lstStyle/>
                    <a:p>
                      <a:pPr algn="r">
                        <a:lnSpc>
                          <a:spcPct val="95000"/>
                        </a:lnSpc>
                      </a:pP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a:t>
                      </a:r>
                      <a:r>
                        <a:rPr lang="en-US" sz="900" b="1" baseline="0" dirty="0" smtClean="0"/>
                        <a:t> Year College</a:t>
                      </a:r>
                      <a:r>
                        <a:rPr lang="en-US" sz="900" b="1" dirty="0" smtClean="0"/>
                        <a:t> – 40%</a:t>
                      </a:r>
                      <a:endParaRPr lang="en-US" sz="900" b="1" dirty="0"/>
                    </a:p>
                  </a:txBody>
                  <a:tcPr>
                    <a:solidFill>
                      <a:schemeClr val="accent5">
                        <a:lumMod val="20000"/>
                        <a:lumOff val="80000"/>
                      </a:schemeClr>
                    </a:solidFill>
                  </a:tcPr>
                </a:tc>
                <a:tc>
                  <a:txBody>
                    <a:bodyPr/>
                    <a:lstStyle/>
                    <a:p>
                      <a:pPr algn="ctr"/>
                      <a:r>
                        <a:rPr lang="en-US" sz="900" b="1" dirty="0" smtClean="0"/>
                        <a:t>4</a:t>
                      </a:r>
                      <a:r>
                        <a:rPr lang="en-US" sz="900" b="1" baseline="0" dirty="0" smtClean="0"/>
                        <a:t> Year College </a:t>
                      </a:r>
                      <a:r>
                        <a:rPr lang="en-US" sz="900" b="1" dirty="0" smtClean="0"/>
                        <a:t> – 43%</a:t>
                      </a:r>
                      <a:endParaRPr lang="en-US" sz="900" b="1" dirty="0"/>
                    </a:p>
                  </a:txBody>
                  <a:tcPr>
                    <a:solidFill>
                      <a:schemeClr val="accent4">
                        <a:lumMod val="20000"/>
                        <a:lumOff val="80000"/>
                      </a:schemeClr>
                    </a:solidFill>
                  </a:tcPr>
                </a:tc>
                <a:tc>
                  <a:txBody>
                    <a:bodyPr/>
                    <a:lstStyle/>
                    <a:p>
                      <a:pPr algn="ctr"/>
                      <a:r>
                        <a:rPr lang="en-US" sz="900" b="1" dirty="0" smtClean="0"/>
                        <a:t>4 years college – 40%</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09"/>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Full</a:t>
                      </a:r>
                      <a:r>
                        <a:rPr lang="en-US" sz="900" b="1" baseline="0" dirty="0" smtClean="0"/>
                        <a:t> Time</a:t>
                      </a:r>
                      <a:r>
                        <a:rPr lang="en-US" sz="900" b="1" dirty="0" smtClean="0"/>
                        <a:t> – 65%</a:t>
                      </a:r>
                      <a:endParaRPr lang="en-US" sz="900" b="1" dirty="0"/>
                    </a:p>
                  </a:txBody>
                  <a:tcPr>
                    <a:solidFill>
                      <a:schemeClr val="accent5">
                        <a:lumMod val="20000"/>
                        <a:lumOff val="80000"/>
                      </a:schemeClr>
                    </a:solidFill>
                  </a:tcPr>
                </a:tc>
                <a:tc>
                  <a:txBody>
                    <a:bodyPr/>
                    <a:lstStyle/>
                    <a:p>
                      <a:pPr algn="ctr"/>
                      <a:r>
                        <a:rPr lang="en-US" sz="900" b="1" dirty="0" smtClean="0"/>
                        <a:t>Full</a:t>
                      </a:r>
                      <a:r>
                        <a:rPr lang="en-US" sz="900" b="1" baseline="0" dirty="0" smtClean="0"/>
                        <a:t> Time</a:t>
                      </a:r>
                      <a:r>
                        <a:rPr lang="en-US" sz="900" b="1" dirty="0" smtClean="0"/>
                        <a:t> – 57%</a:t>
                      </a:r>
                      <a:endParaRPr lang="en-US" sz="900" b="1" dirty="0"/>
                    </a:p>
                  </a:txBody>
                  <a:tcPr>
                    <a:solidFill>
                      <a:schemeClr val="accent4">
                        <a:lumMod val="20000"/>
                        <a:lumOff val="80000"/>
                      </a:schemeClr>
                    </a:solidFill>
                  </a:tcPr>
                </a:tc>
                <a:tc>
                  <a:txBody>
                    <a:bodyPr/>
                    <a:lstStyle/>
                    <a:p>
                      <a:pPr algn="ctr"/>
                      <a:r>
                        <a:rPr lang="en-US" sz="900" b="1" dirty="0" smtClean="0"/>
                        <a:t>Full time – 64%</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10"/>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67%</a:t>
                      </a:r>
                      <a:endParaRPr lang="en-US" sz="900" b="1" dirty="0"/>
                    </a:p>
                  </a:txBody>
                  <a:tcPr>
                    <a:solidFill>
                      <a:schemeClr val="accent5">
                        <a:lumMod val="20000"/>
                        <a:lumOff val="80000"/>
                      </a:schemeClr>
                    </a:solidFill>
                  </a:tcPr>
                </a:tc>
                <a:tc>
                  <a:txBody>
                    <a:bodyPr/>
                    <a:lstStyle/>
                    <a:p>
                      <a:pPr algn="ctr"/>
                      <a:r>
                        <a:rPr lang="en-US" sz="900" b="1" dirty="0" smtClean="0"/>
                        <a:t>Professional – 72%</a:t>
                      </a:r>
                      <a:endParaRPr lang="en-US" sz="900" b="1" dirty="0"/>
                    </a:p>
                  </a:txBody>
                  <a:tcPr>
                    <a:solidFill>
                      <a:schemeClr val="accent4">
                        <a:lumMod val="20000"/>
                        <a:lumOff val="80000"/>
                      </a:schemeClr>
                    </a:solidFill>
                  </a:tcPr>
                </a:tc>
                <a:tc>
                  <a:txBody>
                    <a:bodyPr/>
                    <a:lstStyle/>
                    <a:p>
                      <a:pPr algn="ctr"/>
                      <a:r>
                        <a:rPr lang="en-US" sz="900" b="1" dirty="0" smtClean="0"/>
                        <a:t>Professional – 88%</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11"/>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$75,000</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dirty="0" smtClean="0"/>
                        <a:t>$77,000</a:t>
                      </a:r>
                      <a:endParaRPr lang="en-US" sz="900" b="1" dirty="0"/>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1" dirty="0" smtClean="0"/>
                        <a:t>$78,000</a:t>
                      </a:r>
                      <a:endParaRPr lang="en-US" sz="900" b="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2DCDB"/>
                    </a:solidFill>
                  </a:tcPr>
                </a:tc>
                <a:extLst>
                  <a:ext uri="{0D108BD9-81ED-4DB2-BD59-A6C34878D82A}">
                    <a16:rowId xmlns:a16="http://schemas.microsoft.com/office/drawing/2014/main" val="10012"/>
                  </a:ext>
                </a:extLst>
              </a:tr>
              <a:tr h="224792">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85%</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dirty="0" smtClean="0"/>
                        <a:t>91%</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1" dirty="0" smtClean="0"/>
                        <a:t>80%</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extLst>
                  <a:ext uri="{0D108BD9-81ED-4DB2-BD59-A6C34878D82A}">
                    <a16:rowId xmlns:a16="http://schemas.microsoft.com/office/drawing/2014/main" val="10013"/>
                  </a:ext>
                </a:extLst>
              </a:tr>
              <a:tr h="125314">
                <a:tc>
                  <a:txBody>
                    <a:bodyPr/>
                    <a:lstStyle/>
                    <a:p>
                      <a:pPr algn="ctr"/>
                      <a:endParaRPr lang="en-US" sz="200" b="1" dirty="0"/>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endParaRPr lang="en-US" sz="1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1"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1"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4792">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endParaRPr lang="en-US" sz="1050" b="1"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Watching</a:t>
                      </a:r>
                      <a:r>
                        <a:rPr lang="en-US" sz="900" b="1" baseline="0" dirty="0" smtClean="0"/>
                        <a:t> TV</a:t>
                      </a:r>
                      <a:r>
                        <a:rPr lang="en-US" sz="900" b="1" dirty="0" smtClean="0"/>
                        <a:t>– 71%</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baseline="0" dirty="0" smtClean="0"/>
                        <a:t>Watching TV</a:t>
                      </a:r>
                      <a:r>
                        <a:rPr lang="en-US" sz="900" b="1" dirty="0" smtClean="0"/>
                        <a:t> – 80%</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1" dirty="0" smtClean="0"/>
                        <a:t>Watching TV– 62%</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extLst>
                  <a:ext uri="{0D108BD9-81ED-4DB2-BD59-A6C34878D82A}">
                    <a16:rowId xmlns:a16="http://schemas.microsoft.com/office/drawing/2014/main" val="10015"/>
                  </a:ext>
                </a:extLst>
              </a:tr>
              <a:tr h="224792">
                <a:tc vMerge="1">
                  <a:txBody>
                    <a:bodyPr/>
                    <a:lstStyle/>
                    <a:p>
                      <a:endParaRPr lang="en-US"/>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Broadcast</a:t>
                      </a:r>
                      <a:r>
                        <a:rPr lang="en-US" sz="900" b="1" baseline="0" dirty="0" smtClean="0"/>
                        <a:t> TV</a:t>
                      </a:r>
                      <a:r>
                        <a:rPr lang="en-US" sz="900" b="1" dirty="0" smtClean="0"/>
                        <a:t> – 8</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dirty="0" smtClean="0"/>
                        <a:t>Broadcast</a:t>
                      </a:r>
                      <a:r>
                        <a:rPr lang="en-US" sz="900" b="1" baseline="0" dirty="0" smtClean="0"/>
                        <a:t> TV</a:t>
                      </a:r>
                      <a:r>
                        <a:rPr lang="en-US" sz="900" b="1" dirty="0" smtClean="0"/>
                        <a:t> – 9</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1" dirty="0" smtClean="0">
                          <a:solidFill>
                            <a:srgbClr val="C00000"/>
                          </a:solidFill>
                        </a:rPr>
                        <a:t>Internet</a:t>
                      </a:r>
                      <a:r>
                        <a:rPr lang="en-US" sz="900" b="1" baseline="0" dirty="0" smtClean="0">
                          <a:solidFill>
                            <a:srgbClr val="C00000"/>
                          </a:solidFill>
                        </a:rPr>
                        <a:t> </a:t>
                      </a:r>
                      <a:r>
                        <a:rPr lang="en-US" sz="900" b="1" dirty="0" smtClean="0">
                          <a:solidFill>
                            <a:srgbClr val="C00000"/>
                          </a:solidFill>
                        </a:rPr>
                        <a:t>– 9</a:t>
                      </a:r>
                      <a:r>
                        <a:rPr lang="en-US" sz="900" b="1" baseline="0" dirty="0" smtClean="0">
                          <a:solidFill>
                            <a:srgbClr val="C00000"/>
                          </a:solidFill>
                        </a:rPr>
                        <a:t> hours</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extLst>
                  <a:ext uri="{0D108BD9-81ED-4DB2-BD59-A6C34878D82A}">
                    <a16:rowId xmlns:a16="http://schemas.microsoft.com/office/drawing/2014/main" val="10016"/>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Desktop – 42% of time</a:t>
                      </a:r>
                      <a:endParaRPr lang="en-US" sz="900" b="1" dirty="0"/>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gn="ctr"/>
                      <a:r>
                        <a:rPr lang="en-US" sz="900" b="1" baseline="0" dirty="0" smtClean="0"/>
                        <a:t>Desktop</a:t>
                      </a:r>
                      <a:r>
                        <a:rPr lang="en-US" sz="900" b="1" dirty="0" smtClean="0"/>
                        <a:t> – 41% of time</a:t>
                      </a:r>
                      <a:endParaRPr lang="en-US" sz="900" b="1" dirty="0"/>
                    </a:p>
                  </a:txBody>
                  <a:tcPr>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a:r>
                        <a:rPr lang="en-US" sz="900" b="1" dirty="0" smtClean="0">
                          <a:solidFill>
                            <a:srgbClr val="C00000"/>
                          </a:solidFill>
                        </a:rPr>
                        <a:t>Laptop – 41% of time</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2DCDB"/>
                    </a:solidFill>
                  </a:tcPr>
                </a:tc>
                <a:extLst>
                  <a:ext uri="{0D108BD9-81ED-4DB2-BD59-A6C34878D82A}">
                    <a16:rowId xmlns:a16="http://schemas.microsoft.com/office/drawing/2014/main" val="10017"/>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Laptop</a:t>
                      </a:r>
                      <a:r>
                        <a:rPr lang="en-US" sz="900" b="1" baseline="0" dirty="0" smtClean="0"/>
                        <a:t> </a:t>
                      </a:r>
                      <a:r>
                        <a:rPr lang="en-US" sz="900" b="1" dirty="0" smtClean="0"/>
                        <a:t>– 81%</a:t>
                      </a:r>
                      <a:endParaRPr lang="en-US" sz="900" b="1" dirty="0"/>
                    </a:p>
                  </a:txBody>
                  <a:tcPr>
                    <a:solidFill>
                      <a:schemeClr val="accent5">
                        <a:lumMod val="20000"/>
                        <a:lumOff val="80000"/>
                      </a:schemeClr>
                    </a:solidFill>
                  </a:tcPr>
                </a:tc>
                <a:tc>
                  <a:txBody>
                    <a:bodyPr/>
                    <a:lstStyle/>
                    <a:p>
                      <a:pPr algn="ctr"/>
                      <a:r>
                        <a:rPr lang="en-US" sz="900" b="1" dirty="0" smtClean="0"/>
                        <a:t>Laptop – 75%</a:t>
                      </a:r>
                      <a:endParaRPr lang="en-US" sz="900" b="1" dirty="0"/>
                    </a:p>
                  </a:txBody>
                  <a:tcPr>
                    <a:solidFill>
                      <a:schemeClr val="accent4">
                        <a:lumMod val="20000"/>
                        <a:lumOff val="80000"/>
                      </a:schemeClr>
                    </a:solidFill>
                  </a:tcPr>
                </a:tc>
                <a:tc>
                  <a:txBody>
                    <a:bodyPr/>
                    <a:lstStyle/>
                    <a:p>
                      <a:pPr algn="ctr"/>
                      <a:r>
                        <a:rPr lang="en-US" sz="900" b="1" dirty="0" smtClean="0"/>
                        <a:t>Laptop – 85%</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18"/>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Comedy – 77%</a:t>
                      </a:r>
                      <a:endParaRPr lang="en-US" sz="900" b="1" dirty="0"/>
                    </a:p>
                  </a:txBody>
                  <a:tcPr>
                    <a:solidFill>
                      <a:schemeClr val="accent5">
                        <a:lumMod val="20000"/>
                        <a:lumOff val="80000"/>
                      </a:schemeClr>
                    </a:solidFill>
                  </a:tcPr>
                </a:tc>
                <a:tc>
                  <a:txBody>
                    <a:bodyPr/>
                    <a:lstStyle/>
                    <a:p>
                      <a:pPr algn="ctr"/>
                      <a:r>
                        <a:rPr lang="en-US" sz="900" b="1" dirty="0" smtClean="0">
                          <a:solidFill>
                            <a:srgbClr val="C00000"/>
                          </a:solidFill>
                        </a:rPr>
                        <a:t>Drama</a:t>
                      </a:r>
                      <a:r>
                        <a:rPr lang="en-US" sz="900" b="1" baseline="0" dirty="0" smtClean="0">
                          <a:solidFill>
                            <a:srgbClr val="C00000"/>
                          </a:solidFill>
                        </a:rPr>
                        <a:t> </a:t>
                      </a:r>
                      <a:r>
                        <a:rPr lang="en-US" sz="900" b="1" dirty="0" smtClean="0">
                          <a:solidFill>
                            <a:srgbClr val="C00000"/>
                          </a:solidFill>
                        </a:rPr>
                        <a:t>– 77%</a:t>
                      </a:r>
                      <a:endParaRPr lang="en-US" sz="900" b="1" dirty="0">
                        <a:solidFill>
                          <a:srgbClr val="C00000"/>
                        </a:solidFill>
                      </a:endParaRPr>
                    </a:p>
                  </a:txBody>
                  <a:tcPr>
                    <a:solidFill>
                      <a:schemeClr val="accent4">
                        <a:lumMod val="20000"/>
                        <a:lumOff val="80000"/>
                      </a:schemeClr>
                    </a:solidFill>
                  </a:tcPr>
                </a:tc>
                <a:tc>
                  <a:txBody>
                    <a:bodyPr/>
                    <a:lstStyle/>
                    <a:p>
                      <a:pPr algn="ctr"/>
                      <a:r>
                        <a:rPr lang="en-US" sz="900" b="1" dirty="0" smtClean="0">
                          <a:solidFill>
                            <a:srgbClr val="C00000"/>
                          </a:solidFill>
                        </a:rPr>
                        <a:t>Documentary – 56%</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19"/>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54%</a:t>
                      </a:r>
                      <a:endParaRPr lang="en-US" sz="900" b="1" dirty="0"/>
                    </a:p>
                  </a:txBody>
                  <a:tcPr>
                    <a:solidFill>
                      <a:schemeClr val="accent5">
                        <a:lumMod val="20000"/>
                        <a:lumOff val="80000"/>
                      </a:schemeClr>
                    </a:solidFill>
                  </a:tcPr>
                </a:tc>
                <a:tc>
                  <a:txBody>
                    <a:bodyPr/>
                    <a:lstStyle/>
                    <a:p>
                      <a:pPr algn="ctr"/>
                      <a:r>
                        <a:rPr lang="en-US" sz="900" b="1" dirty="0" smtClean="0"/>
                        <a:t>Facebook – 80%</a:t>
                      </a:r>
                      <a:endParaRPr lang="en-US" sz="900" b="1" dirty="0"/>
                    </a:p>
                  </a:txBody>
                  <a:tcPr>
                    <a:solidFill>
                      <a:schemeClr val="accent4">
                        <a:lumMod val="20000"/>
                        <a:lumOff val="80000"/>
                      </a:schemeClr>
                    </a:solidFill>
                  </a:tcPr>
                </a:tc>
                <a:tc>
                  <a:txBody>
                    <a:bodyPr/>
                    <a:lstStyle/>
                    <a:p>
                      <a:pPr algn="ctr"/>
                      <a:r>
                        <a:rPr lang="en-US" sz="900" b="1" dirty="0" smtClean="0"/>
                        <a:t>Facebook – 62%</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20"/>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 – 87%</a:t>
                      </a:r>
                      <a:endParaRPr lang="en-US" sz="900" b="1" dirty="0"/>
                    </a:p>
                  </a:txBody>
                  <a:tcPr>
                    <a:solidFill>
                      <a:schemeClr val="accent5">
                        <a:lumMod val="20000"/>
                        <a:lumOff val="80000"/>
                      </a:schemeClr>
                    </a:solidFill>
                  </a:tcPr>
                </a:tc>
                <a:tc>
                  <a:txBody>
                    <a:bodyPr/>
                    <a:lstStyle/>
                    <a:p>
                      <a:pPr algn="ctr"/>
                      <a:r>
                        <a:rPr lang="en-US" sz="900" b="1" dirty="0" smtClean="0"/>
                        <a:t>Supermarket – 86%</a:t>
                      </a:r>
                      <a:endParaRPr lang="en-US" sz="900" b="1" dirty="0"/>
                    </a:p>
                  </a:txBody>
                  <a:tcPr>
                    <a:solidFill>
                      <a:schemeClr val="accent4">
                        <a:lumMod val="20000"/>
                        <a:lumOff val="80000"/>
                      </a:schemeClr>
                    </a:solidFill>
                  </a:tcPr>
                </a:tc>
                <a:tc>
                  <a:txBody>
                    <a:bodyPr/>
                    <a:lstStyle/>
                    <a:p>
                      <a:pPr algn="ctr"/>
                      <a:r>
                        <a:rPr lang="en-US" sz="900" b="1" dirty="0" smtClean="0">
                          <a:solidFill>
                            <a:srgbClr val="C00000"/>
                          </a:solidFill>
                        </a:rPr>
                        <a:t>Superstore – 78%</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21"/>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46%</a:t>
                      </a:r>
                      <a:endParaRPr lang="en-US" sz="900" b="1" dirty="0"/>
                    </a:p>
                  </a:txBody>
                  <a:tcPr>
                    <a:solidFill>
                      <a:schemeClr val="accent5">
                        <a:lumMod val="20000"/>
                        <a:lumOff val="80000"/>
                      </a:schemeClr>
                    </a:solidFill>
                  </a:tcPr>
                </a:tc>
                <a:tc>
                  <a:txBody>
                    <a:bodyPr/>
                    <a:lstStyle/>
                    <a:p>
                      <a:pPr algn="ctr"/>
                      <a:r>
                        <a:rPr lang="en-US" sz="900" b="1" dirty="0" smtClean="0">
                          <a:solidFill>
                            <a:srgbClr val="C00000"/>
                          </a:solidFill>
                        </a:rPr>
                        <a:t>SUV/Crossover – 39%</a:t>
                      </a:r>
                      <a:endParaRPr lang="en-US" sz="900" b="1" dirty="0">
                        <a:solidFill>
                          <a:srgbClr val="C00000"/>
                        </a:solidFill>
                      </a:endParaRPr>
                    </a:p>
                  </a:txBody>
                  <a:tcPr>
                    <a:solidFill>
                      <a:schemeClr val="accent4">
                        <a:lumMod val="20000"/>
                        <a:lumOff val="80000"/>
                      </a:schemeClr>
                    </a:solidFill>
                  </a:tcPr>
                </a:tc>
                <a:tc>
                  <a:txBody>
                    <a:bodyPr/>
                    <a:lstStyle/>
                    <a:p>
                      <a:pPr algn="ctr"/>
                      <a:r>
                        <a:rPr lang="en-US" sz="900" b="1" dirty="0" smtClean="0"/>
                        <a:t>Sedan – 44%</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22"/>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Dodge – 10%</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baseline="0" dirty="0" smtClean="0">
                          <a:solidFill>
                            <a:srgbClr val="C00000"/>
                          </a:solidFill>
                        </a:rPr>
                        <a:t>Honda </a:t>
                      </a:r>
                      <a:r>
                        <a:rPr lang="en-US" sz="900" b="1" dirty="0" smtClean="0">
                          <a:solidFill>
                            <a:srgbClr val="C00000"/>
                          </a:solidFill>
                        </a:rPr>
                        <a:t>– 14%</a:t>
                      </a:r>
                      <a:endParaRPr lang="en-US" sz="900" b="1" dirty="0">
                        <a:solidFill>
                          <a:srgbClr val="C00000"/>
                        </a:solidFill>
                      </a:endParaRPr>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1" dirty="0" smtClean="0">
                          <a:solidFill>
                            <a:srgbClr val="C00000"/>
                          </a:solidFill>
                        </a:rPr>
                        <a:t>Ford – 18%</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2DCDB"/>
                    </a:solidFill>
                  </a:tcPr>
                </a:tc>
                <a:extLst>
                  <a:ext uri="{0D108BD9-81ED-4DB2-BD59-A6C34878D82A}">
                    <a16:rowId xmlns:a16="http://schemas.microsoft.com/office/drawing/2014/main" val="10023"/>
                  </a:ext>
                </a:extLst>
              </a:tr>
            </a:tbl>
          </a:graphicData>
        </a:graphic>
      </p:graphicFrame>
      <p:graphicFrame>
        <p:nvGraphicFramePr>
          <p:cNvPr id="6" name="Table 5"/>
          <p:cNvGraphicFramePr>
            <a:graphicFrameLocks noGrp="1"/>
          </p:cNvGraphicFramePr>
          <p:nvPr>
            <p:extLst/>
          </p:nvPr>
        </p:nvGraphicFramePr>
        <p:xfrm>
          <a:off x="5867400" y="4114800"/>
          <a:ext cx="3200400" cy="2667000"/>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36676">
                <a:tc gridSpan="4">
                  <a:txBody>
                    <a:bodyPr/>
                    <a:lstStyle/>
                    <a:p>
                      <a:pPr algn="ctr"/>
                      <a:r>
                        <a:rPr lang="en-US" sz="1200" b="1" dirty="0" smtClean="0">
                          <a:solidFill>
                            <a:schemeClr val="accent1">
                              <a:lumMod val="75000"/>
                            </a:schemeClr>
                          </a:solidFill>
                        </a:rPr>
                        <a:t>G A M B L I N G / G A M I N G   P O T E N T I A L</a:t>
                      </a:r>
                      <a:endParaRPr lang="en-US" sz="1200" b="1" dirty="0">
                        <a:solidFill>
                          <a:schemeClr val="accent1">
                            <a:lumMod val="75000"/>
                          </a:schemeClr>
                        </a:solidFill>
                      </a:endParaRPr>
                    </a:p>
                  </a:txBody>
                  <a:tcPr anchor="ctr">
                    <a:solidFill>
                      <a:schemeClr val="bg1">
                        <a:lumMod val="95000"/>
                      </a:schemeClr>
                    </a:solidFill>
                  </a:tcPr>
                </a:tc>
                <a:tc hMerge="1">
                  <a:txBody>
                    <a:bodyPr/>
                    <a:lstStyle/>
                    <a:p>
                      <a:endParaRPr lang="en-US" dirty="0"/>
                    </a:p>
                  </a:txBody>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594418">
                <a:tc>
                  <a:txBody>
                    <a:bodyPr/>
                    <a:lstStyle/>
                    <a:p>
                      <a:pPr algn="ctr"/>
                      <a:endParaRPr lang="en-US" sz="1200" b="1" dirty="0">
                        <a:solidFill>
                          <a:schemeClr val="accent1">
                            <a:lumMod val="75000"/>
                          </a:schemeClr>
                        </a:solidFill>
                      </a:endParaRPr>
                    </a:p>
                  </a:txBody>
                  <a:tcPr anchor="ctr">
                    <a:solidFill>
                      <a:schemeClr val="bg1">
                        <a:lumMod val="95000"/>
                      </a:schemeClr>
                    </a:solidFill>
                  </a:tcPr>
                </a:tc>
                <a:tc>
                  <a:txBody>
                    <a:bodyPr/>
                    <a:lstStyle/>
                    <a:p>
                      <a:pPr algn="ctr"/>
                      <a:r>
                        <a:rPr lang="en-US" sz="1050" b="1" dirty="0" smtClean="0">
                          <a:solidFill>
                            <a:schemeClr val="bg1"/>
                          </a:solidFill>
                        </a:rPr>
                        <a:t>High Frequency</a:t>
                      </a:r>
                      <a:r>
                        <a:rPr lang="en-US" sz="1050" b="1" baseline="0" dirty="0" smtClean="0">
                          <a:solidFill>
                            <a:schemeClr val="bg1"/>
                          </a:solidFill>
                        </a:rPr>
                        <a:t> </a:t>
                      </a:r>
                      <a:r>
                        <a:rPr lang="en-US" sz="1050" b="1" dirty="0" smtClean="0">
                          <a:solidFill>
                            <a:schemeClr val="bg1"/>
                          </a:solidFill>
                        </a:rPr>
                        <a:t>Players</a:t>
                      </a:r>
                    </a:p>
                  </a:txBody>
                  <a:tcPr anchor="ctr">
                    <a:solidFill>
                      <a:schemeClr val="accent1"/>
                    </a:solidFill>
                  </a:tcPr>
                </a:tc>
                <a:tc>
                  <a:txBody>
                    <a:bodyPr/>
                    <a:lstStyle/>
                    <a:p>
                      <a:pPr algn="ctr"/>
                      <a:r>
                        <a:rPr lang="en-US" sz="1050" b="1" dirty="0" smtClean="0">
                          <a:solidFill>
                            <a:schemeClr val="bg1"/>
                          </a:solidFill>
                        </a:rPr>
                        <a:t>Low </a:t>
                      </a:r>
                    </a:p>
                    <a:p>
                      <a:pPr algn="ctr"/>
                      <a:r>
                        <a:rPr lang="en-US" sz="1050" b="1" dirty="0" smtClean="0">
                          <a:solidFill>
                            <a:schemeClr val="bg1"/>
                          </a:solidFill>
                        </a:rPr>
                        <a:t>Frequency Players</a:t>
                      </a:r>
                      <a:endParaRPr lang="en-US" sz="1050" b="1" dirty="0">
                        <a:solidFill>
                          <a:schemeClr val="bg1"/>
                        </a:solidFill>
                      </a:endParaRPr>
                    </a:p>
                  </a:txBody>
                  <a:tcPr anchor="ctr">
                    <a:solidFill>
                      <a:srgbClr val="8064A2"/>
                    </a:solidFill>
                  </a:tcPr>
                </a:tc>
                <a:tc>
                  <a:txBody>
                    <a:bodyPr/>
                    <a:lstStyle/>
                    <a:p>
                      <a:pPr algn="ctr"/>
                      <a:r>
                        <a:rPr lang="en-US" sz="1050" b="1" dirty="0" smtClean="0">
                          <a:solidFill>
                            <a:schemeClr val="bg1"/>
                          </a:solidFill>
                        </a:rPr>
                        <a:t>Non-Players</a:t>
                      </a:r>
                      <a:endParaRPr lang="en-US" sz="1050" b="1" dirty="0">
                        <a:solidFill>
                          <a:schemeClr val="bg1"/>
                        </a:solidFill>
                      </a:endParaRPr>
                    </a:p>
                  </a:txBody>
                  <a:tcPr anchor="ctr">
                    <a:solidFill>
                      <a:srgbClr val="C0504D"/>
                    </a:solidFill>
                  </a:tcPr>
                </a:tc>
                <a:extLst>
                  <a:ext uri="{0D108BD9-81ED-4DB2-BD59-A6C34878D82A}">
                    <a16:rowId xmlns:a16="http://schemas.microsoft.com/office/drawing/2014/main" val="10001"/>
                  </a:ext>
                </a:extLst>
              </a:tr>
              <a:tr h="265208">
                <a:tc>
                  <a:txBody>
                    <a:bodyPr/>
                    <a:lstStyle/>
                    <a:p>
                      <a:pPr algn="r"/>
                      <a:r>
                        <a:rPr lang="en-US" sz="1050" b="1" dirty="0" smtClean="0"/>
                        <a:t>Risk Meter</a:t>
                      </a:r>
                      <a:endParaRPr lang="en-US" sz="1050" b="1" dirty="0"/>
                    </a:p>
                  </a:txBody>
                  <a:tcPr anchor="ctr"/>
                </a:tc>
                <a:tc>
                  <a:txBody>
                    <a:bodyPr/>
                    <a:lstStyle/>
                    <a:p>
                      <a:pPr algn="ctr"/>
                      <a:r>
                        <a:rPr lang="en-US" sz="1050" b="0" i="0" dirty="0" smtClean="0"/>
                        <a:t>14</a:t>
                      </a:r>
                      <a:endParaRPr lang="en-US" sz="1050" b="0" i="0" dirty="0"/>
                    </a:p>
                  </a:txBody>
                  <a:tcPr anchor="ctr">
                    <a:solidFill>
                      <a:schemeClr val="accent1">
                        <a:lumMod val="20000"/>
                        <a:lumOff val="80000"/>
                      </a:schemeClr>
                    </a:solidFill>
                  </a:tcPr>
                </a:tc>
                <a:tc>
                  <a:txBody>
                    <a:bodyPr/>
                    <a:lstStyle/>
                    <a:p>
                      <a:pPr algn="ctr"/>
                      <a:r>
                        <a:rPr lang="en-US" sz="1050" b="0" i="0" dirty="0" smtClean="0"/>
                        <a:t>12</a:t>
                      </a:r>
                      <a:endParaRPr lang="en-US" sz="1050" b="0" i="0" dirty="0"/>
                    </a:p>
                  </a:txBody>
                  <a:tcPr anchor="ctr">
                    <a:solidFill>
                      <a:srgbClr val="E6E0EC"/>
                    </a:solidFill>
                  </a:tcPr>
                </a:tc>
                <a:tc>
                  <a:txBody>
                    <a:bodyPr/>
                    <a:lstStyle/>
                    <a:p>
                      <a:pPr algn="ctr"/>
                      <a:r>
                        <a:rPr lang="en-US" sz="1050" b="0" i="0" dirty="0" smtClean="0"/>
                        <a:t>12</a:t>
                      </a:r>
                      <a:endParaRPr lang="en-US" sz="1050" b="0" i="0" dirty="0"/>
                    </a:p>
                  </a:txBody>
                  <a:tcPr anchor="ctr">
                    <a:solidFill>
                      <a:srgbClr val="F2DCDB"/>
                    </a:solidFill>
                  </a:tcPr>
                </a:tc>
                <a:extLst>
                  <a:ext uri="{0D108BD9-81ED-4DB2-BD59-A6C34878D82A}">
                    <a16:rowId xmlns:a16="http://schemas.microsoft.com/office/drawing/2014/main" val="10002"/>
                  </a:ext>
                </a:extLst>
              </a:tr>
              <a:tr h="602745">
                <a:tc>
                  <a:txBody>
                    <a:bodyPr/>
                    <a:lstStyle/>
                    <a:p>
                      <a:pPr algn="r"/>
                      <a:r>
                        <a:rPr lang="en-US" sz="1050" b="1" dirty="0" smtClean="0"/>
                        <a:t>Gaming/ Gambling Tendency</a:t>
                      </a:r>
                      <a:endParaRPr lang="en-US" sz="1050" b="1" dirty="0"/>
                    </a:p>
                  </a:txBody>
                  <a:tcPr anchor="ctr"/>
                </a:tc>
                <a:tc>
                  <a:txBody>
                    <a:bodyPr/>
                    <a:lstStyle/>
                    <a:p>
                      <a:pPr algn="ctr"/>
                      <a:r>
                        <a:rPr lang="en-US" sz="1050" b="0" i="0" dirty="0" smtClean="0"/>
                        <a:t>16</a:t>
                      </a:r>
                      <a:endParaRPr lang="en-US" sz="1050" b="0" i="0" dirty="0"/>
                    </a:p>
                  </a:txBody>
                  <a:tcPr anchor="ctr">
                    <a:solidFill>
                      <a:schemeClr val="accent1">
                        <a:lumMod val="20000"/>
                        <a:lumOff val="80000"/>
                      </a:schemeClr>
                    </a:solidFill>
                  </a:tcPr>
                </a:tc>
                <a:tc>
                  <a:txBody>
                    <a:bodyPr/>
                    <a:lstStyle/>
                    <a:p>
                      <a:pPr algn="ctr"/>
                      <a:r>
                        <a:rPr lang="en-US" sz="1050" b="0" i="0" dirty="0" smtClean="0"/>
                        <a:t>13</a:t>
                      </a:r>
                      <a:endParaRPr lang="en-US" sz="1050" b="0" i="0" dirty="0"/>
                    </a:p>
                  </a:txBody>
                  <a:tcPr anchor="ctr">
                    <a:solidFill>
                      <a:srgbClr val="E6E0EC"/>
                    </a:solidFill>
                  </a:tcPr>
                </a:tc>
                <a:tc>
                  <a:txBody>
                    <a:bodyPr/>
                    <a:lstStyle/>
                    <a:p>
                      <a:pPr algn="ctr"/>
                      <a:r>
                        <a:rPr lang="en-US" sz="1050" b="0" i="0" dirty="0" smtClean="0"/>
                        <a:t>12</a:t>
                      </a:r>
                      <a:endParaRPr lang="en-US" sz="1050" b="0" i="0" dirty="0"/>
                    </a:p>
                  </a:txBody>
                  <a:tcPr anchor="ctr">
                    <a:solidFill>
                      <a:srgbClr val="F2DCDB"/>
                    </a:solidFill>
                  </a:tcPr>
                </a:tc>
                <a:extLst>
                  <a:ext uri="{0D108BD9-81ED-4DB2-BD59-A6C34878D82A}">
                    <a16:rowId xmlns:a16="http://schemas.microsoft.com/office/drawing/2014/main" val="10003"/>
                  </a:ext>
                </a:extLst>
              </a:tr>
              <a:tr h="602745">
                <a:tc>
                  <a:txBody>
                    <a:bodyPr/>
                    <a:lstStyle/>
                    <a:p>
                      <a:pPr algn="r"/>
                      <a:r>
                        <a:rPr lang="en-US" sz="1050" b="1" dirty="0" smtClean="0"/>
                        <a:t>Maryland Lottery Perception</a:t>
                      </a:r>
                      <a:endParaRPr lang="en-US" sz="1050" b="1" dirty="0"/>
                    </a:p>
                  </a:txBody>
                  <a:tcPr anchor="ctr"/>
                </a:tc>
                <a:tc>
                  <a:txBody>
                    <a:bodyPr/>
                    <a:lstStyle/>
                    <a:p>
                      <a:pPr algn="ctr"/>
                      <a:r>
                        <a:rPr lang="en-US" sz="1050" b="0" i="0" dirty="0" smtClean="0"/>
                        <a:t>31</a:t>
                      </a:r>
                      <a:endParaRPr lang="en-US" sz="1050" b="0" i="0" dirty="0"/>
                    </a:p>
                  </a:txBody>
                  <a:tcPr anchor="ctr">
                    <a:solidFill>
                      <a:schemeClr val="accent1">
                        <a:lumMod val="20000"/>
                        <a:lumOff val="80000"/>
                      </a:schemeClr>
                    </a:solidFill>
                  </a:tcPr>
                </a:tc>
                <a:tc>
                  <a:txBody>
                    <a:bodyPr/>
                    <a:lstStyle/>
                    <a:p>
                      <a:pPr algn="ctr"/>
                      <a:r>
                        <a:rPr lang="en-US" sz="1050" b="0" i="0" dirty="0" smtClean="0"/>
                        <a:t>28</a:t>
                      </a:r>
                      <a:endParaRPr lang="en-US" sz="1050" b="0" i="0" dirty="0"/>
                    </a:p>
                  </a:txBody>
                  <a:tcPr anchor="ctr">
                    <a:solidFill>
                      <a:srgbClr val="E6E0EC"/>
                    </a:solidFill>
                  </a:tcPr>
                </a:tc>
                <a:tc>
                  <a:txBody>
                    <a:bodyPr/>
                    <a:lstStyle/>
                    <a:p>
                      <a:pPr algn="ctr"/>
                      <a:r>
                        <a:rPr lang="en-US" sz="1050" b="0" i="0" dirty="0" smtClean="0"/>
                        <a:t>23</a:t>
                      </a:r>
                      <a:endParaRPr lang="en-US" sz="1050" b="0" i="0" dirty="0"/>
                    </a:p>
                  </a:txBody>
                  <a:tcPr anchor="ctr">
                    <a:solidFill>
                      <a:srgbClr val="F2DCDB"/>
                    </a:solidFill>
                  </a:tcPr>
                </a:tc>
                <a:extLst>
                  <a:ext uri="{0D108BD9-81ED-4DB2-BD59-A6C34878D82A}">
                    <a16:rowId xmlns:a16="http://schemas.microsoft.com/office/drawing/2014/main" val="10004"/>
                  </a:ext>
                </a:extLst>
              </a:tr>
              <a:tr h="265208">
                <a:tc>
                  <a:txBody>
                    <a:bodyPr/>
                    <a:lstStyle/>
                    <a:p>
                      <a:pPr algn="r"/>
                      <a:r>
                        <a:rPr lang="en-US" sz="1050" b="1" dirty="0" smtClean="0">
                          <a:solidFill>
                            <a:schemeClr val="tx1"/>
                          </a:solidFill>
                        </a:rPr>
                        <a:t>Total Score</a:t>
                      </a:r>
                      <a:endParaRPr lang="en-US" sz="1050" b="1" dirty="0">
                        <a:solidFill>
                          <a:schemeClr val="tx1"/>
                        </a:solidFill>
                      </a:endParaRPr>
                    </a:p>
                  </a:txBody>
                  <a:tcPr anchor="ctr">
                    <a:noFill/>
                  </a:tcPr>
                </a:tc>
                <a:tc>
                  <a:txBody>
                    <a:bodyPr/>
                    <a:lstStyle/>
                    <a:p>
                      <a:pPr algn="ctr"/>
                      <a:r>
                        <a:rPr lang="en-US" sz="1050" b="1" i="0" dirty="0" smtClean="0"/>
                        <a:t>61</a:t>
                      </a:r>
                      <a:endParaRPr lang="en-US" sz="1050" b="1" i="0" dirty="0"/>
                    </a:p>
                  </a:txBody>
                  <a:tcPr anchor="ctr">
                    <a:solidFill>
                      <a:schemeClr val="accent1">
                        <a:lumMod val="20000"/>
                        <a:lumOff val="80000"/>
                      </a:schemeClr>
                    </a:solidFill>
                  </a:tcPr>
                </a:tc>
                <a:tc>
                  <a:txBody>
                    <a:bodyPr/>
                    <a:lstStyle/>
                    <a:p>
                      <a:pPr algn="ctr"/>
                      <a:r>
                        <a:rPr lang="en-US" sz="1050" b="1" i="0" dirty="0" smtClean="0"/>
                        <a:t>53</a:t>
                      </a:r>
                      <a:endParaRPr lang="en-US" sz="1050" b="1" i="0" dirty="0"/>
                    </a:p>
                  </a:txBody>
                  <a:tcPr anchor="ctr">
                    <a:solidFill>
                      <a:srgbClr val="E6E0EC"/>
                    </a:solidFill>
                  </a:tcPr>
                </a:tc>
                <a:tc>
                  <a:txBody>
                    <a:bodyPr/>
                    <a:lstStyle/>
                    <a:p>
                      <a:pPr algn="ctr"/>
                      <a:r>
                        <a:rPr lang="en-US" sz="1050" b="1" i="0" dirty="0" smtClean="0"/>
                        <a:t>47</a:t>
                      </a:r>
                      <a:endParaRPr lang="en-US" sz="1050" b="1" i="0" dirty="0"/>
                    </a:p>
                  </a:txBody>
                  <a:tcPr anchor="ctr">
                    <a:solidFill>
                      <a:srgbClr val="F2DCDB"/>
                    </a:solidFill>
                  </a:tcP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97546305"/>
              </p:ext>
            </p:extLst>
          </p:nvPr>
        </p:nvGraphicFramePr>
        <p:xfrm>
          <a:off x="5867400" y="1269999"/>
          <a:ext cx="3200400" cy="2768601"/>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267541">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lumMod val="75000"/>
                            </a:schemeClr>
                          </a:solidFill>
                        </a:rPr>
                        <a:t>C U R </a:t>
                      </a:r>
                      <a:r>
                        <a:rPr lang="en-US" sz="1200" b="1" dirty="0" err="1" smtClean="0">
                          <a:solidFill>
                            <a:schemeClr val="accent1">
                              <a:lumMod val="75000"/>
                            </a:schemeClr>
                          </a:solidFill>
                        </a:rPr>
                        <a:t>R</a:t>
                      </a:r>
                      <a:r>
                        <a:rPr lang="en-US" sz="1200" b="1" dirty="0" smtClean="0">
                          <a:solidFill>
                            <a:schemeClr val="accent1">
                              <a:lumMod val="75000"/>
                            </a:schemeClr>
                          </a:solidFill>
                        </a:rPr>
                        <a:t> E N T</a:t>
                      </a:r>
                      <a:r>
                        <a:rPr lang="en-US" sz="1200" b="1" baseline="0" dirty="0" smtClean="0">
                          <a:solidFill>
                            <a:schemeClr val="accent1">
                              <a:lumMod val="75000"/>
                            </a:schemeClr>
                          </a:solidFill>
                        </a:rPr>
                        <a:t>  L O T </a:t>
                      </a:r>
                      <a:r>
                        <a:rPr lang="en-US" sz="1200" b="1" baseline="0" dirty="0" err="1" smtClean="0">
                          <a:solidFill>
                            <a:schemeClr val="accent1">
                              <a:lumMod val="75000"/>
                            </a:schemeClr>
                          </a:solidFill>
                        </a:rPr>
                        <a:t>T</a:t>
                      </a:r>
                      <a:r>
                        <a:rPr lang="en-US" sz="1200" b="1" baseline="0" dirty="0" smtClean="0">
                          <a:solidFill>
                            <a:schemeClr val="accent1">
                              <a:lumMod val="75000"/>
                            </a:schemeClr>
                          </a:solidFill>
                        </a:rPr>
                        <a:t> E R Y  P L A Y</a:t>
                      </a:r>
                      <a:endParaRPr lang="en-US" sz="1200" b="1" dirty="0">
                        <a:solidFill>
                          <a:schemeClr val="accent1">
                            <a:lumMod val="75000"/>
                          </a:schemeClr>
                        </a:solidFill>
                      </a:endParaRPr>
                    </a:p>
                  </a:txBody>
                  <a:tcPr anchor="ctr">
                    <a:solidFill>
                      <a:schemeClr val="bg1">
                        <a:lumMod val="95000"/>
                      </a:schemeClr>
                    </a:solidFill>
                  </a:tcPr>
                </a:tc>
                <a:tc hMerge="1">
                  <a:txBody>
                    <a:bodyPr/>
                    <a:lstStyle/>
                    <a:p>
                      <a:endParaRPr lang="en-US" dirty="0"/>
                    </a:p>
                  </a:txBody>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557376">
                <a:tc>
                  <a:txBody>
                    <a:bodyPr/>
                    <a:lstStyle/>
                    <a:p>
                      <a:pPr algn="ctr"/>
                      <a:endParaRPr lang="en-US" sz="1200" b="1" dirty="0">
                        <a:solidFill>
                          <a:schemeClr val="accent1">
                            <a:lumMod val="75000"/>
                          </a:schemeClr>
                        </a:solidFill>
                      </a:endParaRPr>
                    </a:p>
                  </a:txBody>
                  <a:tcPr anchor="ctr">
                    <a:solidFill>
                      <a:schemeClr val="bg1">
                        <a:lumMod val="95000"/>
                      </a:schemeClr>
                    </a:solidFill>
                  </a:tcPr>
                </a:tc>
                <a:tc>
                  <a:txBody>
                    <a:bodyPr/>
                    <a:lstStyle/>
                    <a:p>
                      <a:pPr algn="ctr"/>
                      <a:r>
                        <a:rPr lang="en-US" sz="1050" b="1" dirty="0" smtClean="0">
                          <a:solidFill>
                            <a:schemeClr val="bg1"/>
                          </a:solidFill>
                        </a:rPr>
                        <a:t>High Frequency</a:t>
                      </a:r>
                      <a:r>
                        <a:rPr lang="en-US" sz="1050" b="1" baseline="0" dirty="0" smtClean="0">
                          <a:solidFill>
                            <a:schemeClr val="bg1"/>
                          </a:solidFill>
                        </a:rPr>
                        <a:t> </a:t>
                      </a:r>
                      <a:r>
                        <a:rPr lang="en-US" sz="1050" b="1" dirty="0" smtClean="0">
                          <a:solidFill>
                            <a:schemeClr val="bg1"/>
                          </a:solidFill>
                        </a:rPr>
                        <a:t>Players</a:t>
                      </a:r>
                    </a:p>
                  </a:txBody>
                  <a:tcPr anchor="ctr">
                    <a:solidFill>
                      <a:schemeClr val="accent1"/>
                    </a:solidFill>
                  </a:tcPr>
                </a:tc>
                <a:tc>
                  <a:txBody>
                    <a:bodyPr/>
                    <a:lstStyle/>
                    <a:p>
                      <a:pPr algn="ctr"/>
                      <a:r>
                        <a:rPr lang="en-US" sz="1050" b="1" dirty="0" smtClean="0">
                          <a:solidFill>
                            <a:schemeClr val="bg1"/>
                          </a:solidFill>
                        </a:rPr>
                        <a:t>Low </a:t>
                      </a:r>
                    </a:p>
                    <a:p>
                      <a:pPr algn="ctr"/>
                      <a:r>
                        <a:rPr lang="en-US" sz="1050" b="1" dirty="0" smtClean="0">
                          <a:solidFill>
                            <a:schemeClr val="bg1"/>
                          </a:solidFill>
                        </a:rPr>
                        <a:t>Frequency Players</a:t>
                      </a:r>
                      <a:endParaRPr lang="en-US" sz="1050" b="1" dirty="0">
                        <a:solidFill>
                          <a:schemeClr val="bg1"/>
                        </a:solidFill>
                      </a:endParaRPr>
                    </a:p>
                  </a:txBody>
                  <a:tcPr anchor="ctr">
                    <a:solidFill>
                      <a:srgbClr val="8064A2"/>
                    </a:solidFill>
                  </a:tcPr>
                </a:tc>
                <a:tc>
                  <a:txBody>
                    <a:bodyPr/>
                    <a:lstStyle/>
                    <a:p>
                      <a:pPr algn="ctr"/>
                      <a:r>
                        <a:rPr lang="en-US" sz="1050" b="1" dirty="0" smtClean="0">
                          <a:solidFill>
                            <a:schemeClr val="bg1"/>
                          </a:solidFill>
                        </a:rPr>
                        <a:t>Non-Players</a:t>
                      </a:r>
                      <a:endParaRPr lang="en-US" sz="1050" b="1" dirty="0">
                        <a:solidFill>
                          <a:schemeClr val="bg1"/>
                        </a:solidFill>
                      </a:endParaRPr>
                    </a:p>
                  </a:txBody>
                  <a:tcPr anchor="ctr">
                    <a:solidFill>
                      <a:schemeClr val="accent2"/>
                    </a:solidFill>
                  </a:tcPr>
                </a:tc>
                <a:extLst>
                  <a:ext uri="{0D108BD9-81ED-4DB2-BD59-A6C34878D82A}">
                    <a16:rowId xmlns:a16="http://schemas.microsoft.com/office/drawing/2014/main" val="10001"/>
                  </a:ext>
                </a:extLst>
              </a:tr>
              <a:tr h="322581">
                <a:tc>
                  <a:txBody>
                    <a:bodyPr/>
                    <a:lstStyle/>
                    <a:p>
                      <a:pPr algn="r"/>
                      <a:r>
                        <a:rPr lang="en-US" sz="1050" b="1" dirty="0" smtClean="0"/>
                        <a:t>Daily</a:t>
                      </a:r>
                      <a:r>
                        <a:rPr lang="en-US" sz="1050" b="1" baseline="0" dirty="0" smtClean="0"/>
                        <a:t> Games</a:t>
                      </a:r>
                      <a:endParaRPr lang="en-US" sz="1050" b="1" dirty="0"/>
                    </a:p>
                  </a:txBody>
                  <a:tcPr anchor="ctr"/>
                </a:tc>
                <a:tc>
                  <a:txBody>
                    <a:bodyPr/>
                    <a:lstStyle/>
                    <a:p>
                      <a:pPr algn="ctr"/>
                      <a:r>
                        <a:rPr lang="en-US" sz="1050" i="0" dirty="0" smtClean="0">
                          <a:solidFill>
                            <a:schemeClr val="tx1"/>
                          </a:solidFill>
                        </a:rPr>
                        <a:t>38%</a:t>
                      </a:r>
                      <a:endParaRPr lang="en-US" sz="1050" i="0" dirty="0">
                        <a:solidFill>
                          <a:schemeClr val="tx1"/>
                        </a:solidFill>
                      </a:endParaRPr>
                    </a:p>
                  </a:txBody>
                  <a:tcPr anchor="ctr">
                    <a:solidFill>
                      <a:schemeClr val="accent1">
                        <a:lumMod val="20000"/>
                        <a:lumOff val="80000"/>
                      </a:schemeClr>
                    </a:solidFill>
                  </a:tcPr>
                </a:tc>
                <a:tc>
                  <a:txBody>
                    <a:bodyPr/>
                    <a:lstStyle/>
                    <a:p>
                      <a:pPr algn="ctr"/>
                      <a:r>
                        <a:rPr lang="en-US" sz="1050" i="0" dirty="0" smtClean="0">
                          <a:solidFill>
                            <a:schemeClr val="tx1"/>
                          </a:solidFill>
                        </a:rPr>
                        <a:t>9%</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2"/>
                  </a:ext>
                </a:extLst>
              </a:tr>
              <a:tr h="304800">
                <a:tc>
                  <a:txBody>
                    <a:bodyPr/>
                    <a:lstStyle/>
                    <a:p>
                      <a:pPr algn="r"/>
                      <a:r>
                        <a:rPr lang="en-US" sz="1050" b="1" dirty="0" smtClean="0"/>
                        <a:t>Jackpot</a:t>
                      </a:r>
                      <a:endParaRPr lang="en-US" sz="1050" b="1" dirty="0"/>
                    </a:p>
                  </a:txBody>
                  <a:tcPr anchor="ctr"/>
                </a:tc>
                <a:tc>
                  <a:txBody>
                    <a:bodyPr/>
                    <a:lstStyle/>
                    <a:p>
                      <a:pPr algn="ctr"/>
                      <a:r>
                        <a:rPr lang="en-US" sz="1050" i="0" dirty="0" smtClean="0">
                          <a:solidFill>
                            <a:schemeClr val="tx1"/>
                          </a:solidFill>
                        </a:rPr>
                        <a:t>92%</a:t>
                      </a:r>
                      <a:endParaRPr lang="en-US" sz="1050" i="0" dirty="0">
                        <a:solidFill>
                          <a:schemeClr val="tx1"/>
                        </a:solidFill>
                      </a:endParaRPr>
                    </a:p>
                  </a:txBody>
                  <a:tcPr anchor="ctr">
                    <a:solidFill>
                      <a:schemeClr val="accent1">
                        <a:lumMod val="20000"/>
                        <a:lumOff val="80000"/>
                      </a:schemeClr>
                    </a:solidFill>
                  </a:tcPr>
                </a:tc>
                <a:tc>
                  <a:txBody>
                    <a:bodyPr/>
                    <a:lstStyle/>
                    <a:p>
                      <a:pPr algn="ctr"/>
                      <a:r>
                        <a:rPr lang="en-US" sz="1050" i="0" dirty="0" smtClean="0">
                          <a:solidFill>
                            <a:schemeClr val="tx1"/>
                          </a:solidFill>
                        </a:rPr>
                        <a:t>84%</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3"/>
                  </a:ext>
                </a:extLst>
              </a:tr>
              <a:tr h="304800">
                <a:tc>
                  <a:txBody>
                    <a:bodyPr/>
                    <a:lstStyle/>
                    <a:p>
                      <a:pPr algn="r"/>
                      <a:r>
                        <a:rPr lang="en-US" sz="1050" b="1" dirty="0" smtClean="0"/>
                        <a:t>Scratch-Offs</a:t>
                      </a:r>
                      <a:endParaRPr lang="en-US" sz="1050" b="1" dirty="0"/>
                    </a:p>
                  </a:txBody>
                  <a:tcPr anchor="ctr"/>
                </a:tc>
                <a:tc>
                  <a:txBody>
                    <a:bodyPr/>
                    <a:lstStyle/>
                    <a:p>
                      <a:pPr algn="ctr"/>
                      <a:r>
                        <a:rPr lang="en-US" sz="1050" i="0" dirty="0" smtClean="0">
                          <a:solidFill>
                            <a:schemeClr val="tx1"/>
                          </a:solidFill>
                        </a:rPr>
                        <a:t>65%</a:t>
                      </a:r>
                      <a:endParaRPr lang="en-US" sz="1050" i="0" dirty="0">
                        <a:solidFill>
                          <a:schemeClr val="tx1"/>
                        </a:solidFill>
                      </a:endParaRPr>
                    </a:p>
                  </a:txBody>
                  <a:tcPr anchor="ctr">
                    <a:solidFill>
                      <a:schemeClr val="accent1">
                        <a:lumMod val="20000"/>
                        <a:lumOff val="80000"/>
                      </a:schemeClr>
                    </a:solidFill>
                  </a:tcPr>
                </a:tc>
                <a:tc>
                  <a:txBody>
                    <a:bodyPr/>
                    <a:lstStyle/>
                    <a:p>
                      <a:pPr algn="ctr"/>
                      <a:r>
                        <a:rPr lang="en-US" sz="1050" i="0" dirty="0" smtClean="0">
                          <a:solidFill>
                            <a:schemeClr val="tx1"/>
                          </a:solidFill>
                        </a:rPr>
                        <a:t>52%</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4"/>
                  </a:ext>
                </a:extLst>
              </a:tr>
              <a:tr h="116841">
                <a:tc>
                  <a:txBody>
                    <a:bodyPr/>
                    <a:lstStyle/>
                    <a:p>
                      <a:pPr algn="r"/>
                      <a:r>
                        <a:rPr lang="en-US" sz="1050" b="1" dirty="0" smtClean="0">
                          <a:solidFill>
                            <a:schemeClr val="tx1"/>
                          </a:solidFill>
                        </a:rPr>
                        <a:t>Monitor</a:t>
                      </a:r>
                      <a:r>
                        <a:rPr lang="en-US" sz="1050" b="1" baseline="0" dirty="0" smtClean="0">
                          <a:solidFill>
                            <a:schemeClr val="tx1"/>
                          </a:solidFill>
                        </a:rPr>
                        <a:t> Games</a:t>
                      </a:r>
                      <a:endParaRPr lang="en-US" sz="1050" b="1" dirty="0">
                        <a:solidFill>
                          <a:schemeClr val="tx1"/>
                        </a:solidFill>
                      </a:endParaRPr>
                    </a:p>
                  </a:txBody>
                  <a:tcPr anchor="ctr">
                    <a:noFill/>
                  </a:tcPr>
                </a:tc>
                <a:tc>
                  <a:txBody>
                    <a:bodyPr/>
                    <a:lstStyle/>
                    <a:p>
                      <a:pPr algn="ctr"/>
                      <a:r>
                        <a:rPr lang="en-US" sz="1050" i="0" dirty="0" smtClean="0">
                          <a:solidFill>
                            <a:schemeClr val="tx1"/>
                          </a:solidFill>
                        </a:rPr>
                        <a:t>12%</a:t>
                      </a:r>
                      <a:endParaRPr lang="en-US" sz="1050" i="0" dirty="0">
                        <a:solidFill>
                          <a:schemeClr val="tx1"/>
                        </a:solidFill>
                      </a:endParaRPr>
                    </a:p>
                  </a:txBody>
                  <a:tcPr anchor="ctr">
                    <a:solidFill>
                      <a:schemeClr val="accent1">
                        <a:lumMod val="20000"/>
                        <a:lumOff val="80000"/>
                      </a:schemeClr>
                    </a:solidFill>
                  </a:tcPr>
                </a:tc>
                <a:tc>
                  <a:txBody>
                    <a:bodyPr/>
                    <a:lstStyle/>
                    <a:p>
                      <a:pPr algn="ctr"/>
                      <a:r>
                        <a:rPr lang="en-US" sz="1050" i="0" dirty="0" smtClean="0">
                          <a:solidFill>
                            <a:schemeClr val="tx1"/>
                          </a:solidFill>
                        </a:rPr>
                        <a:t>5%</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5"/>
                  </a:ext>
                </a:extLst>
              </a:tr>
              <a:tr h="579120">
                <a:tc>
                  <a:txBody>
                    <a:bodyPr/>
                    <a:lstStyle/>
                    <a:p>
                      <a:pPr algn="r"/>
                      <a:r>
                        <a:rPr lang="en-US" sz="1050" b="1" dirty="0" smtClean="0">
                          <a:solidFill>
                            <a:schemeClr val="tx1"/>
                          </a:solidFill>
                        </a:rPr>
                        <a:t>Total Annual </a:t>
                      </a:r>
                      <a:r>
                        <a:rPr lang="en-US" sz="1050" b="1" baseline="0" dirty="0" smtClean="0">
                          <a:solidFill>
                            <a:schemeClr val="tx1"/>
                          </a:solidFill>
                        </a:rPr>
                        <a:t>Spend</a:t>
                      </a:r>
                      <a:endParaRPr lang="en-US" sz="1050" b="1" dirty="0">
                        <a:solidFill>
                          <a:schemeClr val="tx1"/>
                        </a:solidFill>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tx1"/>
                          </a:solidFill>
                        </a:rPr>
                        <a:t>$820</a:t>
                      </a:r>
                      <a:endParaRPr lang="en-US" sz="1050" b="1" dirty="0">
                        <a:solidFill>
                          <a:schemeClr val="tx1"/>
                        </a:solidFill>
                      </a:endParaRP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tx1"/>
                          </a:solidFill>
                        </a:rPr>
                        <a:t>$59</a:t>
                      </a:r>
                      <a:endParaRPr lang="en-US" sz="1050" b="1"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5362530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2817999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136" name="think-cell Slide" r:id="rId4" imgW="381" imgH="381" progId="TCLayout.ActiveDocument.1">
                  <p:embed/>
                </p:oleObj>
              </mc:Choice>
              <mc:Fallback>
                <p:oleObj name="think-cell Slide" r:id="rId4" imgW="381" imgH="38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Text Placeholder 1"/>
          <p:cNvSpPr>
            <a:spLocks noGrp="1"/>
          </p:cNvSpPr>
          <p:nvPr>
            <p:ph type="body" sz="quarter" idx="10"/>
          </p:nvPr>
        </p:nvSpPr>
        <p:spPr>
          <a:xfrm>
            <a:off x="152400" y="152403"/>
            <a:ext cx="8991600" cy="685800"/>
          </a:xfrm>
        </p:spPr>
        <p:txBody>
          <a:bodyPr/>
          <a:lstStyle/>
          <a:p>
            <a:pPr eaLnBrk="1" hangingPunct="1">
              <a:lnSpc>
                <a:spcPct val="70000"/>
              </a:lnSpc>
            </a:pPr>
            <a:r>
              <a:rPr lang="en-US" sz="4000" dirty="0" smtClean="0">
                <a:solidFill>
                  <a:schemeClr val="tx1"/>
                </a:solidFill>
              </a:rPr>
              <a:t>Profile Comparison</a:t>
            </a:r>
          </a:p>
          <a:p>
            <a:pPr eaLnBrk="1" hangingPunct="1">
              <a:lnSpc>
                <a:spcPct val="70000"/>
              </a:lnSpc>
            </a:pPr>
            <a:r>
              <a:rPr lang="en-US" sz="2800" b="0" i="1" dirty="0" smtClean="0">
                <a:solidFill>
                  <a:schemeClr val="tx1"/>
                </a:solidFill>
              </a:rPr>
              <a:t>SMALLER CITY / HIGH INCOME </a:t>
            </a:r>
          </a:p>
        </p:txBody>
      </p:sp>
      <p:graphicFrame>
        <p:nvGraphicFramePr>
          <p:cNvPr id="3" name="Table 2"/>
          <p:cNvGraphicFramePr>
            <a:graphicFrameLocks noGrp="1"/>
          </p:cNvGraphicFramePr>
          <p:nvPr>
            <p:extLst>
              <p:ext uri="{D42A27DB-BD31-4B8C-83A1-F6EECF244321}">
                <p14:modId xmlns:p14="http://schemas.microsoft.com/office/powerpoint/2010/main" val="1461190209"/>
              </p:ext>
            </p:extLst>
          </p:nvPr>
        </p:nvGraphicFramePr>
        <p:xfrm>
          <a:off x="76200" y="1278466"/>
          <a:ext cx="5690907" cy="5587104"/>
        </p:xfrm>
        <a:graphic>
          <a:graphicData uri="http://schemas.openxmlformats.org/drawingml/2006/table">
            <a:tbl>
              <a:tblPr firstRow="1" bandRow="1">
                <a:tableStyleId>{5940675A-B579-460E-94D1-54222C63F5DA}</a:tableStyleId>
              </a:tblPr>
              <a:tblGrid>
                <a:gridCol w="304889">
                  <a:extLst>
                    <a:ext uri="{9D8B030D-6E8A-4147-A177-3AD203B41FA5}">
                      <a16:colId xmlns:a16="http://schemas.microsoft.com/office/drawing/2014/main" val="20000"/>
                    </a:ext>
                  </a:extLst>
                </a:gridCol>
                <a:gridCol w="1327467">
                  <a:extLst>
                    <a:ext uri="{9D8B030D-6E8A-4147-A177-3AD203B41FA5}">
                      <a16:colId xmlns:a16="http://schemas.microsoft.com/office/drawing/2014/main" val="20001"/>
                    </a:ext>
                  </a:extLst>
                </a:gridCol>
                <a:gridCol w="1333817">
                  <a:extLst>
                    <a:ext uri="{9D8B030D-6E8A-4147-A177-3AD203B41FA5}">
                      <a16:colId xmlns:a16="http://schemas.microsoft.com/office/drawing/2014/main" val="20002"/>
                    </a:ext>
                  </a:extLst>
                </a:gridCol>
                <a:gridCol w="1353134">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432590">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1100" b="1" dirty="0" smtClean="0">
                          <a:solidFill>
                            <a:schemeClr val="bg1"/>
                          </a:solidFill>
                        </a:rPr>
                        <a:t>High Frequency Players</a:t>
                      </a:r>
                    </a:p>
                  </a:txBody>
                  <a:tcPr>
                    <a:lnT w="12700" cap="flat" cmpd="sng" algn="ctr">
                      <a:solidFill>
                        <a:schemeClr val="tx1"/>
                      </a:solidFill>
                      <a:prstDash val="solid"/>
                      <a:round/>
                      <a:headEnd type="none" w="med" len="med"/>
                      <a:tailEnd type="none" w="med" len="med"/>
                    </a:lnT>
                    <a:solidFill>
                      <a:schemeClr val="accent1"/>
                    </a:solidFill>
                  </a:tcPr>
                </a:tc>
                <a:tc>
                  <a:txBody>
                    <a:bodyPr/>
                    <a:lstStyle/>
                    <a:p>
                      <a:pPr algn="ctr"/>
                      <a:r>
                        <a:rPr lang="en-US" sz="1100" b="1" dirty="0" smtClean="0">
                          <a:solidFill>
                            <a:schemeClr val="bg1"/>
                          </a:solidFill>
                        </a:rPr>
                        <a:t>Low Frequency Players</a:t>
                      </a:r>
                      <a:endParaRPr lang="en-US" sz="1100" b="1" dirty="0">
                        <a:solidFill>
                          <a:schemeClr val="bg1"/>
                        </a:solidFill>
                      </a:endParaRPr>
                    </a:p>
                  </a:txBody>
                  <a:tcPr>
                    <a:lnT w="12700" cap="flat" cmpd="sng" algn="ctr">
                      <a:solidFill>
                        <a:schemeClr val="tx1"/>
                      </a:solidFill>
                      <a:prstDash val="solid"/>
                      <a:round/>
                      <a:headEnd type="none" w="med" len="med"/>
                      <a:tailEnd type="none" w="med" len="med"/>
                    </a:lnT>
                    <a:solidFill>
                      <a:schemeClr val="accent4"/>
                    </a:solidFill>
                  </a:tcPr>
                </a:tc>
                <a:tc>
                  <a:txBody>
                    <a:bodyPr/>
                    <a:lstStyle/>
                    <a:p>
                      <a:pPr algn="ctr"/>
                      <a:r>
                        <a:rPr lang="en-US" sz="1100" b="1" dirty="0" smtClean="0">
                          <a:solidFill>
                            <a:schemeClr val="bg1"/>
                          </a:solidFill>
                        </a:rPr>
                        <a:t>Non-Players</a:t>
                      </a:r>
                      <a:endParaRPr lang="en-US" sz="1100" b="1"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0504D"/>
                    </a:solidFill>
                  </a:tcPr>
                </a:tc>
                <a:extLst>
                  <a:ext uri="{0D108BD9-81ED-4DB2-BD59-A6C34878D82A}">
                    <a16:rowId xmlns:a16="http://schemas.microsoft.com/office/drawing/2014/main" val="10000"/>
                  </a:ext>
                </a:extLst>
              </a:tr>
              <a:tr h="224792">
                <a:tc rowSpan="13">
                  <a:txBody>
                    <a:bodyPr/>
                    <a:lstStyle/>
                    <a:p>
                      <a:pPr algn="ctr"/>
                      <a:r>
                        <a:rPr lang="en-US" sz="1050" b="1" dirty="0" smtClean="0">
                          <a:solidFill>
                            <a:schemeClr val="accent1">
                              <a:lumMod val="75000"/>
                            </a:schemeClr>
                          </a:solidFill>
                        </a:rPr>
                        <a:t>DEMOGRAPHICS</a:t>
                      </a:r>
                      <a:endParaRPr lang="en-US" sz="1050" b="1" dirty="0">
                        <a:solidFill>
                          <a:schemeClr val="accent1">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ct val="95000"/>
                        </a:lnSpc>
                      </a:pP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48 years</a:t>
                      </a:r>
                      <a:endParaRPr lang="en-US" sz="900" b="1" dirty="0"/>
                    </a:p>
                  </a:txBody>
                  <a:tcPr>
                    <a:solidFill>
                      <a:schemeClr val="accent5">
                        <a:lumMod val="20000"/>
                        <a:lumOff val="80000"/>
                      </a:schemeClr>
                    </a:solidFill>
                  </a:tcPr>
                </a:tc>
                <a:tc>
                  <a:txBody>
                    <a:bodyPr/>
                    <a:lstStyle/>
                    <a:p>
                      <a:pPr algn="ctr"/>
                      <a:r>
                        <a:rPr lang="en-US" sz="900" b="1" dirty="0" smtClean="0"/>
                        <a:t>45 years</a:t>
                      </a:r>
                      <a:endParaRPr lang="en-US" sz="900" b="1" dirty="0"/>
                    </a:p>
                  </a:txBody>
                  <a:tcPr>
                    <a:solidFill>
                      <a:srgbClr val="E6E0EC"/>
                    </a:solidFill>
                  </a:tcPr>
                </a:tc>
                <a:tc>
                  <a:txBody>
                    <a:bodyPr/>
                    <a:lstStyle/>
                    <a:p>
                      <a:pPr algn="ctr"/>
                      <a:r>
                        <a:rPr lang="en-US" sz="900" b="1" dirty="0" smtClean="0"/>
                        <a:t>48 years</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1"/>
                  </a:ext>
                </a:extLst>
              </a:tr>
              <a:tr h="224792">
                <a:tc vMerge="1">
                  <a:txBody>
                    <a:bodyPr/>
                    <a:lstStyle/>
                    <a:p>
                      <a:pPr algn="r"/>
                      <a:endParaRPr lang="en-US" sz="900" b="1" dirty="0"/>
                    </a:p>
                  </a:txBody>
                  <a:tcPr/>
                </a:tc>
                <a:tc>
                  <a:txBody>
                    <a:bodyPr/>
                    <a:lstStyle/>
                    <a:p>
                      <a:pPr algn="r">
                        <a:lnSpc>
                          <a:spcPct val="95000"/>
                        </a:lnSpc>
                      </a:pP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Male – 62%</a:t>
                      </a:r>
                      <a:endParaRPr lang="en-US" sz="900" b="1" dirty="0"/>
                    </a:p>
                  </a:txBody>
                  <a:tcPr>
                    <a:solidFill>
                      <a:schemeClr val="accent5">
                        <a:lumMod val="20000"/>
                        <a:lumOff val="80000"/>
                      </a:schemeClr>
                    </a:solidFill>
                  </a:tcPr>
                </a:tc>
                <a:tc>
                  <a:txBody>
                    <a:bodyPr/>
                    <a:lstStyle/>
                    <a:p>
                      <a:pPr algn="ctr"/>
                      <a:r>
                        <a:rPr lang="en-US" sz="900" b="1" dirty="0" smtClean="0"/>
                        <a:t>Male – 50%</a:t>
                      </a:r>
                      <a:endParaRPr lang="en-US" sz="900" b="1" dirty="0"/>
                    </a:p>
                  </a:txBody>
                  <a:tcPr>
                    <a:solidFill>
                      <a:srgbClr val="E6E0EC"/>
                    </a:solidFill>
                  </a:tcPr>
                </a:tc>
                <a:tc>
                  <a:txBody>
                    <a:bodyPr/>
                    <a:lstStyle/>
                    <a:p>
                      <a:pPr algn="ctr"/>
                      <a:r>
                        <a:rPr lang="en-US" sz="900" b="1" dirty="0" smtClean="0">
                          <a:solidFill>
                            <a:srgbClr val="C00000"/>
                          </a:solidFill>
                        </a:rPr>
                        <a:t>Female</a:t>
                      </a:r>
                      <a:r>
                        <a:rPr lang="en-US" sz="900" b="1" baseline="0" dirty="0" smtClean="0">
                          <a:solidFill>
                            <a:srgbClr val="C00000"/>
                          </a:solidFill>
                        </a:rPr>
                        <a:t> </a:t>
                      </a:r>
                      <a:r>
                        <a:rPr lang="en-US" sz="900" b="1" dirty="0" smtClean="0">
                          <a:solidFill>
                            <a:srgbClr val="C00000"/>
                          </a:solidFill>
                        </a:rPr>
                        <a:t>– 62%</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2"/>
                  </a:ext>
                </a:extLst>
              </a:tr>
              <a:tr h="224792">
                <a:tc vMerge="1">
                  <a:txBody>
                    <a:bodyPr/>
                    <a:lstStyle/>
                    <a:p>
                      <a:pPr algn="r"/>
                      <a:endParaRPr lang="en-US" sz="900" b="1" dirty="0"/>
                    </a:p>
                  </a:txBody>
                  <a:tcPr/>
                </a:tc>
                <a:tc>
                  <a:txBody>
                    <a:bodyPr/>
                    <a:lstStyle/>
                    <a:p>
                      <a:pPr algn="r">
                        <a:lnSpc>
                          <a:spcPct val="95000"/>
                        </a:lnSpc>
                      </a:pP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 – 54%</a:t>
                      </a:r>
                      <a:endParaRPr lang="en-US" sz="900" b="1" dirty="0"/>
                    </a:p>
                  </a:txBody>
                  <a:tcPr>
                    <a:solidFill>
                      <a:schemeClr val="accent5">
                        <a:lumMod val="20000"/>
                        <a:lumOff val="80000"/>
                      </a:schemeClr>
                    </a:solidFill>
                  </a:tcPr>
                </a:tc>
                <a:tc>
                  <a:txBody>
                    <a:bodyPr/>
                    <a:lstStyle/>
                    <a:p>
                      <a:pPr algn="ctr"/>
                      <a:r>
                        <a:rPr lang="en-US" sz="900" b="1" dirty="0" smtClean="0"/>
                        <a:t>White – 75%</a:t>
                      </a:r>
                      <a:endParaRPr lang="en-US" sz="900" b="1" dirty="0"/>
                    </a:p>
                  </a:txBody>
                  <a:tcPr>
                    <a:solidFill>
                      <a:srgbClr val="E6E0EC"/>
                    </a:solidFill>
                  </a:tcPr>
                </a:tc>
                <a:tc>
                  <a:txBody>
                    <a:bodyPr/>
                    <a:lstStyle/>
                    <a:p>
                      <a:pPr algn="ctr"/>
                      <a:r>
                        <a:rPr lang="en-US" sz="900" b="1" dirty="0" smtClean="0"/>
                        <a:t>White</a:t>
                      </a:r>
                      <a:r>
                        <a:rPr lang="en-US" sz="900" b="1" baseline="0" dirty="0" smtClean="0"/>
                        <a:t> </a:t>
                      </a:r>
                      <a:r>
                        <a:rPr lang="en-US" sz="900" b="1" dirty="0" smtClean="0"/>
                        <a:t> – 69%</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3"/>
                  </a:ext>
                </a:extLst>
              </a:tr>
              <a:tr h="224792">
                <a:tc vMerge="1">
                  <a:txBody>
                    <a:bodyPr/>
                    <a:lstStyle/>
                    <a:p>
                      <a:pPr algn="r"/>
                      <a:endParaRPr lang="en-US" sz="900" b="1" dirty="0"/>
                    </a:p>
                  </a:txBody>
                  <a:tcPr/>
                </a:tc>
                <a:tc>
                  <a:txBody>
                    <a:bodyPr/>
                    <a:lstStyle/>
                    <a:p>
                      <a:pPr algn="r">
                        <a:lnSpc>
                          <a:spcPct val="95000"/>
                        </a:lnSpc>
                      </a:pP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58%</a:t>
                      </a:r>
                      <a:endParaRPr lang="en-US" sz="900" b="1" dirty="0"/>
                    </a:p>
                  </a:txBody>
                  <a:tcPr>
                    <a:solidFill>
                      <a:schemeClr val="accent5">
                        <a:lumMod val="20000"/>
                        <a:lumOff val="80000"/>
                      </a:schemeClr>
                    </a:solidFill>
                  </a:tcPr>
                </a:tc>
                <a:tc>
                  <a:txBody>
                    <a:bodyPr/>
                    <a:lstStyle/>
                    <a:p>
                      <a:pPr algn="ctr"/>
                      <a:r>
                        <a:rPr lang="en-US" sz="900" b="1" dirty="0" smtClean="0"/>
                        <a:t>SFH – 45%</a:t>
                      </a:r>
                      <a:endParaRPr lang="en-US" sz="900" b="1" dirty="0"/>
                    </a:p>
                  </a:txBody>
                  <a:tcPr>
                    <a:solidFill>
                      <a:srgbClr val="E6E0EC"/>
                    </a:solidFill>
                  </a:tcPr>
                </a:tc>
                <a:tc>
                  <a:txBody>
                    <a:bodyPr/>
                    <a:lstStyle/>
                    <a:p>
                      <a:pPr algn="ctr"/>
                      <a:r>
                        <a:rPr lang="en-US" sz="900" b="1" dirty="0" smtClean="0"/>
                        <a:t>SFH – 62%</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4"/>
                  </a:ext>
                </a:extLst>
              </a:tr>
              <a:tr h="224792">
                <a:tc vMerge="1">
                  <a:txBody>
                    <a:bodyPr/>
                    <a:lstStyle/>
                    <a:p>
                      <a:pPr algn="r"/>
                      <a:endParaRPr lang="en-US" sz="900" b="1" dirty="0"/>
                    </a:p>
                  </a:txBody>
                  <a:tcPr/>
                </a:tc>
                <a:tc>
                  <a:txBody>
                    <a:bodyPr/>
                    <a:lstStyle/>
                    <a:p>
                      <a:pPr algn="r">
                        <a:lnSpc>
                          <a:spcPct val="95000"/>
                        </a:lnSpc>
                      </a:pP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$431,000</a:t>
                      </a:r>
                      <a:endParaRPr lang="en-US" sz="900" b="1" dirty="0"/>
                    </a:p>
                  </a:txBody>
                  <a:tcPr>
                    <a:solidFill>
                      <a:schemeClr val="accent5">
                        <a:lumMod val="20000"/>
                        <a:lumOff val="80000"/>
                      </a:schemeClr>
                    </a:solidFill>
                  </a:tcPr>
                </a:tc>
                <a:tc>
                  <a:txBody>
                    <a:bodyPr/>
                    <a:lstStyle/>
                    <a:p>
                      <a:pPr algn="ctr"/>
                      <a:r>
                        <a:rPr lang="en-US" sz="900" b="1" dirty="0" smtClean="0">
                          <a:solidFill>
                            <a:srgbClr val="C00000"/>
                          </a:solidFill>
                        </a:rPr>
                        <a:t>$321,000</a:t>
                      </a:r>
                      <a:endParaRPr lang="en-US" sz="900" b="1" dirty="0">
                        <a:solidFill>
                          <a:srgbClr val="C00000"/>
                        </a:solidFill>
                      </a:endParaRPr>
                    </a:p>
                  </a:txBody>
                  <a:tcPr>
                    <a:solidFill>
                      <a:srgbClr val="E6E0EC"/>
                    </a:solidFill>
                  </a:tcPr>
                </a:tc>
                <a:tc>
                  <a:txBody>
                    <a:bodyPr/>
                    <a:lstStyle/>
                    <a:p>
                      <a:pPr algn="ctr"/>
                      <a:r>
                        <a:rPr lang="en-US" sz="900" b="1" dirty="0" smtClean="0">
                          <a:solidFill>
                            <a:srgbClr val="C00000"/>
                          </a:solidFill>
                        </a:rPr>
                        <a:t>$550,000</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5"/>
                  </a:ext>
                </a:extLst>
              </a:tr>
              <a:tr h="224792">
                <a:tc vMerge="1">
                  <a:txBody>
                    <a:bodyPr/>
                    <a:lstStyle/>
                    <a:p>
                      <a:pPr algn="r"/>
                      <a:endParaRPr lang="en-US" sz="900" b="1" dirty="0"/>
                    </a:p>
                  </a:txBody>
                  <a:tcPr/>
                </a:tc>
                <a:tc>
                  <a:txBody>
                    <a:bodyPr/>
                    <a:lstStyle/>
                    <a:p>
                      <a:pPr algn="r">
                        <a:lnSpc>
                          <a:spcPct val="95000"/>
                        </a:lnSpc>
                      </a:pP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 – 83%</a:t>
                      </a:r>
                      <a:endParaRPr lang="en-US" sz="900" b="1" dirty="0"/>
                    </a:p>
                  </a:txBody>
                  <a:tcPr>
                    <a:solidFill>
                      <a:schemeClr val="accent5">
                        <a:lumMod val="20000"/>
                        <a:lumOff val="80000"/>
                      </a:schemeClr>
                    </a:solidFill>
                  </a:tcPr>
                </a:tc>
                <a:tc>
                  <a:txBody>
                    <a:bodyPr/>
                    <a:lstStyle/>
                    <a:p>
                      <a:pPr algn="ctr"/>
                      <a:r>
                        <a:rPr lang="en-US" sz="900" b="1" dirty="0" smtClean="0"/>
                        <a:t>Own – 70%</a:t>
                      </a:r>
                      <a:endParaRPr lang="en-US" sz="900" b="1" dirty="0"/>
                    </a:p>
                  </a:txBody>
                  <a:tcPr>
                    <a:solidFill>
                      <a:srgbClr val="E6E0EC"/>
                    </a:solidFill>
                  </a:tcPr>
                </a:tc>
                <a:tc>
                  <a:txBody>
                    <a:bodyPr/>
                    <a:lstStyle/>
                    <a:p>
                      <a:pPr algn="ctr"/>
                      <a:r>
                        <a:rPr lang="en-US" sz="900" b="1" dirty="0" smtClean="0"/>
                        <a:t>Own – 77%</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6"/>
                  </a:ext>
                </a:extLst>
              </a:tr>
              <a:tr h="224792">
                <a:tc vMerge="1">
                  <a:txBody>
                    <a:bodyPr/>
                    <a:lstStyle/>
                    <a:p>
                      <a:pPr algn="r"/>
                      <a:endParaRPr lang="en-US" sz="900" b="1" dirty="0"/>
                    </a:p>
                  </a:txBody>
                  <a:tcPr/>
                </a:tc>
                <a:tc>
                  <a:txBody>
                    <a:bodyPr/>
                    <a:lstStyle/>
                    <a:p>
                      <a:pPr algn="r">
                        <a:lnSpc>
                          <a:spcPct val="95000"/>
                        </a:lnSpc>
                      </a:pP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Married – 75%</a:t>
                      </a:r>
                      <a:endParaRPr lang="en-US" sz="900" b="1" dirty="0"/>
                    </a:p>
                  </a:txBody>
                  <a:tcPr>
                    <a:solidFill>
                      <a:schemeClr val="accent5">
                        <a:lumMod val="20000"/>
                        <a:lumOff val="80000"/>
                      </a:schemeClr>
                    </a:solidFill>
                  </a:tcPr>
                </a:tc>
                <a:tc>
                  <a:txBody>
                    <a:bodyPr/>
                    <a:lstStyle/>
                    <a:p>
                      <a:pPr algn="ctr"/>
                      <a:r>
                        <a:rPr lang="en-US" sz="900" b="1" dirty="0" smtClean="0"/>
                        <a:t>Married – 75%</a:t>
                      </a:r>
                      <a:endParaRPr lang="en-US" sz="900" b="1" dirty="0"/>
                    </a:p>
                  </a:txBody>
                  <a:tcPr>
                    <a:solidFill>
                      <a:srgbClr val="E6E0EC"/>
                    </a:solidFill>
                  </a:tcPr>
                </a:tc>
                <a:tc>
                  <a:txBody>
                    <a:bodyPr/>
                    <a:lstStyle/>
                    <a:p>
                      <a:pPr algn="ctr"/>
                      <a:r>
                        <a:rPr lang="en-US" sz="900" b="1" dirty="0" smtClean="0"/>
                        <a:t>Married – 69%</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7"/>
                  </a:ext>
                </a:extLst>
              </a:tr>
              <a:tr h="224792">
                <a:tc vMerge="1">
                  <a:txBody>
                    <a:bodyPr/>
                    <a:lstStyle/>
                    <a:p>
                      <a:pPr algn="r"/>
                      <a:endParaRPr lang="en-US" sz="900" b="1" dirty="0"/>
                    </a:p>
                  </a:txBody>
                  <a:tcPr/>
                </a:tc>
                <a:tc>
                  <a:txBody>
                    <a:bodyPr/>
                    <a:lstStyle/>
                    <a:p>
                      <a:pPr algn="r">
                        <a:lnSpc>
                          <a:spcPct val="95000"/>
                        </a:lnSpc>
                      </a:pP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solidFill>
                            <a:schemeClr val="tx1"/>
                          </a:solidFill>
                        </a:rPr>
                        <a:t>46%</a:t>
                      </a:r>
                      <a:endParaRPr lang="en-US" sz="900" b="1" dirty="0">
                        <a:solidFill>
                          <a:schemeClr val="tx1"/>
                        </a:solidFill>
                      </a:endParaRPr>
                    </a:p>
                  </a:txBody>
                  <a:tcPr>
                    <a:solidFill>
                      <a:schemeClr val="accent5">
                        <a:lumMod val="20000"/>
                        <a:lumOff val="80000"/>
                      </a:schemeClr>
                    </a:solidFill>
                  </a:tcPr>
                </a:tc>
                <a:tc>
                  <a:txBody>
                    <a:bodyPr/>
                    <a:lstStyle/>
                    <a:p>
                      <a:pPr algn="ctr"/>
                      <a:r>
                        <a:rPr lang="en-US" sz="900" b="1" dirty="0" smtClean="0">
                          <a:solidFill>
                            <a:srgbClr val="C00000"/>
                          </a:solidFill>
                        </a:rPr>
                        <a:t>25%</a:t>
                      </a:r>
                      <a:endParaRPr lang="en-US" sz="900" b="1" dirty="0">
                        <a:solidFill>
                          <a:srgbClr val="C00000"/>
                        </a:solidFill>
                      </a:endParaRPr>
                    </a:p>
                  </a:txBody>
                  <a:tcPr>
                    <a:solidFill>
                      <a:srgbClr val="E6E0EC"/>
                    </a:solidFill>
                  </a:tcPr>
                </a:tc>
                <a:tc>
                  <a:txBody>
                    <a:bodyPr/>
                    <a:lstStyle/>
                    <a:p>
                      <a:pPr algn="ctr"/>
                      <a:r>
                        <a:rPr lang="en-US" sz="900" b="1" dirty="0" smtClean="0">
                          <a:solidFill>
                            <a:srgbClr val="C00000"/>
                          </a:solidFill>
                        </a:rPr>
                        <a:t>31%</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8"/>
                  </a:ext>
                </a:extLst>
              </a:tr>
              <a:tr h="224792">
                <a:tc vMerge="1">
                  <a:txBody>
                    <a:bodyPr/>
                    <a:lstStyle/>
                    <a:p>
                      <a:pPr algn="r"/>
                      <a:endParaRPr lang="en-US" sz="900" b="1" dirty="0"/>
                    </a:p>
                  </a:txBody>
                  <a:tcPr/>
                </a:tc>
                <a:tc>
                  <a:txBody>
                    <a:bodyPr/>
                    <a:lstStyle/>
                    <a:p>
                      <a:pPr algn="r">
                        <a:lnSpc>
                          <a:spcPct val="95000"/>
                        </a:lnSpc>
                      </a:pP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a:t>
                      </a:r>
                      <a:r>
                        <a:rPr lang="en-US" sz="900" b="1" baseline="0" dirty="0" smtClean="0"/>
                        <a:t> Year College</a:t>
                      </a:r>
                      <a:r>
                        <a:rPr lang="en-US" sz="900" b="1" dirty="0" smtClean="0"/>
                        <a:t> – 46%</a:t>
                      </a:r>
                      <a:endParaRPr lang="en-US" sz="900" b="1" dirty="0"/>
                    </a:p>
                  </a:txBody>
                  <a:tcPr>
                    <a:solidFill>
                      <a:schemeClr val="accent5">
                        <a:lumMod val="20000"/>
                        <a:lumOff val="80000"/>
                      </a:schemeClr>
                    </a:solidFill>
                  </a:tcPr>
                </a:tc>
                <a:tc>
                  <a:txBody>
                    <a:bodyPr/>
                    <a:lstStyle/>
                    <a:p>
                      <a:pPr algn="ctr"/>
                      <a:r>
                        <a:rPr lang="en-US" sz="900" b="1" dirty="0" smtClean="0"/>
                        <a:t>4</a:t>
                      </a:r>
                      <a:r>
                        <a:rPr lang="en-US" sz="900" b="1" baseline="0" dirty="0" smtClean="0"/>
                        <a:t> Year College </a:t>
                      </a:r>
                      <a:r>
                        <a:rPr lang="en-US" sz="900" b="1" dirty="0" smtClean="0"/>
                        <a:t> – 45%</a:t>
                      </a:r>
                      <a:endParaRPr lang="en-US" sz="900" b="1" dirty="0"/>
                    </a:p>
                  </a:txBody>
                  <a:tcPr>
                    <a:solidFill>
                      <a:srgbClr val="E6E0EC"/>
                    </a:solidFill>
                  </a:tcPr>
                </a:tc>
                <a:tc>
                  <a:txBody>
                    <a:bodyPr/>
                    <a:lstStyle/>
                    <a:p>
                      <a:pPr algn="ctr"/>
                      <a:r>
                        <a:rPr lang="en-US" sz="900" b="1" dirty="0" smtClean="0">
                          <a:solidFill>
                            <a:srgbClr val="C00000"/>
                          </a:solidFill>
                        </a:rPr>
                        <a:t>Post college – 54%</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9"/>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Full</a:t>
                      </a:r>
                      <a:r>
                        <a:rPr lang="en-US" sz="900" b="1" baseline="0" dirty="0" smtClean="0"/>
                        <a:t> Time</a:t>
                      </a:r>
                      <a:r>
                        <a:rPr lang="en-US" sz="900" b="1" dirty="0" smtClean="0"/>
                        <a:t> – 71%</a:t>
                      </a:r>
                      <a:endParaRPr lang="en-US" sz="900" b="1" dirty="0"/>
                    </a:p>
                  </a:txBody>
                  <a:tcPr>
                    <a:solidFill>
                      <a:schemeClr val="accent5">
                        <a:lumMod val="20000"/>
                        <a:lumOff val="80000"/>
                      </a:schemeClr>
                    </a:solidFill>
                  </a:tcPr>
                </a:tc>
                <a:tc>
                  <a:txBody>
                    <a:bodyPr/>
                    <a:lstStyle/>
                    <a:p>
                      <a:pPr algn="ctr"/>
                      <a:r>
                        <a:rPr lang="en-US" sz="900" b="1" dirty="0" smtClean="0"/>
                        <a:t>Full</a:t>
                      </a:r>
                      <a:r>
                        <a:rPr lang="en-US" sz="900" b="1" baseline="0" dirty="0" smtClean="0"/>
                        <a:t> Time</a:t>
                      </a:r>
                      <a:r>
                        <a:rPr lang="en-US" sz="900" b="1" dirty="0" smtClean="0"/>
                        <a:t> – 75%</a:t>
                      </a:r>
                      <a:endParaRPr lang="en-US" sz="900" b="1" dirty="0"/>
                    </a:p>
                  </a:txBody>
                  <a:tcPr>
                    <a:solidFill>
                      <a:srgbClr val="E6E0EC"/>
                    </a:solidFill>
                  </a:tcPr>
                </a:tc>
                <a:tc>
                  <a:txBody>
                    <a:bodyPr/>
                    <a:lstStyle/>
                    <a:p>
                      <a:pPr algn="ctr"/>
                      <a:r>
                        <a:rPr lang="en-US" sz="900" b="1" dirty="0" smtClean="0"/>
                        <a:t>Full time – 46%</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10"/>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100%</a:t>
                      </a:r>
                      <a:endParaRPr lang="en-US" sz="900" b="1" dirty="0"/>
                    </a:p>
                  </a:txBody>
                  <a:tcPr>
                    <a:solidFill>
                      <a:schemeClr val="accent5">
                        <a:lumMod val="20000"/>
                        <a:lumOff val="80000"/>
                      </a:schemeClr>
                    </a:solidFill>
                  </a:tcPr>
                </a:tc>
                <a:tc>
                  <a:txBody>
                    <a:bodyPr/>
                    <a:lstStyle/>
                    <a:p>
                      <a:pPr algn="ctr"/>
                      <a:r>
                        <a:rPr lang="en-US" sz="900" b="1" dirty="0" smtClean="0"/>
                        <a:t>Professional – 76%</a:t>
                      </a:r>
                      <a:endParaRPr lang="en-US" sz="900" b="1" dirty="0"/>
                    </a:p>
                  </a:txBody>
                  <a:tcPr>
                    <a:solidFill>
                      <a:srgbClr val="E6E0EC"/>
                    </a:solidFill>
                  </a:tcPr>
                </a:tc>
                <a:tc>
                  <a:txBody>
                    <a:bodyPr/>
                    <a:lstStyle/>
                    <a:p>
                      <a:pPr algn="ctr"/>
                      <a:r>
                        <a:rPr lang="en-US" sz="900" b="1" dirty="0" smtClean="0"/>
                        <a:t>Professional – 86%</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11"/>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$152,000</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dirty="0" smtClean="0"/>
                        <a:t>$143,000</a:t>
                      </a:r>
                      <a:endParaRPr lang="en-US" sz="900" b="1" dirty="0"/>
                    </a:p>
                  </a:txBody>
                  <a:tcPr>
                    <a:lnB w="12700" cap="flat" cmpd="sng" algn="ctr">
                      <a:solidFill>
                        <a:schemeClr val="tx1"/>
                      </a:solidFill>
                      <a:prstDash val="solid"/>
                      <a:round/>
                      <a:headEnd type="none" w="med" len="med"/>
                      <a:tailEnd type="none" w="med" len="med"/>
                    </a:lnB>
                    <a:solidFill>
                      <a:srgbClr val="E6E0EC"/>
                    </a:solidFill>
                  </a:tcPr>
                </a:tc>
                <a:tc>
                  <a:txBody>
                    <a:bodyPr/>
                    <a:lstStyle/>
                    <a:p>
                      <a:pPr algn="ctr"/>
                      <a:r>
                        <a:rPr lang="en-US" sz="900" b="1" dirty="0" smtClean="0"/>
                        <a:t>$145,000</a:t>
                      </a:r>
                      <a:endParaRPr lang="en-US" sz="900" b="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2"/>
                  </a:ext>
                </a:extLst>
              </a:tr>
              <a:tr h="224792">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88%</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dirty="0" smtClean="0"/>
                        <a:t>85%</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0EC"/>
                    </a:solidFill>
                  </a:tcPr>
                </a:tc>
                <a:tc>
                  <a:txBody>
                    <a:bodyPr/>
                    <a:lstStyle/>
                    <a:p>
                      <a:pPr algn="ctr"/>
                      <a:r>
                        <a:rPr lang="en-US" sz="900" b="1" dirty="0" smtClean="0"/>
                        <a:t>92%</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3"/>
                  </a:ext>
                </a:extLst>
              </a:tr>
              <a:tr h="125314">
                <a:tc>
                  <a:txBody>
                    <a:bodyPr/>
                    <a:lstStyle/>
                    <a:p>
                      <a:pPr algn="ctr"/>
                      <a:endParaRPr lang="en-US" sz="200" b="1" dirty="0"/>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endParaRPr lang="en-US" sz="1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1"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24792">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endParaRPr lang="en-US" sz="1050" b="1"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Watching</a:t>
                      </a:r>
                      <a:r>
                        <a:rPr lang="en-US" sz="900" b="1" baseline="0" dirty="0" smtClean="0"/>
                        <a:t> TV</a:t>
                      </a:r>
                      <a:r>
                        <a:rPr lang="en-US" sz="900" b="1" dirty="0" smtClean="0"/>
                        <a:t> – 71%</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baseline="0" dirty="0" smtClean="0">
                          <a:solidFill>
                            <a:srgbClr val="C00000"/>
                          </a:solidFill>
                        </a:rPr>
                        <a:t>Restaurants</a:t>
                      </a:r>
                      <a:r>
                        <a:rPr lang="en-US" sz="900" b="1" dirty="0" smtClean="0">
                          <a:solidFill>
                            <a:srgbClr val="C00000"/>
                          </a:solidFill>
                        </a:rPr>
                        <a:t> – 80%</a:t>
                      </a:r>
                      <a:endParaRPr lang="en-US" sz="9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0EC"/>
                    </a:solidFill>
                  </a:tcPr>
                </a:tc>
                <a:tc>
                  <a:txBody>
                    <a:bodyPr/>
                    <a:lstStyle/>
                    <a:p>
                      <a:pPr algn="ctr"/>
                      <a:r>
                        <a:rPr lang="en-US" sz="900" b="1" dirty="0" smtClean="0">
                          <a:solidFill>
                            <a:srgbClr val="C00000"/>
                          </a:solidFill>
                        </a:rPr>
                        <a:t>Restaurants</a:t>
                      </a:r>
                      <a:r>
                        <a:rPr lang="en-US" sz="900" b="1" baseline="0" dirty="0" smtClean="0">
                          <a:solidFill>
                            <a:srgbClr val="C00000"/>
                          </a:solidFill>
                        </a:rPr>
                        <a:t> </a:t>
                      </a:r>
                      <a:r>
                        <a:rPr lang="en-US" sz="900" b="1" dirty="0" smtClean="0">
                          <a:solidFill>
                            <a:srgbClr val="C00000"/>
                          </a:solidFill>
                        </a:rPr>
                        <a:t>– 92%</a:t>
                      </a:r>
                      <a:endParaRPr lang="en-US" sz="9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5"/>
                  </a:ext>
                </a:extLst>
              </a:tr>
              <a:tr h="224792">
                <a:tc vMerge="1">
                  <a:txBody>
                    <a:bodyPr/>
                    <a:lstStyle/>
                    <a:p>
                      <a:endParaRPr lang="en-US"/>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Broadcast</a:t>
                      </a:r>
                      <a:r>
                        <a:rPr lang="en-US" sz="900" b="1" baseline="0" dirty="0" smtClean="0"/>
                        <a:t> TV</a:t>
                      </a:r>
                      <a:r>
                        <a:rPr lang="en-US" sz="900" b="1" dirty="0" smtClean="0"/>
                        <a:t> – 8</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dirty="0" smtClean="0">
                          <a:solidFill>
                            <a:srgbClr val="C00000"/>
                          </a:solidFill>
                        </a:rPr>
                        <a:t>Internet – 9</a:t>
                      </a:r>
                      <a:r>
                        <a:rPr lang="en-US" sz="900" b="1" baseline="0" dirty="0" smtClean="0">
                          <a:solidFill>
                            <a:srgbClr val="C00000"/>
                          </a:solidFill>
                        </a:rPr>
                        <a:t> hours</a:t>
                      </a:r>
                      <a:endParaRPr lang="en-US" sz="900" b="1" dirty="0">
                        <a:solidFill>
                          <a:srgbClr val="C00000"/>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0EC"/>
                    </a:solidFill>
                  </a:tcPr>
                </a:tc>
                <a:tc>
                  <a:txBody>
                    <a:bodyPr/>
                    <a:lstStyle/>
                    <a:p>
                      <a:pPr algn="ctr"/>
                      <a:r>
                        <a:rPr lang="en-US" sz="900" b="1" dirty="0" smtClean="0">
                          <a:solidFill>
                            <a:srgbClr val="C00000"/>
                          </a:solidFill>
                        </a:rPr>
                        <a:t>Internet – 12</a:t>
                      </a:r>
                      <a:r>
                        <a:rPr lang="en-US" sz="900" b="1" baseline="0" dirty="0" smtClean="0">
                          <a:solidFill>
                            <a:srgbClr val="C00000"/>
                          </a:solidFill>
                        </a:rPr>
                        <a:t> hours</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6"/>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Laptop – 34% of time</a:t>
                      </a:r>
                      <a:endParaRPr lang="en-US" sz="900" b="1" dirty="0"/>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gn="ctr"/>
                      <a:r>
                        <a:rPr lang="en-US" sz="900" b="1" dirty="0" smtClean="0"/>
                        <a:t>Lap</a:t>
                      </a:r>
                      <a:r>
                        <a:rPr lang="en-US" sz="900" b="1" baseline="0" dirty="0" smtClean="0"/>
                        <a:t>top</a:t>
                      </a:r>
                      <a:r>
                        <a:rPr lang="en-US" sz="900" b="1" dirty="0" smtClean="0"/>
                        <a:t> – 45% of time</a:t>
                      </a:r>
                      <a:endParaRPr lang="en-US" sz="900" b="1" dirty="0"/>
                    </a:p>
                  </a:txBody>
                  <a:tcPr>
                    <a:lnT w="12700" cap="flat" cmpd="sng" algn="ctr">
                      <a:solidFill>
                        <a:schemeClr val="tx1"/>
                      </a:solidFill>
                      <a:prstDash val="solid"/>
                      <a:round/>
                      <a:headEnd type="none" w="med" len="med"/>
                      <a:tailEnd type="none" w="med" len="med"/>
                    </a:lnT>
                    <a:solidFill>
                      <a:srgbClr val="E6E0EC"/>
                    </a:solidFill>
                  </a:tcPr>
                </a:tc>
                <a:tc>
                  <a:txBody>
                    <a:bodyPr/>
                    <a:lstStyle/>
                    <a:p>
                      <a:pPr algn="ctr"/>
                      <a:r>
                        <a:rPr lang="en-US" sz="900" b="1" dirty="0" smtClean="0"/>
                        <a:t>Laptop – 36% of time</a:t>
                      </a:r>
                      <a:endParaRPr lang="en-US" sz="9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10017"/>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Smartphone – 88%</a:t>
                      </a:r>
                      <a:endParaRPr lang="en-US" sz="900" b="1" dirty="0"/>
                    </a:p>
                  </a:txBody>
                  <a:tcPr>
                    <a:solidFill>
                      <a:schemeClr val="accent5">
                        <a:lumMod val="20000"/>
                        <a:lumOff val="80000"/>
                      </a:schemeClr>
                    </a:solidFill>
                  </a:tcPr>
                </a:tc>
                <a:tc>
                  <a:txBody>
                    <a:bodyPr/>
                    <a:lstStyle/>
                    <a:p>
                      <a:pPr algn="ctr"/>
                      <a:r>
                        <a:rPr lang="en-US" sz="900" b="1" dirty="0" smtClean="0"/>
                        <a:t>Smartphone – 95%</a:t>
                      </a:r>
                      <a:endParaRPr lang="en-US" sz="900" b="1" dirty="0"/>
                    </a:p>
                  </a:txBody>
                  <a:tcPr>
                    <a:solidFill>
                      <a:srgbClr val="E6E0EC"/>
                    </a:solidFill>
                  </a:tcPr>
                </a:tc>
                <a:tc>
                  <a:txBody>
                    <a:bodyPr/>
                    <a:lstStyle/>
                    <a:p>
                      <a:pPr algn="ctr"/>
                      <a:r>
                        <a:rPr lang="en-US" sz="900" b="1" dirty="0" smtClean="0">
                          <a:solidFill>
                            <a:srgbClr val="C00000"/>
                          </a:solidFill>
                        </a:rPr>
                        <a:t>Laptop – 85%</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18"/>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News – 71%</a:t>
                      </a:r>
                      <a:endParaRPr lang="en-US" sz="900" b="1" dirty="0"/>
                    </a:p>
                  </a:txBody>
                  <a:tcPr>
                    <a:solidFill>
                      <a:schemeClr val="accent5">
                        <a:lumMod val="20000"/>
                        <a:lumOff val="80000"/>
                      </a:schemeClr>
                    </a:solidFill>
                  </a:tcPr>
                </a:tc>
                <a:tc>
                  <a:txBody>
                    <a:bodyPr/>
                    <a:lstStyle/>
                    <a:p>
                      <a:pPr algn="ctr"/>
                      <a:r>
                        <a:rPr lang="en-US" sz="900" b="1" dirty="0" smtClean="0">
                          <a:solidFill>
                            <a:srgbClr val="C00000"/>
                          </a:solidFill>
                        </a:rPr>
                        <a:t>Comedy – 80%</a:t>
                      </a:r>
                      <a:endParaRPr lang="en-US" sz="900" b="1" dirty="0">
                        <a:solidFill>
                          <a:srgbClr val="C00000"/>
                        </a:solidFill>
                      </a:endParaRPr>
                    </a:p>
                  </a:txBody>
                  <a:tcPr>
                    <a:solidFill>
                      <a:srgbClr val="E6E0EC"/>
                    </a:solidFill>
                  </a:tcPr>
                </a:tc>
                <a:tc>
                  <a:txBody>
                    <a:bodyPr/>
                    <a:lstStyle/>
                    <a:p>
                      <a:pPr algn="ctr"/>
                      <a:r>
                        <a:rPr lang="en-US" sz="900" b="1" dirty="0" smtClean="0">
                          <a:solidFill>
                            <a:srgbClr val="C00000"/>
                          </a:solidFill>
                        </a:rPr>
                        <a:t>Movies – 77%</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19"/>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67%</a:t>
                      </a:r>
                      <a:endParaRPr lang="en-US" sz="900" b="1" dirty="0"/>
                    </a:p>
                  </a:txBody>
                  <a:tcPr>
                    <a:solidFill>
                      <a:schemeClr val="accent5">
                        <a:lumMod val="20000"/>
                        <a:lumOff val="80000"/>
                      </a:schemeClr>
                    </a:solidFill>
                  </a:tcPr>
                </a:tc>
                <a:tc>
                  <a:txBody>
                    <a:bodyPr/>
                    <a:lstStyle/>
                    <a:p>
                      <a:pPr algn="ctr"/>
                      <a:r>
                        <a:rPr lang="en-US" sz="900" b="1" dirty="0" smtClean="0"/>
                        <a:t>Facebook – 65%</a:t>
                      </a:r>
                      <a:endParaRPr lang="en-US" sz="900" b="1" dirty="0"/>
                    </a:p>
                  </a:txBody>
                  <a:tcPr>
                    <a:solidFill>
                      <a:srgbClr val="E6E0EC"/>
                    </a:solidFill>
                  </a:tcPr>
                </a:tc>
                <a:tc>
                  <a:txBody>
                    <a:bodyPr/>
                    <a:lstStyle/>
                    <a:p>
                      <a:pPr algn="ctr"/>
                      <a:r>
                        <a:rPr lang="en-US" sz="900" b="1" dirty="0" smtClean="0"/>
                        <a:t>Facebook – 69%</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20"/>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Superstore – 79%</a:t>
                      </a:r>
                      <a:endParaRPr lang="en-US" sz="900" b="1" dirty="0"/>
                    </a:p>
                  </a:txBody>
                  <a:tcPr>
                    <a:solidFill>
                      <a:schemeClr val="accent5">
                        <a:lumMod val="20000"/>
                        <a:lumOff val="80000"/>
                      </a:schemeClr>
                    </a:solidFill>
                  </a:tcPr>
                </a:tc>
                <a:tc>
                  <a:txBody>
                    <a:bodyPr/>
                    <a:lstStyle/>
                    <a:p>
                      <a:pPr algn="ctr"/>
                      <a:r>
                        <a:rPr lang="en-US" sz="900" b="1" dirty="0" smtClean="0"/>
                        <a:t>Superstore – 85%</a:t>
                      </a:r>
                      <a:endParaRPr lang="en-US" sz="900" b="1" dirty="0"/>
                    </a:p>
                  </a:txBody>
                  <a:tcPr>
                    <a:solidFill>
                      <a:srgbClr val="E6E0EC"/>
                    </a:solidFill>
                  </a:tcPr>
                </a:tc>
                <a:tc>
                  <a:txBody>
                    <a:bodyPr/>
                    <a:lstStyle/>
                    <a:p>
                      <a:pPr algn="ctr"/>
                      <a:r>
                        <a:rPr lang="en-US" sz="900" b="1" dirty="0" smtClean="0">
                          <a:solidFill>
                            <a:srgbClr val="C00000"/>
                          </a:solidFill>
                        </a:rPr>
                        <a:t>Supermarket – 85%</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21"/>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67%</a:t>
                      </a:r>
                      <a:endParaRPr lang="en-US" sz="900" b="1" dirty="0"/>
                    </a:p>
                  </a:txBody>
                  <a:tcPr>
                    <a:solidFill>
                      <a:schemeClr val="accent5">
                        <a:lumMod val="20000"/>
                        <a:lumOff val="80000"/>
                      </a:schemeClr>
                    </a:solidFill>
                  </a:tcPr>
                </a:tc>
                <a:tc>
                  <a:txBody>
                    <a:bodyPr/>
                    <a:lstStyle/>
                    <a:p>
                      <a:pPr algn="ctr"/>
                      <a:r>
                        <a:rPr lang="en-US" sz="900" b="1" dirty="0" smtClean="0"/>
                        <a:t>Sedan – 45%</a:t>
                      </a:r>
                      <a:endParaRPr lang="en-US" sz="900" b="1" dirty="0"/>
                    </a:p>
                  </a:txBody>
                  <a:tcPr>
                    <a:solidFill>
                      <a:srgbClr val="E6E0EC"/>
                    </a:solidFill>
                  </a:tcPr>
                </a:tc>
                <a:tc>
                  <a:txBody>
                    <a:bodyPr/>
                    <a:lstStyle/>
                    <a:p>
                      <a:pPr algn="ctr"/>
                      <a:r>
                        <a:rPr lang="en-US" sz="900" b="1" dirty="0" smtClean="0"/>
                        <a:t>Sedan – 38%</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22"/>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Toyota</a:t>
                      </a:r>
                      <a:r>
                        <a:rPr lang="en-US" sz="900" b="1" baseline="0" dirty="0" smtClean="0"/>
                        <a:t> </a:t>
                      </a:r>
                      <a:r>
                        <a:rPr lang="en-US" sz="900" b="1" dirty="0" smtClean="0"/>
                        <a:t>– 17%</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baseline="0" dirty="0" smtClean="0">
                          <a:solidFill>
                            <a:srgbClr val="C00000"/>
                          </a:solidFill>
                        </a:rPr>
                        <a:t>Honda </a:t>
                      </a:r>
                      <a:r>
                        <a:rPr lang="en-US" sz="900" b="1" dirty="0" smtClean="0">
                          <a:solidFill>
                            <a:srgbClr val="C00000"/>
                          </a:solidFill>
                        </a:rPr>
                        <a:t>– 20%</a:t>
                      </a:r>
                      <a:endParaRPr lang="en-US" sz="900" b="1" dirty="0">
                        <a:solidFill>
                          <a:srgbClr val="C00000"/>
                        </a:solidFill>
                      </a:endParaRPr>
                    </a:p>
                  </a:txBody>
                  <a:tcPr>
                    <a:lnB w="12700" cap="flat" cmpd="sng" algn="ctr">
                      <a:solidFill>
                        <a:schemeClr val="tx1"/>
                      </a:solidFill>
                      <a:prstDash val="solid"/>
                      <a:round/>
                      <a:headEnd type="none" w="med" len="med"/>
                      <a:tailEnd type="none" w="med" len="med"/>
                    </a:lnB>
                    <a:solidFill>
                      <a:srgbClr val="E6E0EC"/>
                    </a:solidFill>
                  </a:tcPr>
                </a:tc>
                <a:tc>
                  <a:txBody>
                    <a:bodyPr/>
                    <a:lstStyle/>
                    <a:p>
                      <a:pPr algn="ctr"/>
                      <a:r>
                        <a:rPr lang="en-US" sz="900" b="1" dirty="0" smtClean="0"/>
                        <a:t>Honda – 46%</a:t>
                      </a:r>
                      <a:endParaRPr lang="en-US" sz="900" b="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23"/>
                  </a:ext>
                </a:extLst>
              </a:tr>
            </a:tbl>
          </a:graphicData>
        </a:graphic>
      </p:graphicFrame>
      <p:graphicFrame>
        <p:nvGraphicFramePr>
          <p:cNvPr id="6" name="Table 5"/>
          <p:cNvGraphicFramePr>
            <a:graphicFrameLocks noGrp="1"/>
          </p:cNvGraphicFramePr>
          <p:nvPr>
            <p:extLst/>
          </p:nvPr>
        </p:nvGraphicFramePr>
        <p:xfrm>
          <a:off x="5867400" y="4114800"/>
          <a:ext cx="3200400" cy="2667000"/>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36676">
                <a:tc gridSpan="4">
                  <a:txBody>
                    <a:bodyPr/>
                    <a:lstStyle/>
                    <a:p>
                      <a:pPr algn="ctr"/>
                      <a:r>
                        <a:rPr lang="en-US" sz="1200" b="1" dirty="0" smtClean="0">
                          <a:solidFill>
                            <a:schemeClr val="accent1">
                              <a:lumMod val="75000"/>
                            </a:schemeClr>
                          </a:solidFill>
                        </a:rPr>
                        <a:t>G A M B L I N G / G A M I N G   P O T E N T I A L</a:t>
                      </a:r>
                      <a:endParaRPr lang="en-US" sz="1200" b="1" dirty="0">
                        <a:solidFill>
                          <a:schemeClr val="accent1">
                            <a:lumMod val="75000"/>
                          </a:schemeClr>
                        </a:solidFill>
                      </a:endParaRPr>
                    </a:p>
                  </a:txBody>
                  <a:tcPr anchor="ctr">
                    <a:solidFill>
                      <a:schemeClr val="bg1">
                        <a:lumMod val="95000"/>
                      </a:schemeClr>
                    </a:solidFill>
                  </a:tcPr>
                </a:tc>
                <a:tc hMerge="1">
                  <a:txBody>
                    <a:bodyPr/>
                    <a:lstStyle/>
                    <a:p>
                      <a:endParaRPr lang="en-US" dirty="0"/>
                    </a:p>
                  </a:txBody>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594418">
                <a:tc>
                  <a:txBody>
                    <a:bodyPr/>
                    <a:lstStyle/>
                    <a:p>
                      <a:pPr algn="ctr"/>
                      <a:endParaRPr lang="en-US" sz="1200" b="1" dirty="0">
                        <a:solidFill>
                          <a:schemeClr val="accent1">
                            <a:lumMod val="75000"/>
                          </a:schemeClr>
                        </a:solidFill>
                      </a:endParaRPr>
                    </a:p>
                  </a:txBody>
                  <a:tcPr anchor="ctr">
                    <a:solidFill>
                      <a:schemeClr val="bg1">
                        <a:lumMod val="95000"/>
                      </a:schemeClr>
                    </a:solidFill>
                  </a:tcPr>
                </a:tc>
                <a:tc>
                  <a:txBody>
                    <a:bodyPr/>
                    <a:lstStyle/>
                    <a:p>
                      <a:pPr algn="ctr"/>
                      <a:r>
                        <a:rPr lang="en-US" sz="1050" b="1" dirty="0" smtClean="0">
                          <a:solidFill>
                            <a:schemeClr val="bg1"/>
                          </a:solidFill>
                        </a:rPr>
                        <a:t>High Frequency</a:t>
                      </a:r>
                      <a:r>
                        <a:rPr lang="en-US" sz="1050" b="1" baseline="0" dirty="0" smtClean="0">
                          <a:solidFill>
                            <a:schemeClr val="bg1"/>
                          </a:solidFill>
                        </a:rPr>
                        <a:t> </a:t>
                      </a:r>
                      <a:r>
                        <a:rPr lang="en-US" sz="1050" b="1" dirty="0" smtClean="0">
                          <a:solidFill>
                            <a:schemeClr val="bg1"/>
                          </a:solidFill>
                        </a:rPr>
                        <a:t>Players</a:t>
                      </a:r>
                    </a:p>
                  </a:txBody>
                  <a:tcPr anchor="ctr">
                    <a:solidFill>
                      <a:schemeClr val="accent1"/>
                    </a:solidFill>
                  </a:tcPr>
                </a:tc>
                <a:tc>
                  <a:txBody>
                    <a:bodyPr/>
                    <a:lstStyle/>
                    <a:p>
                      <a:pPr algn="ctr"/>
                      <a:r>
                        <a:rPr lang="en-US" sz="1050" b="1" dirty="0" smtClean="0">
                          <a:solidFill>
                            <a:schemeClr val="bg1"/>
                          </a:solidFill>
                        </a:rPr>
                        <a:t>Low </a:t>
                      </a:r>
                    </a:p>
                    <a:p>
                      <a:pPr algn="ctr"/>
                      <a:r>
                        <a:rPr lang="en-US" sz="1050" b="1" dirty="0" smtClean="0">
                          <a:solidFill>
                            <a:schemeClr val="bg1"/>
                          </a:solidFill>
                        </a:rPr>
                        <a:t>Frequency Players</a:t>
                      </a:r>
                      <a:endParaRPr lang="en-US" sz="1050" b="1" dirty="0">
                        <a:solidFill>
                          <a:schemeClr val="bg1"/>
                        </a:solidFill>
                      </a:endParaRPr>
                    </a:p>
                  </a:txBody>
                  <a:tcPr anchor="ctr">
                    <a:solidFill>
                      <a:schemeClr val="accent4"/>
                    </a:solidFill>
                  </a:tcPr>
                </a:tc>
                <a:tc>
                  <a:txBody>
                    <a:bodyPr/>
                    <a:lstStyle/>
                    <a:p>
                      <a:pPr algn="ctr"/>
                      <a:r>
                        <a:rPr lang="en-US" sz="1050" b="1" dirty="0" smtClean="0">
                          <a:solidFill>
                            <a:schemeClr val="bg1"/>
                          </a:solidFill>
                        </a:rPr>
                        <a:t>Non-Players</a:t>
                      </a:r>
                      <a:endParaRPr lang="en-US" sz="1050" b="1" dirty="0">
                        <a:solidFill>
                          <a:schemeClr val="bg1"/>
                        </a:solidFill>
                      </a:endParaRPr>
                    </a:p>
                  </a:txBody>
                  <a:tcPr anchor="ctr">
                    <a:solidFill>
                      <a:srgbClr val="C0504D"/>
                    </a:solidFill>
                  </a:tcPr>
                </a:tc>
                <a:extLst>
                  <a:ext uri="{0D108BD9-81ED-4DB2-BD59-A6C34878D82A}">
                    <a16:rowId xmlns:a16="http://schemas.microsoft.com/office/drawing/2014/main" val="10001"/>
                  </a:ext>
                </a:extLst>
              </a:tr>
              <a:tr h="265208">
                <a:tc>
                  <a:txBody>
                    <a:bodyPr/>
                    <a:lstStyle/>
                    <a:p>
                      <a:pPr algn="r"/>
                      <a:r>
                        <a:rPr lang="en-US" sz="1050" b="1" dirty="0" smtClean="0"/>
                        <a:t>Risk Meter</a:t>
                      </a:r>
                      <a:endParaRPr lang="en-US" sz="1050" b="1" dirty="0"/>
                    </a:p>
                  </a:txBody>
                  <a:tcPr anchor="ctr"/>
                </a:tc>
                <a:tc>
                  <a:txBody>
                    <a:bodyPr/>
                    <a:lstStyle/>
                    <a:p>
                      <a:pPr algn="ctr"/>
                      <a:r>
                        <a:rPr lang="en-US" sz="1050" b="0" i="0" dirty="0" smtClean="0"/>
                        <a:t>14</a:t>
                      </a:r>
                      <a:endParaRPr lang="en-US" sz="1050" b="0" i="0" dirty="0"/>
                    </a:p>
                  </a:txBody>
                  <a:tcPr anchor="ctr">
                    <a:solidFill>
                      <a:schemeClr val="accent1">
                        <a:lumMod val="20000"/>
                        <a:lumOff val="80000"/>
                      </a:schemeClr>
                    </a:solidFill>
                  </a:tcPr>
                </a:tc>
                <a:tc>
                  <a:txBody>
                    <a:bodyPr/>
                    <a:lstStyle/>
                    <a:p>
                      <a:pPr algn="ctr"/>
                      <a:r>
                        <a:rPr lang="en-US" sz="1050" b="0" i="0" dirty="0" smtClean="0"/>
                        <a:t>14</a:t>
                      </a:r>
                      <a:endParaRPr lang="en-US" sz="1050" b="0" i="0" dirty="0"/>
                    </a:p>
                  </a:txBody>
                  <a:tcPr anchor="ctr">
                    <a:solidFill>
                      <a:srgbClr val="E6E0EC"/>
                    </a:solidFill>
                  </a:tcPr>
                </a:tc>
                <a:tc>
                  <a:txBody>
                    <a:bodyPr/>
                    <a:lstStyle/>
                    <a:p>
                      <a:pPr algn="ctr"/>
                      <a:r>
                        <a:rPr lang="en-US" sz="1050" b="0" i="0" dirty="0" smtClean="0"/>
                        <a:t>12</a:t>
                      </a:r>
                      <a:endParaRPr lang="en-US" sz="1050" b="0" i="0" dirty="0"/>
                    </a:p>
                  </a:txBody>
                  <a:tcPr anchor="ctr">
                    <a:solidFill>
                      <a:srgbClr val="F2DCDB"/>
                    </a:solidFill>
                  </a:tcPr>
                </a:tc>
                <a:extLst>
                  <a:ext uri="{0D108BD9-81ED-4DB2-BD59-A6C34878D82A}">
                    <a16:rowId xmlns:a16="http://schemas.microsoft.com/office/drawing/2014/main" val="10002"/>
                  </a:ext>
                </a:extLst>
              </a:tr>
              <a:tr h="602745">
                <a:tc>
                  <a:txBody>
                    <a:bodyPr/>
                    <a:lstStyle/>
                    <a:p>
                      <a:pPr algn="r"/>
                      <a:r>
                        <a:rPr lang="en-US" sz="1050" b="1" dirty="0" smtClean="0"/>
                        <a:t>Gaming/ Gambling Tendency</a:t>
                      </a:r>
                      <a:endParaRPr lang="en-US" sz="1050" b="1" dirty="0"/>
                    </a:p>
                  </a:txBody>
                  <a:tcPr anchor="ctr"/>
                </a:tc>
                <a:tc>
                  <a:txBody>
                    <a:bodyPr/>
                    <a:lstStyle/>
                    <a:p>
                      <a:pPr algn="ctr"/>
                      <a:r>
                        <a:rPr lang="en-US" sz="1050" b="0" i="0" dirty="0" smtClean="0"/>
                        <a:t>15</a:t>
                      </a:r>
                      <a:endParaRPr lang="en-US" sz="1050" b="0" i="0" dirty="0"/>
                    </a:p>
                  </a:txBody>
                  <a:tcPr anchor="ctr">
                    <a:solidFill>
                      <a:schemeClr val="accent1">
                        <a:lumMod val="20000"/>
                        <a:lumOff val="80000"/>
                      </a:schemeClr>
                    </a:solidFill>
                  </a:tcPr>
                </a:tc>
                <a:tc>
                  <a:txBody>
                    <a:bodyPr/>
                    <a:lstStyle/>
                    <a:p>
                      <a:pPr algn="ctr"/>
                      <a:r>
                        <a:rPr lang="en-US" sz="1050" b="0" i="0" dirty="0" smtClean="0"/>
                        <a:t>13</a:t>
                      </a:r>
                      <a:endParaRPr lang="en-US" sz="1050" b="0" i="0" dirty="0"/>
                    </a:p>
                  </a:txBody>
                  <a:tcPr anchor="ctr">
                    <a:solidFill>
                      <a:srgbClr val="E6E0EC"/>
                    </a:solidFill>
                  </a:tcPr>
                </a:tc>
                <a:tc>
                  <a:txBody>
                    <a:bodyPr/>
                    <a:lstStyle/>
                    <a:p>
                      <a:pPr algn="ctr"/>
                      <a:r>
                        <a:rPr lang="en-US" sz="1050" b="0" i="0" dirty="0" smtClean="0"/>
                        <a:t>11</a:t>
                      </a:r>
                      <a:endParaRPr lang="en-US" sz="1050" b="0" i="0" dirty="0"/>
                    </a:p>
                  </a:txBody>
                  <a:tcPr anchor="ctr">
                    <a:solidFill>
                      <a:srgbClr val="F2DCDB"/>
                    </a:solidFill>
                  </a:tcPr>
                </a:tc>
                <a:extLst>
                  <a:ext uri="{0D108BD9-81ED-4DB2-BD59-A6C34878D82A}">
                    <a16:rowId xmlns:a16="http://schemas.microsoft.com/office/drawing/2014/main" val="10003"/>
                  </a:ext>
                </a:extLst>
              </a:tr>
              <a:tr h="602745">
                <a:tc>
                  <a:txBody>
                    <a:bodyPr/>
                    <a:lstStyle/>
                    <a:p>
                      <a:pPr algn="r"/>
                      <a:r>
                        <a:rPr lang="en-US" sz="1050" b="1" dirty="0" smtClean="0"/>
                        <a:t>Maryland Lottery Perception</a:t>
                      </a:r>
                      <a:endParaRPr lang="en-US" sz="1050" b="1" dirty="0"/>
                    </a:p>
                  </a:txBody>
                  <a:tcPr anchor="ctr"/>
                </a:tc>
                <a:tc>
                  <a:txBody>
                    <a:bodyPr/>
                    <a:lstStyle/>
                    <a:p>
                      <a:pPr algn="ctr"/>
                      <a:r>
                        <a:rPr lang="en-US" sz="1050" b="0" i="0" dirty="0" smtClean="0"/>
                        <a:t>31</a:t>
                      </a:r>
                      <a:endParaRPr lang="en-US" sz="1050" b="0" i="0" dirty="0"/>
                    </a:p>
                  </a:txBody>
                  <a:tcPr anchor="ctr">
                    <a:solidFill>
                      <a:schemeClr val="accent1">
                        <a:lumMod val="20000"/>
                        <a:lumOff val="80000"/>
                      </a:schemeClr>
                    </a:solidFill>
                  </a:tcPr>
                </a:tc>
                <a:tc>
                  <a:txBody>
                    <a:bodyPr/>
                    <a:lstStyle/>
                    <a:p>
                      <a:pPr algn="ctr"/>
                      <a:r>
                        <a:rPr lang="en-US" sz="1050" b="0" i="0" dirty="0" smtClean="0"/>
                        <a:t>28</a:t>
                      </a:r>
                      <a:endParaRPr lang="en-US" sz="1050" b="0" i="0" dirty="0"/>
                    </a:p>
                  </a:txBody>
                  <a:tcPr anchor="ctr">
                    <a:solidFill>
                      <a:srgbClr val="E6E0EC"/>
                    </a:solidFill>
                  </a:tcPr>
                </a:tc>
                <a:tc>
                  <a:txBody>
                    <a:bodyPr/>
                    <a:lstStyle/>
                    <a:p>
                      <a:pPr algn="ctr"/>
                      <a:r>
                        <a:rPr lang="en-US" sz="1050" b="0" i="0" dirty="0" smtClean="0"/>
                        <a:t>24</a:t>
                      </a:r>
                      <a:endParaRPr lang="en-US" sz="1050" b="0" i="0" dirty="0"/>
                    </a:p>
                  </a:txBody>
                  <a:tcPr anchor="ctr">
                    <a:solidFill>
                      <a:srgbClr val="F2DCDB"/>
                    </a:solidFill>
                  </a:tcPr>
                </a:tc>
                <a:extLst>
                  <a:ext uri="{0D108BD9-81ED-4DB2-BD59-A6C34878D82A}">
                    <a16:rowId xmlns:a16="http://schemas.microsoft.com/office/drawing/2014/main" val="10004"/>
                  </a:ext>
                </a:extLst>
              </a:tr>
              <a:tr h="265208">
                <a:tc>
                  <a:txBody>
                    <a:bodyPr/>
                    <a:lstStyle/>
                    <a:p>
                      <a:pPr algn="r"/>
                      <a:r>
                        <a:rPr lang="en-US" sz="1050" b="1" dirty="0" smtClean="0">
                          <a:solidFill>
                            <a:schemeClr val="tx1"/>
                          </a:solidFill>
                        </a:rPr>
                        <a:t>Total Score</a:t>
                      </a:r>
                      <a:endParaRPr lang="en-US" sz="1050" b="1" dirty="0">
                        <a:solidFill>
                          <a:schemeClr val="tx1"/>
                        </a:solidFill>
                      </a:endParaRPr>
                    </a:p>
                  </a:txBody>
                  <a:tcPr anchor="ctr">
                    <a:noFill/>
                  </a:tcPr>
                </a:tc>
                <a:tc>
                  <a:txBody>
                    <a:bodyPr/>
                    <a:lstStyle/>
                    <a:p>
                      <a:pPr algn="ctr"/>
                      <a:r>
                        <a:rPr lang="en-US" sz="1050" b="1" i="0" dirty="0" smtClean="0"/>
                        <a:t>60</a:t>
                      </a:r>
                      <a:endParaRPr lang="en-US" sz="1050" b="1" i="0" dirty="0"/>
                    </a:p>
                  </a:txBody>
                  <a:tcPr anchor="ctr">
                    <a:solidFill>
                      <a:schemeClr val="accent1">
                        <a:lumMod val="20000"/>
                        <a:lumOff val="80000"/>
                      </a:schemeClr>
                    </a:solidFill>
                  </a:tcPr>
                </a:tc>
                <a:tc>
                  <a:txBody>
                    <a:bodyPr/>
                    <a:lstStyle/>
                    <a:p>
                      <a:pPr algn="ctr"/>
                      <a:r>
                        <a:rPr lang="en-US" sz="1050" b="1" i="0" dirty="0" smtClean="0"/>
                        <a:t>55</a:t>
                      </a:r>
                      <a:endParaRPr lang="en-US" sz="1050" b="1" i="0" dirty="0"/>
                    </a:p>
                  </a:txBody>
                  <a:tcPr anchor="ctr">
                    <a:solidFill>
                      <a:srgbClr val="E6E0EC"/>
                    </a:solidFill>
                  </a:tcPr>
                </a:tc>
                <a:tc>
                  <a:txBody>
                    <a:bodyPr/>
                    <a:lstStyle/>
                    <a:p>
                      <a:pPr algn="ctr"/>
                      <a:r>
                        <a:rPr lang="en-US" sz="1050" b="1" i="0" dirty="0" smtClean="0"/>
                        <a:t>47</a:t>
                      </a:r>
                      <a:endParaRPr lang="en-US" sz="1050" b="1" i="0" dirty="0"/>
                    </a:p>
                  </a:txBody>
                  <a:tcPr anchor="ctr">
                    <a:solidFill>
                      <a:srgbClr val="F2DCDB"/>
                    </a:solidFill>
                  </a:tcP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916002147"/>
              </p:ext>
            </p:extLst>
          </p:nvPr>
        </p:nvGraphicFramePr>
        <p:xfrm>
          <a:off x="5867400" y="1269999"/>
          <a:ext cx="3200400" cy="2768601"/>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267541">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lumMod val="75000"/>
                            </a:schemeClr>
                          </a:solidFill>
                        </a:rPr>
                        <a:t>C U R </a:t>
                      </a:r>
                      <a:r>
                        <a:rPr lang="en-US" sz="1200" b="1" dirty="0" err="1" smtClean="0">
                          <a:solidFill>
                            <a:schemeClr val="accent1">
                              <a:lumMod val="75000"/>
                            </a:schemeClr>
                          </a:solidFill>
                        </a:rPr>
                        <a:t>R</a:t>
                      </a:r>
                      <a:r>
                        <a:rPr lang="en-US" sz="1200" b="1" dirty="0" smtClean="0">
                          <a:solidFill>
                            <a:schemeClr val="accent1">
                              <a:lumMod val="75000"/>
                            </a:schemeClr>
                          </a:solidFill>
                        </a:rPr>
                        <a:t> E N T</a:t>
                      </a:r>
                      <a:r>
                        <a:rPr lang="en-US" sz="1200" b="1" baseline="0" dirty="0" smtClean="0">
                          <a:solidFill>
                            <a:schemeClr val="accent1">
                              <a:lumMod val="75000"/>
                            </a:schemeClr>
                          </a:solidFill>
                        </a:rPr>
                        <a:t>  L O T </a:t>
                      </a:r>
                      <a:r>
                        <a:rPr lang="en-US" sz="1200" b="1" baseline="0" dirty="0" err="1" smtClean="0">
                          <a:solidFill>
                            <a:schemeClr val="accent1">
                              <a:lumMod val="75000"/>
                            </a:schemeClr>
                          </a:solidFill>
                        </a:rPr>
                        <a:t>T</a:t>
                      </a:r>
                      <a:r>
                        <a:rPr lang="en-US" sz="1200" b="1" baseline="0" dirty="0" smtClean="0">
                          <a:solidFill>
                            <a:schemeClr val="accent1">
                              <a:lumMod val="75000"/>
                            </a:schemeClr>
                          </a:solidFill>
                        </a:rPr>
                        <a:t> E R Y  P L A Y</a:t>
                      </a:r>
                      <a:endParaRPr lang="en-US" sz="1200" b="1" dirty="0">
                        <a:solidFill>
                          <a:schemeClr val="accent1">
                            <a:lumMod val="75000"/>
                          </a:schemeClr>
                        </a:solidFill>
                      </a:endParaRPr>
                    </a:p>
                  </a:txBody>
                  <a:tcPr anchor="ctr">
                    <a:solidFill>
                      <a:schemeClr val="bg1">
                        <a:lumMod val="95000"/>
                      </a:schemeClr>
                    </a:solidFill>
                  </a:tcPr>
                </a:tc>
                <a:tc hMerge="1">
                  <a:txBody>
                    <a:bodyPr/>
                    <a:lstStyle/>
                    <a:p>
                      <a:endParaRPr lang="en-US" dirty="0"/>
                    </a:p>
                  </a:txBody>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557376">
                <a:tc>
                  <a:txBody>
                    <a:bodyPr/>
                    <a:lstStyle/>
                    <a:p>
                      <a:pPr algn="ctr"/>
                      <a:endParaRPr lang="en-US" sz="1200" b="1" dirty="0">
                        <a:solidFill>
                          <a:schemeClr val="accent1">
                            <a:lumMod val="75000"/>
                          </a:schemeClr>
                        </a:solidFill>
                      </a:endParaRPr>
                    </a:p>
                  </a:txBody>
                  <a:tcPr anchor="ctr">
                    <a:solidFill>
                      <a:schemeClr val="bg1">
                        <a:lumMod val="95000"/>
                      </a:schemeClr>
                    </a:solidFill>
                  </a:tcPr>
                </a:tc>
                <a:tc>
                  <a:txBody>
                    <a:bodyPr/>
                    <a:lstStyle/>
                    <a:p>
                      <a:pPr algn="ctr"/>
                      <a:r>
                        <a:rPr lang="en-US" sz="1050" b="1" dirty="0" smtClean="0">
                          <a:solidFill>
                            <a:schemeClr val="bg1"/>
                          </a:solidFill>
                        </a:rPr>
                        <a:t>High Frequency</a:t>
                      </a:r>
                      <a:r>
                        <a:rPr lang="en-US" sz="1050" b="1" baseline="0" dirty="0" smtClean="0">
                          <a:solidFill>
                            <a:schemeClr val="bg1"/>
                          </a:solidFill>
                        </a:rPr>
                        <a:t> </a:t>
                      </a:r>
                      <a:r>
                        <a:rPr lang="en-US" sz="1050" b="1" dirty="0" smtClean="0">
                          <a:solidFill>
                            <a:schemeClr val="bg1"/>
                          </a:solidFill>
                        </a:rPr>
                        <a:t>Players</a:t>
                      </a:r>
                    </a:p>
                  </a:txBody>
                  <a:tcPr anchor="ctr">
                    <a:solidFill>
                      <a:schemeClr val="accent1"/>
                    </a:solidFill>
                  </a:tcPr>
                </a:tc>
                <a:tc>
                  <a:txBody>
                    <a:bodyPr/>
                    <a:lstStyle/>
                    <a:p>
                      <a:pPr algn="ctr"/>
                      <a:r>
                        <a:rPr lang="en-US" sz="1050" b="1" dirty="0" smtClean="0">
                          <a:solidFill>
                            <a:schemeClr val="bg1"/>
                          </a:solidFill>
                        </a:rPr>
                        <a:t>Low </a:t>
                      </a:r>
                    </a:p>
                    <a:p>
                      <a:pPr algn="ctr"/>
                      <a:r>
                        <a:rPr lang="en-US" sz="1050" b="1" dirty="0" smtClean="0">
                          <a:solidFill>
                            <a:schemeClr val="bg1"/>
                          </a:solidFill>
                        </a:rPr>
                        <a:t>Frequency Players</a:t>
                      </a:r>
                      <a:endParaRPr lang="en-US" sz="1050" b="1" dirty="0">
                        <a:solidFill>
                          <a:schemeClr val="bg1"/>
                        </a:solidFill>
                      </a:endParaRPr>
                    </a:p>
                  </a:txBody>
                  <a:tcPr anchor="ctr">
                    <a:solidFill>
                      <a:srgbClr val="8064A2"/>
                    </a:solidFill>
                  </a:tcPr>
                </a:tc>
                <a:tc>
                  <a:txBody>
                    <a:bodyPr/>
                    <a:lstStyle/>
                    <a:p>
                      <a:pPr algn="ctr"/>
                      <a:r>
                        <a:rPr lang="en-US" sz="1050" b="1" dirty="0" smtClean="0">
                          <a:solidFill>
                            <a:schemeClr val="bg1"/>
                          </a:solidFill>
                        </a:rPr>
                        <a:t>Non-Players</a:t>
                      </a:r>
                      <a:endParaRPr lang="en-US" sz="1050" b="1" dirty="0">
                        <a:solidFill>
                          <a:schemeClr val="bg1"/>
                        </a:solidFill>
                      </a:endParaRPr>
                    </a:p>
                  </a:txBody>
                  <a:tcPr anchor="ctr">
                    <a:solidFill>
                      <a:schemeClr val="accent2"/>
                    </a:solidFill>
                  </a:tcPr>
                </a:tc>
                <a:extLst>
                  <a:ext uri="{0D108BD9-81ED-4DB2-BD59-A6C34878D82A}">
                    <a16:rowId xmlns:a16="http://schemas.microsoft.com/office/drawing/2014/main" val="10001"/>
                  </a:ext>
                </a:extLst>
              </a:tr>
              <a:tr h="322581">
                <a:tc>
                  <a:txBody>
                    <a:bodyPr/>
                    <a:lstStyle/>
                    <a:p>
                      <a:pPr algn="r"/>
                      <a:r>
                        <a:rPr lang="en-US" sz="1050" b="1" dirty="0" smtClean="0"/>
                        <a:t>Daily</a:t>
                      </a:r>
                      <a:r>
                        <a:rPr lang="en-US" sz="1050" b="1" baseline="0" dirty="0" smtClean="0"/>
                        <a:t> Games</a:t>
                      </a:r>
                      <a:endParaRPr lang="en-US" sz="1050" b="1" dirty="0"/>
                    </a:p>
                  </a:txBody>
                  <a:tcPr anchor="ctr"/>
                </a:tc>
                <a:tc>
                  <a:txBody>
                    <a:bodyPr/>
                    <a:lstStyle/>
                    <a:p>
                      <a:pPr algn="ctr"/>
                      <a:r>
                        <a:rPr lang="en-US" sz="1050" i="0" dirty="0" smtClean="0">
                          <a:solidFill>
                            <a:schemeClr val="tx1"/>
                          </a:solidFill>
                        </a:rPr>
                        <a:t>42%</a:t>
                      </a:r>
                      <a:endParaRPr lang="en-US" sz="1050" i="0" dirty="0">
                        <a:solidFill>
                          <a:schemeClr val="tx1"/>
                        </a:solidFill>
                      </a:endParaRPr>
                    </a:p>
                  </a:txBody>
                  <a:tcPr anchor="ctr">
                    <a:solidFill>
                      <a:schemeClr val="accent1">
                        <a:lumMod val="20000"/>
                        <a:lumOff val="80000"/>
                      </a:schemeClr>
                    </a:solidFill>
                  </a:tcPr>
                </a:tc>
                <a:tc>
                  <a:txBody>
                    <a:bodyPr/>
                    <a:lstStyle/>
                    <a:p>
                      <a:pPr algn="ctr"/>
                      <a:r>
                        <a:rPr lang="en-US" sz="1050" i="0" dirty="0" smtClean="0">
                          <a:solidFill>
                            <a:schemeClr val="tx1"/>
                          </a:solidFill>
                        </a:rPr>
                        <a:t>15%</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2"/>
                  </a:ext>
                </a:extLst>
              </a:tr>
              <a:tr h="304800">
                <a:tc>
                  <a:txBody>
                    <a:bodyPr/>
                    <a:lstStyle/>
                    <a:p>
                      <a:pPr algn="r"/>
                      <a:r>
                        <a:rPr lang="en-US" sz="1050" b="1" dirty="0" smtClean="0"/>
                        <a:t>Jackpot</a:t>
                      </a:r>
                      <a:endParaRPr lang="en-US" sz="1050" b="1" dirty="0"/>
                    </a:p>
                  </a:txBody>
                  <a:tcPr anchor="ctr"/>
                </a:tc>
                <a:tc>
                  <a:txBody>
                    <a:bodyPr/>
                    <a:lstStyle/>
                    <a:p>
                      <a:pPr algn="ctr"/>
                      <a:r>
                        <a:rPr lang="en-US" sz="1050" i="0" dirty="0" smtClean="0">
                          <a:solidFill>
                            <a:schemeClr val="tx1"/>
                          </a:solidFill>
                        </a:rPr>
                        <a:t>79%</a:t>
                      </a:r>
                      <a:endParaRPr lang="en-US" sz="1050" i="0" dirty="0">
                        <a:solidFill>
                          <a:schemeClr val="tx1"/>
                        </a:solidFill>
                      </a:endParaRPr>
                    </a:p>
                  </a:txBody>
                  <a:tcPr anchor="ctr">
                    <a:solidFill>
                      <a:schemeClr val="accent1">
                        <a:lumMod val="20000"/>
                        <a:lumOff val="80000"/>
                      </a:schemeClr>
                    </a:solidFill>
                  </a:tcPr>
                </a:tc>
                <a:tc>
                  <a:txBody>
                    <a:bodyPr/>
                    <a:lstStyle/>
                    <a:p>
                      <a:pPr algn="ctr"/>
                      <a:r>
                        <a:rPr lang="en-US" sz="1050" i="0" dirty="0" smtClean="0">
                          <a:solidFill>
                            <a:schemeClr val="tx1"/>
                          </a:solidFill>
                        </a:rPr>
                        <a:t>85%</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3"/>
                  </a:ext>
                </a:extLst>
              </a:tr>
              <a:tr h="304800">
                <a:tc>
                  <a:txBody>
                    <a:bodyPr/>
                    <a:lstStyle/>
                    <a:p>
                      <a:pPr algn="r"/>
                      <a:r>
                        <a:rPr lang="en-US" sz="1050" b="1" dirty="0" smtClean="0"/>
                        <a:t>Scratch-Offs</a:t>
                      </a:r>
                      <a:endParaRPr lang="en-US" sz="1050" b="1" dirty="0"/>
                    </a:p>
                  </a:txBody>
                  <a:tcPr anchor="ctr"/>
                </a:tc>
                <a:tc>
                  <a:txBody>
                    <a:bodyPr/>
                    <a:lstStyle/>
                    <a:p>
                      <a:pPr algn="ctr"/>
                      <a:r>
                        <a:rPr lang="en-US" sz="1050" i="0" dirty="0" smtClean="0">
                          <a:solidFill>
                            <a:schemeClr val="tx1"/>
                          </a:solidFill>
                        </a:rPr>
                        <a:t>54%</a:t>
                      </a:r>
                      <a:endParaRPr lang="en-US" sz="1050" i="0" dirty="0">
                        <a:solidFill>
                          <a:schemeClr val="tx1"/>
                        </a:solidFill>
                      </a:endParaRPr>
                    </a:p>
                  </a:txBody>
                  <a:tcPr anchor="ctr">
                    <a:solidFill>
                      <a:schemeClr val="accent1">
                        <a:lumMod val="20000"/>
                        <a:lumOff val="80000"/>
                      </a:schemeClr>
                    </a:solidFill>
                  </a:tcPr>
                </a:tc>
                <a:tc>
                  <a:txBody>
                    <a:bodyPr/>
                    <a:lstStyle/>
                    <a:p>
                      <a:pPr algn="ctr"/>
                      <a:r>
                        <a:rPr lang="en-US" sz="1050" i="0" dirty="0" smtClean="0">
                          <a:solidFill>
                            <a:schemeClr val="tx1"/>
                          </a:solidFill>
                        </a:rPr>
                        <a:t>55%</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4"/>
                  </a:ext>
                </a:extLst>
              </a:tr>
              <a:tr h="116841">
                <a:tc>
                  <a:txBody>
                    <a:bodyPr/>
                    <a:lstStyle/>
                    <a:p>
                      <a:pPr algn="r"/>
                      <a:r>
                        <a:rPr lang="en-US" sz="1050" b="1" dirty="0" smtClean="0">
                          <a:solidFill>
                            <a:schemeClr val="tx1"/>
                          </a:solidFill>
                        </a:rPr>
                        <a:t>Monitor</a:t>
                      </a:r>
                      <a:r>
                        <a:rPr lang="en-US" sz="1050" b="1" baseline="0" dirty="0" smtClean="0">
                          <a:solidFill>
                            <a:schemeClr val="tx1"/>
                          </a:solidFill>
                        </a:rPr>
                        <a:t> Games</a:t>
                      </a:r>
                      <a:endParaRPr lang="en-US" sz="1050" b="1" dirty="0">
                        <a:solidFill>
                          <a:schemeClr val="tx1"/>
                        </a:solidFill>
                      </a:endParaRPr>
                    </a:p>
                  </a:txBody>
                  <a:tcPr anchor="ctr">
                    <a:noFill/>
                  </a:tcPr>
                </a:tc>
                <a:tc>
                  <a:txBody>
                    <a:bodyPr/>
                    <a:lstStyle/>
                    <a:p>
                      <a:pPr algn="ctr"/>
                      <a:r>
                        <a:rPr lang="en-US" sz="1050" i="0" dirty="0" smtClean="0">
                          <a:solidFill>
                            <a:schemeClr val="tx1"/>
                          </a:solidFill>
                        </a:rPr>
                        <a:t>8%</a:t>
                      </a:r>
                      <a:endParaRPr lang="en-US" sz="1050" i="0" dirty="0">
                        <a:solidFill>
                          <a:schemeClr val="tx1"/>
                        </a:solidFill>
                      </a:endParaRPr>
                    </a:p>
                  </a:txBody>
                  <a:tcPr anchor="ctr">
                    <a:solidFill>
                      <a:schemeClr val="accent1">
                        <a:lumMod val="20000"/>
                        <a:lumOff val="80000"/>
                      </a:schemeClr>
                    </a:solidFill>
                  </a:tcPr>
                </a:tc>
                <a:tc>
                  <a:txBody>
                    <a:bodyPr/>
                    <a:lstStyle/>
                    <a:p>
                      <a:pPr algn="ctr"/>
                      <a:r>
                        <a:rPr lang="en-US" sz="1050" i="0" dirty="0" smtClean="0">
                          <a:solidFill>
                            <a:schemeClr val="tx1"/>
                          </a:solidFill>
                        </a:rPr>
                        <a:t>0%</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5"/>
                  </a:ext>
                </a:extLst>
              </a:tr>
              <a:tr h="579120">
                <a:tc>
                  <a:txBody>
                    <a:bodyPr/>
                    <a:lstStyle/>
                    <a:p>
                      <a:pPr algn="r"/>
                      <a:r>
                        <a:rPr lang="en-US" sz="1050" b="1" dirty="0" smtClean="0">
                          <a:solidFill>
                            <a:schemeClr val="tx1"/>
                          </a:solidFill>
                        </a:rPr>
                        <a:t>Total Annual </a:t>
                      </a:r>
                      <a:r>
                        <a:rPr lang="en-US" sz="1050" b="1" baseline="0" dirty="0" smtClean="0">
                          <a:solidFill>
                            <a:schemeClr val="tx1"/>
                          </a:solidFill>
                        </a:rPr>
                        <a:t>Spend</a:t>
                      </a:r>
                      <a:endParaRPr lang="en-US" sz="1050" b="1" dirty="0">
                        <a:solidFill>
                          <a:schemeClr val="tx1"/>
                        </a:solidFill>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tx1"/>
                          </a:solidFill>
                        </a:rPr>
                        <a:t>$594</a:t>
                      </a:r>
                      <a:endParaRPr lang="en-US" sz="1050" b="1" dirty="0">
                        <a:solidFill>
                          <a:schemeClr val="tx1"/>
                        </a:solidFill>
                      </a:endParaRP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tx1"/>
                          </a:solidFill>
                        </a:rPr>
                        <a:t>$39</a:t>
                      </a:r>
                      <a:endParaRPr lang="en-US" sz="1050" b="1"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901335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5679033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9158" name="think-cell Slide" r:id="rId4" imgW="381" imgH="381" progId="TCLayout.ActiveDocument.1">
                  <p:embed/>
                </p:oleObj>
              </mc:Choice>
              <mc:Fallback>
                <p:oleObj name="think-cell Slide" r:id="rId4" imgW="381" imgH="38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Text Placeholder 1"/>
          <p:cNvSpPr>
            <a:spLocks noGrp="1"/>
          </p:cNvSpPr>
          <p:nvPr>
            <p:ph type="body" sz="quarter" idx="10"/>
          </p:nvPr>
        </p:nvSpPr>
        <p:spPr>
          <a:xfrm>
            <a:off x="152400" y="152403"/>
            <a:ext cx="8991600" cy="685800"/>
          </a:xfrm>
        </p:spPr>
        <p:txBody>
          <a:bodyPr/>
          <a:lstStyle/>
          <a:p>
            <a:pPr eaLnBrk="1" hangingPunct="1">
              <a:lnSpc>
                <a:spcPct val="70000"/>
              </a:lnSpc>
            </a:pPr>
            <a:r>
              <a:rPr lang="en-US" sz="4000" dirty="0" smtClean="0">
                <a:solidFill>
                  <a:schemeClr val="tx1"/>
                </a:solidFill>
              </a:rPr>
              <a:t>Profile Comparison</a:t>
            </a:r>
          </a:p>
          <a:p>
            <a:pPr eaLnBrk="1" hangingPunct="1">
              <a:lnSpc>
                <a:spcPct val="70000"/>
              </a:lnSpc>
            </a:pPr>
            <a:r>
              <a:rPr lang="en-US" sz="2800" b="0" i="1" dirty="0" smtClean="0">
                <a:solidFill>
                  <a:schemeClr val="tx1"/>
                </a:solidFill>
              </a:rPr>
              <a:t>SUBURBAN / LOW INCOME </a:t>
            </a:r>
          </a:p>
        </p:txBody>
      </p:sp>
      <p:graphicFrame>
        <p:nvGraphicFramePr>
          <p:cNvPr id="3" name="Table 2"/>
          <p:cNvGraphicFramePr>
            <a:graphicFrameLocks noGrp="1"/>
          </p:cNvGraphicFramePr>
          <p:nvPr>
            <p:extLst>
              <p:ext uri="{D42A27DB-BD31-4B8C-83A1-F6EECF244321}">
                <p14:modId xmlns:p14="http://schemas.microsoft.com/office/powerpoint/2010/main" val="1144849746"/>
              </p:ext>
            </p:extLst>
          </p:nvPr>
        </p:nvGraphicFramePr>
        <p:xfrm>
          <a:off x="76200" y="1278466"/>
          <a:ext cx="5690907" cy="5587104"/>
        </p:xfrm>
        <a:graphic>
          <a:graphicData uri="http://schemas.openxmlformats.org/drawingml/2006/table">
            <a:tbl>
              <a:tblPr firstRow="1" bandRow="1">
                <a:tableStyleId>{5940675A-B579-460E-94D1-54222C63F5DA}</a:tableStyleId>
              </a:tblPr>
              <a:tblGrid>
                <a:gridCol w="304889">
                  <a:extLst>
                    <a:ext uri="{9D8B030D-6E8A-4147-A177-3AD203B41FA5}">
                      <a16:colId xmlns:a16="http://schemas.microsoft.com/office/drawing/2014/main" val="20000"/>
                    </a:ext>
                  </a:extLst>
                </a:gridCol>
                <a:gridCol w="1327467">
                  <a:extLst>
                    <a:ext uri="{9D8B030D-6E8A-4147-A177-3AD203B41FA5}">
                      <a16:colId xmlns:a16="http://schemas.microsoft.com/office/drawing/2014/main" val="20001"/>
                    </a:ext>
                  </a:extLst>
                </a:gridCol>
                <a:gridCol w="1333817">
                  <a:extLst>
                    <a:ext uri="{9D8B030D-6E8A-4147-A177-3AD203B41FA5}">
                      <a16:colId xmlns:a16="http://schemas.microsoft.com/office/drawing/2014/main" val="20002"/>
                    </a:ext>
                  </a:extLst>
                </a:gridCol>
                <a:gridCol w="1353134">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432590">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1100" b="1" dirty="0" smtClean="0">
                          <a:solidFill>
                            <a:schemeClr val="bg1"/>
                          </a:solidFill>
                        </a:rPr>
                        <a:t>High Frequency Players</a:t>
                      </a:r>
                    </a:p>
                  </a:txBody>
                  <a:tcPr>
                    <a:lnT w="12700" cap="flat" cmpd="sng" algn="ctr">
                      <a:solidFill>
                        <a:schemeClr val="tx1"/>
                      </a:solidFill>
                      <a:prstDash val="solid"/>
                      <a:round/>
                      <a:headEnd type="none" w="med" len="med"/>
                      <a:tailEnd type="none" w="med" len="med"/>
                    </a:lnT>
                    <a:solidFill>
                      <a:schemeClr val="accent1"/>
                    </a:solidFill>
                  </a:tcPr>
                </a:tc>
                <a:tc>
                  <a:txBody>
                    <a:bodyPr/>
                    <a:lstStyle/>
                    <a:p>
                      <a:pPr algn="ctr"/>
                      <a:r>
                        <a:rPr lang="en-US" sz="1100" b="1" dirty="0" smtClean="0">
                          <a:solidFill>
                            <a:schemeClr val="bg1"/>
                          </a:solidFill>
                        </a:rPr>
                        <a:t>Low Frequency Players</a:t>
                      </a:r>
                      <a:endParaRPr lang="en-US" sz="1100" b="1" dirty="0">
                        <a:solidFill>
                          <a:schemeClr val="bg1"/>
                        </a:solidFill>
                      </a:endParaRPr>
                    </a:p>
                  </a:txBody>
                  <a:tcPr>
                    <a:lnT w="12700" cap="flat" cmpd="sng" algn="ctr">
                      <a:solidFill>
                        <a:schemeClr val="tx1"/>
                      </a:solidFill>
                      <a:prstDash val="solid"/>
                      <a:round/>
                      <a:headEnd type="none" w="med" len="med"/>
                      <a:tailEnd type="none" w="med" len="med"/>
                    </a:lnT>
                    <a:solidFill>
                      <a:srgbClr val="8064A2"/>
                    </a:solidFill>
                  </a:tcPr>
                </a:tc>
                <a:tc>
                  <a:txBody>
                    <a:bodyPr/>
                    <a:lstStyle/>
                    <a:p>
                      <a:pPr algn="ctr"/>
                      <a:r>
                        <a:rPr lang="en-US" sz="1100" b="1" dirty="0" smtClean="0">
                          <a:solidFill>
                            <a:schemeClr val="bg1"/>
                          </a:solidFill>
                        </a:rPr>
                        <a:t>Non-Players</a:t>
                      </a:r>
                      <a:endParaRPr lang="en-US" sz="1100" b="1"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solidFill>
                  </a:tcPr>
                </a:tc>
                <a:extLst>
                  <a:ext uri="{0D108BD9-81ED-4DB2-BD59-A6C34878D82A}">
                    <a16:rowId xmlns:a16="http://schemas.microsoft.com/office/drawing/2014/main" val="10000"/>
                  </a:ext>
                </a:extLst>
              </a:tr>
              <a:tr h="224792">
                <a:tc rowSpan="13">
                  <a:txBody>
                    <a:bodyPr/>
                    <a:lstStyle/>
                    <a:p>
                      <a:pPr algn="ctr"/>
                      <a:r>
                        <a:rPr lang="en-US" sz="1050" b="1" dirty="0" smtClean="0">
                          <a:solidFill>
                            <a:schemeClr val="accent1">
                              <a:lumMod val="75000"/>
                            </a:schemeClr>
                          </a:solidFill>
                        </a:rPr>
                        <a:t>DEMOGRAPHICS</a:t>
                      </a:r>
                      <a:endParaRPr lang="en-US" sz="1050" b="1" dirty="0">
                        <a:solidFill>
                          <a:schemeClr val="accent1">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ct val="95000"/>
                        </a:lnSpc>
                      </a:pP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46 years</a:t>
                      </a:r>
                      <a:endParaRPr lang="en-US" sz="900" b="1" dirty="0"/>
                    </a:p>
                  </a:txBody>
                  <a:tcPr>
                    <a:solidFill>
                      <a:schemeClr val="accent5">
                        <a:lumMod val="20000"/>
                        <a:lumOff val="80000"/>
                      </a:schemeClr>
                    </a:solidFill>
                  </a:tcPr>
                </a:tc>
                <a:tc>
                  <a:txBody>
                    <a:bodyPr/>
                    <a:lstStyle/>
                    <a:p>
                      <a:pPr algn="ctr"/>
                      <a:r>
                        <a:rPr lang="en-US" sz="900" b="1" dirty="0" smtClean="0"/>
                        <a:t>48 years</a:t>
                      </a:r>
                      <a:endParaRPr lang="en-US" sz="900" b="1" dirty="0"/>
                    </a:p>
                  </a:txBody>
                  <a:tcPr>
                    <a:solidFill>
                      <a:schemeClr val="accent4">
                        <a:lumMod val="20000"/>
                        <a:lumOff val="80000"/>
                      </a:schemeClr>
                    </a:solidFill>
                  </a:tcPr>
                </a:tc>
                <a:tc>
                  <a:txBody>
                    <a:bodyPr/>
                    <a:lstStyle/>
                    <a:p>
                      <a:pPr algn="ctr"/>
                      <a:r>
                        <a:rPr lang="en-US" sz="900" b="1" dirty="0" smtClean="0"/>
                        <a:t>46 years</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1"/>
                  </a:ext>
                </a:extLst>
              </a:tr>
              <a:tr h="224792">
                <a:tc vMerge="1">
                  <a:txBody>
                    <a:bodyPr/>
                    <a:lstStyle/>
                    <a:p>
                      <a:pPr algn="r"/>
                      <a:endParaRPr lang="en-US" sz="900" b="1" dirty="0"/>
                    </a:p>
                  </a:txBody>
                  <a:tcPr/>
                </a:tc>
                <a:tc>
                  <a:txBody>
                    <a:bodyPr/>
                    <a:lstStyle/>
                    <a:p>
                      <a:pPr algn="r">
                        <a:lnSpc>
                          <a:spcPct val="95000"/>
                        </a:lnSpc>
                      </a:pP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Male – 47%</a:t>
                      </a:r>
                      <a:endParaRPr lang="en-US" sz="900" b="1" dirty="0"/>
                    </a:p>
                  </a:txBody>
                  <a:tcPr>
                    <a:solidFill>
                      <a:schemeClr val="accent5">
                        <a:lumMod val="20000"/>
                        <a:lumOff val="80000"/>
                      </a:schemeClr>
                    </a:solidFill>
                  </a:tcPr>
                </a:tc>
                <a:tc>
                  <a:txBody>
                    <a:bodyPr/>
                    <a:lstStyle/>
                    <a:p>
                      <a:pPr algn="ctr"/>
                      <a:r>
                        <a:rPr lang="en-US" sz="900" b="1" dirty="0" smtClean="0">
                          <a:solidFill>
                            <a:srgbClr val="C00000"/>
                          </a:solidFill>
                        </a:rPr>
                        <a:t>Female – 56%</a:t>
                      </a:r>
                      <a:endParaRPr lang="en-US" sz="900" b="1" dirty="0">
                        <a:solidFill>
                          <a:srgbClr val="C00000"/>
                        </a:solidFill>
                      </a:endParaRPr>
                    </a:p>
                  </a:txBody>
                  <a:tcPr>
                    <a:solidFill>
                      <a:schemeClr val="accent4">
                        <a:lumMod val="20000"/>
                        <a:lumOff val="80000"/>
                      </a:schemeClr>
                    </a:solidFill>
                  </a:tcPr>
                </a:tc>
                <a:tc>
                  <a:txBody>
                    <a:bodyPr/>
                    <a:lstStyle/>
                    <a:p>
                      <a:pPr algn="ctr"/>
                      <a:r>
                        <a:rPr lang="en-US" sz="900" b="1" dirty="0" smtClean="0">
                          <a:solidFill>
                            <a:srgbClr val="C00000"/>
                          </a:solidFill>
                        </a:rPr>
                        <a:t>Female – 53%</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2"/>
                  </a:ext>
                </a:extLst>
              </a:tr>
              <a:tr h="224792">
                <a:tc vMerge="1">
                  <a:txBody>
                    <a:bodyPr/>
                    <a:lstStyle/>
                    <a:p>
                      <a:pPr algn="r"/>
                      <a:endParaRPr lang="en-US" sz="900" b="1" dirty="0"/>
                    </a:p>
                  </a:txBody>
                  <a:tcPr/>
                </a:tc>
                <a:tc>
                  <a:txBody>
                    <a:bodyPr/>
                    <a:lstStyle/>
                    <a:p>
                      <a:pPr algn="r">
                        <a:lnSpc>
                          <a:spcPct val="95000"/>
                        </a:lnSpc>
                      </a:pP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 – 64%</a:t>
                      </a:r>
                      <a:endParaRPr lang="en-US" sz="900" b="1" dirty="0"/>
                    </a:p>
                  </a:txBody>
                  <a:tcPr>
                    <a:solidFill>
                      <a:schemeClr val="accent5">
                        <a:lumMod val="20000"/>
                        <a:lumOff val="80000"/>
                      </a:schemeClr>
                    </a:solidFill>
                  </a:tcPr>
                </a:tc>
                <a:tc>
                  <a:txBody>
                    <a:bodyPr/>
                    <a:lstStyle/>
                    <a:p>
                      <a:pPr algn="ctr"/>
                      <a:r>
                        <a:rPr lang="en-US" sz="900" b="1" dirty="0" smtClean="0"/>
                        <a:t>White – 70%</a:t>
                      </a:r>
                      <a:endParaRPr lang="en-US" sz="900" b="1" dirty="0"/>
                    </a:p>
                  </a:txBody>
                  <a:tcPr>
                    <a:solidFill>
                      <a:schemeClr val="accent4">
                        <a:lumMod val="20000"/>
                        <a:lumOff val="80000"/>
                      </a:schemeClr>
                    </a:solidFill>
                  </a:tcPr>
                </a:tc>
                <a:tc>
                  <a:txBody>
                    <a:bodyPr/>
                    <a:lstStyle/>
                    <a:p>
                      <a:pPr algn="ctr"/>
                      <a:r>
                        <a:rPr lang="en-US" sz="900" b="1" dirty="0" smtClean="0"/>
                        <a:t>White</a:t>
                      </a:r>
                      <a:r>
                        <a:rPr lang="en-US" sz="900" b="1" baseline="0" dirty="0" smtClean="0"/>
                        <a:t> </a:t>
                      </a:r>
                      <a:r>
                        <a:rPr lang="en-US" sz="900" b="1" dirty="0" smtClean="0"/>
                        <a:t> – 72%</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3"/>
                  </a:ext>
                </a:extLst>
              </a:tr>
              <a:tr h="224792">
                <a:tc vMerge="1">
                  <a:txBody>
                    <a:bodyPr/>
                    <a:lstStyle/>
                    <a:p>
                      <a:pPr algn="r"/>
                      <a:endParaRPr lang="en-US" sz="900" b="1" dirty="0"/>
                    </a:p>
                  </a:txBody>
                  <a:tcPr/>
                </a:tc>
                <a:tc>
                  <a:txBody>
                    <a:bodyPr/>
                    <a:lstStyle/>
                    <a:p>
                      <a:pPr algn="r">
                        <a:lnSpc>
                          <a:spcPct val="95000"/>
                        </a:lnSpc>
                      </a:pP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42%</a:t>
                      </a:r>
                      <a:endParaRPr lang="en-US" sz="900" b="1" dirty="0"/>
                    </a:p>
                  </a:txBody>
                  <a:tcPr>
                    <a:solidFill>
                      <a:schemeClr val="accent5">
                        <a:lumMod val="20000"/>
                        <a:lumOff val="80000"/>
                      </a:schemeClr>
                    </a:solidFill>
                  </a:tcPr>
                </a:tc>
                <a:tc>
                  <a:txBody>
                    <a:bodyPr/>
                    <a:lstStyle/>
                    <a:p>
                      <a:pPr algn="ctr"/>
                      <a:r>
                        <a:rPr lang="en-US" sz="900" b="1" dirty="0" smtClean="0"/>
                        <a:t>SFH – 34%</a:t>
                      </a:r>
                      <a:endParaRPr lang="en-US" sz="900" b="1" dirty="0"/>
                    </a:p>
                  </a:txBody>
                  <a:tcPr>
                    <a:solidFill>
                      <a:schemeClr val="accent4">
                        <a:lumMod val="20000"/>
                        <a:lumOff val="80000"/>
                      </a:schemeClr>
                    </a:solidFill>
                  </a:tcPr>
                </a:tc>
                <a:tc>
                  <a:txBody>
                    <a:bodyPr/>
                    <a:lstStyle/>
                    <a:p>
                      <a:pPr algn="ctr"/>
                      <a:r>
                        <a:rPr lang="en-US" sz="900" b="1" dirty="0" smtClean="0"/>
                        <a:t>SFH – 47%</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4"/>
                  </a:ext>
                </a:extLst>
              </a:tr>
              <a:tr h="224792">
                <a:tc vMerge="1">
                  <a:txBody>
                    <a:bodyPr/>
                    <a:lstStyle/>
                    <a:p>
                      <a:pPr algn="r"/>
                      <a:endParaRPr lang="en-US" sz="900" b="1" dirty="0"/>
                    </a:p>
                  </a:txBody>
                  <a:tcPr/>
                </a:tc>
                <a:tc>
                  <a:txBody>
                    <a:bodyPr/>
                    <a:lstStyle/>
                    <a:p>
                      <a:pPr algn="r">
                        <a:lnSpc>
                          <a:spcPct val="95000"/>
                        </a:lnSpc>
                      </a:pP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$231,000</a:t>
                      </a:r>
                      <a:endParaRPr lang="en-US" sz="900" b="1" dirty="0"/>
                    </a:p>
                  </a:txBody>
                  <a:tcPr>
                    <a:solidFill>
                      <a:schemeClr val="accent5">
                        <a:lumMod val="20000"/>
                        <a:lumOff val="80000"/>
                      </a:schemeClr>
                    </a:solidFill>
                  </a:tcPr>
                </a:tc>
                <a:tc>
                  <a:txBody>
                    <a:bodyPr/>
                    <a:lstStyle/>
                    <a:p>
                      <a:pPr algn="ctr"/>
                      <a:r>
                        <a:rPr lang="en-US" sz="900" b="1" dirty="0" smtClean="0"/>
                        <a:t>$189,000</a:t>
                      </a:r>
                      <a:endParaRPr lang="en-US" sz="900" b="1" dirty="0"/>
                    </a:p>
                  </a:txBody>
                  <a:tcPr>
                    <a:solidFill>
                      <a:schemeClr val="accent4">
                        <a:lumMod val="20000"/>
                        <a:lumOff val="80000"/>
                      </a:schemeClr>
                    </a:solidFill>
                  </a:tcPr>
                </a:tc>
                <a:tc>
                  <a:txBody>
                    <a:bodyPr/>
                    <a:lstStyle/>
                    <a:p>
                      <a:pPr algn="ctr"/>
                      <a:r>
                        <a:rPr lang="en-US" sz="900" b="1" dirty="0" smtClean="0"/>
                        <a:t>$230,000</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5"/>
                  </a:ext>
                </a:extLst>
              </a:tr>
              <a:tr h="224792">
                <a:tc vMerge="1">
                  <a:txBody>
                    <a:bodyPr/>
                    <a:lstStyle/>
                    <a:p>
                      <a:pPr algn="r"/>
                      <a:endParaRPr lang="en-US" sz="900" b="1" dirty="0"/>
                    </a:p>
                  </a:txBody>
                  <a:tcPr/>
                </a:tc>
                <a:tc>
                  <a:txBody>
                    <a:bodyPr/>
                    <a:lstStyle/>
                    <a:p>
                      <a:pPr algn="r">
                        <a:lnSpc>
                          <a:spcPct val="95000"/>
                        </a:lnSpc>
                      </a:pP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 – 49%</a:t>
                      </a:r>
                      <a:endParaRPr lang="en-US" sz="900" b="1" dirty="0"/>
                    </a:p>
                  </a:txBody>
                  <a:tcPr>
                    <a:solidFill>
                      <a:schemeClr val="accent5">
                        <a:lumMod val="20000"/>
                        <a:lumOff val="80000"/>
                      </a:schemeClr>
                    </a:solidFill>
                  </a:tcPr>
                </a:tc>
                <a:tc>
                  <a:txBody>
                    <a:bodyPr/>
                    <a:lstStyle/>
                    <a:p>
                      <a:pPr algn="ctr"/>
                      <a:r>
                        <a:rPr lang="en-US" sz="900" b="1" dirty="0" smtClean="0"/>
                        <a:t>Own – 51%</a:t>
                      </a:r>
                      <a:endParaRPr lang="en-US" sz="900" b="1" dirty="0"/>
                    </a:p>
                  </a:txBody>
                  <a:tcPr>
                    <a:solidFill>
                      <a:schemeClr val="accent4">
                        <a:lumMod val="20000"/>
                        <a:lumOff val="80000"/>
                      </a:schemeClr>
                    </a:solidFill>
                  </a:tcPr>
                </a:tc>
                <a:tc>
                  <a:txBody>
                    <a:bodyPr/>
                    <a:lstStyle/>
                    <a:p>
                      <a:pPr algn="ctr"/>
                      <a:r>
                        <a:rPr lang="en-US" sz="900" b="1" dirty="0" smtClean="0"/>
                        <a:t>Own – 49%</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6"/>
                  </a:ext>
                </a:extLst>
              </a:tr>
              <a:tr h="224792">
                <a:tc vMerge="1">
                  <a:txBody>
                    <a:bodyPr/>
                    <a:lstStyle/>
                    <a:p>
                      <a:pPr algn="r"/>
                      <a:endParaRPr lang="en-US" sz="900" b="1" dirty="0"/>
                    </a:p>
                  </a:txBody>
                  <a:tcPr/>
                </a:tc>
                <a:tc>
                  <a:txBody>
                    <a:bodyPr/>
                    <a:lstStyle/>
                    <a:p>
                      <a:pPr algn="r">
                        <a:lnSpc>
                          <a:spcPct val="95000"/>
                        </a:lnSpc>
                      </a:pP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Single – 42%</a:t>
                      </a:r>
                      <a:endParaRPr lang="en-US" sz="900" b="1" dirty="0"/>
                    </a:p>
                  </a:txBody>
                  <a:tcPr>
                    <a:solidFill>
                      <a:schemeClr val="accent5">
                        <a:lumMod val="20000"/>
                        <a:lumOff val="80000"/>
                      </a:schemeClr>
                    </a:solidFill>
                  </a:tcPr>
                </a:tc>
                <a:tc>
                  <a:txBody>
                    <a:bodyPr/>
                    <a:lstStyle/>
                    <a:p>
                      <a:pPr algn="ctr"/>
                      <a:r>
                        <a:rPr lang="en-US" sz="900" b="1" dirty="0" smtClean="0"/>
                        <a:t>Single – 44%</a:t>
                      </a:r>
                      <a:endParaRPr lang="en-US" sz="900" b="1" dirty="0"/>
                    </a:p>
                  </a:txBody>
                  <a:tcPr>
                    <a:solidFill>
                      <a:schemeClr val="accent4">
                        <a:lumMod val="20000"/>
                        <a:lumOff val="80000"/>
                      </a:schemeClr>
                    </a:solidFill>
                  </a:tcPr>
                </a:tc>
                <a:tc>
                  <a:txBody>
                    <a:bodyPr/>
                    <a:lstStyle/>
                    <a:p>
                      <a:pPr algn="ctr"/>
                      <a:r>
                        <a:rPr lang="en-US" sz="900" b="1" dirty="0" smtClean="0"/>
                        <a:t>Single – 46%</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7"/>
                  </a:ext>
                </a:extLst>
              </a:tr>
              <a:tr h="224792">
                <a:tc vMerge="1">
                  <a:txBody>
                    <a:bodyPr/>
                    <a:lstStyle/>
                    <a:p>
                      <a:pPr algn="r"/>
                      <a:endParaRPr lang="en-US" sz="900" b="1" dirty="0"/>
                    </a:p>
                  </a:txBody>
                  <a:tcPr/>
                </a:tc>
                <a:tc>
                  <a:txBody>
                    <a:bodyPr/>
                    <a:lstStyle/>
                    <a:p>
                      <a:pPr algn="r">
                        <a:lnSpc>
                          <a:spcPct val="95000"/>
                        </a:lnSpc>
                      </a:pP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40%</a:t>
                      </a:r>
                      <a:endParaRPr lang="en-US" sz="900" b="1" dirty="0"/>
                    </a:p>
                  </a:txBody>
                  <a:tcPr>
                    <a:solidFill>
                      <a:schemeClr val="accent5">
                        <a:lumMod val="20000"/>
                        <a:lumOff val="80000"/>
                      </a:schemeClr>
                    </a:solidFill>
                  </a:tcPr>
                </a:tc>
                <a:tc>
                  <a:txBody>
                    <a:bodyPr/>
                    <a:lstStyle/>
                    <a:p>
                      <a:pPr algn="ctr"/>
                      <a:r>
                        <a:rPr lang="en-US" sz="900" b="1" dirty="0" smtClean="0">
                          <a:solidFill>
                            <a:srgbClr val="C00000"/>
                          </a:solidFill>
                        </a:rPr>
                        <a:t>18%</a:t>
                      </a:r>
                      <a:endParaRPr lang="en-US" sz="900" b="1" dirty="0">
                        <a:solidFill>
                          <a:srgbClr val="C00000"/>
                        </a:solidFill>
                      </a:endParaRPr>
                    </a:p>
                  </a:txBody>
                  <a:tcPr>
                    <a:solidFill>
                      <a:schemeClr val="accent4">
                        <a:lumMod val="20000"/>
                        <a:lumOff val="80000"/>
                      </a:schemeClr>
                    </a:solidFill>
                  </a:tcPr>
                </a:tc>
                <a:tc>
                  <a:txBody>
                    <a:bodyPr/>
                    <a:lstStyle/>
                    <a:p>
                      <a:pPr algn="ctr"/>
                      <a:r>
                        <a:rPr lang="en-US" sz="900" b="1" dirty="0" smtClean="0">
                          <a:solidFill>
                            <a:srgbClr val="C00000"/>
                          </a:solidFill>
                        </a:rPr>
                        <a:t>13%</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8"/>
                  </a:ext>
                </a:extLst>
              </a:tr>
              <a:tr h="224792">
                <a:tc vMerge="1">
                  <a:txBody>
                    <a:bodyPr/>
                    <a:lstStyle/>
                    <a:p>
                      <a:pPr algn="r"/>
                      <a:endParaRPr lang="en-US" sz="900" b="1" dirty="0"/>
                    </a:p>
                  </a:txBody>
                  <a:tcPr/>
                </a:tc>
                <a:tc>
                  <a:txBody>
                    <a:bodyPr/>
                    <a:lstStyle/>
                    <a:p>
                      <a:pPr algn="r">
                        <a:lnSpc>
                          <a:spcPct val="95000"/>
                        </a:lnSpc>
                      </a:pP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Some</a:t>
                      </a:r>
                      <a:r>
                        <a:rPr lang="en-US" sz="900" b="1" baseline="0" dirty="0" smtClean="0"/>
                        <a:t> College </a:t>
                      </a:r>
                      <a:r>
                        <a:rPr lang="en-US" sz="900" b="1" dirty="0" smtClean="0"/>
                        <a:t>– 45%</a:t>
                      </a:r>
                      <a:endParaRPr lang="en-US" sz="900" b="1" dirty="0"/>
                    </a:p>
                  </a:txBody>
                  <a:tcPr>
                    <a:solidFill>
                      <a:schemeClr val="accent5">
                        <a:lumMod val="20000"/>
                        <a:lumOff val="80000"/>
                      </a:schemeClr>
                    </a:solidFill>
                  </a:tcPr>
                </a:tc>
                <a:tc>
                  <a:txBody>
                    <a:bodyPr/>
                    <a:lstStyle/>
                    <a:p>
                      <a:pPr algn="ctr"/>
                      <a:r>
                        <a:rPr lang="en-US" sz="900" b="1" dirty="0" smtClean="0">
                          <a:solidFill>
                            <a:srgbClr val="C00000"/>
                          </a:solidFill>
                        </a:rPr>
                        <a:t>4</a:t>
                      </a:r>
                      <a:r>
                        <a:rPr lang="en-US" sz="900" b="1" baseline="0" dirty="0" smtClean="0">
                          <a:solidFill>
                            <a:srgbClr val="C00000"/>
                          </a:solidFill>
                        </a:rPr>
                        <a:t> Year College </a:t>
                      </a:r>
                      <a:r>
                        <a:rPr lang="en-US" sz="900" b="1" dirty="0" smtClean="0">
                          <a:solidFill>
                            <a:srgbClr val="C00000"/>
                          </a:solidFill>
                        </a:rPr>
                        <a:t> – 33%</a:t>
                      </a:r>
                      <a:endParaRPr lang="en-US" sz="900" b="1" dirty="0">
                        <a:solidFill>
                          <a:srgbClr val="C00000"/>
                        </a:solidFill>
                      </a:endParaRPr>
                    </a:p>
                  </a:txBody>
                  <a:tcPr>
                    <a:solidFill>
                      <a:schemeClr val="accent4">
                        <a:lumMod val="20000"/>
                        <a:lumOff val="80000"/>
                      </a:schemeClr>
                    </a:solidFill>
                  </a:tcPr>
                </a:tc>
                <a:tc>
                  <a:txBody>
                    <a:bodyPr/>
                    <a:lstStyle/>
                    <a:p>
                      <a:pPr algn="ctr"/>
                      <a:r>
                        <a:rPr lang="en-US" sz="900" b="1" dirty="0" smtClean="0">
                          <a:solidFill>
                            <a:srgbClr val="C00000"/>
                          </a:solidFill>
                        </a:rPr>
                        <a:t>4 years college – 31%</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9"/>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Full</a:t>
                      </a:r>
                      <a:r>
                        <a:rPr lang="en-US" sz="900" b="1" baseline="0" dirty="0" smtClean="0"/>
                        <a:t> Time </a:t>
                      </a:r>
                      <a:r>
                        <a:rPr lang="en-US" sz="900" b="1" dirty="0" smtClean="0"/>
                        <a:t> – 35%</a:t>
                      </a:r>
                      <a:endParaRPr lang="en-US" sz="900" b="1" dirty="0"/>
                    </a:p>
                  </a:txBody>
                  <a:tcPr>
                    <a:solidFill>
                      <a:schemeClr val="accent5">
                        <a:lumMod val="20000"/>
                        <a:lumOff val="80000"/>
                      </a:schemeClr>
                    </a:solidFill>
                  </a:tcPr>
                </a:tc>
                <a:tc>
                  <a:txBody>
                    <a:bodyPr/>
                    <a:lstStyle/>
                    <a:p>
                      <a:pPr algn="ctr"/>
                      <a:r>
                        <a:rPr lang="en-US" sz="900" b="1" dirty="0" smtClean="0"/>
                        <a:t>Full</a:t>
                      </a:r>
                      <a:r>
                        <a:rPr lang="en-US" sz="900" b="1" baseline="0" dirty="0" smtClean="0"/>
                        <a:t> Time</a:t>
                      </a:r>
                      <a:r>
                        <a:rPr lang="en-US" sz="900" b="1" dirty="0" smtClean="0"/>
                        <a:t> – 48%</a:t>
                      </a:r>
                      <a:endParaRPr lang="en-US" sz="900" b="1" dirty="0"/>
                    </a:p>
                  </a:txBody>
                  <a:tcPr>
                    <a:solidFill>
                      <a:schemeClr val="accent4">
                        <a:lumMod val="20000"/>
                        <a:lumOff val="80000"/>
                      </a:schemeClr>
                    </a:solidFill>
                  </a:tcPr>
                </a:tc>
                <a:tc>
                  <a:txBody>
                    <a:bodyPr/>
                    <a:lstStyle/>
                    <a:p>
                      <a:pPr algn="ctr"/>
                      <a:r>
                        <a:rPr lang="en-US" sz="900" b="1" dirty="0" smtClean="0">
                          <a:solidFill>
                            <a:srgbClr val="C00000"/>
                          </a:solidFill>
                        </a:rPr>
                        <a:t>Retired – 26%</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10"/>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37%</a:t>
                      </a:r>
                      <a:endParaRPr lang="en-US" sz="900" b="1" dirty="0"/>
                    </a:p>
                  </a:txBody>
                  <a:tcPr>
                    <a:solidFill>
                      <a:schemeClr val="accent5">
                        <a:lumMod val="20000"/>
                        <a:lumOff val="80000"/>
                      </a:schemeClr>
                    </a:solidFill>
                  </a:tcPr>
                </a:tc>
                <a:tc>
                  <a:txBody>
                    <a:bodyPr/>
                    <a:lstStyle/>
                    <a:p>
                      <a:pPr algn="ctr"/>
                      <a:r>
                        <a:rPr lang="en-US" sz="900" b="1" dirty="0" smtClean="0">
                          <a:solidFill>
                            <a:srgbClr val="C00000"/>
                          </a:solidFill>
                        </a:rPr>
                        <a:t>Trade/Retail</a:t>
                      </a:r>
                      <a:r>
                        <a:rPr lang="en-US" sz="900" b="1" baseline="0" dirty="0" smtClean="0">
                          <a:solidFill>
                            <a:srgbClr val="C00000"/>
                          </a:solidFill>
                        </a:rPr>
                        <a:t> </a:t>
                      </a:r>
                      <a:r>
                        <a:rPr lang="en-US" sz="900" b="1" dirty="0" smtClean="0">
                          <a:solidFill>
                            <a:srgbClr val="C00000"/>
                          </a:solidFill>
                        </a:rPr>
                        <a:t>– 35%</a:t>
                      </a:r>
                      <a:endParaRPr lang="en-US" sz="900" b="1" dirty="0">
                        <a:solidFill>
                          <a:srgbClr val="C00000"/>
                        </a:solidFill>
                      </a:endParaRPr>
                    </a:p>
                  </a:txBody>
                  <a:tcPr>
                    <a:solidFill>
                      <a:schemeClr val="accent4">
                        <a:lumMod val="20000"/>
                        <a:lumOff val="80000"/>
                      </a:schemeClr>
                    </a:solidFill>
                  </a:tcPr>
                </a:tc>
                <a:tc>
                  <a:txBody>
                    <a:bodyPr/>
                    <a:lstStyle/>
                    <a:p>
                      <a:pPr algn="ctr"/>
                      <a:r>
                        <a:rPr lang="en-US" sz="900" b="1" dirty="0" smtClean="0"/>
                        <a:t>Professional – 53%</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11"/>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$33,000</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dirty="0" smtClean="0"/>
                        <a:t>$35,000</a:t>
                      </a:r>
                      <a:endParaRPr lang="en-US" sz="900" b="1" dirty="0"/>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1" dirty="0" smtClean="0"/>
                        <a:t>$33,000</a:t>
                      </a:r>
                      <a:endParaRPr lang="en-US" sz="900" b="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2"/>
                  </a:ext>
                </a:extLst>
              </a:tr>
              <a:tr h="224792">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75%</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dirty="0" smtClean="0"/>
                        <a:t>69%</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1" dirty="0" smtClean="0"/>
                        <a:t>63%</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3"/>
                  </a:ext>
                </a:extLst>
              </a:tr>
              <a:tr h="125314">
                <a:tc>
                  <a:txBody>
                    <a:bodyPr/>
                    <a:lstStyle/>
                    <a:p>
                      <a:pPr algn="ctr"/>
                      <a:endParaRPr lang="en-US" sz="200" b="1" dirty="0"/>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endParaRPr lang="en-US" sz="1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1"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4792">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endParaRPr lang="en-US" sz="1050" b="1"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Watching</a:t>
                      </a:r>
                      <a:r>
                        <a:rPr lang="en-US" sz="900" b="1" baseline="0" dirty="0" smtClean="0"/>
                        <a:t> TV</a:t>
                      </a:r>
                      <a:r>
                        <a:rPr lang="en-US" sz="900" b="1" dirty="0" smtClean="0"/>
                        <a:t> – 76%</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baseline="0" dirty="0" smtClean="0"/>
                        <a:t>Watching TV</a:t>
                      </a:r>
                      <a:r>
                        <a:rPr lang="en-US" sz="900" b="1" dirty="0" smtClean="0"/>
                        <a:t> – 79%</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0EC"/>
                    </a:solidFill>
                  </a:tcPr>
                </a:tc>
                <a:tc>
                  <a:txBody>
                    <a:bodyPr/>
                    <a:lstStyle/>
                    <a:p>
                      <a:pPr algn="ctr"/>
                      <a:r>
                        <a:rPr lang="en-US" sz="900" b="1" dirty="0" smtClean="0"/>
                        <a:t>Watching</a:t>
                      </a:r>
                      <a:r>
                        <a:rPr lang="en-US" sz="900" b="1" baseline="0" dirty="0" smtClean="0"/>
                        <a:t> TV</a:t>
                      </a:r>
                      <a:r>
                        <a:rPr lang="en-US" sz="900" b="1" dirty="0" smtClean="0"/>
                        <a:t>– 72%</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extLst>
                  <a:ext uri="{0D108BD9-81ED-4DB2-BD59-A6C34878D82A}">
                    <a16:rowId xmlns:a16="http://schemas.microsoft.com/office/drawing/2014/main" val="10015"/>
                  </a:ext>
                </a:extLst>
              </a:tr>
              <a:tr h="224792">
                <a:tc vMerge="1">
                  <a:txBody>
                    <a:bodyPr/>
                    <a:lstStyle/>
                    <a:p>
                      <a:endParaRPr lang="en-US"/>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Internet – 11</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dirty="0" smtClean="0">
                          <a:solidFill>
                            <a:srgbClr val="C00000"/>
                          </a:solidFill>
                        </a:rPr>
                        <a:t>Broadcast</a:t>
                      </a:r>
                      <a:r>
                        <a:rPr lang="en-US" sz="900" b="1" baseline="0" dirty="0" smtClean="0">
                          <a:solidFill>
                            <a:srgbClr val="C00000"/>
                          </a:solidFill>
                        </a:rPr>
                        <a:t> TV</a:t>
                      </a:r>
                      <a:r>
                        <a:rPr lang="en-US" sz="900" b="1" dirty="0" smtClean="0">
                          <a:solidFill>
                            <a:srgbClr val="C00000"/>
                          </a:solidFill>
                        </a:rPr>
                        <a:t> – 9</a:t>
                      </a:r>
                      <a:r>
                        <a:rPr lang="en-US" sz="900" b="1" baseline="0" dirty="0" smtClean="0">
                          <a:solidFill>
                            <a:srgbClr val="C00000"/>
                          </a:solidFill>
                        </a:rPr>
                        <a:t> hours</a:t>
                      </a:r>
                      <a:endParaRPr lang="en-US" sz="900" b="1" dirty="0">
                        <a:solidFill>
                          <a:srgbClr val="C00000"/>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0EC"/>
                    </a:solidFill>
                  </a:tcPr>
                </a:tc>
                <a:tc>
                  <a:txBody>
                    <a:bodyPr/>
                    <a:lstStyle/>
                    <a:p>
                      <a:pPr algn="ctr"/>
                      <a:r>
                        <a:rPr lang="en-US" sz="900" b="1" dirty="0" smtClean="0"/>
                        <a:t>Internet</a:t>
                      </a:r>
                      <a:r>
                        <a:rPr lang="en-US" sz="900" b="1" baseline="0" dirty="0" smtClean="0"/>
                        <a:t> </a:t>
                      </a:r>
                      <a:r>
                        <a:rPr lang="en-US" sz="900" b="1" dirty="0" smtClean="0"/>
                        <a:t>– 7</a:t>
                      </a:r>
                      <a:r>
                        <a:rPr lang="en-US" sz="900" b="1" baseline="0" dirty="0" smtClean="0"/>
                        <a:t> hours</a:t>
                      </a:r>
                      <a:endParaRPr lang="en-US" sz="9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extLst>
                  <a:ext uri="{0D108BD9-81ED-4DB2-BD59-A6C34878D82A}">
                    <a16:rowId xmlns:a16="http://schemas.microsoft.com/office/drawing/2014/main" val="10016"/>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Desktop – 39% of time</a:t>
                      </a:r>
                      <a:endParaRPr lang="en-US" sz="900" b="1" dirty="0"/>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gn="ctr"/>
                      <a:r>
                        <a:rPr lang="en-US" sz="900" b="1" baseline="0" dirty="0" smtClean="0"/>
                        <a:t>Desktop</a:t>
                      </a:r>
                      <a:r>
                        <a:rPr lang="en-US" sz="900" b="1" dirty="0" smtClean="0"/>
                        <a:t> – 38% of time</a:t>
                      </a:r>
                      <a:endParaRPr lang="en-US" sz="900" b="1" dirty="0"/>
                    </a:p>
                  </a:txBody>
                  <a:tcPr>
                    <a:lnT w="12700" cap="flat" cmpd="sng" algn="ctr">
                      <a:solidFill>
                        <a:schemeClr val="tx1"/>
                      </a:solidFill>
                      <a:prstDash val="solid"/>
                      <a:round/>
                      <a:headEnd type="none" w="med" len="med"/>
                      <a:tailEnd type="none" w="med" len="med"/>
                    </a:lnT>
                    <a:solidFill>
                      <a:srgbClr val="E6E0EC"/>
                    </a:solidFill>
                  </a:tcPr>
                </a:tc>
                <a:tc>
                  <a:txBody>
                    <a:bodyPr/>
                    <a:lstStyle/>
                    <a:p>
                      <a:pPr algn="ctr"/>
                      <a:r>
                        <a:rPr lang="en-US" sz="900" b="1" dirty="0" smtClean="0">
                          <a:solidFill>
                            <a:srgbClr val="C00000"/>
                          </a:solidFill>
                        </a:rPr>
                        <a:t>Laptop – 43% of time</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2DCDB"/>
                    </a:solidFill>
                  </a:tcPr>
                </a:tc>
                <a:extLst>
                  <a:ext uri="{0D108BD9-81ED-4DB2-BD59-A6C34878D82A}">
                    <a16:rowId xmlns:a16="http://schemas.microsoft.com/office/drawing/2014/main" val="10017"/>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Laptop – 73%</a:t>
                      </a:r>
                      <a:endParaRPr lang="en-US" sz="900" b="1" dirty="0"/>
                    </a:p>
                  </a:txBody>
                  <a:tcPr>
                    <a:solidFill>
                      <a:schemeClr val="accent5">
                        <a:lumMod val="20000"/>
                        <a:lumOff val="80000"/>
                      </a:schemeClr>
                    </a:solidFill>
                  </a:tcPr>
                </a:tc>
                <a:tc>
                  <a:txBody>
                    <a:bodyPr/>
                    <a:lstStyle/>
                    <a:p>
                      <a:pPr algn="ctr"/>
                      <a:r>
                        <a:rPr lang="en-US" sz="900" b="1" dirty="0" smtClean="0">
                          <a:solidFill>
                            <a:srgbClr val="C00000"/>
                          </a:solidFill>
                        </a:rPr>
                        <a:t>Smartphone – 72%</a:t>
                      </a:r>
                      <a:endParaRPr lang="en-US" sz="900" b="1" dirty="0">
                        <a:solidFill>
                          <a:srgbClr val="C00000"/>
                        </a:solidFill>
                      </a:endParaRPr>
                    </a:p>
                  </a:txBody>
                  <a:tcPr>
                    <a:solidFill>
                      <a:srgbClr val="E6E0EC"/>
                    </a:solidFill>
                  </a:tcPr>
                </a:tc>
                <a:tc>
                  <a:txBody>
                    <a:bodyPr/>
                    <a:lstStyle/>
                    <a:p>
                      <a:pPr algn="ctr"/>
                      <a:r>
                        <a:rPr lang="en-US" sz="900" b="1" dirty="0" smtClean="0"/>
                        <a:t>Laptop – 71%</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18"/>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Comedy – 69%</a:t>
                      </a:r>
                      <a:endParaRPr lang="en-US" sz="900" b="1" dirty="0"/>
                    </a:p>
                  </a:txBody>
                  <a:tcPr>
                    <a:solidFill>
                      <a:schemeClr val="accent5">
                        <a:lumMod val="20000"/>
                        <a:lumOff val="80000"/>
                      </a:schemeClr>
                    </a:solidFill>
                  </a:tcPr>
                </a:tc>
                <a:tc>
                  <a:txBody>
                    <a:bodyPr/>
                    <a:lstStyle/>
                    <a:p>
                      <a:pPr algn="ctr"/>
                      <a:r>
                        <a:rPr lang="en-US" sz="900" b="1" dirty="0" smtClean="0"/>
                        <a:t>Comedy – 74%</a:t>
                      </a:r>
                      <a:endParaRPr lang="en-US" sz="900" b="1" dirty="0"/>
                    </a:p>
                  </a:txBody>
                  <a:tcPr>
                    <a:solidFill>
                      <a:srgbClr val="E6E0EC"/>
                    </a:solidFill>
                  </a:tcPr>
                </a:tc>
                <a:tc>
                  <a:txBody>
                    <a:bodyPr/>
                    <a:lstStyle/>
                    <a:p>
                      <a:pPr algn="ctr"/>
                      <a:r>
                        <a:rPr lang="en-US" sz="900" b="1" dirty="0" smtClean="0">
                          <a:solidFill>
                            <a:srgbClr val="C00000"/>
                          </a:solidFill>
                        </a:rPr>
                        <a:t>Drama – 64%</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19"/>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64%</a:t>
                      </a:r>
                      <a:endParaRPr lang="en-US" sz="900" b="1" dirty="0"/>
                    </a:p>
                  </a:txBody>
                  <a:tcPr>
                    <a:solidFill>
                      <a:schemeClr val="accent5">
                        <a:lumMod val="20000"/>
                        <a:lumOff val="80000"/>
                      </a:schemeClr>
                    </a:solidFill>
                  </a:tcPr>
                </a:tc>
                <a:tc>
                  <a:txBody>
                    <a:bodyPr/>
                    <a:lstStyle/>
                    <a:p>
                      <a:pPr algn="ctr"/>
                      <a:r>
                        <a:rPr lang="en-US" sz="900" b="1" dirty="0" smtClean="0"/>
                        <a:t>Facebook – 61%</a:t>
                      </a:r>
                      <a:endParaRPr lang="en-US" sz="900" b="1" dirty="0"/>
                    </a:p>
                  </a:txBody>
                  <a:tcPr>
                    <a:solidFill>
                      <a:srgbClr val="E6E0EC"/>
                    </a:solidFill>
                  </a:tcPr>
                </a:tc>
                <a:tc>
                  <a:txBody>
                    <a:bodyPr/>
                    <a:lstStyle/>
                    <a:p>
                      <a:pPr algn="ctr"/>
                      <a:r>
                        <a:rPr lang="en-US" sz="900" b="1" dirty="0" smtClean="0"/>
                        <a:t>Facebook – 60%</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20"/>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 – 82%</a:t>
                      </a:r>
                      <a:endParaRPr lang="en-US" sz="900" b="1" dirty="0"/>
                    </a:p>
                  </a:txBody>
                  <a:tcPr>
                    <a:solidFill>
                      <a:schemeClr val="accent5">
                        <a:lumMod val="20000"/>
                        <a:lumOff val="80000"/>
                      </a:schemeClr>
                    </a:solidFill>
                  </a:tcPr>
                </a:tc>
                <a:tc>
                  <a:txBody>
                    <a:bodyPr/>
                    <a:lstStyle/>
                    <a:p>
                      <a:pPr algn="ctr"/>
                      <a:r>
                        <a:rPr lang="en-US" sz="900" b="1" dirty="0" smtClean="0"/>
                        <a:t>Supermarket – 79%</a:t>
                      </a:r>
                      <a:endParaRPr lang="en-US" sz="900" b="1" dirty="0"/>
                    </a:p>
                  </a:txBody>
                  <a:tcPr>
                    <a:solidFill>
                      <a:srgbClr val="E6E0EC"/>
                    </a:solidFill>
                  </a:tcPr>
                </a:tc>
                <a:tc>
                  <a:txBody>
                    <a:bodyPr/>
                    <a:lstStyle/>
                    <a:p>
                      <a:pPr algn="ctr"/>
                      <a:r>
                        <a:rPr lang="en-US" sz="900" b="1" dirty="0" smtClean="0"/>
                        <a:t>Supermarket – 67%</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21"/>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42%</a:t>
                      </a:r>
                      <a:endParaRPr lang="en-US" sz="900" b="1" dirty="0"/>
                    </a:p>
                  </a:txBody>
                  <a:tcPr>
                    <a:solidFill>
                      <a:schemeClr val="accent5">
                        <a:lumMod val="20000"/>
                        <a:lumOff val="80000"/>
                      </a:schemeClr>
                    </a:solidFill>
                  </a:tcPr>
                </a:tc>
                <a:tc>
                  <a:txBody>
                    <a:bodyPr/>
                    <a:lstStyle/>
                    <a:p>
                      <a:pPr algn="ctr"/>
                      <a:r>
                        <a:rPr lang="en-US" sz="900" b="1" dirty="0" smtClean="0"/>
                        <a:t>Sedan – 44%</a:t>
                      </a:r>
                      <a:endParaRPr lang="en-US" sz="900" b="1" dirty="0"/>
                    </a:p>
                  </a:txBody>
                  <a:tcPr>
                    <a:solidFill>
                      <a:srgbClr val="E6E0EC"/>
                    </a:solidFill>
                  </a:tcPr>
                </a:tc>
                <a:tc>
                  <a:txBody>
                    <a:bodyPr/>
                    <a:lstStyle/>
                    <a:p>
                      <a:pPr algn="ctr"/>
                      <a:r>
                        <a:rPr lang="en-US" sz="900" b="1" dirty="0" smtClean="0"/>
                        <a:t>Sedan – 45%</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22"/>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Ford – 17%</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dirty="0" smtClean="0">
                          <a:solidFill>
                            <a:srgbClr val="C00000"/>
                          </a:solidFill>
                        </a:rPr>
                        <a:t>Honda</a:t>
                      </a:r>
                      <a:r>
                        <a:rPr lang="en-US" sz="900" b="1" baseline="0" dirty="0" smtClean="0">
                          <a:solidFill>
                            <a:srgbClr val="C00000"/>
                          </a:solidFill>
                        </a:rPr>
                        <a:t> </a:t>
                      </a:r>
                      <a:r>
                        <a:rPr lang="en-US" sz="900" b="1" dirty="0" smtClean="0">
                          <a:solidFill>
                            <a:srgbClr val="C00000"/>
                          </a:solidFill>
                        </a:rPr>
                        <a:t>– 11%</a:t>
                      </a:r>
                      <a:endParaRPr lang="en-US" sz="900" b="1" dirty="0">
                        <a:solidFill>
                          <a:srgbClr val="C00000"/>
                        </a:solidFill>
                      </a:endParaRPr>
                    </a:p>
                  </a:txBody>
                  <a:tcPr>
                    <a:lnB w="12700" cap="flat" cmpd="sng" algn="ctr">
                      <a:solidFill>
                        <a:schemeClr val="tx1"/>
                      </a:solidFill>
                      <a:prstDash val="solid"/>
                      <a:round/>
                      <a:headEnd type="none" w="med" len="med"/>
                      <a:tailEnd type="none" w="med" len="med"/>
                    </a:lnB>
                    <a:solidFill>
                      <a:srgbClr val="E6E0EC"/>
                    </a:solidFill>
                  </a:tcPr>
                </a:tc>
                <a:tc>
                  <a:txBody>
                    <a:bodyPr/>
                    <a:lstStyle/>
                    <a:p>
                      <a:pPr algn="ctr"/>
                      <a:r>
                        <a:rPr lang="en-US" sz="900" b="1" dirty="0" smtClean="0">
                          <a:solidFill>
                            <a:srgbClr val="C00000"/>
                          </a:solidFill>
                        </a:rPr>
                        <a:t>Honda – 20%</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2DCDB"/>
                    </a:solidFill>
                  </a:tcPr>
                </a:tc>
                <a:extLst>
                  <a:ext uri="{0D108BD9-81ED-4DB2-BD59-A6C34878D82A}">
                    <a16:rowId xmlns:a16="http://schemas.microsoft.com/office/drawing/2014/main" val="10023"/>
                  </a:ext>
                </a:extLst>
              </a:tr>
            </a:tbl>
          </a:graphicData>
        </a:graphic>
      </p:graphicFrame>
      <p:graphicFrame>
        <p:nvGraphicFramePr>
          <p:cNvPr id="6" name="Table 5"/>
          <p:cNvGraphicFramePr>
            <a:graphicFrameLocks noGrp="1"/>
          </p:cNvGraphicFramePr>
          <p:nvPr>
            <p:extLst/>
          </p:nvPr>
        </p:nvGraphicFramePr>
        <p:xfrm>
          <a:off x="5867400" y="4114800"/>
          <a:ext cx="3200400" cy="2667000"/>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36676">
                <a:tc gridSpan="4">
                  <a:txBody>
                    <a:bodyPr/>
                    <a:lstStyle/>
                    <a:p>
                      <a:pPr algn="ctr"/>
                      <a:r>
                        <a:rPr lang="en-US" sz="1200" b="1" dirty="0" smtClean="0">
                          <a:solidFill>
                            <a:schemeClr val="accent1">
                              <a:lumMod val="75000"/>
                            </a:schemeClr>
                          </a:solidFill>
                        </a:rPr>
                        <a:t>G A M B L I N G / G A M I N G   P O T E N T I A L</a:t>
                      </a:r>
                      <a:endParaRPr lang="en-US" sz="1200" b="1" dirty="0">
                        <a:solidFill>
                          <a:schemeClr val="accent1">
                            <a:lumMod val="75000"/>
                          </a:schemeClr>
                        </a:solidFill>
                      </a:endParaRPr>
                    </a:p>
                  </a:txBody>
                  <a:tcPr anchor="ctr">
                    <a:solidFill>
                      <a:schemeClr val="bg1">
                        <a:lumMod val="95000"/>
                      </a:schemeClr>
                    </a:solidFill>
                  </a:tcPr>
                </a:tc>
                <a:tc hMerge="1">
                  <a:txBody>
                    <a:bodyPr/>
                    <a:lstStyle/>
                    <a:p>
                      <a:endParaRPr lang="en-US" dirty="0"/>
                    </a:p>
                  </a:txBody>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594418">
                <a:tc>
                  <a:txBody>
                    <a:bodyPr/>
                    <a:lstStyle/>
                    <a:p>
                      <a:pPr algn="ctr"/>
                      <a:endParaRPr lang="en-US" sz="1200" b="1" dirty="0">
                        <a:solidFill>
                          <a:schemeClr val="accent1">
                            <a:lumMod val="75000"/>
                          </a:schemeClr>
                        </a:solidFill>
                      </a:endParaRPr>
                    </a:p>
                  </a:txBody>
                  <a:tcPr anchor="ctr">
                    <a:solidFill>
                      <a:schemeClr val="bg1">
                        <a:lumMod val="95000"/>
                      </a:schemeClr>
                    </a:solidFill>
                  </a:tcPr>
                </a:tc>
                <a:tc>
                  <a:txBody>
                    <a:bodyPr/>
                    <a:lstStyle/>
                    <a:p>
                      <a:pPr algn="ctr"/>
                      <a:r>
                        <a:rPr lang="en-US" sz="1050" b="1" dirty="0" smtClean="0">
                          <a:solidFill>
                            <a:schemeClr val="bg1"/>
                          </a:solidFill>
                        </a:rPr>
                        <a:t>High Frequency</a:t>
                      </a:r>
                      <a:r>
                        <a:rPr lang="en-US" sz="1050" b="1" baseline="0" dirty="0" smtClean="0">
                          <a:solidFill>
                            <a:schemeClr val="bg1"/>
                          </a:solidFill>
                        </a:rPr>
                        <a:t> </a:t>
                      </a:r>
                      <a:r>
                        <a:rPr lang="en-US" sz="1050" b="1" dirty="0" smtClean="0">
                          <a:solidFill>
                            <a:schemeClr val="bg1"/>
                          </a:solidFill>
                        </a:rPr>
                        <a:t>Players</a:t>
                      </a:r>
                    </a:p>
                  </a:txBody>
                  <a:tcPr anchor="ctr">
                    <a:solidFill>
                      <a:schemeClr val="accent1"/>
                    </a:solidFill>
                  </a:tcPr>
                </a:tc>
                <a:tc>
                  <a:txBody>
                    <a:bodyPr/>
                    <a:lstStyle/>
                    <a:p>
                      <a:pPr algn="ctr"/>
                      <a:r>
                        <a:rPr lang="en-US" sz="1050" b="1" dirty="0" smtClean="0">
                          <a:solidFill>
                            <a:schemeClr val="bg1"/>
                          </a:solidFill>
                        </a:rPr>
                        <a:t>Low </a:t>
                      </a:r>
                    </a:p>
                    <a:p>
                      <a:pPr algn="ctr"/>
                      <a:r>
                        <a:rPr lang="en-US" sz="1050" b="1" dirty="0" smtClean="0">
                          <a:solidFill>
                            <a:schemeClr val="bg1"/>
                          </a:solidFill>
                        </a:rPr>
                        <a:t>Frequency Players</a:t>
                      </a:r>
                      <a:endParaRPr lang="en-US" sz="1050" b="1" dirty="0">
                        <a:solidFill>
                          <a:schemeClr val="bg1"/>
                        </a:solidFill>
                      </a:endParaRPr>
                    </a:p>
                  </a:txBody>
                  <a:tcPr anchor="ctr">
                    <a:solidFill>
                      <a:srgbClr val="8064A2"/>
                    </a:solidFill>
                  </a:tcPr>
                </a:tc>
                <a:tc>
                  <a:txBody>
                    <a:bodyPr/>
                    <a:lstStyle/>
                    <a:p>
                      <a:pPr algn="ctr"/>
                      <a:r>
                        <a:rPr lang="en-US" sz="1050" b="1" dirty="0" smtClean="0">
                          <a:solidFill>
                            <a:schemeClr val="bg1"/>
                          </a:solidFill>
                        </a:rPr>
                        <a:t>Non-Players</a:t>
                      </a:r>
                      <a:endParaRPr lang="en-US" sz="1050" b="1" dirty="0">
                        <a:solidFill>
                          <a:schemeClr val="bg1"/>
                        </a:solidFill>
                      </a:endParaRPr>
                    </a:p>
                  </a:txBody>
                  <a:tcPr anchor="ctr">
                    <a:solidFill>
                      <a:schemeClr val="accent2"/>
                    </a:solidFill>
                  </a:tcPr>
                </a:tc>
                <a:extLst>
                  <a:ext uri="{0D108BD9-81ED-4DB2-BD59-A6C34878D82A}">
                    <a16:rowId xmlns:a16="http://schemas.microsoft.com/office/drawing/2014/main" val="10001"/>
                  </a:ext>
                </a:extLst>
              </a:tr>
              <a:tr h="265208">
                <a:tc>
                  <a:txBody>
                    <a:bodyPr/>
                    <a:lstStyle/>
                    <a:p>
                      <a:pPr algn="r"/>
                      <a:r>
                        <a:rPr lang="en-US" sz="1050" b="1" dirty="0" smtClean="0"/>
                        <a:t>Risk Meter</a:t>
                      </a:r>
                      <a:endParaRPr lang="en-US" sz="1050" b="1" dirty="0"/>
                    </a:p>
                  </a:txBody>
                  <a:tcPr anchor="ctr"/>
                </a:tc>
                <a:tc>
                  <a:txBody>
                    <a:bodyPr/>
                    <a:lstStyle/>
                    <a:p>
                      <a:pPr algn="ctr"/>
                      <a:r>
                        <a:rPr lang="en-US" sz="1050" b="0" i="0" dirty="0" smtClean="0"/>
                        <a:t>13</a:t>
                      </a:r>
                      <a:endParaRPr lang="en-US" sz="1050" b="0" i="0" dirty="0"/>
                    </a:p>
                  </a:txBody>
                  <a:tcPr anchor="ctr">
                    <a:solidFill>
                      <a:schemeClr val="accent1">
                        <a:lumMod val="20000"/>
                        <a:lumOff val="80000"/>
                      </a:schemeClr>
                    </a:solidFill>
                  </a:tcPr>
                </a:tc>
                <a:tc>
                  <a:txBody>
                    <a:bodyPr/>
                    <a:lstStyle/>
                    <a:p>
                      <a:pPr algn="ctr"/>
                      <a:r>
                        <a:rPr lang="en-US" sz="1050" b="0" i="0" dirty="0" smtClean="0"/>
                        <a:t>12</a:t>
                      </a:r>
                      <a:endParaRPr lang="en-US" sz="1050" b="0" i="0" dirty="0"/>
                    </a:p>
                  </a:txBody>
                  <a:tcPr anchor="ctr">
                    <a:solidFill>
                      <a:srgbClr val="E6E0EC"/>
                    </a:solidFill>
                  </a:tcPr>
                </a:tc>
                <a:tc>
                  <a:txBody>
                    <a:bodyPr/>
                    <a:lstStyle/>
                    <a:p>
                      <a:pPr algn="ctr"/>
                      <a:r>
                        <a:rPr lang="en-US" sz="1050" b="0" i="0" dirty="0" smtClean="0"/>
                        <a:t>11</a:t>
                      </a:r>
                      <a:endParaRPr lang="en-US" sz="1050" b="0" i="0" dirty="0"/>
                    </a:p>
                  </a:txBody>
                  <a:tcPr anchor="ctr">
                    <a:solidFill>
                      <a:srgbClr val="F2DCDB"/>
                    </a:solidFill>
                  </a:tcPr>
                </a:tc>
                <a:extLst>
                  <a:ext uri="{0D108BD9-81ED-4DB2-BD59-A6C34878D82A}">
                    <a16:rowId xmlns:a16="http://schemas.microsoft.com/office/drawing/2014/main" val="10002"/>
                  </a:ext>
                </a:extLst>
              </a:tr>
              <a:tr h="602745">
                <a:tc>
                  <a:txBody>
                    <a:bodyPr/>
                    <a:lstStyle/>
                    <a:p>
                      <a:pPr algn="r"/>
                      <a:r>
                        <a:rPr lang="en-US" sz="1050" b="1" dirty="0" smtClean="0"/>
                        <a:t>Gaming/ Gambling Tendency</a:t>
                      </a:r>
                      <a:endParaRPr lang="en-US" sz="1050" b="1" dirty="0"/>
                    </a:p>
                  </a:txBody>
                  <a:tcPr anchor="ctr"/>
                </a:tc>
                <a:tc>
                  <a:txBody>
                    <a:bodyPr/>
                    <a:lstStyle/>
                    <a:p>
                      <a:pPr algn="ctr"/>
                      <a:r>
                        <a:rPr lang="en-US" sz="1050" b="0" i="0" dirty="0" smtClean="0"/>
                        <a:t>15</a:t>
                      </a:r>
                      <a:endParaRPr lang="en-US" sz="1050" b="0" i="0" dirty="0"/>
                    </a:p>
                  </a:txBody>
                  <a:tcPr anchor="ctr">
                    <a:solidFill>
                      <a:schemeClr val="accent1">
                        <a:lumMod val="20000"/>
                        <a:lumOff val="80000"/>
                      </a:schemeClr>
                    </a:solidFill>
                  </a:tcPr>
                </a:tc>
                <a:tc>
                  <a:txBody>
                    <a:bodyPr/>
                    <a:lstStyle/>
                    <a:p>
                      <a:pPr algn="ctr"/>
                      <a:r>
                        <a:rPr lang="en-US" sz="1050" b="0" i="0" dirty="0" smtClean="0"/>
                        <a:t>13</a:t>
                      </a:r>
                      <a:endParaRPr lang="en-US" sz="1050" b="0" i="0" dirty="0"/>
                    </a:p>
                  </a:txBody>
                  <a:tcPr anchor="ctr">
                    <a:solidFill>
                      <a:srgbClr val="E6E0EC"/>
                    </a:solidFill>
                  </a:tcPr>
                </a:tc>
                <a:tc>
                  <a:txBody>
                    <a:bodyPr/>
                    <a:lstStyle/>
                    <a:p>
                      <a:pPr algn="ctr"/>
                      <a:r>
                        <a:rPr lang="en-US" sz="1050" b="0" i="0" dirty="0" smtClean="0"/>
                        <a:t>12</a:t>
                      </a:r>
                      <a:endParaRPr lang="en-US" sz="1050" b="0" i="0" dirty="0"/>
                    </a:p>
                  </a:txBody>
                  <a:tcPr anchor="ctr">
                    <a:solidFill>
                      <a:srgbClr val="F2DCDB"/>
                    </a:solidFill>
                  </a:tcPr>
                </a:tc>
                <a:extLst>
                  <a:ext uri="{0D108BD9-81ED-4DB2-BD59-A6C34878D82A}">
                    <a16:rowId xmlns:a16="http://schemas.microsoft.com/office/drawing/2014/main" val="10003"/>
                  </a:ext>
                </a:extLst>
              </a:tr>
              <a:tr h="602745">
                <a:tc>
                  <a:txBody>
                    <a:bodyPr/>
                    <a:lstStyle/>
                    <a:p>
                      <a:pPr algn="r"/>
                      <a:r>
                        <a:rPr lang="en-US" sz="1050" b="1" dirty="0" smtClean="0"/>
                        <a:t>Maryland Lottery Perception</a:t>
                      </a:r>
                      <a:endParaRPr lang="en-US" sz="1050" b="1" dirty="0"/>
                    </a:p>
                  </a:txBody>
                  <a:tcPr anchor="ctr"/>
                </a:tc>
                <a:tc>
                  <a:txBody>
                    <a:bodyPr/>
                    <a:lstStyle/>
                    <a:p>
                      <a:pPr algn="ctr"/>
                      <a:r>
                        <a:rPr lang="en-US" sz="1050" b="0" i="0" dirty="0" smtClean="0"/>
                        <a:t>31</a:t>
                      </a:r>
                      <a:endParaRPr lang="en-US" sz="1050" b="0" i="0" dirty="0"/>
                    </a:p>
                  </a:txBody>
                  <a:tcPr anchor="ctr">
                    <a:solidFill>
                      <a:schemeClr val="accent1">
                        <a:lumMod val="20000"/>
                        <a:lumOff val="80000"/>
                      </a:schemeClr>
                    </a:solidFill>
                  </a:tcPr>
                </a:tc>
                <a:tc>
                  <a:txBody>
                    <a:bodyPr/>
                    <a:lstStyle/>
                    <a:p>
                      <a:pPr algn="ctr"/>
                      <a:r>
                        <a:rPr lang="en-US" sz="1050" b="0" i="0" dirty="0" smtClean="0"/>
                        <a:t>29</a:t>
                      </a:r>
                      <a:endParaRPr lang="en-US" sz="1050" b="0" i="0" dirty="0"/>
                    </a:p>
                  </a:txBody>
                  <a:tcPr anchor="ctr">
                    <a:solidFill>
                      <a:srgbClr val="E6E0EC"/>
                    </a:solidFill>
                  </a:tcPr>
                </a:tc>
                <a:tc>
                  <a:txBody>
                    <a:bodyPr/>
                    <a:lstStyle/>
                    <a:p>
                      <a:pPr algn="ctr"/>
                      <a:r>
                        <a:rPr lang="en-US" sz="1050" b="0" i="0" dirty="0" smtClean="0"/>
                        <a:t>25</a:t>
                      </a:r>
                      <a:endParaRPr lang="en-US" sz="1050" b="0" i="0" dirty="0"/>
                    </a:p>
                  </a:txBody>
                  <a:tcPr anchor="ctr">
                    <a:solidFill>
                      <a:srgbClr val="F2DCDB"/>
                    </a:solidFill>
                  </a:tcPr>
                </a:tc>
                <a:extLst>
                  <a:ext uri="{0D108BD9-81ED-4DB2-BD59-A6C34878D82A}">
                    <a16:rowId xmlns:a16="http://schemas.microsoft.com/office/drawing/2014/main" val="10004"/>
                  </a:ext>
                </a:extLst>
              </a:tr>
              <a:tr h="265208">
                <a:tc>
                  <a:txBody>
                    <a:bodyPr/>
                    <a:lstStyle/>
                    <a:p>
                      <a:pPr algn="r"/>
                      <a:r>
                        <a:rPr lang="en-US" sz="1050" b="1" dirty="0" smtClean="0">
                          <a:solidFill>
                            <a:schemeClr val="tx1"/>
                          </a:solidFill>
                        </a:rPr>
                        <a:t>Total Score</a:t>
                      </a:r>
                      <a:endParaRPr lang="en-US" sz="1050" b="1" dirty="0">
                        <a:solidFill>
                          <a:schemeClr val="tx1"/>
                        </a:solidFill>
                      </a:endParaRPr>
                    </a:p>
                  </a:txBody>
                  <a:tcPr anchor="ctr">
                    <a:noFill/>
                  </a:tcPr>
                </a:tc>
                <a:tc>
                  <a:txBody>
                    <a:bodyPr/>
                    <a:lstStyle/>
                    <a:p>
                      <a:pPr algn="ctr"/>
                      <a:r>
                        <a:rPr lang="en-US" sz="1050" b="1" i="0" dirty="0" smtClean="0"/>
                        <a:t>59</a:t>
                      </a:r>
                      <a:endParaRPr lang="en-US" sz="1050" b="1" i="0" dirty="0"/>
                    </a:p>
                  </a:txBody>
                  <a:tcPr anchor="ctr">
                    <a:solidFill>
                      <a:schemeClr val="accent1">
                        <a:lumMod val="20000"/>
                        <a:lumOff val="80000"/>
                      </a:schemeClr>
                    </a:solidFill>
                  </a:tcPr>
                </a:tc>
                <a:tc>
                  <a:txBody>
                    <a:bodyPr/>
                    <a:lstStyle/>
                    <a:p>
                      <a:pPr algn="ctr"/>
                      <a:r>
                        <a:rPr lang="en-US" sz="1050" b="1" i="0" dirty="0" smtClean="0"/>
                        <a:t>54</a:t>
                      </a:r>
                      <a:endParaRPr lang="en-US" sz="1050" b="1" i="0" dirty="0"/>
                    </a:p>
                  </a:txBody>
                  <a:tcPr anchor="ctr">
                    <a:solidFill>
                      <a:srgbClr val="E6E0EC"/>
                    </a:solidFill>
                  </a:tcPr>
                </a:tc>
                <a:tc>
                  <a:txBody>
                    <a:bodyPr/>
                    <a:lstStyle/>
                    <a:p>
                      <a:pPr algn="ctr"/>
                      <a:r>
                        <a:rPr lang="en-US" sz="1050" b="1" i="0" dirty="0" smtClean="0"/>
                        <a:t>48</a:t>
                      </a:r>
                      <a:endParaRPr lang="en-US" sz="1050" b="1" i="0" dirty="0"/>
                    </a:p>
                  </a:txBody>
                  <a:tcPr anchor="ctr">
                    <a:solidFill>
                      <a:srgbClr val="F2DCDB"/>
                    </a:solidFill>
                  </a:tcP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729854459"/>
              </p:ext>
            </p:extLst>
          </p:nvPr>
        </p:nvGraphicFramePr>
        <p:xfrm>
          <a:off x="5867400" y="1269999"/>
          <a:ext cx="3200400" cy="2768601"/>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267541">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lumMod val="75000"/>
                            </a:schemeClr>
                          </a:solidFill>
                        </a:rPr>
                        <a:t>C U R </a:t>
                      </a:r>
                      <a:r>
                        <a:rPr lang="en-US" sz="1200" b="1" dirty="0" err="1" smtClean="0">
                          <a:solidFill>
                            <a:schemeClr val="accent1">
                              <a:lumMod val="75000"/>
                            </a:schemeClr>
                          </a:solidFill>
                        </a:rPr>
                        <a:t>R</a:t>
                      </a:r>
                      <a:r>
                        <a:rPr lang="en-US" sz="1200" b="1" dirty="0" smtClean="0">
                          <a:solidFill>
                            <a:schemeClr val="accent1">
                              <a:lumMod val="75000"/>
                            </a:schemeClr>
                          </a:solidFill>
                        </a:rPr>
                        <a:t> E N T</a:t>
                      </a:r>
                      <a:r>
                        <a:rPr lang="en-US" sz="1200" b="1" baseline="0" dirty="0" smtClean="0">
                          <a:solidFill>
                            <a:schemeClr val="accent1">
                              <a:lumMod val="75000"/>
                            </a:schemeClr>
                          </a:solidFill>
                        </a:rPr>
                        <a:t>  L O T </a:t>
                      </a:r>
                      <a:r>
                        <a:rPr lang="en-US" sz="1200" b="1" baseline="0" dirty="0" err="1" smtClean="0">
                          <a:solidFill>
                            <a:schemeClr val="accent1">
                              <a:lumMod val="75000"/>
                            </a:schemeClr>
                          </a:solidFill>
                        </a:rPr>
                        <a:t>T</a:t>
                      </a:r>
                      <a:r>
                        <a:rPr lang="en-US" sz="1200" b="1" baseline="0" dirty="0" smtClean="0">
                          <a:solidFill>
                            <a:schemeClr val="accent1">
                              <a:lumMod val="75000"/>
                            </a:schemeClr>
                          </a:solidFill>
                        </a:rPr>
                        <a:t> E R Y  P L A Y</a:t>
                      </a:r>
                      <a:endParaRPr lang="en-US" sz="1200" b="1" dirty="0">
                        <a:solidFill>
                          <a:schemeClr val="accent1">
                            <a:lumMod val="75000"/>
                          </a:schemeClr>
                        </a:solidFill>
                      </a:endParaRPr>
                    </a:p>
                  </a:txBody>
                  <a:tcPr anchor="ctr">
                    <a:solidFill>
                      <a:schemeClr val="bg1">
                        <a:lumMod val="95000"/>
                      </a:schemeClr>
                    </a:solidFill>
                  </a:tcPr>
                </a:tc>
                <a:tc hMerge="1">
                  <a:txBody>
                    <a:bodyPr/>
                    <a:lstStyle/>
                    <a:p>
                      <a:endParaRPr lang="en-US" dirty="0"/>
                    </a:p>
                  </a:txBody>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557376">
                <a:tc>
                  <a:txBody>
                    <a:bodyPr/>
                    <a:lstStyle/>
                    <a:p>
                      <a:pPr algn="ctr"/>
                      <a:endParaRPr lang="en-US" sz="1200" b="1" dirty="0">
                        <a:solidFill>
                          <a:schemeClr val="accent1">
                            <a:lumMod val="75000"/>
                          </a:schemeClr>
                        </a:solidFill>
                      </a:endParaRPr>
                    </a:p>
                  </a:txBody>
                  <a:tcPr anchor="ctr">
                    <a:solidFill>
                      <a:schemeClr val="bg1">
                        <a:lumMod val="95000"/>
                      </a:schemeClr>
                    </a:solidFill>
                  </a:tcPr>
                </a:tc>
                <a:tc>
                  <a:txBody>
                    <a:bodyPr/>
                    <a:lstStyle/>
                    <a:p>
                      <a:pPr algn="ctr"/>
                      <a:r>
                        <a:rPr lang="en-US" sz="1050" b="1" dirty="0" smtClean="0">
                          <a:solidFill>
                            <a:schemeClr val="bg1"/>
                          </a:solidFill>
                        </a:rPr>
                        <a:t>High Frequency</a:t>
                      </a:r>
                      <a:r>
                        <a:rPr lang="en-US" sz="1050" b="1" baseline="0" dirty="0" smtClean="0">
                          <a:solidFill>
                            <a:schemeClr val="bg1"/>
                          </a:solidFill>
                        </a:rPr>
                        <a:t> </a:t>
                      </a:r>
                      <a:r>
                        <a:rPr lang="en-US" sz="1050" b="1" dirty="0" smtClean="0">
                          <a:solidFill>
                            <a:schemeClr val="bg1"/>
                          </a:solidFill>
                        </a:rPr>
                        <a:t>Players</a:t>
                      </a:r>
                    </a:p>
                  </a:txBody>
                  <a:tcPr anchor="ctr">
                    <a:solidFill>
                      <a:schemeClr val="accent1"/>
                    </a:solidFill>
                  </a:tcPr>
                </a:tc>
                <a:tc>
                  <a:txBody>
                    <a:bodyPr/>
                    <a:lstStyle/>
                    <a:p>
                      <a:pPr algn="ctr"/>
                      <a:r>
                        <a:rPr lang="en-US" sz="1050" b="1" dirty="0" smtClean="0">
                          <a:solidFill>
                            <a:schemeClr val="bg1"/>
                          </a:solidFill>
                        </a:rPr>
                        <a:t>Low </a:t>
                      </a:r>
                    </a:p>
                    <a:p>
                      <a:pPr algn="ctr"/>
                      <a:r>
                        <a:rPr lang="en-US" sz="1050" b="1" dirty="0" smtClean="0">
                          <a:solidFill>
                            <a:schemeClr val="bg1"/>
                          </a:solidFill>
                        </a:rPr>
                        <a:t>Frequency Players</a:t>
                      </a:r>
                      <a:endParaRPr lang="en-US" sz="1050" b="1" dirty="0">
                        <a:solidFill>
                          <a:schemeClr val="bg1"/>
                        </a:solidFill>
                      </a:endParaRPr>
                    </a:p>
                  </a:txBody>
                  <a:tcPr anchor="ctr">
                    <a:solidFill>
                      <a:srgbClr val="8064A2"/>
                    </a:solidFill>
                  </a:tcPr>
                </a:tc>
                <a:tc>
                  <a:txBody>
                    <a:bodyPr/>
                    <a:lstStyle/>
                    <a:p>
                      <a:pPr algn="ctr"/>
                      <a:r>
                        <a:rPr lang="en-US" sz="1050" b="1" dirty="0" smtClean="0">
                          <a:solidFill>
                            <a:schemeClr val="bg1"/>
                          </a:solidFill>
                        </a:rPr>
                        <a:t>Non-Players</a:t>
                      </a:r>
                      <a:endParaRPr lang="en-US" sz="1050" b="1" dirty="0">
                        <a:solidFill>
                          <a:schemeClr val="bg1"/>
                        </a:solidFill>
                      </a:endParaRPr>
                    </a:p>
                  </a:txBody>
                  <a:tcPr anchor="ctr">
                    <a:solidFill>
                      <a:schemeClr val="accent2"/>
                    </a:solidFill>
                  </a:tcPr>
                </a:tc>
                <a:extLst>
                  <a:ext uri="{0D108BD9-81ED-4DB2-BD59-A6C34878D82A}">
                    <a16:rowId xmlns:a16="http://schemas.microsoft.com/office/drawing/2014/main" val="10001"/>
                  </a:ext>
                </a:extLst>
              </a:tr>
              <a:tr h="322581">
                <a:tc>
                  <a:txBody>
                    <a:bodyPr/>
                    <a:lstStyle/>
                    <a:p>
                      <a:pPr algn="r"/>
                      <a:r>
                        <a:rPr lang="en-US" sz="1050" b="1" dirty="0" smtClean="0"/>
                        <a:t>Daily</a:t>
                      </a:r>
                      <a:r>
                        <a:rPr lang="en-US" sz="1050" b="1" baseline="0" dirty="0" smtClean="0"/>
                        <a:t> Games</a:t>
                      </a:r>
                      <a:endParaRPr lang="en-US" sz="1050" b="1" dirty="0"/>
                    </a:p>
                  </a:txBody>
                  <a:tcPr anchor="ctr"/>
                </a:tc>
                <a:tc>
                  <a:txBody>
                    <a:bodyPr/>
                    <a:lstStyle/>
                    <a:p>
                      <a:pPr algn="ctr"/>
                      <a:r>
                        <a:rPr lang="en-US" sz="1050" i="0" dirty="0" smtClean="0">
                          <a:solidFill>
                            <a:schemeClr val="tx1"/>
                          </a:solidFill>
                        </a:rPr>
                        <a:t>38%</a:t>
                      </a:r>
                      <a:endParaRPr lang="en-US" sz="1050" i="0" dirty="0">
                        <a:solidFill>
                          <a:schemeClr val="tx1"/>
                        </a:solidFill>
                      </a:endParaRPr>
                    </a:p>
                  </a:txBody>
                  <a:tcPr anchor="ctr">
                    <a:solidFill>
                      <a:schemeClr val="accent1">
                        <a:lumMod val="20000"/>
                        <a:lumOff val="80000"/>
                      </a:schemeClr>
                    </a:solidFill>
                  </a:tcPr>
                </a:tc>
                <a:tc>
                  <a:txBody>
                    <a:bodyPr/>
                    <a:lstStyle/>
                    <a:p>
                      <a:pPr algn="ctr"/>
                      <a:r>
                        <a:rPr lang="en-US" sz="1050" i="0" dirty="0" smtClean="0">
                          <a:solidFill>
                            <a:schemeClr val="tx1"/>
                          </a:solidFill>
                        </a:rPr>
                        <a:t>13%</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2"/>
                  </a:ext>
                </a:extLst>
              </a:tr>
              <a:tr h="304800">
                <a:tc>
                  <a:txBody>
                    <a:bodyPr/>
                    <a:lstStyle/>
                    <a:p>
                      <a:pPr algn="r"/>
                      <a:r>
                        <a:rPr lang="en-US" sz="1050" b="1" dirty="0" smtClean="0"/>
                        <a:t>Jackpot</a:t>
                      </a:r>
                      <a:endParaRPr lang="en-US" sz="1050" b="1" dirty="0"/>
                    </a:p>
                  </a:txBody>
                  <a:tcPr anchor="ctr"/>
                </a:tc>
                <a:tc>
                  <a:txBody>
                    <a:bodyPr/>
                    <a:lstStyle/>
                    <a:p>
                      <a:pPr algn="ctr"/>
                      <a:r>
                        <a:rPr lang="en-US" sz="1050" i="0" dirty="0" smtClean="0">
                          <a:solidFill>
                            <a:schemeClr val="tx1"/>
                          </a:solidFill>
                        </a:rPr>
                        <a:t>85%</a:t>
                      </a:r>
                      <a:endParaRPr lang="en-US" sz="1050" i="0" dirty="0">
                        <a:solidFill>
                          <a:schemeClr val="tx1"/>
                        </a:solidFill>
                      </a:endParaRPr>
                    </a:p>
                  </a:txBody>
                  <a:tcPr anchor="ctr">
                    <a:solidFill>
                      <a:schemeClr val="accent1">
                        <a:lumMod val="20000"/>
                        <a:lumOff val="80000"/>
                      </a:schemeClr>
                    </a:solidFill>
                  </a:tcPr>
                </a:tc>
                <a:tc>
                  <a:txBody>
                    <a:bodyPr/>
                    <a:lstStyle/>
                    <a:p>
                      <a:pPr algn="ctr"/>
                      <a:r>
                        <a:rPr lang="en-US" sz="1050" i="0" dirty="0" smtClean="0">
                          <a:solidFill>
                            <a:schemeClr val="tx1"/>
                          </a:solidFill>
                        </a:rPr>
                        <a:t>84%</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3"/>
                  </a:ext>
                </a:extLst>
              </a:tr>
              <a:tr h="304800">
                <a:tc>
                  <a:txBody>
                    <a:bodyPr/>
                    <a:lstStyle/>
                    <a:p>
                      <a:pPr algn="r"/>
                      <a:r>
                        <a:rPr lang="en-US" sz="1050" b="1" dirty="0" smtClean="0"/>
                        <a:t>Scratch-Offs</a:t>
                      </a:r>
                      <a:endParaRPr lang="en-US" sz="1050" b="1" dirty="0"/>
                    </a:p>
                  </a:txBody>
                  <a:tcPr anchor="ctr"/>
                </a:tc>
                <a:tc>
                  <a:txBody>
                    <a:bodyPr/>
                    <a:lstStyle/>
                    <a:p>
                      <a:pPr algn="ctr"/>
                      <a:r>
                        <a:rPr lang="en-US" sz="1050" i="0" dirty="0" smtClean="0">
                          <a:solidFill>
                            <a:schemeClr val="tx1"/>
                          </a:solidFill>
                        </a:rPr>
                        <a:t>64%</a:t>
                      </a:r>
                      <a:endParaRPr lang="en-US" sz="1050" i="0" dirty="0">
                        <a:solidFill>
                          <a:schemeClr val="tx1"/>
                        </a:solidFill>
                      </a:endParaRPr>
                    </a:p>
                  </a:txBody>
                  <a:tcPr anchor="ctr">
                    <a:solidFill>
                      <a:schemeClr val="accent1">
                        <a:lumMod val="20000"/>
                        <a:lumOff val="80000"/>
                      </a:schemeClr>
                    </a:solidFill>
                  </a:tcPr>
                </a:tc>
                <a:tc>
                  <a:txBody>
                    <a:bodyPr/>
                    <a:lstStyle/>
                    <a:p>
                      <a:pPr algn="ctr"/>
                      <a:r>
                        <a:rPr lang="en-US" sz="1050" i="0" dirty="0" smtClean="0">
                          <a:solidFill>
                            <a:schemeClr val="tx1"/>
                          </a:solidFill>
                        </a:rPr>
                        <a:t>48%</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4"/>
                  </a:ext>
                </a:extLst>
              </a:tr>
              <a:tr h="116841">
                <a:tc>
                  <a:txBody>
                    <a:bodyPr/>
                    <a:lstStyle/>
                    <a:p>
                      <a:pPr algn="r"/>
                      <a:r>
                        <a:rPr lang="en-US" sz="1050" b="1" dirty="0" smtClean="0">
                          <a:solidFill>
                            <a:schemeClr val="tx1"/>
                          </a:solidFill>
                        </a:rPr>
                        <a:t>Monitor</a:t>
                      </a:r>
                      <a:r>
                        <a:rPr lang="en-US" sz="1050" b="1" baseline="0" dirty="0" smtClean="0">
                          <a:solidFill>
                            <a:schemeClr val="tx1"/>
                          </a:solidFill>
                        </a:rPr>
                        <a:t> Games</a:t>
                      </a:r>
                      <a:endParaRPr lang="en-US" sz="1050" b="1" dirty="0">
                        <a:solidFill>
                          <a:schemeClr val="tx1"/>
                        </a:solidFill>
                      </a:endParaRPr>
                    </a:p>
                  </a:txBody>
                  <a:tcPr anchor="ctr">
                    <a:noFill/>
                  </a:tcPr>
                </a:tc>
                <a:tc>
                  <a:txBody>
                    <a:bodyPr/>
                    <a:lstStyle/>
                    <a:p>
                      <a:pPr algn="ctr"/>
                      <a:r>
                        <a:rPr lang="en-US" sz="1050" i="0" dirty="0" smtClean="0">
                          <a:solidFill>
                            <a:schemeClr val="tx1"/>
                          </a:solidFill>
                        </a:rPr>
                        <a:t>16%</a:t>
                      </a:r>
                      <a:endParaRPr lang="en-US" sz="1050" i="0" dirty="0">
                        <a:solidFill>
                          <a:schemeClr val="tx1"/>
                        </a:solidFill>
                      </a:endParaRPr>
                    </a:p>
                  </a:txBody>
                  <a:tcPr anchor="ctr">
                    <a:solidFill>
                      <a:schemeClr val="accent1">
                        <a:lumMod val="20000"/>
                        <a:lumOff val="80000"/>
                      </a:schemeClr>
                    </a:solidFill>
                  </a:tcPr>
                </a:tc>
                <a:tc>
                  <a:txBody>
                    <a:bodyPr/>
                    <a:lstStyle/>
                    <a:p>
                      <a:pPr algn="ctr"/>
                      <a:r>
                        <a:rPr lang="en-US" sz="1050" i="0" dirty="0" smtClean="0">
                          <a:solidFill>
                            <a:schemeClr val="tx1"/>
                          </a:solidFill>
                        </a:rPr>
                        <a:t>5%</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5"/>
                  </a:ext>
                </a:extLst>
              </a:tr>
              <a:tr h="579120">
                <a:tc>
                  <a:txBody>
                    <a:bodyPr/>
                    <a:lstStyle/>
                    <a:p>
                      <a:pPr algn="r"/>
                      <a:r>
                        <a:rPr lang="en-US" sz="1050" b="1" dirty="0" smtClean="0">
                          <a:solidFill>
                            <a:schemeClr val="tx1"/>
                          </a:solidFill>
                        </a:rPr>
                        <a:t>Total Annual </a:t>
                      </a:r>
                      <a:r>
                        <a:rPr lang="en-US" sz="1050" b="1" baseline="0" dirty="0" smtClean="0">
                          <a:solidFill>
                            <a:schemeClr val="tx1"/>
                          </a:solidFill>
                        </a:rPr>
                        <a:t>Spend</a:t>
                      </a:r>
                      <a:endParaRPr lang="en-US" sz="1050" b="1" dirty="0">
                        <a:solidFill>
                          <a:schemeClr val="tx1"/>
                        </a:solidFill>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tx1"/>
                          </a:solidFill>
                        </a:rPr>
                        <a:t>$1,108</a:t>
                      </a:r>
                      <a:endParaRPr lang="en-US" sz="1050" b="1" dirty="0">
                        <a:solidFill>
                          <a:schemeClr val="tx1"/>
                        </a:solidFill>
                      </a:endParaRP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tx1"/>
                          </a:solidFill>
                        </a:rPr>
                        <a:t>$59</a:t>
                      </a:r>
                      <a:endParaRPr lang="en-US" sz="1050" b="1"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6705027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02633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0182" name="think-cell Slide" r:id="rId4" imgW="381" imgH="381" progId="TCLayout.ActiveDocument.1">
                  <p:embed/>
                </p:oleObj>
              </mc:Choice>
              <mc:Fallback>
                <p:oleObj name="think-cell Slide" r:id="rId4" imgW="381" imgH="38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Text Placeholder 1"/>
          <p:cNvSpPr>
            <a:spLocks noGrp="1"/>
          </p:cNvSpPr>
          <p:nvPr>
            <p:ph type="body" sz="quarter" idx="10"/>
          </p:nvPr>
        </p:nvSpPr>
        <p:spPr>
          <a:xfrm>
            <a:off x="152400" y="152403"/>
            <a:ext cx="8991600" cy="685800"/>
          </a:xfrm>
        </p:spPr>
        <p:txBody>
          <a:bodyPr/>
          <a:lstStyle/>
          <a:p>
            <a:pPr eaLnBrk="1" hangingPunct="1">
              <a:lnSpc>
                <a:spcPct val="70000"/>
              </a:lnSpc>
            </a:pPr>
            <a:r>
              <a:rPr lang="en-US" sz="4000" dirty="0" smtClean="0">
                <a:solidFill>
                  <a:schemeClr val="tx1"/>
                </a:solidFill>
              </a:rPr>
              <a:t>Profile Comparison</a:t>
            </a:r>
          </a:p>
          <a:p>
            <a:pPr eaLnBrk="1" hangingPunct="1">
              <a:lnSpc>
                <a:spcPct val="70000"/>
              </a:lnSpc>
            </a:pPr>
            <a:r>
              <a:rPr lang="en-US" sz="2800" b="0" i="1" dirty="0" smtClean="0">
                <a:solidFill>
                  <a:schemeClr val="tx1"/>
                </a:solidFill>
              </a:rPr>
              <a:t>SUBURBAN / MIDDLE INCOME </a:t>
            </a:r>
          </a:p>
        </p:txBody>
      </p:sp>
      <p:graphicFrame>
        <p:nvGraphicFramePr>
          <p:cNvPr id="3" name="Table 2"/>
          <p:cNvGraphicFramePr>
            <a:graphicFrameLocks noGrp="1"/>
          </p:cNvGraphicFramePr>
          <p:nvPr>
            <p:extLst>
              <p:ext uri="{D42A27DB-BD31-4B8C-83A1-F6EECF244321}">
                <p14:modId xmlns:p14="http://schemas.microsoft.com/office/powerpoint/2010/main" val="905853747"/>
              </p:ext>
            </p:extLst>
          </p:nvPr>
        </p:nvGraphicFramePr>
        <p:xfrm>
          <a:off x="76200" y="1278466"/>
          <a:ext cx="5690907" cy="5587104"/>
        </p:xfrm>
        <a:graphic>
          <a:graphicData uri="http://schemas.openxmlformats.org/drawingml/2006/table">
            <a:tbl>
              <a:tblPr firstRow="1" bandRow="1">
                <a:tableStyleId>{5940675A-B579-460E-94D1-54222C63F5DA}</a:tableStyleId>
              </a:tblPr>
              <a:tblGrid>
                <a:gridCol w="304889">
                  <a:extLst>
                    <a:ext uri="{9D8B030D-6E8A-4147-A177-3AD203B41FA5}">
                      <a16:colId xmlns:a16="http://schemas.microsoft.com/office/drawing/2014/main" val="20000"/>
                    </a:ext>
                  </a:extLst>
                </a:gridCol>
                <a:gridCol w="1327467">
                  <a:extLst>
                    <a:ext uri="{9D8B030D-6E8A-4147-A177-3AD203B41FA5}">
                      <a16:colId xmlns:a16="http://schemas.microsoft.com/office/drawing/2014/main" val="20001"/>
                    </a:ext>
                  </a:extLst>
                </a:gridCol>
                <a:gridCol w="1333817">
                  <a:extLst>
                    <a:ext uri="{9D8B030D-6E8A-4147-A177-3AD203B41FA5}">
                      <a16:colId xmlns:a16="http://schemas.microsoft.com/office/drawing/2014/main" val="20002"/>
                    </a:ext>
                  </a:extLst>
                </a:gridCol>
                <a:gridCol w="1353134">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432590">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1100" b="1" dirty="0" smtClean="0">
                          <a:solidFill>
                            <a:schemeClr val="bg1"/>
                          </a:solidFill>
                        </a:rPr>
                        <a:t>High Frequency Players</a:t>
                      </a:r>
                    </a:p>
                  </a:txBody>
                  <a:tcPr>
                    <a:lnT w="12700" cap="flat" cmpd="sng" algn="ctr">
                      <a:solidFill>
                        <a:schemeClr val="tx1"/>
                      </a:solidFill>
                      <a:prstDash val="solid"/>
                      <a:round/>
                      <a:headEnd type="none" w="med" len="med"/>
                      <a:tailEnd type="none" w="med" len="med"/>
                    </a:lnT>
                    <a:solidFill>
                      <a:schemeClr val="accent1"/>
                    </a:solidFill>
                  </a:tcPr>
                </a:tc>
                <a:tc>
                  <a:txBody>
                    <a:bodyPr/>
                    <a:lstStyle/>
                    <a:p>
                      <a:pPr algn="ctr"/>
                      <a:r>
                        <a:rPr lang="en-US" sz="1100" b="1" dirty="0" smtClean="0">
                          <a:solidFill>
                            <a:schemeClr val="bg1"/>
                          </a:solidFill>
                        </a:rPr>
                        <a:t>Low Frequency Players</a:t>
                      </a:r>
                      <a:endParaRPr lang="en-US" sz="1100" b="1" dirty="0">
                        <a:solidFill>
                          <a:schemeClr val="bg1"/>
                        </a:solidFill>
                      </a:endParaRPr>
                    </a:p>
                  </a:txBody>
                  <a:tcPr>
                    <a:lnT w="12700" cap="flat" cmpd="sng" algn="ctr">
                      <a:solidFill>
                        <a:schemeClr val="tx1"/>
                      </a:solidFill>
                      <a:prstDash val="solid"/>
                      <a:round/>
                      <a:headEnd type="none" w="med" len="med"/>
                      <a:tailEnd type="none" w="med" len="med"/>
                    </a:lnT>
                    <a:solidFill>
                      <a:schemeClr val="accent4"/>
                    </a:solidFill>
                  </a:tcPr>
                </a:tc>
                <a:tc>
                  <a:txBody>
                    <a:bodyPr/>
                    <a:lstStyle/>
                    <a:p>
                      <a:pPr algn="ctr"/>
                      <a:r>
                        <a:rPr lang="en-US" sz="1100" b="1" dirty="0" smtClean="0">
                          <a:solidFill>
                            <a:schemeClr val="bg1"/>
                          </a:solidFill>
                        </a:rPr>
                        <a:t>Non-Players</a:t>
                      </a:r>
                      <a:endParaRPr lang="en-US" sz="1100" b="1"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0504D"/>
                    </a:solidFill>
                  </a:tcPr>
                </a:tc>
                <a:extLst>
                  <a:ext uri="{0D108BD9-81ED-4DB2-BD59-A6C34878D82A}">
                    <a16:rowId xmlns:a16="http://schemas.microsoft.com/office/drawing/2014/main" val="10000"/>
                  </a:ext>
                </a:extLst>
              </a:tr>
              <a:tr h="224792">
                <a:tc rowSpan="13">
                  <a:txBody>
                    <a:bodyPr/>
                    <a:lstStyle/>
                    <a:p>
                      <a:pPr algn="ctr"/>
                      <a:r>
                        <a:rPr lang="en-US" sz="1050" b="1" dirty="0" smtClean="0">
                          <a:solidFill>
                            <a:schemeClr val="accent1">
                              <a:lumMod val="75000"/>
                            </a:schemeClr>
                          </a:solidFill>
                        </a:rPr>
                        <a:t>DEMOGRAPHICS</a:t>
                      </a:r>
                      <a:endParaRPr lang="en-US" sz="1050" b="1" dirty="0">
                        <a:solidFill>
                          <a:schemeClr val="accent1">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ct val="95000"/>
                        </a:lnSpc>
                      </a:pP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52 years</a:t>
                      </a:r>
                      <a:endParaRPr lang="en-US" sz="900" b="1" dirty="0"/>
                    </a:p>
                  </a:txBody>
                  <a:tcPr>
                    <a:solidFill>
                      <a:schemeClr val="accent5">
                        <a:lumMod val="20000"/>
                        <a:lumOff val="80000"/>
                      </a:schemeClr>
                    </a:solidFill>
                  </a:tcPr>
                </a:tc>
                <a:tc>
                  <a:txBody>
                    <a:bodyPr/>
                    <a:lstStyle/>
                    <a:p>
                      <a:pPr algn="ctr"/>
                      <a:r>
                        <a:rPr lang="en-US" sz="900" b="1" dirty="0" smtClean="0"/>
                        <a:t>49 years</a:t>
                      </a:r>
                      <a:endParaRPr lang="en-US" sz="900" b="1" dirty="0"/>
                    </a:p>
                  </a:txBody>
                  <a:tcPr>
                    <a:solidFill>
                      <a:schemeClr val="accent4">
                        <a:lumMod val="20000"/>
                        <a:lumOff val="80000"/>
                      </a:schemeClr>
                    </a:solidFill>
                  </a:tcPr>
                </a:tc>
                <a:tc>
                  <a:txBody>
                    <a:bodyPr/>
                    <a:lstStyle/>
                    <a:p>
                      <a:pPr algn="ctr"/>
                      <a:r>
                        <a:rPr lang="en-US" sz="900" b="1" dirty="0" smtClean="0"/>
                        <a:t>50 years</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1"/>
                  </a:ext>
                </a:extLst>
              </a:tr>
              <a:tr h="224792">
                <a:tc vMerge="1">
                  <a:txBody>
                    <a:bodyPr/>
                    <a:lstStyle/>
                    <a:p>
                      <a:pPr algn="r"/>
                      <a:endParaRPr lang="en-US" sz="900" b="1" dirty="0"/>
                    </a:p>
                  </a:txBody>
                  <a:tcPr/>
                </a:tc>
                <a:tc>
                  <a:txBody>
                    <a:bodyPr/>
                    <a:lstStyle/>
                    <a:p>
                      <a:pPr algn="r">
                        <a:lnSpc>
                          <a:spcPct val="95000"/>
                        </a:lnSpc>
                      </a:pP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Male – 56%</a:t>
                      </a:r>
                      <a:endParaRPr lang="en-US" sz="900" b="1" dirty="0"/>
                    </a:p>
                  </a:txBody>
                  <a:tcPr>
                    <a:solidFill>
                      <a:schemeClr val="accent5">
                        <a:lumMod val="20000"/>
                        <a:lumOff val="80000"/>
                      </a:schemeClr>
                    </a:solidFill>
                  </a:tcPr>
                </a:tc>
                <a:tc>
                  <a:txBody>
                    <a:bodyPr/>
                    <a:lstStyle/>
                    <a:p>
                      <a:pPr algn="ctr"/>
                      <a:r>
                        <a:rPr lang="en-US" sz="900" b="1" dirty="0" smtClean="0">
                          <a:solidFill>
                            <a:srgbClr val="C00000"/>
                          </a:solidFill>
                        </a:rPr>
                        <a:t>Female – 61%</a:t>
                      </a:r>
                      <a:endParaRPr lang="en-US" sz="900" b="1" dirty="0">
                        <a:solidFill>
                          <a:srgbClr val="C00000"/>
                        </a:solidFill>
                      </a:endParaRPr>
                    </a:p>
                  </a:txBody>
                  <a:tcPr>
                    <a:solidFill>
                      <a:schemeClr val="accent4">
                        <a:lumMod val="20000"/>
                        <a:lumOff val="80000"/>
                      </a:schemeClr>
                    </a:solidFill>
                  </a:tcPr>
                </a:tc>
                <a:tc>
                  <a:txBody>
                    <a:bodyPr/>
                    <a:lstStyle/>
                    <a:p>
                      <a:pPr algn="ctr"/>
                      <a:r>
                        <a:rPr lang="en-US" sz="900" b="1" dirty="0" smtClean="0">
                          <a:solidFill>
                            <a:srgbClr val="C00000"/>
                          </a:solidFill>
                        </a:rPr>
                        <a:t>Female – 65%</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2"/>
                  </a:ext>
                </a:extLst>
              </a:tr>
              <a:tr h="224792">
                <a:tc vMerge="1">
                  <a:txBody>
                    <a:bodyPr/>
                    <a:lstStyle/>
                    <a:p>
                      <a:pPr algn="r"/>
                      <a:endParaRPr lang="en-US" sz="900" b="1" dirty="0"/>
                    </a:p>
                  </a:txBody>
                  <a:tcPr/>
                </a:tc>
                <a:tc>
                  <a:txBody>
                    <a:bodyPr/>
                    <a:lstStyle/>
                    <a:p>
                      <a:pPr algn="r">
                        <a:lnSpc>
                          <a:spcPct val="95000"/>
                        </a:lnSpc>
                      </a:pP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 – 68%</a:t>
                      </a:r>
                      <a:endParaRPr lang="en-US" sz="900" b="1" dirty="0"/>
                    </a:p>
                  </a:txBody>
                  <a:tcPr>
                    <a:solidFill>
                      <a:schemeClr val="accent5">
                        <a:lumMod val="20000"/>
                        <a:lumOff val="80000"/>
                      </a:schemeClr>
                    </a:solidFill>
                  </a:tcPr>
                </a:tc>
                <a:tc>
                  <a:txBody>
                    <a:bodyPr/>
                    <a:lstStyle/>
                    <a:p>
                      <a:pPr algn="ctr"/>
                      <a:r>
                        <a:rPr lang="en-US" sz="900" b="1" dirty="0" smtClean="0"/>
                        <a:t>White – 77%</a:t>
                      </a:r>
                      <a:endParaRPr lang="en-US" sz="900" b="1" dirty="0"/>
                    </a:p>
                  </a:txBody>
                  <a:tcPr>
                    <a:solidFill>
                      <a:schemeClr val="accent4">
                        <a:lumMod val="20000"/>
                        <a:lumOff val="80000"/>
                      </a:schemeClr>
                    </a:solidFill>
                  </a:tcPr>
                </a:tc>
                <a:tc>
                  <a:txBody>
                    <a:bodyPr/>
                    <a:lstStyle/>
                    <a:p>
                      <a:pPr algn="ctr"/>
                      <a:r>
                        <a:rPr lang="en-US" sz="900" b="1" dirty="0" smtClean="0"/>
                        <a:t>White</a:t>
                      </a:r>
                      <a:r>
                        <a:rPr lang="en-US" sz="900" b="1" baseline="0" dirty="0" smtClean="0"/>
                        <a:t> </a:t>
                      </a:r>
                      <a:r>
                        <a:rPr lang="en-US" sz="900" b="1" dirty="0" smtClean="0"/>
                        <a:t> – 78%</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3"/>
                  </a:ext>
                </a:extLst>
              </a:tr>
              <a:tr h="224792">
                <a:tc vMerge="1">
                  <a:txBody>
                    <a:bodyPr/>
                    <a:lstStyle/>
                    <a:p>
                      <a:pPr algn="r"/>
                      <a:endParaRPr lang="en-US" sz="900" b="1" dirty="0"/>
                    </a:p>
                  </a:txBody>
                  <a:tcPr/>
                </a:tc>
                <a:tc>
                  <a:txBody>
                    <a:bodyPr/>
                    <a:lstStyle/>
                    <a:p>
                      <a:pPr algn="r">
                        <a:lnSpc>
                          <a:spcPct val="95000"/>
                        </a:lnSpc>
                      </a:pP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a:t>
                      </a:r>
                      <a:r>
                        <a:rPr lang="en-US" sz="900" b="1" baseline="0" dirty="0" smtClean="0"/>
                        <a:t> </a:t>
                      </a:r>
                      <a:r>
                        <a:rPr lang="en-US" sz="900" b="1" dirty="0" smtClean="0"/>
                        <a:t>– 64%</a:t>
                      </a:r>
                      <a:endParaRPr lang="en-US" sz="900" b="1" dirty="0"/>
                    </a:p>
                  </a:txBody>
                  <a:tcPr>
                    <a:solidFill>
                      <a:schemeClr val="accent5">
                        <a:lumMod val="20000"/>
                        <a:lumOff val="80000"/>
                      </a:schemeClr>
                    </a:solidFill>
                  </a:tcPr>
                </a:tc>
                <a:tc>
                  <a:txBody>
                    <a:bodyPr/>
                    <a:lstStyle/>
                    <a:p>
                      <a:pPr algn="ctr"/>
                      <a:r>
                        <a:rPr lang="en-US" sz="900" b="1" dirty="0" smtClean="0"/>
                        <a:t>SFH – 56%</a:t>
                      </a:r>
                      <a:endParaRPr lang="en-US" sz="900" b="1" dirty="0"/>
                    </a:p>
                  </a:txBody>
                  <a:tcPr>
                    <a:solidFill>
                      <a:schemeClr val="accent4">
                        <a:lumMod val="20000"/>
                        <a:lumOff val="80000"/>
                      </a:schemeClr>
                    </a:solidFill>
                  </a:tcPr>
                </a:tc>
                <a:tc>
                  <a:txBody>
                    <a:bodyPr/>
                    <a:lstStyle/>
                    <a:p>
                      <a:pPr algn="ctr"/>
                      <a:r>
                        <a:rPr lang="en-US" sz="900" b="1" dirty="0" smtClean="0"/>
                        <a:t>SFH – 58%</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4"/>
                  </a:ext>
                </a:extLst>
              </a:tr>
              <a:tr h="224792">
                <a:tc vMerge="1">
                  <a:txBody>
                    <a:bodyPr/>
                    <a:lstStyle/>
                    <a:p>
                      <a:pPr algn="r"/>
                      <a:endParaRPr lang="en-US" sz="900" b="1" dirty="0"/>
                    </a:p>
                  </a:txBody>
                  <a:tcPr/>
                </a:tc>
                <a:tc>
                  <a:txBody>
                    <a:bodyPr/>
                    <a:lstStyle/>
                    <a:p>
                      <a:pPr algn="r">
                        <a:lnSpc>
                          <a:spcPct val="95000"/>
                        </a:lnSpc>
                      </a:pP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$268,000</a:t>
                      </a:r>
                      <a:endParaRPr lang="en-US" sz="900" b="1" dirty="0"/>
                    </a:p>
                  </a:txBody>
                  <a:tcPr>
                    <a:solidFill>
                      <a:schemeClr val="accent5">
                        <a:lumMod val="20000"/>
                        <a:lumOff val="80000"/>
                      </a:schemeClr>
                    </a:solidFill>
                  </a:tcPr>
                </a:tc>
                <a:tc>
                  <a:txBody>
                    <a:bodyPr/>
                    <a:lstStyle/>
                    <a:p>
                      <a:pPr algn="ctr"/>
                      <a:r>
                        <a:rPr lang="en-US" sz="900" b="1" dirty="0" smtClean="0"/>
                        <a:t>$276,000</a:t>
                      </a:r>
                      <a:endParaRPr lang="en-US" sz="900" b="1" dirty="0"/>
                    </a:p>
                  </a:txBody>
                  <a:tcPr>
                    <a:solidFill>
                      <a:schemeClr val="accent4">
                        <a:lumMod val="20000"/>
                        <a:lumOff val="80000"/>
                      </a:schemeClr>
                    </a:solidFill>
                  </a:tcPr>
                </a:tc>
                <a:tc>
                  <a:txBody>
                    <a:bodyPr/>
                    <a:lstStyle/>
                    <a:p>
                      <a:pPr algn="ctr"/>
                      <a:r>
                        <a:rPr lang="en-US" sz="900" b="1" dirty="0" smtClean="0"/>
                        <a:t>$264,000</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5"/>
                  </a:ext>
                </a:extLst>
              </a:tr>
              <a:tr h="224792">
                <a:tc vMerge="1">
                  <a:txBody>
                    <a:bodyPr/>
                    <a:lstStyle/>
                    <a:p>
                      <a:pPr algn="r"/>
                      <a:endParaRPr lang="en-US" sz="900" b="1" dirty="0"/>
                    </a:p>
                  </a:txBody>
                  <a:tcPr/>
                </a:tc>
                <a:tc>
                  <a:txBody>
                    <a:bodyPr/>
                    <a:lstStyle/>
                    <a:p>
                      <a:pPr algn="r">
                        <a:lnSpc>
                          <a:spcPct val="95000"/>
                        </a:lnSpc>
                      </a:pP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 – 79%</a:t>
                      </a:r>
                      <a:endParaRPr lang="en-US" sz="900" b="1" dirty="0"/>
                    </a:p>
                  </a:txBody>
                  <a:tcPr>
                    <a:solidFill>
                      <a:schemeClr val="accent5">
                        <a:lumMod val="20000"/>
                        <a:lumOff val="80000"/>
                      </a:schemeClr>
                    </a:solidFill>
                  </a:tcPr>
                </a:tc>
                <a:tc>
                  <a:txBody>
                    <a:bodyPr/>
                    <a:lstStyle/>
                    <a:p>
                      <a:pPr algn="ctr"/>
                      <a:r>
                        <a:rPr lang="en-US" sz="900" b="1" dirty="0" smtClean="0"/>
                        <a:t>Own – 78%</a:t>
                      </a:r>
                      <a:endParaRPr lang="en-US" sz="900" b="1" dirty="0"/>
                    </a:p>
                  </a:txBody>
                  <a:tcPr>
                    <a:solidFill>
                      <a:schemeClr val="accent4">
                        <a:lumMod val="20000"/>
                        <a:lumOff val="80000"/>
                      </a:schemeClr>
                    </a:solidFill>
                  </a:tcPr>
                </a:tc>
                <a:tc>
                  <a:txBody>
                    <a:bodyPr/>
                    <a:lstStyle/>
                    <a:p>
                      <a:pPr algn="ctr"/>
                      <a:r>
                        <a:rPr lang="en-US" sz="900" b="1" dirty="0" smtClean="0"/>
                        <a:t>Own – 77%</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6"/>
                  </a:ext>
                </a:extLst>
              </a:tr>
              <a:tr h="224792">
                <a:tc vMerge="1">
                  <a:txBody>
                    <a:bodyPr/>
                    <a:lstStyle/>
                    <a:p>
                      <a:pPr algn="r"/>
                      <a:endParaRPr lang="en-US" sz="900" b="1" dirty="0"/>
                    </a:p>
                  </a:txBody>
                  <a:tcPr/>
                </a:tc>
                <a:tc>
                  <a:txBody>
                    <a:bodyPr/>
                    <a:lstStyle/>
                    <a:p>
                      <a:pPr algn="r">
                        <a:lnSpc>
                          <a:spcPct val="95000"/>
                        </a:lnSpc>
                      </a:pP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Married – 60%</a:t>
                      </a:r>
                      <a:endParaRPr lang="en-US" sz="900" b="1" dirty="0"/>
                    </a:p>
                  </a:txBody>
                  <a:tcPr>
                    <a:solidFill>
                      <a:schemeClr val="accent5">
                        <a:lumMod val="20000"/>
                        <a:lumOff val="80000"/>
                      </a:schemeClr>
                    </a:solidFill>
                  </a:tcPr>
                </a:tc>
                <a:tc>
                  <a:txBody>
                    <a:bodyPr/>
                    <a:lstStyle/>
                    <a:p>
                      <a:pPr algn="ctr"/>
                      <a:r>
                        <a:rPr lang="en-US" sz="900" b="1" dirty="0" smtClean="0"/>
                        <a:t>Married – 52%</a:t>
                      </a:r>
                      <a:endParaRPr lang="en-US" sz="900" b="1" dirty="0"/>
                    </a:p>
                  </a:txBody>
                  <a:tcPr>
                    <a:solidFill>
                      <a:schemeClr val="accent4">
                        <a:lumMod val="20000"/>
                        <a:lumOff val="80000"/>
                      </a:schemeClr>
                    </a:solidFill>
                  </a:tcPr>
                </a:tc>
                <a:tc>
                  <a:txBody>
                    <a:bodyPr/>
                    <a:lstStyle/>
                    <a:p>
                      <a:pPr algn="ctr"/>
                      <a:r>
                        <a:rPr lang="en-US" sz="900" b="1" dirty="0" smtClean="0"/>
                        <a:t>Married – 48%</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7"/>
                  </a:ext>
                </a:extLst>
              </a:tr>
              <a:tr h="224792">
                <a:tc vMerge="1">
                  <a:txBody>
                    <a:bodyPr/>
                    <a:lstStyle/>
                    <a:p>
                      <a:pPr algn="r"/>
                      <a:endParaRPr lang="en-US" sz="900" b="1" dirty="0"/>
                    </a:p>
                  </a:txBody>
                  <a:tcPr/>
                </a:tc>
                <a:tc>
                  <a:txBody>
                    <a:bodyPr/>
                    <a:lstStyle/>
                    <a:p>
                      <a:pPr algn="r">
                        <a:lnSpc>
                          <a:spcPct val="95000"/>
                        </a:lnSpc>
                      </a:pP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26%</a:t>
                      </a:r>
                      <a:endParaRPr lang="en-US" sz="900" b="1" dirty="0"/>
                    </a:p>
                  </a:txBody>
                  <a:tcPr>
                    <a:solidFill>
                      <a:schemeClr val="accent5">
                        <a:lumMod val="20000"/>
                        <a:lumOff val="80000"/>
                      </a:schemeClr>
                    </a:solidFill>
                  </a:tcPr>
                </a:tc>
                <a:tc>
                  <a:txBody>
                    <a:bodyPr/>
                    <a:lstStyle/>
                    <a:p>
                      <a:pPr algn="ctr"/>
                      <a:r>
                        <a:rPr lang="en-US" sz="900" b="1" dirty="0" smtClean="0"/>
                        <a:t>27%</a:t>
                      </a:r>
                      <a:endParaRPr lang="en-US" sz="900" b="1" dirty="0"/>
                    </a:p>
                  </a:txBody>
                  <a:tcPr>
                    <a:solidFill>
                      <a:schemeClr val="accent4">
                        <a:lumMod val="20000"/>
                        <a:lumOff val="80000"/>
                      </a:schemeClr>
                    </a:solidFill>
                  </a:tcPr>
                </a:tc>
                <a:tc>
                  <a:txBody>
                    <a:bodyPr/>
                    <a:lstStyle/>
                    <a:p>
                      <a:pPr algn="ctr"/>
                      <a:r>
                        <a:rPr lang="en-US" sz="900" b="1" dirty="0" smtClean="0"/>
                        <a:t>18%</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8"/>
                  </a:ext>
                </a:extLst>
              </a:tr>
              <a:tr h="224792">
                <a:tc vMerge="1">
                  <a:txBody>
                    <a:bodyPr/>
                    <a:lstStyle/>
                    <a:p>
                      <a:pPr algn="r"/>
                      <a:endParaRPr lang="en-US" sz="900" b="1" dirty="0"/>
                    </a:p>
                  </a:txBody>
                  <a:tcPr/>
                </a:tc>
                <a:tc>
                  <a:txBody>
                    <a:bodyPr/>
                    <a:lstStyle/>
                    <a:p>
                      <a:pPr algn="r">
                        <a:lnSpc>
                          <a:spcPct val="95000"/>
                        </a:lnSpc>
                      </a:pP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Some</a:t>
                      </a:r>
                      <a:r>
                        <a:rPr lang="en-US" sz="900" b="1" baseline="0" dirty="0" smtClean="0"/>
                        <a:t> College</a:t>
                      </a:r>
                      <a:r>
                        <a:rPr lang="en-US" sz="900" b="1" dirty="0" smtClean="0"/>
                        <a:t> – 40%</a:t>
                      </a:r>
                      <a:endParaRPr lang="en-US" sz="900" b="1" dirty="0"/>
                    </a:p>
                  </a:txBody>
                  <a:tcPr>
                    <a:solidFill>
                      <a:schemeClr val="accent5">
                        <a:lumMod val="20000"/>
                        <a:lumOff val="80000"/>
                      </a:schemeClr>
                    </a:solidFill>
                  </a:tcPr>
                </a:tc>
                <a:tc>
                  <a:txBody>
                    <a:bodyPr/>
                    <a:lstStyle/>
                    <a:p>
                      <a:pPr algn="ctr"/>
                      <a:r>
                        <a:rPr lang="en-US" sz="900" b="1" dirty="0" smtClean="0">
                          <a:solidFill>
                            <a:srgbClr val="C00000"/>
                          </a:solidFill>
                        </a:rPr>
                        <a:t>4</a:t>
                      </a:r>
                      <a:r>
                        <a:rPr lang="en-US" sz="900" b="1" baseline="0" dirty="0" smtClean="0">
                          <a:solidFill>
                            <a:srgbClr val="C00000"/>
                          </a:solidFill>
                        </a:rPr>
                        <a:t> Year College </a:t>
                      </a:r>
                      <a:r>
                        <a:rPr lang="en-US" sz="900" b="1" dirty="0" smtClean="0">
                          <a:solidFill>
                            <a:srgbClr val="C00000"/>
                          </a:solidFill>
                        </a:rPr>
                        <a:t> – 42%</a:t>
                      </a:r>
                      <a:endParaRPr lang="en-US" sz="900" b="1" dirty="0">
                        <a:solidFill>
                          <a:srgbClr val="C00000"/>
                        </a:solidFill>
                      </a:endParaRPr>
                    </a:p>
                  </a:txBody>
                  <a:tcPr>
                    <a:solidFill>
                      <a:schemeClr val="accent4">
                        <a:lumMod val="20000"/>
                        <a:lumOff val="80000"/>
                      </a:schemeClr>
                    </a:solidFill>
                  </a:tcPr>
                </a:tc>
                <a:tc>
                  <a:txBody>
                    <a:bodyPr/>
                    <a:lstStyle/>
                    <a:p>
                      <a:pPr algn="ctr"/>
                      <a:r>
                        <a:rPr lang="en-US" sz="900" b="1" dirty="0" smtClean="0">
                          <a:solidFill>
                            <a:srgbClr val="C00000"/>
                          </a:solidFill>
                        </a:rPr>
                        <a:t>4 years college – 37%</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9"/>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Full</a:t>
                      </a:r>
                      <a:r>
                        <a:rPr lang="en-US" sz="900" b="1" baseline="0" dirty="0" smtClean="0"/>
                        <a:t> Time </a:t>
                      </a:r>
                      <a:r>
                        <a:rPr lang="en-US" sz="900" b="1" dirty="0" smtClean="0"/>
                        <a:t>– 56%</a:t>
                      </a:r>
                      <a:endParaRPr lang="en-US" sz="900" b="1" dirty="0"/>
                    </a:p>
                  </a:txBody>
                  <a:tcPr>
                    <a:solidFill>
                      <a:schemeClr val="accent5">
                        <a:lumMod val="20000"/>
                        <a:lumOff val="80000"/>
                      </a:schemeClr>
                    </a:solidFill>
                  </a:tcPr>
                </a:tc>
                <a:tc>
                  <a:txBody>
                    <a:bodyPr/>
                    <a:lstStyle/>
                    <a:p>
                      <a:pPr algn="ctr"/>
                      <a:r>
                        <a:rPr lang="en-US" sz="900" b="1" dirty="0" smtClean="0"/>
                        <a:t>Full</a:t>
                      </a:r>
                      <a:r>
                        <a:rPr lang="en-US" sz="900" b="1" baseline="0" dirty="0" smtClean="0"/>
                        <a:t> Time</a:t>
                      </a:r>
                      <a:r>
                        <a:rPr lang="en-US" sz="900" b="1" dirty="0" smtClean="0"/>
                        <a:t> – 63%</a:t>
                      </a:r>
                      <a:endParaRPr lang="en-US" sz="900" b="1" dirty="0"/>
                    </a:p>
                  </a:txBody>
                  <a:tcPr>
                    <a:solidFill>
                      <a:schemeClr val="accent4">
                        <a:lumMod val="20000"/>
                        <a:lumOff val="80000"/>
                      </a:schemeClr>
                    </a:solidFill>
                  </a:tcPr>
                </a:tc>
                <a:tc>
                  <a:txBody>
                    <a:bodyPr/>
                    <a:lstStyle/>
                    <a:p>
                      <a:pPr algn="ctr"/>
                      <a:r>
                        <a:rPr lang="en-US" sz="900" b="1" dirty="0" smtClean="0"/>
                        <a:t>Full time – 58%</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10"/>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60%</a:t>
                      </a:r>
                      <a:endParaRPr lang="en-US" sz="900" b="1" dirty="0"/>
                    </a:p>
                  </a:txBody>
                  <a:tcPr>
                    <a:solidFill>
                      <a:schemeClr val="accent5">
                        <a:lumMod val="20000"/>
                        <a:lumOff val="80000"/>
                      </a:schemeClr>
                    </a:solidFill>
                  </a:tcPr>
                </a:tc>
                <a:tc>
                  <a:txBody>
                    <a:bodyPr/>
                    <a:lstStyle/>
                    <a:p>
                      <a:pPr algn="ctr"/>
                      <a:r>
                        <a:rPr lang="en-US" sz="900" b="1" dirty="0" smtClean="0"/>
                        <a:t>Professional – 73%</a:t>
                      </a:r>
                      <a:endParaRPr lang="en-US" sz="900" b="1" dirty="0"/>
                    </a:p>
                  </a:txBody>
                  <a:tcPr>
                    <a:solidFill>
                      <a:schemeClr val="accent4">
                        <a:lumMod val="20000"/>
                        <a:lumOff val="80000"/>
                      </a:schemeClr>
                    </a:solidFill>
                  </a:tcPr>
                </a:tc>
                <a:tc>
                  <a:txBody>
                    <a:bodyPr/>
                    <a:lstStyle/>
                    <a:p>
                      <a:pPr algn="ctr"/>
                      <a:r>
                        <a:rPr lang="en-US" sz="900" b="1" dirty="0" smtClean="0"/>
                        <a:t>Professional – 79%</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11"/>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$76,000</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dirty="0" smtClean="0"/>
                        <a:t>$76,000</a:t>
                      </a:r>
                      <a:endParaRPr lang="en-US" sz="900" b="1" dirty="0"/>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1" dirty="0" smtClean="0"/>
                        <a:t>$75,000</a:t>
                      </a:r>
                      <a:endParaRPr lang="en-US" sz="900" b="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2"/>
                  </a:ext>
                </a:extLst>
              </a:tr>
              <a:tr h="224792">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91%</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dirty="0" smtClean="0"/>
                        <a:t>89%</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1" dirty="0" smtClean="0"/>
                        <a:t>85%</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3"/>
                  </a:ext>
                </a:extLst>
              </a:tr>
              <a:tr h="125314">
                <a:tc>
                  <a:txBody>
                    <a:bodyPr/>
                    <a:lstStyle/>
                    <a:p>
                      <a:pPr algn="ctr"/>
                      <a:endParaRPr lang="en-US" sz="200" b="1" dirty="0"/>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endParaRPr lang="en-US" sz="1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1"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1"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4"/>
                  </a:ext>
                </a:extLst>
              </a:tr>
              <a:tr h="224792">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endParaRPr lang="en-US" sz="1050" b="1"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Watching</a:t>
                      </a:r>
                      <a:r>
                        <a:rPr lang="en-US" sz="900" b="1" baseline="0" dirty="0" smtClean="0"/>
                        <a:t> TV</a:t>
                      </a:r>
                      <a:r>
                        <a:rPr lang="en-US" sz="900" b="1" dirty="0" smtClean="0"/>
                        <a:t> – 88%</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baseline="0" dirty="0" smtClean="0"/>
                        <a:t>Watching TV</a:t>
                      </a:r>
                      <a:r>
                        <a:rPr lang="en-US" sz="900" b="1" dirty="0" smtClean="0"/>
                        <a:t> – 79%</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1" dirty="0" smtClean="0"/>
                        <a:t>Watching TV– 80%</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5"/>
                  </a:ext>
                </a:extLst>
              </a:tr>
              <a:tr h="224792">
                <a:tc vMerge="1">
                  <a:txBody>
                    <a:bodyPr/>
                    <a:lstStyle/>
                    <a:p>
                      <a:endParaRPr lang="en-US"/>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Broadcast</a:t>
                      </a:r>
                      <a:r>
                        <a:rPr lang="en-US" sz="900" b="1" baseline="0" dirty="0" smtClean="0"/>
                        <a:t> TV</a:t>
                      </a:r>
                      <a:r>
                        <a:rPr lang="en-US" sz="900" b="1" dirty="0" smtClean="0"/>
                        <a:t> – 10</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dirty="0" smtClean="0"/>
                        <a:t>Broadcast</a:t>
                      </a:r>
                      <a:r>
                        <a:rPr lang="en-US" sz="900" b="1" baseline="0" dirty="0" smtClean="0"/>
                        <a:t> TV</a:t>
                      </a:r>
                      <a:r>
                        <a:rPr lang="en-US" sz="900" b="1" dirty="0" smtClean="0"/>
                        <a:t> – 8</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1" dirty="0" smtClean="0"/>
                        <a:t>Broadcast</a:t>
                      </a:r>
                      <a:r>
                        <a:rPr lang="en-US" sz="900" b="1" baseline="0" dirty="0" smtClean="0"/>
                        <a:t> TV </a:t>
                      </a:r>
                      <a:r>
                        <a:rPr lang="en-US" sz="900" b="1" dirty="0" smtClean="0"/>
                        <a:t>– 8</a:t>
                      </a:r>
                      <a:r>
                        <a:rPr lang="en-US" sz="900" b="1" baseline="0" dirty="0" smtClean="0"/>
                        <a:t> hours</a:t>
                      </a:r>
                      <a:endParaRPr lang="en-US" sz="9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6"/>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Desktop – 42% of time</a:t>
                      </a:r>
                      <a:endParaRPr lang="en-US" sz="900" b="1" dirty="0"/>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gn="ctr"/>
                      <a:r>
                        <a:rPr lang="en-US" sz="900" b="1" baseline="0" dirty="0" smtClean="0"/>
                        <a:t>Desktop</a:t>
                      </a:r>
                      <a:r>
                        <a:rPr lang="en-US" sz="900" b="1" dirty="0" smtClean="0"/>
                        <a:t> – 37% of time</a:t>
                      </a:r>
                      <a:endParaRPr lang="en-US" sz="900" b="1" dirty="0"/>
                    </a:p>
                  </a:txBody>
                  <a:tcPr>
                    <a:lnT w="12700" cap="flat" cmpd="sng" algn="ctr">
                      <a:solidFill>
                        <a:schemeClr val="tx1"/>
                      </a:solidFill>
                      <a:prstDash val="solid"/>
                      <a:round/>
                      <a:headEnd type="none" w="med" len="med"/>
                      <a:tailEnd type="none" w="med" len="med"/>
                    </a:lnT>
                    <a:solidFill>
                      <a:schemeClr val="accent4">
                        <a:lumMod val="20000"/>
                        <a:lumOff val="80000"/>
                      </a:schemeClr>
                    </a:solidFill>
                  </a:tcPr>
                </a:tc>
                <a:tc>
                  <a:txBody>
                    <a:bodyPr/>
                    <a:lstStyle/>
                    <a:p>
                      <a:pPr algn="ctr"/>
                      <a:r>
                        <a:rPr lang="en-US" sz="900" b="1" dirty="0" smtClean="0">
                          <a:solidFill>
                            <a:srgbClr val="C00000"/>
                          </a:solidFill>
                        </a:rPr>
                        <a:t>Laptop – 42% of time</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10017"/>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Laptop – 78%</a:t>
                      </a:r>
                      <a:endParaRPr lang="en-US" sz="900" b="1" dirty="0"/>
                    </a:p>
                  </a:txBody>
                  <a:tcPr>
                    <a:solidFill>
                      <a:schemeClr val="accent5">
                        <a:lumMod val="20000"/>
                        <a:lumOff val="80000"/>
                      </a:schemeClr>
                    </a:solidFill>
                  </a:tcPr>
                </a:tc>
                <a:tc>
                  <a:txBody>
                    <a:bodyPr/>
                    <a:lstStyle/>
                    <a:p>
                      <a:pPr algn="ctr"/>
                      <a:r>
                        <a:rPr lang="en-US" sz="900" b="1" dirty="0" smtClean="0"/>
                        <a:t>Laptop – 81%</a:t>
                      </a:r>
                      <a:endParaRPr lang="en-US" sz="900" b="1" dirty="0"/>
                    </a:p>
                  </a:txBody>
                  <a:tcPr>
                    <a:solidFill>
                      <a:schemeClr val="accent4">
                        <a:lumMod val="20000"/>
                        <a:lumOff val="80000"/>
                      </a:schemeClr>
                    </a:solidFill>
                  </a:tcPr>
                </a:tc>
                <a:tc>
                  <a:txBody>
                    <a:bodyPr/>
                    <a:lstStyle/>
                    <a:p>
                      <a:pPr algn="ctr"/>
                      <a:r>
                        <a:rPr lang="en-US" sz="900" b="1" dirty="0" smtClean="0"/>
                        <a:t>Laptop – 81%</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18"/>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Comedy – 79%</a:t>
                      </a:r>
                      <a:endParaRPr lang="en-US" sz="900" b="1" dirty="0"/>
                    </a:p>
                  </a:txBody>
                  <a:tcPr>
                    <a:solidFill>
                      <a:schemeClr val="accent5">
                        <a:lumMod val="20000"/>
                        <a:lumOff val="80000"/>
                      </a:schemeClr>
                    </a:solidFill>
                  </a:tcPr>
                </a:tc>
                <a:tc>
                  <a:txBody>
                    <a:bodyPr/>
                    <a:lstStyle/>
                    <a:p>
                      <a:pPr algn="ctr"/>
                      <a:r>
                        <a:rPr lang="en-US" sz="900" b="1" dirty="0" smtClean="0"/>
                        <a:t>Comedy – 81%</a:t>
                      </a:r>
                      <a:endParaRPr lang="en-US" sz="900" b="1" dirty="0"/>
                    </a:p>
                  </a:txBody>
                  <a:tcPr>
                    <a:solidFill>
                      <a:schemeClr val="accent4">
                        <a:lumMod val="20000"/>
                        <a:lumOff val="80000"/>
                      </a:schemeClr>
                    </a:solidFill>
                  </a:tcPr>
                </a:tc>
                <a:tc>
                  <a:txBody>
                    <a:bodyPr/>
                    <a:lstStyle/>
                    <a:p>
                      <a:pPr algn="ctr"/>
                      <a:r>
                        <a:rPr lang="en-US" sz="900" b="1" dirty="0" smtClean="0">
                          <a:solidFill>
                            <a:srgbClr val="C00000"/>
                          </a:solidFill>
                        </a:rPr>
                        <a:t>Drama – 71%</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19"/>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70%</a:t>
                      </a:r>
                      <a:endParaRPr lang="en-US" sz="900" b="1" dirty="0"/>
                    </a:p>
                  </a:txBody>
                  <a:tcPr>
                    <a:solidFill>
                      <a:schemeClr val="accent5">
                        <a:lumMod val="20000"/>
                        <a:lumOff val="80000"/>
                      </a:schemeClr>
                    </a:solidFill>
                  </a:tcPr>
                </a:tc>
                <a:tc>
                  <a:txBody>
                    <a:bodyPr/>
                    <a:lstStyle/>
                    <a:p>
                      <a:pPr algn="ctr"/>
                      <a:r>
                        <a:rPr lang="en-US" sz="900" b="1" dirty="0" smtClean="0"/>
                        <a:t>Facebook – 69%</a:t>
                      </a:r>
                      <a:endParaRPr lang="en-US" sz="900" b="1" dirty="0"/>
                    </a:p>
                  </a:txBody>
                  <a:tcPr>
                    <a:solidFill>
                      <a:schemeClr val="accent4">
                        <a:lumMod val="20000"/>
                        <a:lumOff val="80000"/>
                      </a:schemeClr>
                    </a:solidFill>
                  </a:tcPr>
                </a:tc>
                <a:tc>
                  <a:txBody>
                    <a:bodyPr/>
                    <a:lstStyle/>
                    <a:p>
                      <a:pPr algn="ctr"/>
                      <a:r>
                        <a:rPr lang="en-US" sz="900" b="1" dirty="0" smtClean="0"/>
                        <a:t>Facebook – 64%</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20"/>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 – 86%</a:t>
                      </a:r>
                      <a:endParaRPr lang="en-US" sz="900" b="1" dirty="0"/>
                    </a:p>
                  </a:txBody>
                  <a:tcPr>
                    <a:solidFill>
                      <a:schemeClr val="accent5">
                        <a:lumMod val="20000"/>
                        <a:lumOff val="80000"/>
                      </a:schemeClr>
                    </a:solidFill>
                  </a:tcPr>
                </a:tc>
                <a:tc>
                  <a:txBody>
                    <a:bodyPr/>
                    <a:lstStyle/>
                    <a:p>
                      <a:pPr algn="ctr"/>
                      <a:r>
                        <a:rPr lang="en-US" sz="900" b="1" dirty="0" smtClean="0"/>
                        <a:t>Supermarket – 85%</a:t>
                      </a:r>
                      <a:endParaRPr lang="en-US" sz="900" b="1" dirty="0"/>
                    </a:p>
                  </a:txBody>
                  <a:tcPr>
                    <a:solidFill>
                      <a:schemeClr val="accent4">
                        <a:lumMod val="20000"/>
                        <a:lumOff val="80000"/>
                      </a:schemeClr>
                    </a:solidFill>
                  </a:tcPr>
                </a:tc>
                <a:tc>
                  <a:txBody>
                    <a:bodyPr/>
                    <a:lstStyle/>
                    <a:p>
                      <a:pPr algn="ctr"/>
                      <a:r>
                        <a:rPr lang="en-US" sz="900" b="1" dirty="0" smtClean="0"/>
                        <a:t>Supermarket – 77%</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21"/>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45%</a:t>
                      </a:r>
                      <a:endParaRPr lang="en-US" sz="900" b="1" dirty="0"/>
                    </a:p>
                  </a:txBody>
                  <a:tcPr>
                    <a:solidFill>
                      <a:schemeClr val="accent5">
                        <a:lumMod val="20000"/>
                        <a:lumOff val="80000"/>
                      </a:schemeClr>
                    </a:solidFill>
                  </a:tcPr>
                </a:tc>
                <a:tc>
                  <a:txBody>
                    <a:bodyPr/>
                    <a:lstStyle/>
                    <a:p>
                      <a:pPr algn="ctr"/>
                      <a:r>
                        <a:rPr lang="en-US" sz="900" b="1" dirty="0" smtClean="0"/>
                        <a:t>Sedan – 49%</a:t>
                      </a:r>
                      <a:endParaRPr lang="en-US" sz="900" b="1" dirty="0"/>
                    </a:p>
                  </a:txBody>
                  <a:tcPr>
                    <a:solidFill>
                      <a:schemeClr val="accent4">
                        <a:lumMod val="20000"/>
                        <a:lumOff val="80000"/>
                      </a:schemeClr>
                    </a:solidFill>
                  </a:tcPr>
                </a:tc>
                <a:tc>
                  <a:txBody>
                    <a:bodyPr/>
                    <a:lstStyle/>
                    <a:p>
                      <a:pPr algn="ctr"/>
                      <a:r>
                        <a:rPr lang="en-US" sz="900" b="1" dirty="0" smtClean="0"/>
                        <a:t>Sedan – 45%</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22"/>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Toyota – 22%</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baseline="0" dirty="0" smtClean="0">
                          <a:solidFill>
                            <a:srgbClr val="C00000"/>
                          </a:solidFill>
                        </a:rPr>
                        <a:t>Honda </a:t>
                      </a:r>
                      <a:r>
                        <a:rPr lang="en-US" sz="900" b="1" dirty="0" smtClean="0">
                          <a:solidFill>
                            <a:srgbClr val="C00000"/>
                          </a:solidFill>
                        </a:rPr>
                        <a:t>– 19%</a:t>
                      </a:r>
                      <a:endParaRPr lang="en-US" sz="900" b="1" dirty="0">
                        <a:solidFill>
                          <a:srgbClr val="C00000"/>
                        </a:solidFill>
                      </a:endParaRPr>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1" dirty="0" smtClean="0"/>
                        <a:t>Toyota – 23%</a:t>
                      </a:r>
                      <a:endParaRPr lang="en-US" sz="900" b="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23"/>
                  </a:ext>
                </a:extLst>
              </a:tr>
            </a:tbl>
          </a:graphicData>
        </a:graphic>
      </p:graphicFrame>
      <p:graphicFrame>
        <p:nvGraphicFramePr>
          <p:cNvPr id="6" name="Table 5"/>
          <p:cNvGraphicFramePr>
            <a:graphicFrameLocks noGrp="1"/>
          </p:cNvGraphicFramePr>
          <p:nvPr>
            <p:extLst/>
          </p:nvPr>
        </p:nvGraphicFramePr>
        <p:xfrm>
          <a:off x="5867400" y="4114800"/>
          <a:ext cx="3200400" cy="2667000"/>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36676">
                <a:tc gridSpan="4">
                  <a:txBody>
                    <a:bodyPr/>
                    <a:lstStyle/>
                    <a:p>
                      <a:pPr algn="ctr"/>
                      <a:r>
                        <a:rPr lang="en-US" sz="1200" b="1" dirty="0" smtClean="0">
                          <a:solidFill>
                            <a:schemeClr val="accent1">
                              <a:lumMod val="75000"/>
                            </a:schemeClr>
                          </a:solidFill>
                        </a:rPr>
                        <a:t>G A M B L I N G / G A M I N G   P O T E N T I A L</a:t>
                      </a:r>
                      <a:endParaRPr lang="en-US" sz="1200" b="1" dirty="0">
                        <a:solidFill>
                          <a:schemeClr val="accent1">
                            <a:lumMod val="75000"/>
                          </a:schemeClr>
                        </a:solidFill>
                      </a:endParaRPr>
                    </a:p>
                  </a:txBody>
                  <a:tcPr anchor="ctr">
                    <a:solidFill>
                      <a:schemeClr val="bg1">
                        <a:lumMod val="95000"/>
                      </a:schemeClr>
                    </a:solidFill>
                  </a:tcPr>
                </a:tc>
                <a:tc hMerge="1">
                  <a:txBody>
                    <a:bodyPr/>
                    <a:lstStyle/>
                    <a:p>
                      <a:endParaRPr lang="en-US" dirty="0"/>
                    </a:p>
                  </a:txBody>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594418">
                <a:tc>
                  <a:txBody>
                    <a:bodyPr/>
                    <a:lstStyle/>
                    <a:p>
                      <a:pPr algn="ctr"/>
                      <a:endParaRPr lang="en-US" sz="1200" b="1" dirty="0">
                        <a:solidFill>
                          <a:schemeClr val="accent1">
                            <a:lumMod val="75000"/>
                          </a:schemeClr>
                        </a:solidFill>
                      </a:endParaRPr>
                    </a:p>
                  </a:txBody>
                  <a:tcPr anchor="ctr">
                    <a:solidFill>
                      <a:schemeClr val="bg1">
                        <a:lumMod val="95000"/>
                      </a:schemeClr>
                    </a:solidFill>
                  </a:tcPr>
                </a:tc>
                <a:tc>
                  <a:txBody>
                    <a:bodyPr/>
                    <a:lstStyle/>
                    <a:p>
                      <a:pPr algn="ctr"/>
                      <a:r>
                        <a:rPr lang="en-US" sz="1050" b="1" dirty="0" smtClean="0">
                          <a:solidFill>
                            <a:schemeClr val="bg1"/>
                          </a:solidFill>
                        </a:rPr>
                        <a:t>High Frequency</a:t>
                      </a:r>
                      <a:r>
                        <a:rPr lang="en-US" sz="1050" b="1" baseline="0" dirty="0" smtClean="0">
                          <a:solidFill>
                            <a:schemeClr val="bg1"/>
                          </a:solidFill>
                        </a:rPr>
                        <a:t> </a:t>
                      </a:r>
                      <a:r>
                        <a:rPr lang="en-US" sz="1050" b="1" dirty="0" smtClean="0">
                          <a:solidFill>
                            <a:schemeClr val="bg1"/>
                          </a:solidFill>
                        </a:rPr>
                        <a:t>Players</a:t>
                      </a:r>
                    </a:p>
                  </a:txBody>
                  <a:tcPr anchor="ctr">
                    <a:solidFill>
                      <a:schemeClr val="accent1"/>
                    </a:solidFill>
                  </a:tcPr>
                </a:tc>
                <a:tc>
                  <a:txBody>
                    <a:bodyPr/>
                    <a:lstStyle/>
                    <a:p>
                      <a:pPr algn="ctr"/>
                      <a:r>
                        <a:rPr lang="en-US" sz="1050" b="1" dirty="0" smtClean="0">
                          <a:solidFill>
                            <a:schemeClr val="bg1"/>
                          </a:solidFill>
                        </a:rPr>
                        <a:t>Low </a:t>
                      </a:r>
                    </a:p>
                    <a:p>
                      <a:pPr algn="ctr"/>
                      <a:r>
                        <a:rPr lang="en-US" sz="1050" b="1" dirty="0" smtClean="0">
                          <a:solidFill>
                            <a:schemeClr val="bg1"/>
                          </a:solidFill>
                        </a:rPr>
                        <a:t>Frequency Players</a:t>
                      </a:r>
                      <a:endParaRPr lang="en-US" sz="1050" b="1" dirty="0">
                        <a:solidFill>
                          <a:schemeClr val="bg1"/>
                        </a:solidFill>
                      </a:endParaRPr>
                    </a:p>
                  </a:txBody>
                  <a:tcPr anchor="ctr">
                    <a:solidFill>
                      <a:schemeClr val="accent4"/>
                    </a:solidFill>
                  </a:tcPr>
                </a:tc>
                <a:tc>
                  <a:txBody>
                    <a:bodyPr/>
                    <a:lstStyle/>
                    <a:p>
                      <a:pPr algn="ctr"/>
                      <a:r>
                        <a:rPr lang="en-US" sz="1050" b="1" dirty="0" smtClean="0">
                          <a:solidFill>
                            <a:schemeClr val="bg1"/>
                          </a:solidFill>
                        </a:rPr>
                        <a:t>Non-Players</a:t>
                      </a:r>
                      <a:endParaRPr lang="en-US" sz="1050" b="1" dirty="0">
                        <a:solidFill>
                          <a:schemeClr val="bg1"/>
                        </a:solidFill>
                      </a:endParaRPr>
                    </a:p>
                  </a:txBody>
                  <a:tcPr anchor="ctr">
                    <a:solidFill>
                      <a:schemeClr val="accent2"/>
                    </a:solidFill>
                  </a:tcPr>
                </a:tc>
                <a:extLst>
                  <a:ext uri="{0D108BD9-81ED-4DB2-BD59-A6C34878D82A}">
                    <a16:rowId xmlns:a16="http://schemas.microsoft.com/office/drawing/2014/main" val="10001"/>
                  </a:ext>
                </a:extLst>
              </a:tr>
              <a:tr h="265208">
                <a:tc>
                  <a:txBody>
                    <a:bodyPr/>
                    <a:lstStyle/>
                    <a:p>
                      <a:pPr algn="r"/>
                      <a:r>
                        <a:rPr lang="en-US" sz="1050" b="1" dirty="0" smtClean="0"/>
                        <a:t>Risk Meter</a:t>
                      </a:r>
                      <a:endParaRPr lang="en-US" sz="1050" b="1" dirty="0"/>
                    </a:p>
                  </a:txBody>
                  <a:tcPr anchor="ctr"/>
                </a:tc>
                <a:tc>
                  <a:txBody>
                    <a:bodyPr/>
                    <a:lstStyle/>
                    <a:p>
                      <a:pPr algn="ctr"/>
                      <a:r>
                        <a:rPr lang="en-US" sz="1050" b="0" i="0" dirty="0" smtClean="0"/>
                        <a:t>13</a:t>
                      </a:r>
                      <a:endParaRPr lang="en-US" sz="1050" b="0" i="0" dirty="0"/>
                    </a:p>
                  </a:txBody>
                  <a:tcPr anchor="ctr">
                    <a:solidFill>
                      <a:schemeClr val="accent1">
                        <a:lumMod val="20000"/>
                        <a:lumOff val="80000"/>
                      </a:schemeClr>
                    </a:solidFill>
                  </a:tcPr>
                </a:tc>
                <a:tc>
                  <a:txBody>
                    <a:bodyPr/>
                    <a:lstStyle/>
                    <a:p>
                      <a:pPr algn="ctr"/>
                      <a:r>
                        <a:rPr lang="en-US" sz="1050" b="0" i="0" dirty="0" smtClean="0"/>
                        <a:t>12</a:t>
                      </a:r>
                      <a:endParaRPr lang="en-US" sz="1050" b="0" i="0" dirty="0"/>
                    </a:p>
                  </a:txBody>
                  <a:tcPr anchor="ctr">
                    <a:solidFill>
                      <a:srgbClr val="E6E0EC"/>
                    </a:solidFill>
                  </a:tcPr>
                </a:tc>
                <a:tc>
                  <a:txBody>
                    <a:bodyPr/>
                    <a:lstStyle/>
                    <a:p>
                      <a:pPr algn="ctr"/>
                      <a:r>
                        <a:rPr lang="en-US" sz="1050" b="0" i="0" dirty="0" smtClean="0"/>
                        <a:t>11</a:t>
                      </a:r>
                      <a:endParaRPr lang="en-US" sz="1050" b="0" i="0" dirty="0"/>
                    </a:p>
                  </a:txBody>
                  <a:tcPr anchor="ctr">
                    <a:solidFill>
                      <a:srgbClr val="F2DCDB"/>
                    </a:solidFill>
                  </a:tcPr>
                </a:tc>
                <a:extLst>
                  <a:ext uri="{0D108BD9-81ED-4DB2-BD59-A6C34878D82A}">
                    <a16:rowId xmlns:a16="http://schemas.microsoft.com/office/drawing/2014/main" val="10002"/>
                  </a:ext>
                </a:extLst>
              </a:tr>
              <a:tr h="602745">
                <a:tc>
                  <a:txBody>
                    <a:bodyPr/>
                    <a:lstStyle/>
                    <a:p>
                      <a:pPr algn="r"/>
                      <a:r>
                        <a:rPr lang="en-US" sz="1050" b="1" dirty="0" smtClean="0"/>
                        <a:t>Gaming/ Gambling Tendency</a:t>
                      </a:r>
                      <a:endParaRPr lang="en-US" sz="1050" b="1" dirty="0"/>
                    </a:p>
                  </a:txBody>
                  <a:tcPr anchor="ctr"/>
                </a:tc>
                <a:tc>
                  <a:txBody>
                    <a:bodyPr/>
                    <a:lstStyle/>
                    <a:p>
                      <a:pPr algn="ctr"/>
                      <a:r>
                        <a:rPr lang="en-US" sz="1050" b="0" i="0" dirty="0" smtClean="0"/>
                        <a:t>16</a:t>
                      </a:r>
                      <a:endParaRPr lang="en-US" sz="1050" b="0" i="0" dirty="0"/>
                    </a:p>
                  </a:txBody>
                  <a:tcPr anchor="ctr">
                    <a:solidFill>
                      <a:schemeClr val="accent1">
                        <a:lumMod val="20000"/>
                        <a:lumOff val="80000"/>
                      </a:schemeClr>
                    </a:solidFill>
                  </a:tcPr>
                </a:tc>
                <a:tc>
                  <a:txBody>
                    <a:bodyPr/>
                    <a:lstStyle/>
                    <a:p>
                      <a:pPr algn="ctr"/>
                      <a:r>
                        <a:rPr lang="en-US" sz="1050" b="0" i="0" dirty="0" smtClean="0"/>
                        <a:t>13</a:t>
                      </a:r>
                      <a:endParaRPr lang="en-US" sz="1050" b="0" i="0" dirty="0"/>
                    </a:p>
                  </a:txBody>
                  <a:tcPr anchor="ctr">
                    <a:solidFill>
                      <a:srgbClr val="E6E0EC"/>
                    </a:solidFill>
                  </a:tcPr>
                </a:tc>
                <a:tc>
                  <a:txBody>
                    <a:bodyPr/>
                    <a:lstStyle/>
                    <a:p>
                      <a:pPr algn="ctr"/>
                      <a:r>
                        <a:rPr lang="en-US" sz="1050" b="0" i="0" dirty="0" smtClean="0"/>
                        <a:t>11</a:t>
                      </a:r>
                      <a:endParaRPr lang="en-US" sz="1050" b="0" i="0" dirty="0"/>
                    </a:p>
                  </a:txBody>
                  <a:tcPr anchor="ctr">
                    <a:solidFill>
                      <a:srgbClr val="F2DCDB"/>
                    </a:solidFill>
                  </a:tcPr>
                </a:tc>
                <a:extLst>
                  <a:ext uri="{0D108BD9-81ED-4DB2-BD59-A6C34878D82A}">
                    <a16:rowId xmlns:a16="http://schemas.microsoft.com/office/drawing/2014/main" val="10003"/>
                  </a:ext>
                </a:extLst>
              </a:tr>
              <a:tr h="602745">
                <a:tc>
                  <a:txBody>
                    <a:bodyPr/>
                    <a:lstStyle/>
                    <a:p>
                      <a:pPr algn="r"/>
                      <a:r>
                        <a:rPr lang="en-US" sz="1050" b="1" dirty="0" smtClean="0"/>
                        <a:t>Maryland Lottery Perception</a:t>
                      </a:r>
                      <a:endParaRPr lang="en-US" sz="1050" b="1" dirty="0"/>
                    </a:p>
                  </a:txBody>
                  <a:tcPr anchor="ctr"/>
                </a:tc>
                <a:tc>
                  <a:txBody>
                    <a:bodyPr/>
                    <a:lstStyle/>
                    <a:p>
                      <a:pPr algn="ctr"/>
                      <a:r>
                        <a:rPr lang="en-US" sz="1050" b="0" i="0" dirty="0" smtClean="0"/>
                        <a:t>32</a:t>
                      </a:r>
                      <a:endParaRPr lang="en-US" sz="1050" b="0" i="0" dirty="0"/>
                    </a:p>
                  </a:txBody>
                  <a:tcPr anchor="ctr">
                    <a:solidFill>
                      <a:schemeClr val="accent1">
                        <a:lumMod val="20000"/>
                        <a:lumOff val="80000"/>
                      </a:schemeClr>
                    </a:solidFill>
                  </a:tcPr>
                </a:tc>
                <a:tc>
                  <a:txBody>
                    <a:bodyPr/>
                    <a:lstStyle/>
                    <a:p>
                      <a:pPr algn="ctr"/>
                      <a:r>
                        <a:rPr lang="en-US" sz="1050" b="0" i="0" dirty="0" smtClean="0"/>
                        <a:t>28</a:t>
                      </a:r>
                      <a:endParaRPr lang="en-US" sz="1050" b="0" i="0" dirty="0"/>
                    </a:p>
                  </a:txBody>
                  <a:tcPr anchor="ctr">
                    <a:solidFill>
                      <a:srgbClr val="E6E0EC"/>
                    </a:solidFill>
                  </a:tcPr>
                </a:tc>
                <a:tc>
                  <a:txBody>
                    <a:bodyPr/>
                    <a:lstStyle/>
                    <a:p>
                      <a:pPr algn="ctr"/>
                      <a:r>
                        <a:rPr lang="en-US" sz="1050" b="0" i="0" dirty="0" smtClean="0"/>
                        <a:t>24</a:t>
                      </a:r>
                      <a:endParaRPr lang="en-US" sz="1050" b="0" i="0" dirty="0"/>
                    </a:p>
                  </a:txBody>
                  <a:tcPr anchor="ctr">
                    <a:solidFill>
                      <a:srgbClr val="F2DCDB"/>
                    </a:solidFill>
                  </a:tcPr>
                </a:tc>
                <a:extLst>
                  <a:ext uri="{0D108BD9-81ED-4DB2-BD59-A6C34878D82A}">
                    <a16:rowId xmlns:a16="http://schemas.microsoft.com/office/drawing/2014/main" val="10004"/>
                  </a:ext>
                </a:extLst>
              </a:tr>
              <a:tr h="265208">
                <a:tc>
                  <a:txBody>
                    <a:bodyPr/>
                    <a:lstStyle/>
                    <a:p>
                      <a:pPr algn="r"/>
                      <a:r>
                        <a:rPr lang="en-US" sz="1050" b="1" dirty="0" smtClean="0">
                          <a:solidFill>
                            <a:schemeClr val="tx1"/>
                          </a:solidFill>
                        </a:rPr>
                        <a:t>Total Score</a:t>
                      </a:r>
                      <a:endParaRPr lang="en-US" sz="1050" b="1" dirty="0">
                        <a:solidFill>
                          <a:schemeClr val="tx1"/>
                        </a:solidFill>
                      </a:endParaRPr>
                    </a:p>
                  </a:txBody>
                  <a:tcPr anchor="ctr">
                    <a:noFill/>
                  </a:tcPr>
                </a:tc>
                <a:tc>
                  <a:txBody>
                    <a:bodyPr/>
                    <a:lstStyle/>
                    <a:p>
                      <a:pPr algn="ctr"/>
                      <a:r>
                        <a:rPr lang="en-US" sz="1050" b="1" i="0" dirty="0" smtClean="0"/>
                        <a:t>61</a:t>
                      </a:r>
                      <a:endParaRPr lang="en-US" sz="1050" b="1" i="0" dirty="0"/>
                    </a:p>
                  </a:txBody>
                  <a:tcPr anchor="ctr">
                    <a:solidFill>
                      <a:schemeClr val="accent1">
                        <a:lumMod val="20000"/>
                        <a:lumOff val="80000"/>
                      </a:schemeClr>
                    </a:solidFill>
                  </a:tcPr>
                </a:tc>
                <a:tc>
                  <a:txBody>
                    <a:bodyPr/>
                    <a:lstStyle/>
                    <a:p>
                      <a:pPr algn="ctr"/>
                      <a:r>
                        <a:rPr lang="en-US" sz="1050" b="1" i="0" dirty="0" smtClean="0"/>
                        <a:t>53</a:t>
                      </a:r>
                      <a:endParaRPr lang="en-US" sz="1050" b="1" i="0" dirty="0"/>
                    </a:p>
                  </a:txBody>
                  <a:tcPr anchor="ctr">
                    <a:solidFill>
                      <a:srgbClr val="E6E0EC"/>
                    </a:solidFill>
                  </a:tcPr>
                </a:tc>
                <a:tc>
                  <a:txBody>
                    <a:bodyPr/>
                    <a:lstStyle/>
                    <a:p>
                      <a:pPr algn="ctr"/>
                      <a:r>
                        <a:rPr lang="en-US" sz="1050" b="1" i="0" dirty="0" smtClean="0"/>
                        <a:t>46</a:t>
                      </a:r>
                      <a:endParaRPr lang="en-US" sz="1050" b="1" i="0" dirty="0"/>
                    </a:p>
                  </a:txBody>
                  <a:tcPr anchor="ctr">
                    <a:solidFill>
                      <a:srgbClr val="F2DCDB"/>
                    </a:solidFill>
                  </a:tcP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691796181"/>
              </p:ext>
            </p:extLst>
          </p:nvPr>
        </p:nvGraphicFramePr>
        <p:xfrm>
          <a:off x="5867400" y="1269999"/>
          <a:ext cx="3200400" cy="2768601"/>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267541">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lumMod val="75000"/>
                            </a:schemeClr>
                          </a:solidFill>
                        </a:rPr>
                        <a:t>C U R </a:t>
                      </a:r>
                      <a:r>
                        <a:rPr lang="en-US" sz="1200" b="1" dirty="0" err="1" smtClean="0">
                          <a:solidFill>
                            <a:schemeClr val="accent1">
                              <a:lumMod val="75000"/>
                            </a:schemeClr>
                          </a:solidFill>
                        </a:rPr>
                        <a:t>R</a:t>
                      </a:r>
                      <a:r>
                        <a:rPr lang="en-US" sz="1200" b="1" dirty="0" smtClean="0">
                          <a:solidFill>
                            <a:schemeClr val="accent1">
                              <a:lumMod val="75000"/>
                            </a:schemeClr>
                          </a:solidFill>
                        </a:rPr>
                        <a:t> E N T</a:t>
                      </a:r>
                      <a:r>
                        <a:rPr lang="en-US" sz="1200" b="1" baseline="0" dirty="0" smtClean="0">
                          <a:solidFill>
                            <a:schemeClr val="accent1">
                              <a:lumMod val="75000"/>
                            </a:schemeClr>
                          </a:solidFill>
                        </a:rPr>
                        <a:t>  L O T </a:t>
                      </a:r>
                      <a:r>
                        <a:rPr lang="en-US" sz="1200" b="1" baseline="0" dirty="0" err="1" smtClean="0">
                          <a:solidFill>
                            <a:schemeClr val="accent1">
                              <a:lumMod val="75000"/>
                            </a:schemeClr>
                          </a:solidFill>
                        </a:rPr>
                        <a:t>T</a:t>
                      </a:r>
                      <a:r>
                        <a:rPr lang="en-US" sz="1200" b="1" baseline="0" dirty="0" smtClean="0">
                          <a:solidFill>
                            <a:schemeClr val="accent1">
                              <a:lumMod val="75000"/>
                            </a:schemeClr>
                          </a:solidFill>
                        </a:rPr>
                        <a:t> E R Y  P L A Y</a:t>
                      </a:r>
                      <a:endParaRPr lang="en-US" sz="1200" b="1" dirty="0">
                        <a:solidFill>
                          <a:schemeClr val="accent1">
                            <a:lumMod val="75000"/>
                          </a:schemeClr>
                        </a:solidFill>
                      </a:endParaRPr>
                    </a:p>
                  </a:txBody>
                  <a:tcPr anchor="ctr">
                    <a:solidFill>
                      <a:schemeClr val="bg1">
                        <a:lumMod val="95000"/>
                      </a:schemeClr>
                    </a:solidFill>
                  </a:tcPr>
                </a:tc>
                <a:tc hMerge="1">
                  <a:txBody>
                    <a:bodyPr/>
                    <a:lstStyle/>
                    <a:p>
                      <a:endParaRPr lang="en-US" dirty="0"/>
                    </a:p>
                  </a:txBody>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557376">
                <a:tc>
                  <a:txBody>
                    <a:bodyPr/>
                    <a:lstStyle/>
                    <a:p>
                      <a:pPr algn="ctr"/>
                      <a:endParaRPr lang="en-US" sz="1200" b="1" dirty="0">
                        <a:solidFill>
                          <a:schemeClr val="accent1">
                            <a:lumMod val="75000"/>
                          </a:schemeClr>
                        </a:solidFill>
                      </a:endParaRPr>
                    </a:p>
                  </a:txBody>
                  <a:tcPr anchor="ctr">
                    <a:solidFill>
                      <a:schemeClr val="bg1">
                        <a:lumMod val="95000"/>
                      </a:schemeClr>
                    </a:solidFill>
                  </a:tcPr>
                </a:tc>
                <a:tc>
                  <a:txBody>
                    <a:bodyPr/>
                    <a:lstStyle/>
                    <a:p>
                      <a:pPr algn="ctr"/>
                      <a:r>
                        <a:rPr lang="en-US" sz="1050" b="1" dirty="0" smtClean="0">
                          <a:solidFill>
                            <a:schemeClr val="bg1"/>
                          </a:solidFill>
                        </a:rPr>
                        <a:t>High Frequency</a:t>
                      </a:r>
                      <a:r>
                        <a:rPr lang="en-US" sz="1050" b="1" baseline="0" dirty="0" smtClean="0">
                          <a:solidFill>
                            <a:schemeClr val="bg1"/>
                          </a:solidFill>
                        </a:rPr>
                        <a:t> </a:t>
                      </a:r>
                      <a:r>
                        <a:rPr lang="en-US" sz="1050" b="1" dirty="0" smtClean="0">
                          <a:solidFill>
                            <a:schemeClr val="bg1"/>
                          </a:solidFill>
                        </a:rPr>
                        <a:t>Players</a:t>
                      </a:r>
                    </a:p>
                  </a:txBody>
                  <a:tcPr anchor="ctr">
                    <a:solidFill>
                      <a:schemeClr val="accent1"/>
                    </a:solidFill>
                  </a:tcPr>
                </a:tc>
                <a:tc>
                  <a:txBody>
                    <a:bodyPr/>
                    <a:lstStyle/>
                    <a:p>
                      <a:pPr algn="ctr"/>
                      <a:r>
                        <a:rPr lang="en-US" sz="1050" b="1" dirty="0" smtClean="0">
                          <a:solidFill>
                            <a:schemeClr val="bg1"/>
                          </a:solidFill>
                        </a:rPr>
                        <a:t>Low </a:t>
                      </a:r>
                    </a:p>
                    <a:p>
                      <a:pPr algn="ctr"/>
                      <a:r>
                        <a:rPr lang="en-US" sz="1050" b="1" dirty="0" smtClean="0">
                          <a:solidFill>
                            <a:schemeClr val="bg1"/>
                          </a:solidFill>
                        </a:rPr>
                        <a:t>Frequency Players</a:t>
                      </a:r>
                      <a:endParaRPr lang="en-US" sz="1050" b="1" dirty="0">
                        <a:solidFill>
                          <a:schemeClr val="bg1"/>
                        </a:solidFill>
                      </a:endParaRPr>
                    </a:p>
                  </a:txBody>
                  <a:tcPr anchor="ctr">
                    <a:solidFill>
                      <a:srgbClr val="8064A2"/>
                    </a:solidFill>
                  </a:tcPr>
                </a:tc>
                <a:tc>
                  <a:txBody>
                    <a:bodyPr/>
                    <a:lstStyle/>
                    <a:p>
                      <a:pPr algn="ctr"/>
                      <a:r>
                        <a:rPr lang="en-US" sz="1050" b="1" dirty="0" smtClean="0">
                          <a:solidFill>
                            <a:schemeClr val="bg1"/>
                          </a:solidFill>
                        </a:rPr>
                        <a:t>Non-Players</a:t>
                      </a:r>
                      <a:endParaRPr lang="en-US" sz="1050" b="1" dirty="0">
                        <a:solidFill>
                          <a:schemeClr val="bg1"/>
                        </a:solidFill>
                      </a:endParaRPr>
                    </a:p>
                  </a:txBody>
                  <a:tcPr anchor="ctr">
                    <a:solidFill>
                      <a:schemeClr val="accent2"/>
                    </a:solidFill>
                  </a:tcPr>
                </a:tc>
                <a:extLst>
                  <a:ext uri="{0D108BD9-81ED-4DB2-BD59-A6C34878D82A}">
                    <a16:rowId xmlns:a16="http://schemas.microsoft.com/office/drawing/2014/main" val="10001"/>
                  </a:ext>
                </a:extLst>
              </a:tr>
              <a:tr h="322581">
                <a:tc>
                  <a:txBody>
                    <a:bodyPr/>
                    <a:lstStyle/>
                    <a:p>
                      <a:pPr algn="r"/>
                      <a:r>
                        <a:rPr lang="en-US" sz="1050" b="1" dirty="0" smtClean="0"/>
                        <a:t>Daily</a:t>
                      </a:r>
                      <a:r>
                        <a:rPr lang="en-US" sz="1050" b="1" baseline="0" dirty="0" smtClean="0"/>
                        <a:t> Games</a:t>
                      </a:r>
                      <a:endParaRPr lang="en-US" sz="1050" b="1" dirty="0"/>
                    </a:p>
                  </a:txBody>
                  <a:tcPr anchor="ctr"/>
                </a:tc>
                <a:tc>
                  <a:txBody>
                    <a:bodyPr/>
                    <a:lstStyle/>
                    <a:p>
                      <a:pPr algn="ctr"/>
                      <a:r>
                        <a:rPr lang="en-US" sz="1050" i="0" dirty="0" smtClean="0">
                          <a:solidFill>
                            <a:schemeClr val="tx1"/>
                          </a:solidFill>
                        </a:rPr>
                        <a:t>47%</a:t>
                      </a:r>
                      <a:endParaRPr lang="en-US" sz="1050" i="0" dirty="0">
                        <a:solidFill>
                          <a:schemeClr val="tx1"/>
                        </a:solidFill>
                      </a:endParaRPr>
                    </a:p>
                  </a:txBody>
                  <a:tcPr anchor="ctr">
                    <a:solidFill>
                      <a:schemeClr val="accent1">
                        <a:lumMod val="20000"/>
                        <a:lumOff val="80000"/>
                      </a:schemeClr>
                    </a:solidFill>
                  </a:tcPr>
                </a:tc>
                <a:tc>
                  <a:txBody>
                    <a:bodyPr/>
                    <a:lstStyle/>
                    <a:p>
                      <a:pPr algn="ctr"/>
                      <a:r>
                        <a:rPr lang="en-US" sz="1050" i="0" dirty="0" smtClean="0">
                          <a:solidFill>
                            <a:schemeClr val="tx1"/>
                          </a:solidFill>
                        </a:rPr>
                        <a:t>11%</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2"/>
                  </a:ext>
                </a:extLst>
              </a:tr>
              <a:tr h="304800">
                <a:tc>
                  <a:txBody>
                    <a:bodyPr/>
                    <a:lstStyle/>
                    <a:p>
                      <a:pPr algn="r"/>
                      <a:r>
                        <a:rPr lang="en-US" sz="1050" b="1" dirty="0" smtClean="0"/>
                        <a:t>Jackpot</a:t>
                      </a:r>
                      <a:endParaRPr lang="en-US" sz="1050" b="1" dirty="0"/>
                    </a:p>
                  </a:txBody>
                  <a:tcPr anchor="ctr"/>
                </a:tc>
                <a:tc>
                  <a:txBody>
                    <a:bodyPr/>
                    <a:lstStyle/>
                    <a:p>
                      <a:pPr algn="ctr"/>
                      <a:r>
                        <a:rPr lang="en-US" sz="1050" i="0" dirty="0" smtClean="0">
                          <a:solidFill>
                            <a:schemeClr val="tx1"/>
                          </a:solidFill>
                        </a:rPr>
                        <a:t>91%</a:t>
                      </a:r>
                      <a:endParaRPr lang="en-US" sz="1050" i="0" dirty="0">
                        <a:solidFill>
                          <a:schemeClr val="tx1"/>
                        </a:solidFill>
                      </a:endParaRPr>
                    </a:p>
                  </a:txBody>
                  <a:tcPr anchor="ctr">
                    <a:solidFill>
                      <a:schemeClr val="accent1">
                        <a:lumMod val="20000"/>
                        <a:lumOff val="80000"/>
                      </a:schemeClr>
                    </a:solidFill>
                  </a:tcPr>
                </a:tc>
                <a:tc>
                  <a:txBody>
                    <a:bodyPr/>
                    <a:lstStyle/>
                    <a:p>
                      <a:pPr algn="ctr"/>
                      <a:r>
                        <a:rPr lang="en-US" sz="1050" i="0" dirty="0" smtClean="0">
                          <a:solidFill>
                            <a:schemeClr val="tx1"/>
                          </a:solidFill>
                        </a:rPr>
                        <a:t>86%</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3"/>
                  </a:ext>
                </a:extLst>
              </a:tr>
              <a:tr h="304800">
                <a:tc>
                  <a:txBody>
                    <a:bodyPr/>
                    <a:lstStyle/>
                    <a:p>
                      <a:pPr algn="r"/>
                      <a:r>
                        <a:rPr lang="en-US" sz="1050" b="1" dirty="0" smtClean="0"/>
                        <a:t>Scratch-Offs</a:t>
                      </a:r>
                      <a:endParaRPr lang="en-US" sz="1050" b="1" dirty="0"/>
                    </a:p>
                  </a:txBody>
                  <a:tcPr anchor="ctr"/>
                </a:tc>
                <a:tc>
                  <a:txBody>
                    <a:bodyPr/>
                    <a:lstStyle/>
                    <a:p>
                      <a:pPr algn="ctr"/>
                      <a:r>
                        <a:rPr lang="en-US" sz="1050" i="0" dirty="0" smtClean="0">
                          <a:solidFill>
                            <a:schemeClr val="tx1"/>
                          </a:solidFill>
                        </a:rPr>
                        <a:t>72%</a:t>
                      </a:r>
                      <a:endParaRPr lang="en-US" sz="1050" i="0" dirty="0">
                        <a:solidFill>
                          <a:schemeClr val="tx1"/>
                        </a:solidFill>
                      </a:endParaRPr>
                    </a:p>
                  </a:txBody>
                  <a:tcPr anchor="ctr">
                    <a:solidFill>
                      <a:schemeClr val="accent1">
                        <a:lumMod val="20000"/>
                        <a:lumOff val="80000"/>
                      </a:schemeClr>
                    </a:solidFill>
                  </a:tcPr>
                </a:tc>
                <a:tc>
                  <a:txBody>
                    <a:bodyPr/>
                    <a:lstStyle/>
                    <a:p>
                      <a:pPr algn="ctr"/>
                      <a:r>
                        <a:rPr lang="en-US" sz="1050" i="0" dirty="0" smtClean="0">
                          <a:solidFill>
                            <a:schemeClr val="tx1"/>
                          </a:solidFill>
                        </a:rPr>
                        <a:t>43%</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4"/>
                  </a:ext>
                </a:extLst>
              </a:tr>
              <a:tr h="116841">
                <a:tc>
                  <a:txBody>
                    <a:bodyPr/>
                    <a:lstStyle/>
                    <a:p>
                      <a:pPr algn="r"/>
                      <a:r>
                        <a:rPr lang="en-US" sz="1050" b="1" dirty="0" smtClean="0">
                          <a:solidFill>
                            <a:schemeClr val="tx1"/>
                          </a:solidFill>
                        </a:rPr>
                        <a:t>Monitor</a:t>
                      </a:r>
                      <a:r>
                        <a:rPr lang="en-US" sz="1050" b="1" baseline="0" dirty="0" smtClean="0">
                          <a:solidFill>
                            <a:schemeClr val="tx1"/>
                          </a:solidFill>
                        </a:rPr>
                        <a:t> Games</a:t>
                      </a:r>
                      <a:endParaRPr lang="en-US" sz="1050" b="1" dirty="0">
                        <a:solidFill>
                          <a:schemeClr val="tx1"/>
                        </a:solidFill>
                      </a:endParaRPr>
                    </a:p>
                  </a:txBody>
                  <a:tcPr anchor="ctr">
                    <a:noFill/>
                  </a:tcPr>
                </a:tc>
                <a:tc>
                  <a:txBody>
                    <a:bodyPr/>
                    <a:lstStyle/>
                    <a:p>
                      <a:pPr algn="ctr"/>
                      <a:r>
                        <a:rPr lang="en-US" sz="1050" i="0" dirty="0" smtClean="0">
                          <a:solidFill>
                            <a:schemeClr val="tx1"/>
                          </a:solidFill>
                        </a:rPr>
                        <a:t>22%</a:t>
                      </a:r>
                      <a:endParaRPr lang="en-US" sz="1050" i="0" dirty="0">
                        <a:solidFill>
                          <a:schemeClr val="tx1"/>
                        </a:solidFill>
                      </a:endParaRPr>
                    </a:p>
                  </a:txBody>
                  <a:tcPr anchor="ctr">
                    <a:solidFill>
                      <a:schemeClr val="accent1">
                        <a:lumMod val="20000"/>
                        <a:lumOff val="80000"/>
                      </a:schemeClr>
                    </a:solidFill>
                  </a:tcPr>
                </a:tc>
                <a:tc>
                  <a:txBody>
                    <a:bodyPr/>
                    <a:lstStyle/>
                    <a:p>
                      <a:pPr algn="ctr"/>
                      <a:r>
                        <a:rPr lang="en-US" sz="1050" i="0" dirty="0" smtClean="0">
                          <a:solidFill>
                            <a:schemeClr val="tx1"/>
                          </a:solidFill>
                        </a:rPr>
                        <a:t>4%</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5"/>
                  </a:ext>
                </a:extLst>
              </a:tr>
              <a:tr h="579120">
                <a:tc>
                  <a:txBody>
                    <a:bodyPr/>
                    <a:lstStyle/>
                    <a:p>
                      <a:pPr algn="r"/>
                      <a:r>
                        <a:rPr lang="en-US" sz="1050" b="1" dirty="0" smtClean="0">
                          <a:solidFill>
                            <a:schemeClr val="tx1"/>
                          </a:solidFill>
                        </a:rPr>
                        <a:t>Total Annual </a:t>
                      </a:r>
                      <a:r>
                        <a:rPr lang="en-US" sz="1050" b="1" baseline="0" dirty="0" smtClean="0">
                          <a:solidFill>
                            <a:schemeClr val="tx1"/>
                          </a:solidFill>
                        </a:rPr>
                        <a:t>Spend</a:t>
                      </a:r>
                      <a:endParaRPr lang="en-US" sz="1050" b="1" dirty="0">
                        <a:solidFill>
                          <a:schemeClr val="tx1"/>
                        </a:solidFill>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tx1"/>
                          </a:solidFill>
                        </a:rPr>
                        <a:t>$756</a:t>
                      </a:r>
                      <a:endParaRPr lang="en-US" sz="1050" b="1" dirty="0">
                        <a:solidFill>
                          <a:schemeClr val="tx1"/>
                        </a:solidFill>
                      </a:endParaRP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tx1"/>
                          </a:solidFill>
                        </a:rPr>
                        <a:t>$48</a:t>
                      </a:r>
                      <a:endParaRPr lang="en-US" sz="1050" b="1"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0733492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9187106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1206" name="think-cell Slide" r:id="rId4" imgW="381" imgH="381" progId="TCLayout.ActiveDocument.1">
                  <p:embed/>
                </p:oleObj>
              </mc:Choice>
              <mc:Fallback>
                <p:oleObj name="think-cell Slide" r:id="rId4" imgW="381" imgH="38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Text Placeholder 1"/>
          <p:cNvSpPr>
            <a:spLocks noGrp="1"/>
          </p:cNvSpPr>
          <p:nvPr>
            <p:ph type="body" sz="quarter" idx="10"/>
          </p:nvPr>
        </p:nvSpPr>
        <p:spPr>
          <a:xfrm>
            <a:off x="152400" y="152403"/>
            <a:ext cx="8991600" cy="685800"/>
          </a:xfrm>
        </p:spPr>
        <p:txBody>
          <a:bodyPr/>
          <a:lstStyle/>
          <a:p>
            <a:pPr eaLnBrk="1" hangingPunct="1">
              <a:lnSpc>
                <a:spcPct val="70000"/>
              </a:lnSpc>
            </a:pPr>
            <a:r>
              <a:rPr lang="en-US" sz="4000" dirty="0" smtClean="0">
                <a:solidFill>
                  <a:schemeClr val="tx1"/>
                </a:solidFill>
              </a:rPr>
              <a:t>Profile Comparison</a:t>
            </a:r>
          </a:p>
          <a:p>
            <a:pPr eaLnBrk="1" hangingPunct="1">
              <a:lnSpc>
                <a:spcPct val="70000"/>
              </a:lnSpc>
            </a:pPr>
            <a:r>
              <a:rPr lang="en-US" sz="2800" b="0" i="1" dirty="0" smtClean="0">
                <a:solidFill>
                  <a:schemeClr val="tx1"/>
                </a:solidFill>
              </a:rPr>
              <a:t>SUBURBAN / HIGH INCOME </a:t>
            </a:r>
          </a:p>
        </p:txBody>
      </p:sp>
      <p:graphicFrame>
        <p:nvGraphicFramePr>
          <p:cNvPr id="3" name="Table 2"/>
          <p:cNvGraphicFramePr>
            <a:graphicFrameLocks noGrp="1"/>
          </p:cNvGraphicFramePr>
          <p:nvPr>
            <p:extLst>
              <p:ext uri="{D42A27DB-BD31-4B8C-83A1-F6EECF244321}">
                <p14:modId xmlns:p14="http://schemas.microsoft.com/office/powerpoint/2010/main" val="1247190387"/>
              </p:ext>
            </p:extLst>
          </p:nvPr>
        </p:nvGraphicFramePr>
        <p:xfrm>
          <a:off x="76200" y="1278466"/>
          <a:ext cx="5690907" cy="5587104"/>
        </p:xfrm>
        <a:graphic>
          <a:graphicData uri="http://schemas.openxmlformats.org/drawingml/2006/table">
            <a:tbl>
              <a:tblPr firstRow="1" bandRow="1">
                <a:tableStyleId>{5940675A-B579-460E-94D1-54222C63F5DA}</a:tableStyleId>
              </a:tblPr>
              <a:tblGrid>
                <a:gridCol w="304889">
                  <a:extLst>
                    <a:ext uri="{9D8B030D-6E8A-4147-A177-3AD203B41FA5}">
                      <a16:colId xmlns:a16="http://schemas.microsoft.com/office/drawing/2014/main" val="20000"/>
                    </a:ext>
                  </a:extLst>
                </a:gridCol>
                <a:gridCol w="1327467">
                  <a:extLst>
                    <a:ext uri="{9D8B030D-6E8A-4147-A177-3AD203B41FA5}">
                      <a16:colId xmlns:a16="http://schemas.microsoft.com/office/drawing/2014/main" val="20001"/>
                    </a:ext>
                  </a:extLst>
                </a:gridCol>
                <a:gridCol w="1333817">
                  <a:extLst>
                    <a:ext uri="{9D8B030D-6E8A-4147-A177-3AD203B41FA5}">
                      <a16:colId xmlns:a16="http://schemas.microsoft.com/office/drawing/2014/main" val="20002"/>
                    </a:ext>
                  </a:extLst>
                </a:gridCol>
                <a:gridCol w="1353134">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432590">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1100" b="1" dirty="0" smtClean="0">
                          <a:solidFill>
                            <a:schemeClr val="bg1"/>
                          </a:solidFill>
                        </a:rPr>
                        <a:t>High Frequency Players</a:t>
                      </a:r>
                    </a:p>
                  </a:txBody>
                  <a:tcPr>
                    <a:lnT w="12700" cap="flat" cmpd="sng" algn="ctr">
                      <a:solidFill>
                        <a:schemeClr val="tx1"/>
                      </a:solidFill>
                      <a:prstDash val="solid"/>
                      <a:round/>
                      <a:headEnd type="none" w="med" len="med"/>
                      <a:tailEnd type="none" w="med" len="med"/>
                    </a:lnT>
                    <a:solidFill>
                      <a:schemeClr val="accent1"/>
                    </a:solidFill>
                  </a:tcPr>
                </a:tc>
                <a:tc>
                  <a:txBody>
                    <a:bodyPr/>
                    <a:lstStyle/>
                    <a:p>
                      <a:pPr algn="ctr"/>
                      <a:r>
                        <a:rPr lang="en-US" sz="1100" b="1" dirty="0" smtClean="0">
                          <a:solidFill>
                            <a:schemeClr val="bg1"/>
                          </a:solidFill>
                        </a:rPr>
                        <a:t>Low Frequency Players</a:t>
                      </a:r>
                      <a:endParaRPr lang="en-US" sz="1100" b="1" dirty="0">
                        <a:solidFill>
                          <a:schemeClr val="bg1"/>
                        </a:solidFill>
                      </a:endParaRPr>
                    </a:p>
                  </a:txBody>
                  <a:tcPr>
                    <a:lnT w="12700" cap="flat" cmpd="sng" algn="ctr">
                      <a:solidFill>
                        <a:schemeClr val="tx1"/>
                      </a:solidFill>
                      <a:prstDash val="solid"/>
                      <a:round/>
                      <a:headEnd type="none" w="med" len="med"/>
                      <a:tailEnd type="none" w="med" len="med"/>
                    </a:lnT>
                    <a:solidFill>
                      <a:schemeClr val="accent4"/>
                    </a:solidFill>
                  </a:tcPr>
                </a:tc>
                <a:tc>
                  <a:txBody>
                    <a:bodyPr/>
                    <a:lstStyle/>
                    <a:p>
                      <a:pPr algn="ctr"/>
                      <a:r>
                        <a:rPr lang="en-US" sz="1100" b="1" dirty="0" smtClean="0">
                          <a:solidFill>
                            <a:schemeClr val="bg1"/>
                          </a:solidFill>
                        </a:rPr>
                        <a:t>Non-Players</a:t>
                      </a:r>
                      <a:endParaRPr lang="en-US" sz="1100" b="1"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solidFill>
                  </a:tcPr>
                </a:tc>
                <a:extLst>
                  <a:ext uri="{0D108BD9-81ED-4DB2-BD59-A6C34878D82A}">
                    <a16:rowId xmlns:a16="http://schemas.microsoft.com/office/drawing/2014/main" val="10000"/>
                  </a:ext>
                </a:extLst>
              </a:tr>
              <a:tr h="224792">
                <a:tc rowSpan="13">
                  <a:txBody>
                    <a:bodyPr/>
                    <a:lstStyle/>
                    <a:p>
                      <a:pPr algn="ctr"/>
                      <a:r>
                        <a:rPr lang="en-US" sz="1050" b="1" dirty="0" smtClean="0">
                          <a:solidFill>
                            <a:schemeClr val="accent1">
                              <a:lumMod val="75000"/>
                            </a:schemeClr>
                          </a:solidFill>
                        </a:rPr>
                        <a:t>DEMOGRAPHICS</a:t>
                      </a:r>
                      <a:endParaRPr lang="en-US" sz="1050" b="1" dirty="0">
                        <a:solidFill>
                          <a:schemeClr val="accent1">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ct val="95000"/>
                        </a:lnSpc>
                      </a:pP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52 years</a:t>
                      </a:r>
                      <a:endParaRPr lang="en-US" sz="900" b="1" dirty="0"/>
                    </a:p>
                  </a:txBody>
                  <a:tcPr>
                    <a:solidFill>
                      <a:schemeClr val="accent5">
                        <a:lumMod val="20000"/>
                        <a:lumOff val="80000"/>
                      </a:schemeClr>
                    </a:solidFill>
                  </a:tcPr>
                </a:tc>
                <a:tc>
                  <a:txBody>
                    <a:bodyPr/>
                    <a:lstStyle/>
                    <a:p>
                      <a:pPr algn="ctr"/>
                      <a:r>
                        <a:rPr lang="en-US" sz="900" b="1" dirty="0" smtClean="0"/>
                        <a:t>53 years</a:t>
                      </a:r>
                      <a:endParaRPr lang="en-US" sz="900" b="1" dirty="0"/>
                    </a:p>
                  </a:txBody>
                  <a:tcPr>
                    <a:solidFill>
                      <a:schemeClr val="accent4">
                        <a:lumMod val="20000"/>
                        <a:lumOff val="80000"/>
                      </a:schemeClr>
                    </a:solidFill>
                  </a:tcPr>
                </a:tc>
                <a:tc>
                  <a:txBody>
                    <a:bodyPr/>
                    <a:lstStyle/>
                    <a:p>
                      <a:pPr algn="ctr"/>
                      <a:r>
                        <a:rPr lang="en-US" sz="900" b="1" dirty="0" smtClean="0"/>
                        <a:t>51 years</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1"/>
                  </a:ext>
                </a:extLst>
              </a:tr>
              <a:tr h="224792">
                <a:tc vMerge="1">
                  <a:txBody>
                    <a:bodyPr/>
                    <a:lstStyle/>
                    <a:p>
                      <a:pPr algn="r"/>
                      <a:endParaRPr lang="en-US" sz="900" b="1" dirty="0"/>
                    </a:p>
                  </a:txBody>
                  <a:tcPr/>
                </a:tc>
                <a:tc>
                  <a:txBody>
                    <a:bodyPr/>
                    <a:lstStyle/>
                    <a:p>
                      <a:pPr algn="r">
                        <a:lnSpc>
                          <a:spcPct val="95000"/>
                        </a:lnSpc>
                      </a:pP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Male – 61%</a:t>
                      </a:r>
                      <a:endParaRPr lang="en-US" sz="900" b="1" dirty="0"/>
                    </a:p>
                  </a:txBody>
                  <a:tcPr>
                    <a:solidFill>
                      <a:schemeClr val="accent5">
                        <a:lumMod val="20000"/>
                        <a:lumOff val="80000"/>
                      </a:schemeClr>
                    </a:solidFill>
                  </a:tcPr>
                </a:tc>
                <a:tc>
                  <a:txBody>
                    <a:bodyPr/>
                    <a:lstStyle/>
                    <a:p>
                      <a:pPr algn="ctr"/>
                      <a:r>
                        <a:rPr lang="en-US" sz="900" b="1" dirty="0" smtClean="0"/>
                        <a:t>Male – 62%</a:t>
                      </a:r>
                      <a:endParaRPr lang="en-US" sz="900" b="1" dirty="0"/>
                    </a:p>
                  </a:txBody>
                  <a:tcPr>
                    <a:solidFill>
                      <a:srgbClr val="E6E0EC"/>
                    </a:solidFill>
                  </a:tcPr>
                </a:tc>
                <a:tc>
                  <a:txBody>
                    <a:bodyPr/>
                    <a:lstStyle/>
                    <a:p>
                      <a:pPr algn="ctr"/>
                      <a:r>
                        <a:rPr lang="en-US" sz="900" b="1" dirty="0" smtClean="0"/>
                        <a:t>Male</a:t>
                      </a:r>
                      <a:r>
                        <a:rPr lang="en-US" sz="900" b="1" baseline="0" dirty="0" smtClean="0"/>
                        <a:t> </a:t>
                      </a:r>
                      <a:r>
                        <a:rPr lang="en-US" sz="900" b="1" dirty="0" smtClean="0"/>
                        <a:t>– 57%</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2"/>
                  </a:ext>
                </a:extLst>
              </a:tr>
              <a:tr h="224792">
                <a:tc vMerge="1">
                  <a:txBody>
                    <a:bodyPr/>
                    <a:lstStyle/>
                    <a:p>
                      <a:pPr algn="r"/>
                      <a:endParaRPr lang="en-US" sz="900" b="1" dirty="0"/>
                    </a:p>
                  </a:txBody>
                  <a:tcPr/>
                </a:tc>
                <a:tc>
                  <a:txBody>
                    <a:bodyPr/>
                    <a:lstStyle/>
                    <a:p>
                      <a:pPr algn="r">
                        <a:lnSpc>
                          <a:spcPct val="95000"/>
                        </a:lnSpc>
                      </a:pP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 – 62%</a:t>
                      </a:r>
                      <a:endParaRPr lang="en-US" sz="900" b="1" dirty="0"/>
                    </a:p>
                  </a:txBody>
                  <a:tcPr>
                    <a:solidFill>
                      <a:schemeClr val="accent5">
                        <a:lumMod val="20000"/>
                        <a:lumOff val="80000"/>
                      </a:schemeClr>
                    </a:solidFill>
                  </a:tcPr>
                </a:tc>
                <a:tc>
                  <a:txBody>
                    <a:bodyPr/>
                    <a:lstStyle/>
                    <a:p>
                      <a:pPr algn="ctr"/>
                      <a:r>
                        <a:rPr lang="en-US" sz="900" b="1" dirty="0" smtClean="0"/>
                        <a:t>White – 70%</a:t>
                      </a:r>
                      <a:endParaRPr lang="en-US" sz="900" b="1" dirty="0"/>
                    </a:p>
                  </a:txBody>
                  <a:tcPr>
                    <a:solidFill>
                      <a:srgbClr val="E6E0EC"/>
                    </a:solidFill>
                  </a:tcPr>
                </a:tc>
                <a:tc>
                  <a:txBody>
                    <a:bodyPr/>
                    <a:lstStyle/>
                    <a:p>
                      <a:pPr algn="ctr"/>
                      <a:r>
                        <a:rPr lang="en-US" sz="900" b="1" dirty="0" smtClean="0"/>
                        <a:t>White</a:t>
                      </a:r>
                      <a:r>
                        <a:rPr lang="en-US" sz="900" b="1" baseline="0" dirty="0" smtClean="0"/>
                        <a:t> </a:t>
                      </a:r>
                      <a:r>
                        <a:rPr lang="en-US" sz="900" b="1" dirty="0" smtClean="0"/>
                        <a:t> – 71%</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3"/>
                  </a:ext>
                </a:extLst>
              </a:tr>
              <a:tr h="224792">
                <a:tc vMerge="1">
                  <a:txBody>
                    <a:bodyPr/>
                    <a:lstStyle/>
                    <a:p>
                      <a:pPr algn="r"/>
                      <a:endParaRPr lang="en-US" sz="900" b="1" dirty="0"/>
                    </a:p>
                  </a:txBody>
                  <a:tcPr/>
                </a:tc>
                <a:tc>
                  <a:txBody>
                    <a:bodyPr/>
                    <a:lstStyle/>
                    <a:p>
                      <a:pPr algn="r">
                        <a:lnSpc>
                          <a:spcPct val="95000"/>
                        </a:lnSpc>
                      </a:pP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77%</a:t>
                      </a:r>
                      <a:endParaRPr lang="en-US" sz="900" b="1" dirty="0"/>
                    </a:p>
                  </a:txBody>
                  <a:tcPr>
                    <a:solidFill>
                      <a:schemeClr val="accent5">
                        <a:lumMod val="20000"/>
                        <a:lumOff val="80000"/>
                      </a:schemeClr>
                    </a:solidFill>
                  </a:tcPr>
                </a:tc>
                <a:tc>
                  <a:txBody>
                    <a:bodyPr/>
                    <a:lstStyle/>
                    <a:p>
                      <a:pPr algn="ctr"/>
                      <a:r>
                        <a:rPr lang="en-US" sz="900" b="1" dirty="0" smtClean="0"/>
                        <a:t>SFH – 76%</a:t>
                      </a:r>
                      <a:endParaRPr lang="en-US" sz="900" b="1" dirty="0"/>
                    </a:p>
                  </a:txBody>
                  <a:tcPr>
                    <a:solidFill>
                      <a:srgbClr val="E6E0EC"/>
                    </a:solidFill>
                  </a:tcPr>
                </a:tc>
                <a:tc>
                  <a:txBody>
                    <a:bodyPr/>
                    <a:lstStyle/>
                    <a:p>
                      <a:pPr algn="ctr"/>
                      <a:r>
                        <a:rPr lang="en-US" sz="900" b="1" dirty="0" smtClean="0"/>
                        <a:t>SFH – 70%</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4"/>
                  </a:ext>
                </a:extLst>
              </a:tr>
              <a:tr h="224792">
                <a:tc vMerge="1">
                  <a:txBody>
                    <a:bodyPr/>
                    <a:lstStyle/>
                    <a:p>
                      <a:pPr algn="r"/>
                      <a:endParaRPr lang="en-US" sz="900" b="1" dirty="0"/>
                    </a:p>
                  </a:txBody>
                  <a:tcPr/>
                </a:tc>
                <a:tc>
                  <a:txBody>
                    <a:bodyPr/>
                    <a:lstStyle/>
                    <a:p>
                      <a:pPr algn="r">
                        <a:lnSpc>
                          <a:spcPct val="95000"/>
                        </a:lnSpc>
                      </a:pP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$401,000</a:t>
                      </a:r>
                      <a:endParaRPr lang="en-US" sz="900" b="1" dirty="0"/>
                    </a:p>
                  </a:txBody>
                  <a:tcPr>
                    <a:solidFill>
                      <a:schemeClr val="accent5">
                        <a:lumMod val="20000"/>
                        <a:lumOff val="80000"/>
                      </a:schemeClr>
                    </a:solidFill>
                  </a:tcPr>
                </a:tc>
                <a:tc>
                  <a:txBody>
                    <a:bodyPr/>
                    <a:lstStyle/>
                    <a:p>
                      <a:pPr algn="ctr"/>
                      <a:r>
                        <a:rPr lang="en-US" sz="900" b="1" dirty="0" smtClean="0"/>
                        <a:t>$418,000</a:t>
                      </a:r>
                      <a:endParaRPr lang="en-US" sz="900" b="1" dirty="0"/>
                    </a:p>
                  </a:txBody>
                  <a:tcPr>
                    <a:solidFill>
                      <a:srgbClr val="E6E0EC"/>
                    </a:solidFill>
                  </a:tcPr>
                </a:tc>
                <a:tc>
                  <a:txBody>
                    <a:bodyPr/>
                    <a:lstStyle/>
                    <a:p>
                      <a:pPr algn="ctr"/>
                      <a:r>
                        <a:rPr lang="en-US" sz="900" b="1" dirty="0" smtClean="0"/>
                        <a:t>$460,000</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5"/>
                  </a:ext>
                </a:extLst>
              </a:tr>
              <a:tr h="224792">
                <a:tc vMerge="1">
                  <a:txBody>
                    <a:bodyPr/>
                    <a:lstStyle/>
                    <a:p>
                      <a:pPr algn="r"/>
                      <a:endParaRPr lang="en-US" sz="900" b="1" dirty="0"/>
                    </a:p>
                  </a:txBody>
                  <a:tcPr/>
                </a:tc>
                <a:tc>
                  <a:txBody>
                    <a:bodyPr/>
                    <a:lstStyle/>
                    <a:p>
                      <a:pPr algn="r">
                        <a:lnSpc>
                          <a:spcPct val="95000"/>
                        </a:lnSpc>
                      </a:pP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 – 91%</a:t>
                      </a:r>
                      <a:endParaRPr lang="en-US" sz="900" b="1" dirty="0"/>
                    </a:p>
                  </a:txBody>
                  <a:tcPr>
                    <a:solidFill>
                      <a:schemeClr val="accent5">
                        <a:lumMod val="20000"/>
                        <a:lumOff val="80000"/>
                      </a:schemeClr>
                    </a:solidFill>
                  </a:tcPr>
                </a:tc>
                <a:tc>
                  <a:txBody>
                    <a:bodyPr/>
                    <a:lstStyle/>
                    <a:p>
                      <a:pPr algn="ctr"/>
                      <a:r>
                        <a:rPr lang="en-US" sz="900" b="1" dirty="0" smtClean="0"/>
                        <a:t>Own – 95%</a:t>
                      </a:r>
                      <a:endParaRPr lang="en-US" sz="900" b="1" dirty="0"/>
                    </a:p>
                  </a:txBody>
                  <a:tcPr>
                    <a:solidFill>
                      <a:srgbClr val="E6E0EC"/>
                    </a:solidFill>
                  </a:tcPr>
                </a:tc>
                <a:tc>
                  <a:txBody>
                    <a:bodyPr/>
                    <a:lstStyle/>
                    <a:p>
                      <a:pPr algn="ctr"/>
                      <a:r>
                        <a:rPr lang="en-US" sz="900" b="1" dirty="0" smtClean="0"/>
                        <a:t>Own – 85%</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6"/>
                  </a:ext>
                </a:extLst>
              </a:tr>
              <a:tr h="224792">
                <a:tc vMerge="1">
                  <a:txBody>
                    <a:bodyPr/>
                    <a:lstStyle/>
                    <a:p>
                      <a:pPr algn="r"/>
                      <a:endParaRPr lang="en-US" sz="900" b="1" dirty="0"/>
                    </a:p>
                  </a:txBody>
                  <a:tcPr/>
                </a:tc>
                <a:tc>
                  <a:txBody>
                    <a:bodyPr/>
                    <a:lstStyle/>
                    <a:p>
                      <a:pPr algn="r">
                        <a:lnSpc>
                          <a:spcPct val="95000"/>
                        </a:lnSpc>
                      </a:pP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Married – 78%</a:t>
                      </a:r>
                      <a:endParaRPr lang="en-US" sz="900" b="1" dirty="0"/>
                    </a:p>
                  </a:txBody>
                  <a:tcPr>
                    <a:solidFill>
                      <a:schemeClr val="accent5">
                        <a:lumMod val="20000"/>
                        <a:lumOff val="80000"/>
                      </a:schemeClr>
                    </a:solidFill>
                  </a:tcPr>
                </a:tc>
                <a:tc>
                  <a:txBody>
                    <a:bodyPr/>
                    <a:lstStyle/>
                    <a:p>
                      <a:pPr algn="ctr"/>
                      <a:r>
                        <a:rPr lang="en-US" sz="900" b="1" dirty="0" smtClean="0"/>
                        <a:t>Married – 81%</a:t>
                      </a:r>
                      <a:endParaRPr lang="en-US" sz="900" b="1" dirty="0"/>
                    </a:p>
                  </a:txBody>
                  <a:tcPr>
                    <a:solidFill>
                      <a:srgbClr val="E6E0EC"/>
                    </a:solidFill>
                  </a:tcPr>
                </a:tc>
                <a:tc>
                  <a:txBody>
                    <a:bodyPr/>
                    <a:lstStyle/>
                    <a:p>
                      <a:pPr algn="ctr"/>
                      <a:r>
                        <a:rPr lang="en-US" sz="900" b="1" dirty="0" smtClean="0"/>
                        <a:t>Married – 70%</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7"/>
                  </a:ext>
                </a:extLst>
              </a:tr>
              <a:tr h="224792">
                <a:tc vMerge="1">
                  <a:txBody>
                    <a:bodyPr/>
                    <a:lstStyle/>
                    <a:p>
                      <a:pPr algn="r"/>
                      <a:endParaRPr lang="en-US" sz="900" b="1" dirty="0"/>
                    </a:p>
                  </a:txBody>
                  <a:tcPr/>
                </a:tc>
                <a:tc>
                  <a:txBody>
                    <a:bodyPr/>
                    <a:lstStyle/>
                    <a:p>
                      <a:pPr algn="r">
                        <a:lnSpc>
                          <a:spcPct val="95000"/>
                        </a:lnSpc>
                      </a:pP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31%</a:t>
                      </a:r>
                      <a:endParaRPr lang="en-US" sz="900" b="1" dirty="0"/>
                    </a:p>
                  </a:txBody>
                  <a:tcPr>
                    <a:solidFill>
                      <a:schemeClr val="accent5">
                        <a:lumMod val="20000"/>
                        <a:lumOff val="80000"/>
                      </a:schemeClr>
                    </a:solidFill>
                  </a:tcPr>
                </a:tc>
                <a:tc>
                  <a:txBody>
                    <a:bodyPr/>
                    <a:lstStyle/>
                    <a:p>
                      <a:pPr algn="ctr"/>
                      <a:r>
                        <a:rPr lang="en-US" sz="900" b="1" dirty="0" smtClean="0"/>
                        <a:t>32%</a:t>
                      </a:r>
                      <a:endParaRPr lang="en-US" sz="900" b="1" dirty="0"/>
                    </a:p>
                  </a:txBody>
                  <a:tcPr>
                    <a:solidFill>
                      <a:srgbClr val="E6E0EC"/>
                    </a:solidFill>
                  </a:tcPr>
                </a:tc>
                <a:tc>
                  <a:txBody>
                    <a:bodyPr/>
                    <a:lstStyle/>
                    <a:p>
                      <a:pPr algn="ctr"/>
                      <a:r>
                        <a:rPr lang="en-US" sz="900" b="1" dirty="0" smtClean="0"/>
                        <a:t>32%</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8"/>
                  </a:ext>
                </a:extLst>
              </a:tr>
              <a:tr h="224792">
                <a:tc vMerge="1">
                  <a:txBody>
                    <a:bodyPr/>
                    <a:lstStyle/>
                    <a:p>
                      <a:pPr algn="r"/>
                      <a:endParaRPr lang="en-US" sz="900" b="1" dirty="0"/>
                    </a:p>
                  </a:txBody>
                  <a:tcPr/>
                </a:tc>
                <a:tc>
                  <a:txBody>
                    <a:bodyPr/>
                    <a:lstStyle/>
                    <a:p>
                      <a:pPr algn="r">
                        <a:lnSpc>
                          <a:spcPct val="95000"/>
                        </a:lnSpc>
                      </a:pP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baseline="0" dirty="0" smtClean="0"/>
                        <a:t>Post College</a:t>
                      </a:r>
                      <a:r>
                        <a:rPr lang="en-US" sz="900" b="1" dirty="0" smtClean="0"/>
                        <a:t> – 32%</a:t>
                      </a:r>
                      <a:endParaRPr lang="en-US" sz="900" b="1" dirty="0"/>
                    </a:p>
                  </a:txBody>
                  <a:tcPr>
                    <a:solidFill>
                      <a:schemeClr val="accent5">
                        <a:lumMod val="20000"/>
                        <a:lumOff val="80000"/>
                      </a:schemeClr>
                    </a:solidFill>
                  </a:tcPr>
                </a:tc>
                <a:tc>
                  <a:txBody>
                    <a:bodyPr/>
                    <a:lstStyle/>
                    <a:p>
                      <a:pPr algn="ctr"/>
                      <a:r>
                        <a:rPr lang="en-US" sz="900" b="1" dirty="0" smtClean="0"/>
                        <a:t>Post college – 40%</a:t>
                      </a:r>
                      <a:endParaRPr lang="en-US" sz="900" b="1" dirty="0"/>
                    </a:p>
                  </a:txBody>
                  <a:tcPr>
                    <a:solidFill>
                      <a:srgbClr val="E6E0EC"/>
                    </a:solidFill>
                  </a:tcPr>
                </a:tc>
                <a:tc>
                  <a:txBody>
                    <a:bodyPr/>
                    <a:lstStyle/>
                    <a:p>
                      <a:pPr algn="ctr"/>
                      <a:r>
                        <a:rPr lang="en-US" sz="900" b="1" dirty="0" smtClean="0"/>
                        <a:t>Post college – 48%</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09"/>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Full</a:t>
                      </a:r>
                      <a:r>
                        <a:rPr lang="en-US" sz="900" b="1" baseline="0" dirty="0" smtClean="0"/>
                        <a:t> Time</a:t>
                      </a:r>
                      <a:r>
                        <a:rPr lang="en-US" sz="900" b="1" dirty="0" smtClean="0"/>
                        <a:t> – 64%</a:t>
                      </a:r>
                      <a:endParaRPr lang="en-US" sz="900" b="1" dirty="0"/>
                    </a:p>
                  </a:txBody>
                  <a:tcPr>
                    <a:solidFill>
                      <a:schemeClr val="accent5">
                        <a:lumMod val="20000"/>
                        <a:lumOff val="80000"/>
                      </a:schemeClr>
                    </a:solidFill>
                  </a:tcPr>
                </a:tc>
                <a:tc>
                  <a:txBody>
                    <a:bodyPr/>
                    <a:lstStyle/>
                    <a:p>
                      <a:pPr algn="ctr"/>
                      <a:r>
                        <a:rPr lang="en-US" sz="900" b="1" dirty="0" smtClean="0"/>
                        <a:t>Full</a:t>
                      </a:r>
                      <a:r>
                        <a:rPr lang="en-US" sz="900" b="1" baseline="0" dirty="0" smtClean="0"/>
                        <a:t> Time</a:t>
                      </a:r>
                      <a:r>
                        <a:rPr lang="en-US" sz="900" b="1" dirty="0" smtClean="0"/>
                        <a:t> – 61%</a:t>
                      </a:r>
                      <a:endParaRPr lang="en-US" sz="900" b="1" dirty="0"/>
                    </a:p>
                  </a:txBody>
                  <a:tcPr>
                    <a:solidFill>
                      <a:srgbClr val="E6E0EC"/>
                    </a:solidFill>
                  </a:tcPr>
                </a:tc>
                <a:tc>
                  <a:txBody>
                    <a:bodyPr/>
                    <a:lstStyle/>
                    <a:p>
                      <a:pPr algn="ctr"/>
                      <a:r>
                        <a:rPr lang="en-US" sz="900" b="1" dirty="0" smtClean="0"/>
                        <a:t>Full time – 63%</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10"/>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72%</a:t>
                      </a:r>
                      <a:endParaRPr lang="en-US" sz="900" b="1" dirty="0"/>
                    </a:p>
                  </a:txBody>
                  <a:tcPr>
                    <a:solidFill>
                      <a:schemeClr val="accent5">
                        <a:lumMod val="20000"/>
                        <a:lumOff val="80000"/>
                      </a:schemeClr>
                    </a:solidFill>
                  </a:tcPr>
                </a:tc>
                <a:tc>
                  <a:txBody>
                    <a:bodyPr/>
                    <a:lstStyle/>
                    <a:p>
                      <a:pPr algn="ctr"/>
                      <a:r>
                        <a:rPr lang="en-US" sz="900" b="1" dirty="0" smtClean="0"/>
                        <a:t>Professional – 90%</a:t>
                      </a:r>
                      <a:endParaRPr lang="en-US" sz="900" b="1" dirty="0"/>
                    </a:p>
                  </a:txBody>
                  <a:tcPr>
                    <a:solidFill>
                      <a:srgbClr val="E6E0EC"/>
                    </a:solidFill>
                  </a:tcPr>
                </a:tc>
                <a:tc>
                  <a:txBody>
                    <a:bodyPr/>
                    <a:lstStyle/>
                    <a:p>
                      <a:pPr algn="ctr"/>
                      <a:r>
                        <a:rPr lang="en-US" sz="900" b="1" dirty="0" smtClean="0"/>
                        <a:t>Professional – 80%</a:t>
                      </a:r>
                      <a:endParaRPr lang="en-US" sz="900" b="1" dirty="0"/>
                    </a:p>
                  </a:txBody>
                  <a:tcP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10011"/>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$148,000</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dirty="0" smtClean="0"/>
                        <a:t>$154,000</a:t>
                      </a:r>
                      <a:endParaRPr lang="en-US" sz="900" b="1" dirty="0"/>
                    </a:p>
                  </a:txBody>
                  <a:tcPr>
                    <a:lnB w="12700" cap="flat" cmpd="sng" algn="ctr">
                      <a:solidFill>
                        <a:schemeClr val="tx1"/>
                      </a:solidFill>
                      <a:prstDash val="solid"/>
                      <a:round/>
                      <a:headEnd type="none" w="med" len="med"/>
                      <a:tailEnd type="none" w="med" len="med"/>
                    </a:lnB>
                    <a:solidFill>
                      <a:srgbClr val="E6E0EC"/>
                    </a:solidFill>
                  </a:tcPr>
                </a:tc>
                <a:tc>
                  <a:txBody>
                    <a:bodyPr/>
                    <a:lstStyle/>
                    <a:p>
                      <a:pPr algn="ctr"/>
                      <a:r>
                        <a:rPr lang="en-US" sz="900" b="1" dirty="0" smtClean="0"/>
                        <a:t>$156,000</a:t>
                      </a:r>
                      <a:endParaRPr lang="en-US" sz="900" b="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2"/>
                  </a:ext>
                </a:extLst>
              </a:tr>
              <a:tr h="224792">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90%</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dirty="0" smtClean="0"/>
                        <a:t>94%</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0EC"/>
                    </a:solidFill>
                  </a:tcPr>
                </a:tc>
                <a:tc>
                  <a:txBody>
                    <a:bodyPr/>
                    <a:lstStyle/>
                    <a:p>
                      <a:pPr algn="ctr"/>
                      <a:r>
                        <a:rPr lang="en-US" sz="900" b="1" dirty="0" smtClean="0"/>
                        <a:t>89%</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3"/>
                  </a:ext>
                </a:extLst>
              </a:tr>
              <a:tr h="125314">
                <a:tc>
                  <a:txBody>
                    <a:bodyPr/>
                    <a:lstStyle/>
                    <a:p>
                      <a:pPr algn="ctr"/>
                      <a:endParaRPr lang="en-US" sz="200" b="1" dirty="0"/>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endParaRPr lang="en-US" sz="1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1"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4792">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endParaRPr lang="en-US" sz="1050" b="1"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Watching</a:t>
                      </a:r>
                      <a:r>
                        <a:rPr lang="en-US" sz="900" b="1" baseline="0" dirty="0" smtClean="0"/>
                        <a:t> TV</a:t>
                      </a:r>
                      <a:r>
                        <a:rPr lang="en-US" sz="900" b="1" dirty="0" smtClean="0"/>
                        <a:t> – 79%</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baseline="0" dirty="0" smtClean="0"/>
                        <a:t>Watching TV</a:t>
                      </a:r>
                      <a:r>
                        <a:rPr lang="en-US" sz="900" b="1" dirty="0" smtClean="0"/>
                        <a:t> – 86%</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0EC"/>
                    </a:solidFill>
                  </a:tcPr>
                </a:tc>
                <a:tc>
                  <a:txBody>
                    <a:bodyPr/>
                    <a:lstStyle/>
                    <a:p>
                      <a:pPr algn="ctr"/>
                      <a:r>
                        <a:rPr lang="en-US" sz="900" b="1" dirty="0" smtClean="0"/>
                        <a:t>Watching TV– 73%</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extLst>
                  <a:ext uri="{0D108BD9-81ED-4DB2-BD59-A6C34878D82A}">
                    <a16:rowId xmlns:a16="http://schemas.microsoft.com/office/drawing/2014/main" val="10015"/>
                  </a:ext>
                </a:extLst>
              </a:tr>
              <a:tr h="224792">
                <a:tc vMerge="1">
                  <a:txBody>
                    <a:bodyPr/>
                    <a:lstStyle/>
                    <a:p>
                      <a:endParaRPr lang="en-US"/>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Broadcast</a:t>
                      </a:r>
                      <a:r>
                        <a:rPr lang="en-US" sz="900" b="1" baseline="0" dirty="0" smtClean="0"/>
                        <a:t> TV</a:t>
                      </a:r>
                      <a:r>
                        <a:rPr lang="en-US" sz="900" b="1" dirty="0" smtClean="0"/>
                        <a:t> – 9</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dirty="0" smtClean="0"/>
                        <a:t>Broadcast</a:t>
                      </a:r>
                      <a:r>
                        <a:rPr lang="en-US" sz="900" b="1" baseline="0" dirty="0" smtClean="0"/>
                        <a:t> TV</a:t>
                      </a:r>
                      <a:r>
                        <a:rPr lang="en-US" sz="900" b="1" dirty="0" smtClean="0"/>
                        <a:t> – 10</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0EC"/>
                    </a:solidFill>
                  </a:tcPr>
                </a:tc>
                <a:tc>
                  <a:txBody>
                    <a:bodyPr/>
                    <a:lstStyle/>
                    <a:p>
                      <a:pPr algn="ctr"/>
                      <a:r>
                        <a:rPr lang="en-US" sz="900" b="1" dirty="0" smtClean="0">
                          <a:solidFill>
                            <a:srgbClr val="C00000"/>
                          </a:solidFill>
                        </a:rPr>
                        <a:t>Internet – 8</a:t>
                      </a:r>
                      <a:r>
                        <a:rPr lang="en-US" sz="900" b="1" baseline="0" dirty="0" smtClean="0">
                          <a:solidFill>
                            <a:srgbClr val="C00000"/>
                          </a:solidFill>
                        </a:rPr>
                        <a:t> hours</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extLst>
                  <a:ext uri="{0D108BD9-81ED-4DB2-BD59-A6C34878D82A}">
                    <a16:rowId xmlns:a16="http://schemas.microsoft.com/office/drawing/2014/main" val="10016"/>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Desktop – 41% of time</a:t>
                      </a:r>
                      <a:endParaRPr lang="en-US" sz="900" b="1" dirty="0"/>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gn="ctr"/>
                      <a:r>
                        <a:rPr lang="en-US" sz="900" b="1" baseline="0" dirty="0" smtClean="0"/>
                        <a:t>Desktop</a:t>
                      </a:r>
                      <a:r>
                        <a:rPr lang="en-US" sz="900" b="1" dirty="0" smtClean="0"/>
                        <a:t> – 40% of time</a:t>
                      </a:r>
                      <a:endParaRPr lang="en-US" sz="900" b="1" dirty="0"/>
                    </a:p>
                  </a:txBody>
                  <a:tcPr>
                    <a:lnT w="12700" cap="flat" cmpd="sng" algn="ctr">
                      <a:solidFill>
                        <a:schemeClr val="tx1"/>
                      </a:solidFill>
                      <a:prstDash val="solid"/>
                      <a:round/>
                      <a:headEnd type="none" w="med" len="med"/>
                      <a:tailEnd type="none" w="med" len="med"/>
                    </a:lnT>
                    <a:solidFill>
                      <a:srgbClr val="E6E0EC"/>
                    </a:solidFill>
                  </a:tcPr>
                </a:tc>
                <a:tc>
                  <a:txBody>
                    <a:bodyPr/>
                    <a:lstStyle/>
                    <a:p>
                      <a:pPr algn="ctr"/>
                      <a:r>
                        <a:rPr lang="en-US" sz="900" b="1" dirty="0" smtClean="0"/>
                        <a:t>Desktop – 43% of time</a:t>
                      </a:r>
                      <a:endParaRPr lang="en-US" sz="9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2DCDB"/>
                    </a:solidFill>
                  </a:tcPr>
                </a:tc>
                <a:extLst>
                  <a:ext uri="{0D108BD9-81ED-4DB2-BD59-A6C34878D82A}">
                    <a16:rowId xmlns:a16="http://schemas.microsoft.com/office/drawing/2014/main" val="10017"/>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Laptop – 83%</a:t>
                      </a:r>
                      <a:endParaRPr lang="en-US" sz="900" b="1" dirty="0"/>
                    </a:p>
                  </a:txBody>
                  <a:tcPr>
                    <a:solidFill>
                      <a:schemeClr val="accent5">
                        <a:lumMod val="20000"/>
                        <a:lumOff val="80000"/>
                      </a:schemeClr>
                    </a:solidFill>
                  </a:tcPr>
                </a:tc>
                <a:tc>
                  <a:txBody>
                    <a:bodyPr/>
                    <a:lstStyle/>
                    <a:p>
                      <a:pPr algn="ctr"/>
                      <a:r>
                        <a:rPr lang="en-US" sz="900" b="1" dirty="0" smtClean="0">
                          <a:solidFill>
                            <a:srgbClr val="C00000"/>
                          </a:solidFill>
                        </a:rPr>
                        <a:t>Smartphone – 83%</a:t>
                      </a:r>
                      <a:endParaRPr lang="en-US" sz="900" b="1" dirty="0">
                        <a:solidFill>
                          <a:srgbClr val="C00000"/>
                        </a:solidFill>
                      </a:endParaRPr>
                    </a:p>
                  </a:txBody>
                  <a:tcPr>
                    <a:solidFill>
                      <a:srgbClr val="E6E0EC"/>
                    </a:solidFill>
                  </a:tcPr>
                </a:tc>
                <a:tc>
                  <a:txBody>
                    <a:bodyPr/>
                    <a:lstStyle/>
                    <a:p>
                      <a:pPr algn="ctr"/>
                      <a:r>
                        <a:rPr lang="en-US" sz="900" b="1" dirty="0" smtClean="0">
                          <a:solidFill>
                            <a:srgbClr val="C00000"/>
                          </a:solidFill>
                        </a:rPr>
                        <a:t>Smartphone – 80%</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18"/>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News – 76%</a:t>
                      </a:r>
                      <a:endParaRPr lang="en-US" sz="900" b="1" dirty="0"/>
                    </a:p>
                  </a:txBody>
                  <a:tcPr>
                    <a:solidFill>
                      <a:schemeClr val="accent5">
                        <a:lumMod val="20000"/>
                        <a:lumOff val="80000"/>
                      </a:schemeClr>
                    </a:solidFill>
                  </a:tcPr>
                </a:tc>
                <a:tc>
                  <a:txBody>
                    <a:bodyPr/>
                    <a:lstStyle/>
                    <a:p>
                      <a:pPr algn="ctr"/>
                      <a:r>
                        <a:rPr lang="en-US" sz="900" b="1" dirty="0" smtClean="0"/>
                        <a:t>News – 69%</a:t>
                      </a:r>
                      <a:endParaRPr lang="en-US" sz="900" b="1" dirty="0"/>
                    </a:p>
                  </a:txBody>
                  <a:tcPr>
                    <a:solidFill>
                      <a:srgbClr val="E6E0EC"/>
                    </a:solidFill>
                  </a:tcPr>
                </a:tc>
                <a:tc>
                  <a:txBody>
                    <a:bodyPr/>
                    <a:lstStyle/>
                    <a:p>
                      <a:pPr algn="ctr"/>
                      <a:r>
                        <a:rPr lang="en-US" sz="900" b="1" dirty="0" smtClean="0">
                          <a:solidFill>
                            <a:srgbClr val="C00000"/>
                          </a:solidFill>
                        </a:rPr>
                        <a:t>Drama – 73%</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19"/>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65%</a:t>
                      </a:r>
                      <a:endParaRPr lang="en-US" sz="900" b="1" dirty="0"/>
                    </a:p>
                  </a:txBody>
                  <a:tcPr>
                    <a:solidFill>
                      <a:schemeClr val="accent5">
                        <a:lumMod val="20000"/>
                        <a:lumOff val="80000"/>
                      </a:schemeClr>
                    </a:solidFill>
                  </a:tcPr>
                </a:tc>
                <a:tc>
                  <a:txBody>
                    <a:bodyPr/>
                    <a:lstStyle/>
                    <a:p>
                      <a:pPr algn="ctr"/>
                      <a:r>
                        <a:rPr lang="en-US" sz="900" b="1" dirty="0" smtClean="0"/>
                        <a:t>Facebook – 64%</a:t>
                      </a:r>
                      <a:endParaRPr lang="en-US" sz="900" b="1" dirty="0"/>
                    </a:p>
                  </a:txBody>
                  <a:tcPr>
                    <a:solidFill>
                      <a:srgbClr val="E6E0EC"/>
                    </a:solidFill>
                  </a:tcPr>
                </a:tc>
                <a:tc>
                  <a:txBody>
                    <a:bodyPr/>
                    <a:lstStyle/>
                    <a:p>
                      <a:pPr algn="ctr"/>
                      <a:r>
                        <a:rPr lang="en-US" sz="900" b="1" dirty="0" smtClean="0"/>
                        <a:t>Facebook – 48%</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20"/>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 – 83%</a:t>
                      </a:r>
                      <a:endParaRPr lang="en-US" sz="900" b="1" dirty="0"/>
                    </a:p>
                  </a:txBody>
                  <a:tcPr>
                    <a:solidFill>
                      <a:schemeClr val="accent5">
                        <a:lumMod val="20000"/>
                        <a:lumOff val="80000"/>
                      </a:schemeClr>
                    </a:solidFill>
                  </a:tcPr>
                </a:tc>
                <a:tc>
                  <a:txBody>
                    <a:bodyPr/>
                    <a:lstStyle/>
                    <a:p>
                      <a:pPr algn="ctr"/>
                      <a:r>
                        <a:rPr lang="en-US" sz="900" b="1" dirty="0" smtClean="0"/>
                        <a:t>Supermarket – 90%</a:t>
                      </a:r>
                      <a:endParaRPr lang="en-US" sz="900" b="1" dirty="0"/>
                    </a:p>
                  </a:txBody>
                  <a:tcPr>
                    <a:solidFill>
                      <a:srgbClr val="E6E0EC"/>
                    </a:solidFill>
                  </a:tcPr>
                </a:tc>
                <a:tc>
                  <a:txBody>
                    <a:bodyPr/>
                    <a:lstStyle/>
                    <a:p>
                      <a:pPr algn="ctr"/>
                      <a:r>
                        <a:rPr lang="en-US" sz="900" b="1" dirty="0" smtClean="0"/>
                        <a:t>Supermarket – 88%</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21"/>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44%</a:t>
                      </a:r>
                      <a:endParaRPr lang="en-US" sz="900" b="1" dirty="0"/>
                    </a:p>
                  </a:txBody>
                  <a:tcPr>
                    <a:solidFill>
                      <a:schemeClr val="accent5">
                        <a:lumMod val="20000"/>
                        <a:lumOff val="80000"/>
                      </a:schemeClr>
                    </a:solidFill>
                  </a:tcPr>
                </a:tc>
                <a:tc>
                  <a:txBody>
                    <a:bodyPr/>
                    <a:lstStyle/>
                    <a:p>
                      <a:pPr algn="ctr"/>
                      <a:r>
                        <a:rPr lang="en-US" sz="900" b="1" dirty="0" smtClean="0"/>
                        <a:t>Sedan – 39%</a:t>
                      </a:r>
                      <a:endParaRPr lang="en-US" sz="900" b="1" dirty="0"/>
                    </a:p>
                  </a:txBody>
                  <a:tcPr>
                    <a:solidFill>
                      <a:srgbClr val="E6E0EC"/>
                    </a:solidFill>
                  </a:tcPr>
                </a:tc>
                <a:tc>
                  <a:txBody>
                    <a:bodyPr/>
                    <a:lstStyle/>
                    <a:p>
                      <a:pPr algn="ctr"/>
                      <a:r>
                        <a:rPr lang="en-US" sz="900" b="1" dirty="0" smtClean="0"/>
                        <a:t>Sedan – 52%</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22"/>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Toyota – 14%</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dirty="0" smtClean="0"/>
                        <a:t>Toyota</a:t>
                      </a:r>
                      <a:r>
                        <a:rPr lang="en-US" sz="900" b="1" baseline="0" dirty="0" smtClean="0"/>
                        <a:t> </a:t>
                      </a:r>
                      <a:r>
                        <a:rPr lang="en-US" sz="900" b="1" dirty="0" smtClean="0"/>
                        <a:t>– 25%</a:t>
                      </a:r>
                      <a:endParaRPr lang="en-US" sz="900" b="1" dirty="0"/>
                    </a:p>
                  </a:txBody>
                  <a:tcPr>
                    <a:lnB w="12700" cap="flat" cmpd="sng" algn="ctr">
                      <a:solidFill>
                        <a:schemeClr val="tx1"/>
                      </a:solidFill>
                      <a:prstDash val="solid"/>
                      <a:round/>
                      <a:headEnd type="none" w="med" len="med"/>
                      <a:tailEnd type="none" w="med" len="med"/>
                    </a:lnB>
                    <a:solidFill>
                      <a:srgbClr val="E6E0EC"/>
                    </a:solidFill>
                  </a:tcPr>
                </a:tc>
                <a:tc>
                  <a:txBody>
                    <a:bodyPr/>
                    <a:lstStyle/>
                    <a:p>
                      <a:pPr algn="ctr"/>
                      <a:r>
                        <a:rPr lang="en-US" sz="900" b="1" dirty="0" smtClean="0"/>
                        <a:t>Toyota – 22%</a:t>
                      </a:r>
                      <a:endParaRPr lang="en-US" sz="900" b="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2DCDB"/>
                    </a:solidFill>
                  </a:tcPr>
                </a:tc>
                <a:extLst>
                  <a:ext uri="{0D108BD9-81ED-4DB2-BD59-A6C34878D82A}">
                    <a16:rowId xmlns:a16="http://schemas.microsoft.com/office/drawing/2014/main" val="10023"/>
                  </a:ext>
                </a:extLst>
              </a:tr>
            </a:tbl>
          </a:graphicData>
        </a:graphic>
      </p:graphicFrame>
      <p:graphicFrame>
        <p:nvGraphicFramePr>
          <p:cNvPr id="6" name="Table 5"/>
          <p:cNvGraphicFramePr>
            <a:graphicFrameLocks noGrp="1"/>
          </p:cNvGraphicFramePr>
          <p:nvPr>
            <p:extLst/>
          </p:nvPr>
        </p:nvGraphicFramePr>
        <p:xfrm>
          <a:off x="5867400" y="4114800"/>
          <a:ext cx="3200400" cy="2667000"/>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36676">
                <a:tc gridSpan="4">
                  <a:txBody>
                    <a:bodyPr/>
                    <a:lstStyle/>
                    <a:p>
                      <a:pPr algn="ctr"/>
                      <a:r>
                        <a:rPr lang="en-US" sz="1200" b="1" dirty="0" smtClean="0">
                          <a:solidFill>
                            <a:schemeClr val="accent1">
                              <a:lumMod val="75000"/>
                            </a:schemeClr>
                          </a:solidFill>
                        </a:rPr>
                        <a:t>G A M B L I N G / G A M I N G   P O T E N T I A L</a:t>
                      </a:r>
                      <a:endParaRPr lang="en-US" sz="1200" b="1" dirty="0">
                        <a:solidFill>
                          <a:schemeClr val="accent1">
                            <a:lumMod val="75000"/>
                          </a:schemeClr>
                        </a:solidFill>
                      </a:endParaRPr>
                    </a:p>
                  </a:txBody>
                  <a:tcPr anchor="ctr">
                    <a:solidFill>
                      <a:schemeClr val="bg1">
                        <a:lumMod val="95000"/>
                      </a:schemeClr>
                    </a:solidFill>
                  </a:tcPr>
                </a:tc>
                <a:tc hMerge="1">
                  <a:txBody>
                    <a:bodyPr/>
                    <a:lstStyle/>
                    <a:p>
                      <a:endParaRPr lang="en-US" dirty="0"/>
                    </a:p>
                  </a:txBody>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594418">
                <a:tc>
                  <a:txBody>
                    <a:bodyPr/>
                    <a:lstStyle/>
                    <a:p>
                      <a:pPr algn="ctr"/>
                      <a:endParaRPr lang="en-US" sz="1200" b="1" dirty="0">
                        <a:solidFill>
                          <a:schemeClr val="accent1">
                            <a:lumMod val="75000"/>
                          </a:schemeClr>
                        </a:solidFill>
                      </a:endParaRPr>
                    </a:p>
                  </a:txBody>
                  <a:tcPr anchor="ctr">
                    <a:solidFill>
                      <a:schemeClr val="bg1">
                        <a:lumMod val="95000"/>
                      </a:schemeClr>
                    </a:solidFill>
                  </a:tcPr>
                </a:tc>
                <a:tc>
                  <a:txBody>
                    <a:bodyPr/>
                    <a:lstStyle/>
                    <a:p>
                      <a:pPr algn="ctr"/>
                      <a:r>
                        <a:rPr lang="en-US" sz="1050" b="1" dirty="0" smtClean="0">
                          <a:solidFill>
                            <a:schemeClr val="bg1"/>
                          </a:solidFill>
                        </a:rPr>
                        <a:t>High Frequency</a:t>
                      </a:r>
                      <a:r>
                        <a:rPr lang="en-US" sz="1050" b="1" baseline="0" dirty="0" smtClean="0">
                          <a:solidFill>
                            <a:schemeClr val="bg1"/>
                          </a:solidFill>
                        </a:rPr>
                        <a:t> </a:t>
                      </a:r>
                      <a:r>
                        <a:rPr lang="en-US" sz="1050" b="1" dirty="0" smtClean="0">
                          <a:solidFill>
                            <a:schemeClr val="bg1"/>
                          </a:solidFill>
                        </a:rPr>
                        <a:t>Players</a:t>
                      </a:r>
                    </a:p>
                  </a:txBody>
                  <a:tcPr anchor="ctr">
                    <a:solidFill>
                      <a:schemeClr val="accent1"/>
                    </a:solidFill>
                  </a:tcPr>
                </a:tc>
                <a:tc>
                  <a:txBody>
                    <a:bodyPr/>
                    <a:lstStyle/>
                    <a:p>
                      <a:pPr algn="ctr"/>
                      <a:r>
                        <a:rPr lang="en-US" sz="1050" b="1" dirty="0" smtClean="0">
                          <a:solidFill>
                            <a:schemeClr val="bg1"/>
                          </a:solidFill>
                        </a:rPr>
                        <a:t>Low </a:t>
                      </a:r>
                    </a:p>
                    <a:p>
                      <a:pPr algn="ctr"/>
                      <a:r>
                        <a:rPr lang="en-US" sz="1050" b="1" dirty="0" smtClean="0">
                          <a:solidFill>
                            <a:schemeClr val="bg1"/>
                          </a:solidFill>
                        </a:rPr>
                        <a:t>Frequency Players</a:t>
                      </a:r>
                      <a:endParaRPr lang="en-US" sz="1050" b="1" dirty="0">
                        <a:solidFill>
                          <a:schemeClr val="bg1"/>
                        </a:solidFill>
                      </a:endParaRPr>
                    </a:p>
                  </a:txBody>
                  <a:tcPr anchor="ctr">
                    <a:solidFill>
                      <a:srgbClr val="8064A2"/>
                    </a:solidFill>
                  </a:tcPr>
                </a:tc>
                <a:tc>
                  <a:txBody>
                    <a:bodyPr/>
                    <a:lstStyle/>
                    <a:p>
                      <a:pPr algn="ctr"/>
                      <a:r>
                        <a:rPr lang="en-US" sz="1050" b="1" dirty="0" smtClean="0">
                          <a:solidFill>
                            <a:schemeClr val="bg1"/>
                          </a:solidFill>
                        </a:rPr>
                        <a:t>Non-Players</a:t>
                      </a:r>
                      <a:endParaRPr lang="en-US" sz="1050" b="1" dirty="0">
                        <a:solidFill>
                          <a:schemeClr val="bg1"/>
                        </a:solidFill>
                      </a:endParaRPr>
                    </a:p>
                  </a:txBody>
                  <a:tcPr anchor="ctr">
                    <a:solidFill>
                      <a:srgbClr val="C0504D"/>
                    </a:solidFill>
                  </a:tcPr>
                </a:tc>
                <a:extLst>
                  <a:ext uri="{0D108BD9-81ED-4DB2-BD59-A6C34878D82A}">
                    <a16:rowId xmlns:a16="http://schemas.microsoft.com/office/drawing/2014/main" val="10001"/>
                  </a:ext>
                </a:extLst>
              </a:tr>
              <a:tr h="265208">
                <a:tc>
                  <a:txBody>
                    <a:bodyPr/>
                    <a:lstStyle/>
                    <a:p>
                      <a:pPr algn="r"/>
                      <a:r>
                        <a:rPr lang="en-US" sz="1050" b="1" dirty="0" smtClean="0"/>
                        <a:t>Risk Meter</a:t>
                      </a:r>
                      <a:endParaRPr lang="en-US" sz="1050" b="1" dirty="0"/>
                    </a:p>
                  </a:txBody>
                  <a:tcPr anchor="ctr"/>
                </a:tc>
                <a:tc>
                  <a:txBody>
                    <a:bodyPr/>
                    <a:lstStyle/>
                    <a:p>
                      <a:pPr algn="ctr"/>
                      <a:r>
                        <a:rPr lang="en-US" sz="1050" b="0" i="0" dirty="0" smtClean="0"/>
                        <a:t>13</a:t>
                      </a:r>
                      <a:endParaRPr lang="en-US" sz="1050" b="0" i="0" dirty="0"/>
                    </a:p>
                  </a:txBody>
                  <a:tcPr anchor="ctr">
                    <a:solidFill>
                      <a:schemeClr val="accent1">
                        <a:lumMod val="20000"/>
                        <a:lumOff val="80000"/>
                      </a:schemeClr>
                    </a:solidFill>
                  </a:tcPr>
                </a:tc>
                <a:tc>
                  <a:txBody>
                    <a:bodyPr/>
                    <a:lstStyle/>
                    <a:p>
                      <a:pPr algn="ctr"/>
                      <a:r>
                        <a:rPr lang="en-US" sz="1050" b="0" i="0" dirty="0" smtClean="0"/>
                        <a:t>12</a:t>
                      </a:r>
                      <a:endParaRPr lang="en-US" sz="1050" b="0" i="0" dirty="0"/>
                    </a:p>
                  </a:txBody>
                  <a:tcPr anchor="ctr">
                    <a:solidFill>
                      <a:srgbClr val="E6E0EC"/>
                    </a:solidFill>
                  </a:tcPr>
                </a:tc>
                <a:tc>
                  <a:txBody>
                    <a:bodyPr/>
                    <a:lstStyle/>
                    <a:p>
                      <a:pPr algn="ctr"/>
                      <a:r>
                        <a:rPr lang="en-US" sz="1050" b="0" i="0" dirty="0" smtClean="0"/>
                        <a:t>12</a:t>
                      </a:r>
                      <a:endParaRPr lang="en-US" sz="1050" b="0" i="0" dirty="0"/>
                    </a:p>
                  </a:txBody>
                  <a:tcPr anchor="ctr">
                    <a:solidFill>
                      <a:srgbClr val="F2DCDB"/>
                    </a:solidFill>
                  </a:tcPr>
                </a:tc>
                <a:extLst>
                  <a:ext uri="{0D108BD9-81ED-4DB2-BD59-A6C34878D82A}">
                    <a16:rowId xmlns:a16="http://schemas.microsoft.com/office/drawing/2014/main" val="10002"/>
                  </a:ext>
                </a:extLst>
              </a:tr>
              <a:tr h="602745">
                <a:tc>
                  <a:txBody>
                    <a:bodyPr/>
                    <a:lstStyle/>
                    <a:p>
                      <a:pPr algn="r"/>
                      <a:r>
                        <a:rPr lang="en-US" sz="1050" b="1" dirty="0" smtClean="0"/>
                        <a:t>Gaming/ Gambling Tendency</a:t>
                      </a:r>
                      <a:endParaRPr lang="en-US" sz="1050" b="1" dirty="0"/>
                    </a:p>
                  </a:txBody>
                  <a:tcPr anchor="ctr"/>
                </a:tc>
                <a:tc>
                  <a:txBody>
                    <a:bodyPr/>
                    <a:lstStyle/>
                    <a:p>
                      <a:pPr algn="ctr"/>
                      <a:r>
                        <a:rPr lang="en-US" sz="1050" b="0" i="0" dirty="0" smtClean="0"/>
                        <a:t>15</a:t>
                      </a:r>
                      <a:endParaRPr lang="en-US" sz="1050" b="0" i="0" dirty="0"/>
                    </a:p>
                  </a:txBody>
                  <a:tcPr anchor="ctr">
                    <a:solidFill>
                      <a:schemeClr val="accent1">
                        <a:lumMod val="20000"/>
                        <a:lumOff val="80000"/>
                      </a:schemeClr>
                    </a:solidFill>
                  </a:tcPr>
                </a:tc>
                <a:tc>
                  <a:txBody>
                    <a:bodyPr/>
                    <a:lstStyle/>
                    <a:p>
                      <a:pPr algn="ctr"/>
                      <a:r>
                        <a:rPr lang="en-US" sz="1050" b="0" i="0" dirty="0" smtClean="0"/>
                        <a:t>14</a:t>
                      </a:r>
                      <a:endParaRPr lang="en-US" sz="1050" b="0" i="0" dirty="0"/>
                    </a:p>
                  </a:txBody>
                  <a:tcPr anchor="ctr">
                    <a:solidFill>
                      <a:srgbClr val="E6E0EC"/>
                    </a:solidFill>
                  </a:tcPr>
                </a:tc>
                <a:tc>
                  <a:txBody>
                    <a:bodyPr/>
                    <a:lstStyle/>
                    <a:p>
                      <a:pPr algn="ctr"/>
                      <a:r>
                        <a:rPr lang="en-US" sz="1050" b="0" i="0" dirty="0" smtClean="0"/>
                        <a:t>12</a:t>
                      </a:r>
                      <a:endParaRPr lang="en-US" sz="1050" b="0" i="0" dirty="0"/>
                    </a:p>
                  </a:txBody>
                  <a:tcPr anchor="ctr">
                    <a:solidFill>
                      <a:srgbClr val="F2DCDB"/>
                    </a:solidFill>
                  </a:tcPr>
                </a:tc>
                <a:extLst>
                  <a:ext uri="{0D108BD9-81ED-4DB2-BD59-A6C34878D82A}">
                    <a16:rowId xmlns:a16="http://schemas.microsoft.com/office/drawing/2014/main" val="10003"/>
                  </a:ext>
                </a:extLst>
              </a:tr>
              <a:tr h="602745">
                <a:tc>
                  <a:txBody>
                    <a:bodyPr/>
                    <a:lstStyle/>
                    <a:p>
                      <a:pPr algn="r"/>
                      <a:r>
                        <a:rPr lang="en-US" sz="1050" b="1" dirty="0" smtClean="0"/>
                        <a:t>Maryland Lottery Perception</a:t>
                      </a:r>
                      <a:endParaRPr lang="en-US" sz="1050" b="1" dirty="0"/>
                    </a:p>
                  </a:txBody>
                  <a:tcPr anchor="ctr"/>
                </a:tc>
                <a:tc>
                  <a:txBody>
                    <a:bodyPr/>
                    <a:lstStyle/>
                    <a:p>
                      <a:pPr algn="ctr"/>
                      <a:r>
                        <a:rPr lang="en-US" sz="1050" b="0" i="0" dirty="0" smtClean="0"/>
                        <a:t>32</a:t>
                      </a:r>
                      <a:endParaRPr lang="en-US" sz="1050" b="0" i="0" dirty="0"/>
                    </a:p>
                  </a:txBody>
                  <a:tcPr anchor="ctr">
                    <a:solidFill>
                      <a:schemeClr val="accent1">
                        <a:lumMod val="20000"/>
                        <a:lumOff val="80000"/>
                      </a:schemeClr>
                    </a:solidFill>
                  </a:tcPr>
                </a:tc>
                <a:tc>
                  <a:txBody>
                    <a:bodyPr/>
                    <a:lstStyle/>
                    <a:p>
                      <a:pPr algn="ctr"/>
                      <a:r>
                        <a:rPr lang="en-US" sz="1050" b="0" i="0" dirty="0" smtClean="0"/>
                        <a:t>29</a:t>
                      </a:r>
                      <a:endParaRPr lang="en-US" sz="1050" b="0" i="0" dirty="0"/>
                    </a:p>
                  </a:txBody>
                  <a:tcPr anchor="ctr">
                    <a:solidFill>
                      <a:srgbClr val="E6E0EC"/>
                    </a:solidFill>
                  </a:tcPr>
                </a:tc>
                <a:tc>
                  <a:txBody>
                    <a:bodyPr/>
                    <a:lstStyle/>
                    <a:p>
                      <a:pPr algn="ctr"/>
                      <a:r>
                        <a:rPr lang="en-US" sz="1050" b="0" i="0" dirty="0" smtClean="0"/>
                        <a:t>25</a:t>
                      </a:r>
                      <a:endParaRPr lang="en-US" sz="1050" b="0" i="0" dirty="0"/>
                    </a:p>
                  </a:txBody>
                  <a:tcPr anchor="ctr">
                    <a:solidFill>
                      <a:srgbClr val="F2DCDB"/>
                    </a:solidFill>
                  </a:tcPr>
                </a:tc>
                <a:extLst>
                  <a:ext uri="{0D108BD9-81ED-4DB2-BD59-A6C34878D82A}">
                    <a16:rowId xmlns:a16="http://schemas.microsoft.com/office/drawing/2014/main" val="10004"/>
                  </a:ext>
                </a:extLst>
              </a:tr>
              <a:tr h="265208">
                <a:tc>
                  <a:txBody>
                    <a:bodyPr/>
                    <a:lstStyle/>
                    <a:p>
                      <a:pPr algn="r"/>
                      <a:r>
                        <a:rPr lang="en-US" sz="1050" b="1" dirty="0" smtClean="0">
                          <a:solidFill>
                            <a:schemeClr val="tx1"/>
                          </a:solidFill>
                        </a:rPr>
                        <a:t>Total Score</a:t>
                      </a:r>
                      <a:endParaRPr lang="en-US" sz="1050" b="1" dirty="0">
                        <a:solidFill>
                          <a:schemeClr val="tx1"/>
                        </a:solidFill>
                      </a:endParaRPr>
                    </a:p>
                  </a:txBody>
                  <a:tcPr anchor="ctr">
                    <a:noFill/>
                  </a:tcPr>
                </a:tc>
                <a:tc>
                  <a:txBody>
                    <a:bodyPr/>
                    <a:lstStyle/>
                    <a:p>
                      <a:pPr algn="ctr"/>
                      <a:r>
                        <a:rPr lang="en-US" sz="1050" b="1" i="0" dirty="0" smtClean="0"/>
                        <a:t>60</a:t>
                      </a:r>
                      <a:endParaRPr lang="en-US" sz="1050" b="1" i="0" dirty="0"/>
                    </a:p>
                  </a:txBody>
                  <a:tcPr anchor="ctr">
                    <a:solidFill>
                      <a:schemeClr val="accent1">
                        <a:lumMod val="20000"/>
                        <a:lumOff val="80000"/>
                      </a:schemeClr>
                    </a:solidFill>
                  </a:tcPr>
                </a:tc>
                <a:tc>
                  <a:txBody>
                    <a:bodyPr/>
                    <a:lstStyle/>
                    <a:p>
                      <a:pPr algn="ctr"/>
                      <a:r>
                        <a:rPr lang="en-US" sz="1050" b="1" i="0" dirty="0" smtClean="0"/>
                        <a:t>55</a:t>
                      </a:r>
                      <a:endParaRPr lang="en-US" sz="1050" b="1" i="0" dirty="0"/>
                    </a:p>
                  </a:txBody>
                  <a:tcPr anchor="ctr">
                    <a:solidFill>
                      <a:srgbClr val="E6E0EC"/>
                    </a:solidFill>
                  </a:tcPr>
                </a:tc>
                <a:tc>
                  <a:txBody>
                    <a:bodyPr/>
                    <a:lstStyle/>
                    <a:p>
                      <a:pPr algn="ctr"/>
                      <a:r>
                        <a:rPr lang="en-US" sz="1050" b="1" i="0" dirty="0" smtClean="0"/>
                        <a:t>49</a:t>
                      </a:r>
                      <a:endParaRPr lang="en-US" sz="1050" b="1" i="0" dirty="0"/>
                    </a:p>
                  </a:txBody>
                  <a:tcPr anchor="ctr">
                    <a:solidFill>
                      <a:srgbClr val="F2DCDB"/>
                    </a:solidFill>
                  </a:tcP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937364425"/>
              </p:ext>
            </p:extLst>
          </p:nvPr>
        </p:nvGraphicFramePr>
        <p:xfrm>
          <a:off x="5867400" y="1269999"/>
          <a:ext cx="3200400" cy="2768601"/>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267541">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lumMod val="75000"/>
                            </a:schemeClr>
                          </a:solidFill>
                        </a:rPr>
                        <a:t>C U R </a:t>
                      </a:r>
                      <a:r>
                        <a:rPr lang="en-US" sz="1200" b="1" dirty="0" err="1" smtClean="0">
                          <a:solidFill>
                            <a:schemeClr val="accent1">
                              <a:lumMod val="75000"/>
                            </a:schemeClr>
                          </a:solidFill>
                        </a:rPr>
                        <a:t>R</a:t>
                      </a:r>
                      <a:r>
                        <a:rPr lang="en-US" sz="1200" b="1" dirty="0" smtClean="0">
                          <a:solidFill>
                            <a:schemeClr val="accent1">
                              <a:lumMod val="75000"/>
                            </a:schemeClr>
                          </a:solidFill>
                        </a:rPr>
                        <a:t> E N T</a:t>
                      </a:r>
                      <a:r>
                        <a:rPr lang="en-US" sz="1200" b="1" baseline="0" dirty="0" smtClean="0">
                          <a:solidFill>
                            <a:schemeClr val="accent1">
                              <a:lumMod val="75000"/>
                            </a:schemeClr>
                          </a:solidFill>
                        </a:rPr>
                        <a:t>  L O T </a:t>
                      </a:r>
                      <a:r>
                        <a:rPr lang="en-US" sz="1200" b="1" baseline="0" dirty="0" err="1" smtClean="0">
                          <a:solidFill>
                            <a:schemeClr val="accent1">
                              <a:lumMod val="75000"/>
                            </a:schemeClr>
                          </a:solidFill>
                        </a:rPr>
                        <a:t>T</a:t>
                      </a:r>
                      <a:r>
                        <a:rPr lang="en-US" sz="1200" b="1" baseline="0" dirty="0" smtClean="0">
                          <a:solidFill>
                            <a:schemeClr val="accent1">
                              <a:lumMod val="75000"/>
                            </a:schemeClr>
                          </a:solidFill>
                        </a:rPr>
                        <a:t> E R Y  P L A Y</a:t>
                      </a:r>
                      <a:endParaRPr lang="en-US" sz="1200" b="1" dirty="0">
                        <a:solidFill>
                          <a:schemeClr val="accent1">
                            <a:lumMod val="75000"/>
                          </a:schemeClr>
                        </a:solidFill>
                      </a:endParaRPr>
                    </a:p>
                  </a:txBody>
                  <a:tcPr anchor="ctr">
                    <a:solidFill>
                      <a:schemeClr val="bg1">
                        <a:lumMod val="95000"/>
                      </a:schemeClr>
                    </a:solidFill>
                  </a:tcPr>
                </a:tc>
                <a:tc hMerge="1">
                  <a:txBody>
                    <a:bodyPr/>
                    <a:lstStyle/>
                    <a:p>
                      <a:endParaRPr lang="en-US" dirty="0"/>
                    </a:p>
                  </a:txBody>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557376">
                <a:tc>
                  <a:txBody>
                    <a:bodyPr/>
                    <a:lstStyle/>
                    <a:p>
                      <a:pPr algn="ctr"/>
                      <a:endParaRPr lang="en-US" sz="1200" b="1" dirty="0">
                        <a:solidFill>
                          <a:schemeClr val="accent1">
                            <a:lumMod val="75000"/>
                          </a:schemeClr>
                        </a:solidFill>
                      </a:endParaRPr>
                    </a:p>
                  </a:txBody>
                  <a:tcPr anchor="ctr">
                    <a:solidFill>
                      <a:schemeClr val="bg1">
                        <a:lumMod val="95000"/>
                      </a:schemeClr>
                    </a:solidFill>
                  </a:tcPr>
                </a:tc>
                <a:tc>
                  <a:txBody>
                    <a:bodyPr/>
                    <a:lstStyle/>
                    <a:p>
                      <a:pPr algn="ctr"/>
                      <a:r>
                        <a:rPr lang="en-US" sz="1050" b="1" dirty="0" smtClean="0">
                          <a:solidFill>
                            <a:schemeClr val="bg1"/>
                          </a:solidFill>
                        </a:rPr>
                        <a:t>High Frequency</a:t>
                      </a:r>
                      <a:r>
                        <a:rPr lang="en-US" sz="1050" b="1" baseline="0" dirty="0" smtClean="0">
                          <a:solidFill>
                            <a:schemeClr val="bg1"/>
                          </a:solidFill>
                        </a:rPr>
                        <a:t> </a:t>
                      </a:r>
                      <a:r>
                        <a:rPr lang="en-US" sz="1050" b="1" dirty="0" smtClean="0">
                          <a:solidFill>
                            <a:schemeClr val="bg1"/>
                          </a:solidFill>
                        </a:rPr>
                        <a:t>Players</a:t>
                      </a:r>
                    </a:p>
                  </a:txBody>
                  <a:tcPr anchor="ctr">
                    <a:solidFill>
                      <a:schemeClr val="accent1"/>
                    </a:solidFill>
                  </a:tcPr>
                </a:tc>
                <a:tc>
                  <a:txBody>
                    <a:bodyPr/>
                    <a:lstStyle/>
                    <a:p>
                      <a:pPr algn="ctr"/>
                      <a:r>
                        <a:rPr lang="en-US" sz="1050" b="1" dirty="0" smtClean="0">
                          <a:solidFill>
                            <a:schemeClr val="bg1"/>
                          </a:solidFill>
                        </a:rPr>
                        <a:t>Low </a:t>
                      </a:r>
                    </a:p>
                    <a:p>
                      <a:pPr algn="ctr"/>
                      <a:r>
                        <a:rPr lang="en-US" sz="1050" b="1" dirty="0" smtClean="0">
                          <a:solidFill>
                            <a:schemeClr val="bg1"/>
                          </a:solidFill>
                        </a:rPr>
                        <a:t>Frequency Players</a:t>
                      </a:r>
                      <a:endParaRPr lang="en-US" sz="1050" b="1" dirty="0">
                        <a:solidFill>
                          <a:schemeClr val="bg1"/>
                        </a:solidFill>
                      </a:endParaRPr>
                    </a:p>
                  </a:txBody>
                  <a:tcPr anchor="ctr">
                    <a:solidFill>
                      <a:srgbClr val="8064A2"/>
                    </a:solidFill>
                  </a:tcPr>
                </a:tc>
                <a:tc>
                  <a:txBody>
                    <a:bodyPr/>
                    <a:lstStyle/>
                    <a:p>
                      <a:pPr algn="ctr"/>
                      <a:r>
                        <a:rPr lang="en-US" sz="1050" b="1" dirty="0" smtClean="0">
                          <a:solidFill>
                            <a:schemeClr val="bg1"/>
                          </a:solidFill>
                        </a:rPr>
                        <a:t>Non-Players</a:t>
                      </a:r>
                      <a:endParaRPr lang="en-US" sz="1050" b="1" dirty="0">
                        <a:solidFill>
                          <a:schemeClr val="bg1"/>
                        </a:solidFill>
                      </a:endParaRPr>
                    </a:p>
                  </a:txBody>
                  <a:tcPr anchor="ctr">
                    <a:solidFill>
                      <a:schemeClr val="accent2"/>
                    </a:solidFill>
                  </a:tcPr>
                </a:tc>
                <a:extLst>
                  <a:ext uri="{0D108BD9-81ED-4DB2-BD59-A6C34878D82A}">
                    <a16:rowId xmlns:a16="http://schemas.microsoft.com/office/drawing/2014/main" val="10001"/>
                  </a:ext>
                </a:extLst>
              </a:tr>
              <a:tr h="322581">
                <a:tc>
                  <a:txBody>
                    <a:bodyPr/>
                    <a:lstStyle/>
                    <a:p>
                      <a:pPr algn="r"/>
                      <a:r>
                        <a:rPr lang="en-US" sz="1050" b="1" dirty="0" smtClean="0"/>
                        <a:t>Daily</a:t>
                      </a:r>
                      <a:r>
                        <a:rPr lang="en-US" sz="1050" b="1" baseline="0" dirty="0" smtClean="0"/>
                        <a:t> Games</a:t>
                      </a:r>
                      <a:endParaRPr lang="en-US" sz="1050" b="1" dirty="0"/>
                    </a:p>
                  </a:txBody>
                  <a:tcPr anchor="ctr"/>
                </a:tc>
                <a:tc>
                  <a:txBody>
                    <a:bodyPr/>
                    <a:lstStyle/>
                    <a:p>
                      <a:pPr algn="ctr"/>
                      <a:r>
                        <a:rPr lang="en-US" sz="1050" i="0" dirty="0" smtClean="0">
                          <a:solidFill>
                            <a:schemeClr val="tx1"/>
                          </a:solidFill>
                        </a:rPr>
                        <a:t>45%</a:t>
                      </a:r>
                      <a:endParaRPr lang="en-US" sz="1050" i="0" dirty="0">
                        <a:solidFill>
                          <a:schemeClr val="tx1"/>
                        </a:solidFill>
                      </a:endParaRPr>
                    </a:p>
                  </a:txBody>
                  <a:tcPr anchor="ctr">
                    <a:solidFill>
                      <a:schemeClr val="accent1">
                        <a:lumMod val="20000"/>
                        <a:lumOff val="80000"/>
                      </a:schemeClr>
                    </a:solidFill>
                  </a:tcPr>
                </a:tc>
                <a:tc>
                  <a:txBody>
                    <a:bodyPr/>
                    <a:lstStyle/>
                    <a:p>
                      <a:pPr algn="ctr"/>
                      <a:r>
                        <a:rPr lang="en-US" sz="1050" i="0" dirty="0" smtClean="0">
                          <a:solidFill>
                            <a:schemeClr val="tx1"/>
                          </a:solidFill>
                        </a:rPr>
                        <a:t>16%</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2"/>
                  </a:ext>
                </a:extLst>
              </a:tr>
              <a:tr h="304800">
                <a:tc>
                  <a:txBody>
                    <a:bodyPr/>
                    <a:lstStyle/>
                    <a:p>
                      <a:pPr algn="r"/>
                      <a:r>
                        <a:rPr lang="en-US" sz="1050" b="1" dirty="0" smtClean="0"/>
                        <a:t>Jackpot</a:t>
                      </a:r>
                      <a:endParaRPr lang="en-US" sz="1050" b="1" dirty="0"/>
                    </a:p>
                  </a:txBody>
                  <a:tcPr anchor="ctr"/>
                </a:tc>
                <a:tc>
                  <a:txBody>
                    <a:bodyPr/>
                    <a:lstStyle/>
                    <a:p>
                      <a:pPr algn="ctr"/>
                      <a:r>
                        <a:rPr lang="en-US" sz="1050" i="0" dirty="0" smtClean="0">
                          <a:solidFill>
                            <a:schemeClr val="tx1"/>
                          </a:solidFill>
                        </a:rPr>
                        <a:t>88%</a:t>
                      </a:r>
                      <a:endParaRPr lang="en-US" sz="1050" i="0" dirty="0">
                        <a:solidFill>
                          <a:schemeClr val="tx1"/>
                        </a:solidFill>
                      </a:endParaRPr>
                    </a:p>
                  </a:txBody>
                  <a:tcPr anchor="ctr">
                    <a:solidFill>
                      <a:schemeClr val="accent1">
                        <a:lumMod val="20000"/>
                        <a:lumOff val="80000"/>
                      </a:schemeClr>
                    </a:solidFill>
                  </a:tcPr>
                </a:tc>
                <a:tc>
                  <a:txBody>
                    <a:bodyPr/>
                    <a:lstStyle/>
                    <a:p>
                      <a:pPr algn="ctr"/>
                      <a:r>
                        <a:rPr lang="en-US" sz="1050" i="0" dirty="0" smtClean="0">
                          <a:solidFill>
                            <a:schemeClr val="tx1"/>
                          </a:solidFill>
                        </a:rPr>
                        <a:t>87%</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3"/>
                  </a:ext>
                </a:extLst>
              </a:tr>
              <a:tr h="304800">
                <a:tc>
                  <a:txBody>
                    <a:bodyPr/>
                    <a:lstStyle/>
                    <a:p>
                      <a:pPr algn="r"/>
                      <a:r>
                        <a:rPr lang="en-US" sz="1050" b="1" dirty="0" smtClean="0"/>
                        <a:t>Scratch-Offs</a:t>
                      </a:r>
                      <a:endParaRPr lang="en-US" sz="1050" b="1" dirty="0"/>
                    </a:p>
                  </a:txBody>
                  <a:tcPr anchor="ctr"/>
                </a:tc>
                <a:tc>
                  <a:txBody>
                    <a:bodyPr/>
                    <a:lstStyle/>
                    <a:p>
                      <a:pPr algn="ctr"/>
                      <a:r>
                        <a:rPr lang="en-US" sz="1050" i="0" dirty="0" smtClean="0">
                          <a:solidFill>
                            <a:schemeClr val="tx1"/>
                          </a:solidFill>
                        </a:rPr>
                        <a:t>64%</a:t>
                      </a:r>
                      <a:endParaRPr lang="en-US" sz="1050" i="0" dirty="0">
                        <a:solidFill>
                          <a:schemeClr val="tx1"/>
                        </a:solidFill>
                      </a:endParaRPr>
                    </a:p>
                  </a:txBody>
                  <a:tcPr anchor="ctr">
                    <a:solidFill>
                      <a:schemeClr val="accent1">
                        <a:lumMod val="20000"/>
                        <a:lumOff val="80000"/>
                      </a:schemeClr>
                    </a:solidFill>
                  </a:tcPr>
                </a:tc>
                <a:tc>
                  <a:txBody>
                    <a:bodyPr/>
                    <a:lstStyle/>
                    <a:p>
                      <a:pPr algn="ctr"/>
                      <a:r>
                        <a:rPr lang="en-US" sz="1050" i="0" dirty="0" smtClean="0">
                          <a:solidFill>
                            <a:schemeClr val="tx1"/>
                          </a:solidFill>
                        </a:rPr>
                        <a:t>45%</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4"/>
                  </a:ext>
                </a:extLst>
              </a:tr>
              <a:tr h="116841">
                <a:tc>
                  <a:txBody>
                    <a:bodyPr/>
                    <a:lstStyle/>
                    <a:p>
                      <a:pPr algn="r"/>
                      <a:r>
                        <a:rPr lang="en-US" sz="1050" b="1" dirty="0" smtClean="0">
                          <a:solidFill>
                            <a:schemeClr val="tx1"/>
                          </a:solidFill>
                        </a:rPr>
                        <a:t>Monitor</a:t>
                      </a:r>
                      <a:r>
                        <a:rPr lang="en-US" sz="1050" b="1" baseline="0" dirty="0" smtClean="0">
                          <a:solidFill>
                            <a:schemeClr val="tx1"/>
                          </a:solidFill>
                        </a:rPr>
                        <a:t> Games</a:t>
                      </a:r>
                      <a:endParaRPr lang="en-US" sz="1050" b="1" dirty="0">
                        <a:solidFill>
                          <a:schemeClr val="tx1"/>
                        </a:solidFill>
                      </a:endParaRPr>
                    </a:p>
                  </a:txBody>
                  <a:tcPr anchor="ctr">
                    <a:noFill/>
                  </a:tcPr>
                </a:tc>
                <a:tc>
                  <a:txBody>
                    <a:bodyPr/>
                    <a:lstStyle/>
                    <a:p>
                      <a:pPr algn="ctr"/>
                      <a:r>
                        <a:rPr lang="en-US" sz="1050" i="0" dirty="0" smtClean="0">
                          <a:solidFill>
                            <a:schemeClr val="tx1"/>
                          </a:solidFill>
                        </a:rPr>
                        <a:t>10%</a:t>
                      </a:r>
                      <a:endParaRPr lang="en-US" sz="1050" i="0" dirty="0">
                        <a:solidFill>
                          <a:schemeClr val="tx1"/>
                        </a:solidFill>
                      </a:endParaRPr>
                    </a:p>
                  </a:txBody>
                  <a:tcPr anchor="ctr">
                    <a:solidFill>
                      <a:schemeClr val="accent1">
                        <a:lumMod val="20000"/>
                        <a:lumOff val="80000"/>
                      </a:schemeClr>
                    </a:solidFill>
                  </a:tcPr>
                </a:tc>
                <a:tc>
                  <a:txBody>
                    <a:bodyPr/>
                    <a:lstStyle/>
                    <a:p>
                      <a:pPr algn="ctr"/>
                      <a:r>
                        <a:rPr lang="en-US" sz="1050" i="0" dirty="0" smtClean="0">
                          <a:solidFill>
                            <a:schemeClr val="tx1"/>
                          </a:solidFill>
                        </a:rPr>
                        <a:t>2%</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5"/>
                  </a:ext>
                </a:extLst>
              </a:tr>
              <a:tr h="579120">
                <a:tc>
                  <a:txBody>
                    <a:bodyPr/>
                    <a:lstStyle/>
                    <a:p>
                      <a:pPr algn="r"/>
                      <a:r>
                        <a:rPr lang="en-US" sz="1050" b="1" dirty="0" smtClean="0">
                          <a:solidFill>
                            <a:schemeClr val="tx1"/>
                          </a:solidFill>
                        </a:rPr>
                        <a:t>Total Annual </a:t>
                      </a:r>
                      <a:r>
                        <a:rPr lang="en-US" sz="1050" b="1" baseline="0" dirty="0" smtClean="0">
                          <a:solidFill>
                            <a:schemeClr val="tx1"/>
                          </a:solidFill>
                        </a:rPr>
                        <a:t>Spend</a:t>
                      </a:r>
                      <a:endParaRPr lang="en-US" sz="1050" b="1" dirty="0">
                        <a:solidFill>
                          <a:schemeClr val="tx1"/>
                        </a:solidFill>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tx1"/>
                          </a:solidFill>
                        </a:rPr>
                        <a:t>$675</a:t>
                      </a:r>
                      <a:endParaRPr lang="en-US" sz="1050" b="1" dirty="0">
                        <a:solidFill>
                          <a:schemeClr val="tx1"/>
                        </a:solidFill>
                      </a:endParaRP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tx1"/>
                          </a:solidFill>
                        </a:rPr>
                        <a:t>$83</a:t>
                      </a:r>
                      <a:endParaRPr lang="en-US" sz="1050" b="1"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8488697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5046909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230" name="think-cell Slide" r:id="rId4" imgW="381" imgH="381" progId="TCLayout.ActiveDocument.1">
                  <p:embed/>
                </p:oleObj>
              </mc:Choice>
              <mc:Fallback>
                <p:oleObj name="think-cell Slide" r:id="rId4" imgW="381" imgH="38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Text Placeholder 1"/>
          <p:cNvSpPr>
            <a:spLocks noGrp="1"/>
          </p:cNvSpPr>
          <p:nvPr>
            <p:ph type="body" sz="quarter" idx="10"/>
          </p:nvPr>
        </p:nvSpPr>
        <p:spPr>
          <a:xfrm>
            <a:off x="152400" y="152403"/>
            <a:ext cx="8991600" cy="685800"/>
          </a:xfrm>
        </p:spPr>
        <p:txBody>
          <a:bodyPr/>
          <a:lstStyle/>
          <a:p>
            <a:pPr eaLnBrk="1" hangingPunct="1">
              <a:lnSpc>
                <a:spcPct val="70000"/>
              </a:lnSpc>
            </a:pPr>
            <a:r>
              <a:rPr lang="en-US" sz="4000" dirty="0" smtClean="0">
                <a:solidFill>
                  <a:schemeClr val="tx1"/>
                </a:solidFill>
              </a:rPr>
              <a:t>Profile Comparison</a:t>
            </a:r>
          </a:p>
          <a:p>
            <a:pPr eaLnBrk="1" hangingPunct="1">
              <a:lnSpc>
                <a:spcPct val="70000"/>
              </a:lnSpc>
            </a:pPr>
            <a:r>
              <a:rPr lang="en-US" sz="2800" b="0" i="1" dirty="0" smtClean="0">
                <a:solidFill>
                  <a:schemeClr val="tx1"/>
                </a:solidFill>
              </a:rPr>
              <a:t>RURAL / LOW INCOME </a:t>
            </a:r>
          </a:p>
        </p:txBody>
      </p:sp>
      <p:graphicFrame>
        <p:nvGraphicFramePr>
          <p:cNvPr id="3" name="Table 2"/>
          <p:cNvGraphicFramePr>
            <a:graphicFrameLocks noGrp="1"/>
          </p:cNvGraphicFramePr>
          <p:nvPr>
            <p:extLst>
              <p:ext uri="{D42A27DB-BD31-4B8C-83A1-F6EECF244321}">
                <p14:modId xmlns:p14="http://schemas.microsoft.com/office/powerpoint/2010/main" val="610741777"/>
              </p:ext>
            </p:extLst>
          </p:nvPr>
        </p:nvGraphicFramePr>
        <p:xfrm>
          <a:off x="76200" y="1278466"/>
          <a:ext cx="5690907" cy="5587104"/>
        </p:xfrm>
        <a:graphic>
          <a:graphicData uri="http://schemas.openxmlformats.org/drawingml/2006/table">
            <a:tbl>
              <a:tblPr firstRow="1" bandRow="1">
                <a:tableStyleId>{5940675A-B579-460E-94D1-54222C63F5DA}</a:tableStyleId>
              </a:tblPr>
              <a:tblGrid>
                <a:gridCol w="304889">
                  <a:extLst>
                    <a:ext uri="{9D8B030D-6E8A-4147-A177-3AD203B41FA5}">
                      <a16:colId xmlns:a16="http://schemas.microsoft.com/office/drawing/2014/main" val="20000"/>
                    </a:ext>
                  </a:extLst>
                </a:gridCol>
                <a:gridCol w="1327467">
                  <a:extLst>
                    <a:ext uri="{9D8B030D-6E8A-4147-A177-3AD203B41FA5}">
                      <a16:colId xmlns:a16="http://schemas.microsoft.com/office/drawing/2014/main" val="20001"/>
                    </a:ext>
                  </a:extLst>
                </a:gridCol>
                <a:gridCol w="1333817">
                  <a:extLst>
                    <a:ext uri="{9D8B030D-6E8A-4147-A177-3AD203B41FA5}">
                      <a16:colId xmlns:a16="http://schemas.microsoft.com/office/drawing/2014/main" val="20002"/>
                    </a:ext>
                  </a:extLst>
                </a:gridCol>
                <a:gridCol w="1353134">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432590">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1100" b="1" dirty="0" smtClean="0">
                          <a:solidFill>
                            <a:schemeClr val="bg1"/>
                          </a:solidFill>
                        </a:rPr>
                        <a:t>High Frequency Players</a:t>
                      </a:r>
                    </a:p>
                  </a:txBody>
                  <a:tcPr>
                    <a:lnT w="12700" cap="flat" cmpd="sng" algn="ctr">
                      <a:solidFill>
                        <a:schemeClr val="tx1"/>
                      </a:solidFill>
                      <a:prstDash val="solid"/>
                      <a:round/>
                      <a:headEnd type="none" w="med" len="med"/>
                      <a:tailEnd type="none" w="med" len="med"/>
                    </a:lnT>
                    <a:solidFill>
                      <a:schemeClr val="accent1"/>
                    </a:solidFill>
                  </a:tcPr>
                </a:tc>
                <a:tc>
                  <a:txBody>
                    <a:bodyPr/>
                    <a:lstStyle/>
                    <a:p>
                      <a:pPr algn="ctr"/>
                      <a:r>
                        <a:rPr lang="en-US" sz="1100" b="1" dirty="0" smtClean="0">
                          <a:solidFill>
                            <a:schemeClr val="bg1"/>
                          </a:solidFill>
                        </a:rPr>
                        <a:t>Low Frequency Players</a:t>
                      </a:r>
                      <a:endParaRPr lang="en-US" sz="1100" b="1" dirty="0">
                        <a:solidFill>
                          <a:schemeClr val="bg1"/>
                        </a:solidFill>
                      </a:endParaRPr>
                    </a:p>
                  </a:txBody>
                  <a:tcPr>
                    <a:lnT w="12700" cap="flat" cmpd="sng" algn="ctr">
                      <a:solidFill>
                        <a:schemeClr val="tx1"/>
                      </a:solidFill>
                      <a:prstDash val="solid"/>
                      <a:round/>
                      <a:headEnd type="none" w="med" len="med"/>
                      <a:tailEnd type="none" w="med" len="med"/>
                    </a:lnT>
                    <a:solidFill>
                      <a:schemeClr val="accent4"/>
                    </a:solidFill>
                  </a:tcPr>
                </a:tc>
                <a:tc>
                  <a:txBody>
                    <a:bodyPr/>
                    <a:lstStyle/>
                    <a:p>
                      <a:pPr algn="ctr"/>
                      <a:r>
                        <a:rPr lang="en-US" sz="1100" b="1" dirty="0" smtClean="0">
                          <a:solidFill>
                            <a:schemeClr val="bg1"/>
                          </a:solidFill>
                        </a:rPr>
                        <a:t>Non-Players</a:t>
                      </a:r>
                      <a:endParaRPr lang="en-US" sz="1100" b="1"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0504D"/>
                    </a:solidFill>
                  </a:tcPr>
                </a:tc>
                <a:extLst>
                  <a:ext uri="{0D108BD9-81ED-4DB2-BD59-A6C34878D82A}">
                    <a16:rowId xmlns:a16="http://schemas.microsoft.com/office/drawing/2014/main" val="10000"/>
                  </a:ext>
                </a:extLst>
              </a:tr>
              <a:tr h="224792">
                <a:tc rowSpan="13">
                  <a:txBody>
                    <a:bodyPr/>
                    <a:lstStyle/>
                    <a:p>
                      <a:pPr algn="ctr"/>
                      <a:r>
                        <a:rPr lang="en-US" sz="1050" b="1" dirty="0" smtClean="0">
                          <a:solidFill>
                            <a:schemeClr val="accent1">
                              <a:lumMod val="75000"/>
                            </a:schemeClr>
                          </a:solidFill>
                        </a:rPr>
                        <a:t>DEMOGRAPHICS</a:t>
                      </a:r>
                      <a:endParaRPr lang="en-US" sz="1050" b="1" dirty="0">
                        <a:solidFill>
                          <a:schemeClr val="accent1">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ct val="95000"/>
                        </a:lnSpc>
                      </a:pP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50 years</a:t>
                      </a:r>
                      <a:endParaRPr lang="en-US" sz="900" b="1" dirty="0"/>
                    </a:p>
                  </a:txBody>
                  <a:tcPr>
                    <a:solidFill>
                      <a:schemeClr val="accent5">
                        <a:lumMod val="20000"/>
                        <a:lumOff val="80000"/>
                      </a:schemeClr>
                    </a:solidFill>
                  </a:tcPr>
                </a:tc>
                <a:tc>
                  <a:txBody>
                    <a:bodyPr/>
                    <a:lstStyle/>
                    <a:p>
                      <a:pPr algn="ctr"/>
                      <a:r>
                        <a:rPr lang="en-US" sz="900" b="1" dirty="0" smtClean="0"/>
                        <a:t>56 years</a:t>
                      </a:r>
                      <a:endParaRPr lang="en-US" sz="900" b="1" dirty="0"/>
                    </a:p>
                  </a:txBody>
                  <a:tcPr>
                    <a:solidFill>
                      <a:schemeClr val="accent4">
                        <a:lumMod val="20000"/>
                        <a:lumOff val="80000"/>
                      </a:schemeClr>
                    </a:solidFill>
                  </a:tcPr>
                </a:tc>
                <a:tc>
                  <a:txBody>
                    <a:bodyPr/>
                    <a:lstStyle/>
                    <a:p>
                      <a:pPr algn="ctr"/>
                      <a:r>
                        <a:rPr lang="en-US" sz="900" b="1" dirty="0" smtClean="0"/>
                        <a:t>46 years</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01"/>
                  </a:ext>
                </a:extLst>
              </a:tr>
              <a:tr h="224792">
                <a:tc vMerge="1">
                  <a:txBody>
                    <a:bodyPr/>
                    <a:lstStyle/>
                    <a:p>
                      <a:pPr algn="r"/>
                      <a:endParaRPr lang="en-US" sz="900" b="1" dirty="0"/>
                    </a:p>
                  </a:txBody>
                  <a:tcPr/>
                </a:tc>
                <a:tc>
                  <a:txBody>
                    <a:bodyPr/>
                    <a:lstStyle/>
                    <a:p>
                      <a:pPr algn="r">
                        <a:lnSpc>
                          <a:spcPct val="95000"/>
                        </a:lnSpc>
                      </a:pP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Female – 52%</a:t>
                      </a:r>
                      <a:endParaRPr lang="en-US" sz="900" b="1" dirty="0"/>
                    </a:p>
                  </a:txBody>
                  <a:tcPr>
                    <a:solidFill>
                      <a:schemeClr val="accent5">
                        <a:lumMod val="20000"/>
                        <a:lumOff val="80000"/>
                      </a:schemeClr>
                    </a:solidFill>
                  </a:tcPr>
                </a:tc>
                <a:tc>
                  <a:txBody>
                    <a:bodyPr/>
                    <a:lstStyle/>
                    <a:p>
                      <a:pPr algn="ctr"/>
                      <a:r>
                        <a:rPr lang="en-US" sz="900" b="1" dirty="0" smtClean="0"/>
                        <a:t>Female – 71%</a:t>
                      </a:r>
                      <a:endParaRPr lang="en-US" sz="900" b="1" dirty="0"/>
                    </a:p>
                  </a:txBody>
                  <a:tcPr>
                    <a:solidFill>
                      <a:schemeClr val="accent4">
                        <a:lumMod val="20000"/>
                        <a:lumOff val="80000"/>
                      </a:schemeClr>
                    </a:solidFill>
                  </a:tcPr>
                </a:tc>
                <a:tc>
                  <a:txBody>
                    <a:bodyPr/>
                    <a:lstStyle/>
                    <a:p>
                      <a:pPr algn="ctr"/>
                      <a:r>
                        <a:rPr lang="en-US" sz="900" b="1" dirty="0" smtClean="0"/>
                        <a:t>Female – 55%</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02"/>
                  </a:ext>
                </a:extLst>
              </a:tr>
              <a:tr h="224792">
                <a:tc vMerge="1">
                  <a:txBody>
                    <a:bodyPr/>
                    <a:lstStyle/>
                    <a:p>
                      <a:pPr algn="r"/>
                      <a:endParaRPr lang="en-US" sz="900" b="1" dirty="0"/>
                    </a:p>
                  </a:txBody>
                  <a:tcPr/>
                </a:tc>
                <a:tc>
                  <a:txBody>
                    <a:bodyPr/>
                    <a:lstStyle/>
                    <a:p>
                      <a:pPr algn="r">
                        <a:lnSpc>
                          <a:spcPct val="95000"/>
                        </a:lnSpc>
                      </a:pP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 – 82%</a:t>
                      </a:r>
                      <a:endParaRPr lang="en-US" sz="900" b="1" dirty="0"/>
                    </a:p>
                  </a:txBody>
                  <a:tcPr>
                    <a:solidFill>
                      <a:schemeClr val="accent5">
                        <a:lumMod val="20000"/>
                        <a:lumOff val="80000"/>
                      </a:schemeClr>
                    </a:solidFill>
                  </a:tcPr>
                </a:tc>
                <a:tc>
                  <a:txBody>
                    <a:bodyPr/>
                    <a:lstStyle/>
                    <a:p>
                      <a:pPr algn="ctr"/>
                      <a:r>
                        <a:rPr lang="en-US" sz="900" b="1" dirty="0" smtClean="0"/>
                        <a:t>White – 94%</a:t>
                      </a:r>
                      <a:endParaRPr lang="en-US" sz="900" b="1" dirty="0"/>
                    </a:p>
                  </a:txBody>
                  <a:tcPr>
                    <a:solidFill>
                      <a:schemeClr val="accent4">
                        <a:lumMod val="20000"/>
                        <a:lumOff val="80000"/>
                      </a:schemeClr>
                    </a:solidFill>
                  </a:tcPr>
                </a:tc>
                <a:tc>
                  <a:txBody>
                    <a:bodyPr/>
                    <a:lstStyle/>
                    <a:p>
                      <a:pPr algn="ctr"/>
                      <a:r>
                        <a:rPr lang="en-US" sz="900" b="1" dirty="0" smtClean="0"/>
                        <a:t>White</a:t>
                      </a:r>
                      <a:r>
                        <a:rPr lang="en-US" sz="900" b="1" baseline="0" dirty="0" smtClean="0"/>
                        <a:t> </a:t>
                      </a:r>
                      <a:r>
                        <a:rPr lang="en-US" sz="900" b="1" dirty="0" smtClean="0"/>
                        <a:t> – 88%</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03"/>
                  </a:ext>
                </a:extLst>
              </a:tr>
              <a:tr h="224792">
                <a:tc vMerge="1">
                  <a:txBody>
                    <a:bodyPr/>
                    <a:lstStyle/>
                    <a:p>
                      <a:pPr algn="r"/>
                      <a:endParaRPr lang="en-US" sz="900" b="1" dirty="0"/>
                    </a:p>
                  </a:txBody>
                  <a:tcPr/>
                </a:tc>
                <a:tc>
                  <a:txBody>
                    <a:bodyPr/>
                    <a:lstStyle/>
                    <a:p>
                      <a:pPr algn="r">
                        <a:lnSpc>
                          <a:spcPct val="95000"/>
                        </a:lnSpc>
                      </a:pP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73%</a:t>
                      </a:r>
                      <a:endParaRPr lang="en-US" sz="900" b="1" dirty="0"/>
                    </a:p>
                  </a:txBody>
                  <a:tcPr>
                    <a:solidFill>
                      <a:schemeClr val="accent5">
                        <a:lumMod val="20000"/>
                        <a:lumOff val="80000"/>
                      </a:schemeClr>
                    </a:solidFill>
                  </a:tcPr>
                </a:tc>
                <a:tc>
                  <a:txBody>
                    <a:bodyPr/>
                    <a:lstStyle/>
                    <a:p>
                      <a:pPr algn="ctr"/>
                      <a:r>
                        <a:rPr lang="en-US" sz="900" b="1" dirty="0" smtClean="0"/>
                        <a:t>SFH – 83%</a:t>
                      </a:r>
                      <a:endParaRPr lang="en-US" sz="900" b="1" dirty="0"/>
                    </a:p>
                  </a:txBody>
                  <a:tcPr>
                    <a:solidFill>
                      <a:schemeClr val="accent4">
                        <a:lumMod val="20000"/>
                        <a:lumOff val="80000"/>
                      </a:schemeClr>
                    </a:solidFill>
                  </a:tcPr>
                </a:tc>
                <a:tc>
                  <a:txBody>
                    <a:bodyPr/>
                    <a:lstStyle/>
                    <a:p>
                      <a:pPr algn="ctr"/>
                      <a:r>
                        <a:rPr lang="en-US" sz="900" b="1" dirty="0" smtClean="0"/>
                        <a:t>SFH – 73%</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04"/>
                  </a:ext>
                </a:extLst>
              </a:tr>
              <a:tr h="224792">
                <a:tc vMerge="1">
                  <a:txBody>
                    <a:bodyPr/>
                    <a:lstStyle/>
                    <a:p>
                      <a:pPr algn="r"/>
                      <a:endParaRPr lang="en-US" sz="900" b="1" dirty="0"/>
                    </a:p>
                  </a:txBody>
                  <a:tcPr/>
                </a:tc>
                <a:tc>
                  <a:txBody>
                    <a:bodyPr/>
                    <a:lstStyle/>
                    <a:p>
                      <a:pPr algn="r">
                        <a:lnSpc>
                          <a:spcPct val="95000"/>
                        </a:lnSpc>
                      </a:pP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$209,000</a:t>
                      </a:r>
                      <a:endParaRPr lang="en-US" sz="900" b="1" dirty="0"/>
                    </a:p>
                  </a:txBody>
                  <a:tcPr>
                    <a:solidFill>
                      <a:schemeClr val="accent5">
                        <a:lumMod val="20000"/>
                        <a:lumOff val="80000"/>
                      </a:schemeClr>
                    </a:solidFill>
                  </a:tcPr>
                </a:tc>
                <a:tc>
                  <a:txBody>
                    <a:bodyPr/>
                    <a:lstStyle/>
                    <a:p>
                      <a:pPr algn="ctr"/>
                      <a:r>
                        <a:rPr lang="en-US" sz="900" b="1" dirty="0" smtClean="0"/>
                        <a:t>$194,000</a:t>
                      </a:r>
                      <a:endParaRPr lang="en-US" sz="900" b="1" dirty="0"/>
                    </a:p>
                  </a:txBody>
                  <a:tcPr>
                    <a:solidFill>
                      <a:schemeClr val="accent4">
                        <a:lumMod val="20000"/>
                        <a:lumOff val="80000"/>
                      </a:schemeClr>
                    </a:solidFill>
                  </a:tcPr>
                </a:tc>
                <a:tc>
                  <a:txBody>
                    <a:bodyPr/>
                    <a:lstStyle/>
                    <a:p>
                      <a:pPr algn="ctr"/>
                      <a:r>
                        <a:rPr lang="en-US" sz="900" b="1" dirty="0" smtClean="0"/>
                        <a:t>$180,000</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05"/>
                  </a:ext>
                </a:extLst>
              </a:tr>
              <a:tr h="224792">
                <a:tc vMerge="1">
                  <a:txBody>
                    <a:bodyPr/>
                    <a:lstStyle/>
                    <a:p>
                      <a:pPr algn="r"/>
                      <a:endParaRPr lang="en-US" sz="900" b="1" dirty="0"/>
                    </a:p>
                  </a:txBody>
                  <a:tcPr/>
                </a:tc>
                <a:tc>
                  <a:txBody>
                    <a:bodyPr/>
                    <a:lstStyle/>
                    <a:p>
                      <a:pPr algn="r">
                        <a:lnSpc>
                          <a:spcPct val="95000"/>
                        </a:lnSpc>
                      </a:pP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 – 70%</a:t>
                      </a:r>
                      <a:endParaRPr lang="en-US" sz="900" b="1" dirty="0"/>
                    </a:p>
                  </a:txBody>
                  <a:tcPr>
                    <a:solidFill>
                      <a:schemeClr val="accent5">
                        <a:lumMod val="20000"/>
                        <a:lumOff val="80000"/>
                      </a:schemeClr>
                    </a:solidFill>
                  </a:tcPr>
                </a:tc>
                <a:tc>
                  <a:txBody>
                    <a:bodyPr/>
                    <a:lstStyle/>
                    <a:p>
                      <a:pPr algn="ctr"/>
                      <a:r>
                        <a:rPr lang="en-US" sz="900" b="1" dirty="0" smtClean="0"/>
                        <a:t>Own – 69%</a:t>
                      </a:r>
                      <a:endParaRPr lang="en-US" sz="900" b="1" dirty="0"/>
                    </a:p>
                  </a:txBody>
                  <a:tcPr>
                    <a:solidFill>
                      <a:schemeClr val="accent4">
                        <a:lumMod val="20000"/>
                        <a:lumOff val="80000"/>
                      </a:schemeClr>
                    </a:solidFill>
                  </a:tcPr>
                </a:tc>
                <a:tc>
                  <a:txBody>
                    <a:bodyPr/>
                    <a:lstStyle/>
                    <a:p>
                      <a:pPr algn="ctr"/>
                      <a:r>
                        <a:rPr lang="en-US" sz="900" b="1" dirty="0" smtClean="0"/>
                        <a:t>Own – 60%</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06"/>
                  </a:ext>
                </a:extLst>
              </a:tr>
              <a:tr h="224792">
                <a:tc vMerge="1">
                  <a:txBody>
                    <a:bodyPr/>
                    <a:lstStyle/>
                    <a:p>
                      <a:pPr algn="r"/>
                      <a:endParaRPr lang="en-US" sz="900" b="1" dirty="0"/>
                    </a:p>
                  </a:txBody>
                  <a:tcPr/>
                </a:tc>
                <a:tc>
                  <a:txBody>
                    <a:bodyPr/>
                    <a:lstStyle/>
                    <a:p>
                      <a:pPr algn="r">
                        <a:lnSpc>
                          <a:spcPct val="95000"/>
                        </a:lnSpc>
                      </a:pP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Married – 52%</a:t>
                      </a:r>
                      <a:endParaRPr lang="en-US" sz="900" b="1" dirty="0"/>
                    </a:p>
                  </a:txBody>
                  <a:tcPr>
                    <a:solidFill>
                      <a:schemeClr val="accent5">
                        <a:lumMod val="20000"/>
                        <a:lumOff val="80000"/>
                      </a:schemeClr>
                    </a:solidFill>
                  </a:tcPr>
                </a:tc>
                <a:tc>
                  <a:txBody>
                    <a:bodyPr/>
                    <a:lstStyle/>
                    <a:p>
                      <a:pPr algn="ctr"/>
                      <a:r>
                        <a:rPr lang="en-US" sz="900" b="1" dirty="0" smtClean="0"/>
                        <a:t>Married – 37%</a:t>
                      </a:r>
                      <a:endParaRPr lang="en-US" sz="900" b="1" dirty="0"/>
                    </a:p>
                  </a:txBody>
                  <a:tcPr>
                    <a:solidFill>
                      <a:schemeClr val="accent4">
                        <a:lumMod val="20000"/>
                        <a:lumOff val="80000"/>
                      </a:schemeClr>
                    </a:solidFill>
                  </a:tcPr>
                </a:tc>
                <a:tc>
                  <a:txBody>
                    <a:bodyPr/>
                    <a:lstStyle/>
                    <a:p>
                      <a:pPr algn="ctr"/>
                      <a:r>
                        <a:rPr lang="en-US" sz="900" b="1" dirty="0" smtClean="0">
                          <a:solidFill>
                            <a:srgbClr val="C00000"/>
                          </a:solidFill>
                        </a:rPr>
                        <a:t>Single – 33%</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07"/>
                  </a:ext>
                </a:extLst>
              </a:tr>
              <a:tr h="224792">
                <a:tc vMerge="1">
                  <a:txBody>
                    <a:bodyPr/>
                    <a:lstStyle/>
                    <a:p>
                      <a:pPr algn="r"/>
                      <a:endParaRPr lang="en-US" sz="900" b="1" dirty="0"/>
                    </a:p>
                  </a:txBody>
                  <a:tcPr/>
                </a:tc>
                <a:tc>
                  <a:txBody>
                    <a:bodyPr/>
                    <a:lstStyle/>
                    <a:p>
                      <a:pPr algn="r">
                        <a:lnSpc>
                          <a:spcPct val="95000"/>
                        </a:lnSpc>
                      </a:pP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24%</a:t>
                      </a:r>
                      <a:endParaRPr lang="en-US" sz="900" b="1" dirty="0"/>
                    </a:p>
                  </a:txBody>
                  <a:tcPr>
                    <a:solidFill>
                      <a:schemeClr val="accent5">
                        <a:lumMod val="20000"/>
                        <a:lumOff val="80000"/>
                      </a:schemeClr>
                    </a:solidFill>
                  </a:tcPr>
                </a:tc>
                <a:tc>
                  <a:txBody>
                    <a:bodyPr/>
                    <a:lstStyle/>
                    <a:p>
                      <a:pPr algn="ctr"/>
                      <a:r>
                        <a:rPr lang="en-US" sz="900" b="1" dirty="0" smtClean="0"/>
                        <a:t>31%</a:t>
                      </a:r>
                      <a:endParaRPr lang="en-US" sz="900" b="1" dirty="0"/>
                    </a:p>
                  </a:txBody>
                  <a:tcPr>
                    <a:solidFill>
                      <a:schemeClr val="accent4">
                        <a:lumMod val="20000"/>
                        <a:lumOff val="80000"/>
                      </a:schemeClr>
                    </a:solidFill>
                  </a:tcPr>
                </a:tc>
                <a:tc>
                  <a:txBody>
                    <a:bodyPr/>
                    <a:lstStyle/>
                    <a:p>
                      <a:pPr algn="ctr"/>
                      <a:r>
                        <a:rPr lang="en-US" sz="900" b="1" dirty="0" smtClean="0"/>
                        <a:t>25%</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08"/>
                  </a:ext>
                </a:extLst>
              </a:tr>
              <a:tr h="224792">
                <a:tc vMerge="1">
                  <a:txBody>
                    <a:bodyPr/>
                    <a:lstStyle/>
                    <a:p>
                      <a:pPr algn="r"/>
                      <a:endParaRPr lang="en-US" sz="900" b="1" dirty="0"/>
                    </a:p>
                  </a:txBody>
                  <a:tcPr/>
                </a:tc>
                <a:tc>
                  <a:txBody>
                    <a:bodyPr/>
                    <a:lstStyle/>
                    <a:p>
                      <a:pPr algn="r">
                        <a:lnSpc>
                          <a:spcPct val="95000"/>
                        </a:lnSpc>
                      </a:pP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baseline="0" dirty="0" smtClean="0"/>
                        <a:t>Some College</a:t>
                      </a:r>
                      <a:r>
                        <a:rPr lang="en-US" sz="900" b="1" dirty="0" smtClean="0"/>
                        <a:t> – 55%</a:t>
                      </a:r>
                      <a:endParaRPr lang="en-US" sz="900" b="1" dirty="0"/>
                    </a:p>
                  </a:txBody>
                  <a:tcPr>
                    <a:solidFill>
                      <a:schemeClr val="accent5">
                        <a:lumMod val="20000"/>
                        <a:lumOff val="80000"/>
                      </a:schemeClr>
                    </a:solidFill>
                  </a:tcPr>
                </a:tc>
                <a:tc>
                  <a:txBody>
                    <a:bodyPr/>
                    <a:lstStyle/>
                    <a:p>
                      <a:pPr algn="ctr"/>
                      <a:r>
                        <a:rPr lang="en-US" sz="900" b="1" baseline="0" dirty="0" smtClean="0"/>
                        <a:t>Some College </a:t>
                      </a:r>
                      <a:r>
                        <a:rPr lang="en-US" sz="900" b="1" dirty="0" smtClean="0"/>
                        <a:t> – 54%</a:t>
                      </a:r>
                      <a:endParaRPr lang="en-US" sz="900" b="1" dirty="0"/>
                    </a:p>
                  </a:txBody>
                  <a:tcPr>
                    <a:solidFill>
                      <a:schemeClr val="accent4">
                        <a:lumMod val="20000"/>
                        <a:lumOff val="80000"/>
                      </a:schemeClr>
                    </a:solidFill>
                  </a:tcPr>
                </a:tc>
                <a:tc>
                  <a:txBody>
                    <a:bodyPr/>
                    <a:lstStyle/>
                    <a:p>
                      <a:pPr algn="ctr"/>
                      <a:r>
                        <a:rPr lang="en-US" sz="900" b="1" dirty="0" smtClean="0"/>
                        <a:t>Some college – 43%</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09"/>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Full</a:t>
                      </a:r>
                      <a:r>
                        <a:rPr lang="en-US" sz="900" b="1" baseline="0" dirty="0" smtClean="0"/>
                        <a:t> Time</a:t>
                      </a:r>
                      <a:r>
                        <a:rPr lang="en-US" sz="900" b="1" dirty="0" smtClean="0"/>
                        <a:t> – 42%</a:t>
                      </a:r>
                      <a:endParaRPr lang="en-US" sz="900" b="1" dirty="0"/>
                    </a:p>
                  </a:txBody>
                  <a:tcPr>
                    <a:solidFill>
                      <a:schemeClr val="accent5">
                        <a:lumMod val="20000"/>
                        <a:lumOff val="80000"/>
                      </a:schemeClr>
                    </a:solidFill>
                  </a:tcPr>
                </a:tc>
                <a:tc>
                  <a:txBody>
                    <a:bodyPr/>
                    <a:lstStyle/>
                    <a:p>
                      <a:pPr algn="ctr"/>
                      <a:r>
                        <a:rPr lang="en-US" sz="900" b="1" dirty="0" smtClean="0">
                          <a:solidFill>
                            <a:srgbClr val="C00000"/>
                          </a:solidFill>
                        </a:rPr>
                        <a:t>Retired – 23%</a:t>
                      </a:r>
                      <a:endParaRPr lang="en-US" sz="900" b="1" dirty="0">
                        <a:solidFill>
                          <a:srgbClr val="C00000"/>
                        </a:solidFill>
                      </a:endParaRPr>
                    </a:p>
                  </a:txBody>
                  <a:tcPr>
                    <a:solidFill>
                      <a:schemeClr val="accent4">
                        <a:lumMod val="20000"/>
                        <a:lumOff val="80000"/>
                      </a:schemeClr>
                    </a:solidFill>
                  </a:tcPr>
                </a:tc>
                <a:tc>
                  <a:txBody>
                    <a:bodyPr/>
                    <a:lstStyle/>
                    <a:p>
                      <a:pPr algn="ctr"/>
                      <a:r>
                        <a:rPr lang="en-US" sz="900" b="1" dirty="0" smtClean="0">
                          <a:solidFill>
                            <a:srgbClr val="C00000"/>
                          </a:solidFill>
                        </a:rPr>
                        <a:t>Part time  – 33%</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10"/>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b="1" dirty="0" smtClean="0"/>
                        <a:t>Trade/Retail– 53%</a:t>
                      </a:r>
                    </a:p>
                  </a:txBody>
                  <a:tcPr>
                    <a:solidFill>
                      <a:schemeClr val="accent5">
                        <a:lumMod val="20000"/>
                        <a:lumOff val="80000"/>
                      </a:schemeClr>
                    </a:solidFill>
                  </a:tcPr>
                </a:tc>
                <a:tc>
                  <a:txBody>
                    <a:bodyPr/>
                    <a:lstStyle/>
                    <a:p>
                      <a:pPr algn="ctr"/>
                      <a:r>
                        <a:rPr lang="en-US" sz="900" b="1" dirty="0" smtClean="0">
                          <a:solidFill>
                            <a:srgbClr val="C00000"/>
                          </a:solidFill>
                        </a:rPr>
                        <a:t>Professional – 26%</a:t>
                      </a:r>
                      <a:endParaRPr lang="en-US" sz="900" b="1" dirty="0">
                        <a:solidFill>
                          <a:srgbClr val="C00000"/>
                        </a:solidFill>
                      </a:endParaRPr>
                    </a:p>
                  </a:txBody>
                  <a:tcPr>
                    <a:solidFill>
                      <a:schemeClr val="accent4">
                        <a:lumMod val="20000"/>
                        <a:lumOff val="80000"/>
                      </a:schemeClr>
                    </a:solidFill>
                  </a:tcPr>
                </a:tc>
                <a:tc>
                  <a:txBody>
                    <a:bodyPr/>
                    <a:lstStyle/>
                    <a:p>
                      <a:pPr algn="ctr"/>
                      <a:r>
                        <a:rPr lang="en-US" sz="900" b="1" dirty="0" smtClean="0"/>
                        <a:t>Trade/Retail – 58%</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11"/>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$34,000</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dirty="0" smtClean="0"/>
                        <a:t>$34,000</a:t>
                      </a:r>
                      <a:endParaRPr lang="en-US" sz="900" b="1" dirty="0"/>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1" dirty="0" smtClean="0"/>
                        <a:t>$34,000</a:t>
                      </a:r>
                      <a:endParaRPr lang="en-US" sz="900" b="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2DCDB"/>
                    </a:solidFill>
                  </a:tcPr>
                </a:tc>
                <a:extLst>
                  <a:ext uri="{0D108BD9-81ED-4DB2-BD59-A6C34878D82A}">
                    <a16:rowId xmlns:a16="http://schemas.microsoft.com/office/drawing/2014/main" val="10012"/>
                  </a:ext>
                </a:extLst>
              </a:tr>
              <a:tr h="224792">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88%</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dirty="0" smtClean="0"/>
                        <a:t>83%</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1" dirty="0" smtClean="0">
                          <a:solidFill>
                            <a:srgbClr val="C00000"/>
                          </a:solidFill>
                        </a:rPr>
                        <a:t>48%</a:t>
                      </a:r>
                      <a:endParaRPr lang="en-US" sz="9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extLst>
                  <a:ext uri="{0D108BD9-81ED-4DB2-BD59-A6C34878D82A}">
                    <a16:rowId xmlns:a16="http://schemas.microsoft.com/office/drawing/2014/main" val="10013"/>
                  </a:ext>
                </a:extLst>
              </a:tr>
              <a:tr h="125314">
                <a:tc>
                  <a:txBody>
                    <a:bodyPr/>
                    <a:lstStyle/>
                    <a:p>
                      <a:pPr algn="ctr"/>
                      <a:endParaRPr lang="en-US" sz="200" b="1" dirty="0"/>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endParaRPr lang="en-US" sz="1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1"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4792">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endParaRPr lang="en-US" sz="1050" b="1"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Watching</a:t>
                      </a:r>
                      <a:r>
                        <a:rPr lang="en-US" sz="900" b="1" baseline="0" dirty="0" smtClean="0"/>
                        <a:t> TV</a:t>
                      </a:r>
                      <a:r>
                        <a:rPr lang="en-US" sz="900" b="1" dirty="0" smtClean="0"/>
                        <a:t> – 73%</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baseline="0" dirty="0" smtClean="0"/>
                        <a:t>Watching TV</a:t>
                      </a:r>
                      <a:r>
                        <a:rPr lang="en-US" sz="900" b="1" dirty="0" smtClean="0"/>
                        <a:t> – 86%</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0EC"/>
                    </a:solidFill>
                  </a:tcPr>
                </a:tc>
                <a:tc>
                  <a:txBody>
                    <a:bodyPr/>
                    <a:lstStyle/>
                    <a:p>
                      <a:pPr algn="ctr"/>
                      <a:r>
                        <a:rPr lang="en-US" sz="900" b="1" dirty="0" smtClean="0"/>
                        <a:t>Watching</a:t>
                      </a:r>
                      <a:r>
                        <a:rPr lang="en-US" sz="900" b="1" baseline="0" dirty="0" smtClean="0"/>
                        <a:t> TV</a:t>
                      </a:r>
                      <a:r>
                        <a:rPr lang="en-US" sz="900" b="1" dirty="0" smtClean="0"/>
                        <a:t>– 75%</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extLst>
                  <a:ext uri="{0D108BD9-81ED-4DB2-BD59-A6C34878D82A}">
                    <a16:rowId xmlns:a16="http://schemas.microsoft.com/office/drawing/2014/main" val="10015"/>
                  </a:ext>
                </a:extLst>
              </a:tr>
              <a:tr h="224792">
                <a:tc vMerge="1">
                  <a:txBody>
                    <a:bodyPr/>
                    <a:lstStyle/>
                    <a:p>
                      <a:endParaRPr lang="en-US"/>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Broadcast</a:t>
                      </a:r>
                      <a:r>
                        <a:rPr lang="en-US" sz="900" b="1" baseline="0" dirty="0" smtClean="0"/>
                        <a:t> TV</a:t>
                      </a:r>
                      <a:r>
                        <a:rPr lang="en-US" sz="900" b="1" dirty="0" smtClean="0"/>
                        <a:t> – 12</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dirty="0" smtClean="0"/>
                        <a:t>Broadcast</a:t>
                      </a:r>
                      <a:r>
                        <a:rPr lang="en-US" sz="900" b="1" baseline="0" dirty="0" smtClean="0"/>
                        <a:t> TV</a:t>
                      </a:r>
                      <a:r>
                        <a:rPr lang="en-US" sz="900" b="1" dirty="0" smtClean="0"/>
                        <a:t> – 10</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0EC"/>
                    </a:solidFill>
                  </a:tcPr>
                </a:tc>
                <a:tc>
                  <a:txBody>
                    <a:bodyPr/>
                    <a:lstStyle/>
                    <a:p>
                      <a:pPr algn="ctr"/>
                      <a:r>
                        <a:rPr lang="en-US" sz="900" b="1" dirty="0" smtClean="0">
                          <a:solidFill>
                            <a:srgbClr val="C00000"/>
                          </a:solidFill>
                        </a:rPr>
                        <a:t>Internet</a:t>
                      </a:r>
                      <a:r>
                        <a:rPr lang="en-US" sz="900" b="1" baseline="0" dirty="0" smtClean="0">
                          <a:solidFill>
                            <a:srgbClr val="C00000"/>
                          </a:solidFill>
                        </a:rPr>
                        <a:t> </a:t>
                      </a:r>
                      <a:r>
                        <a:rPr lang="en-US" sz="900" b="1" dirty="0" smtClean="0">
                          <a:solidFill>
                            <a:srgbClr val="C00000"/>
                          </a:solidFill>
                        </a:rPr>
                        <a:t>– 8</a:t>
                      </a:r>
                      <a:r>
                        <a:rPr lang="en-US" sz="900" b="1" baseline="0" dirty="0" smtClean="0">
                          <a:solidFill>
                            <a:srgbClr val="C00000"/>
                          </a:solidFill>
                        </a:rPr>
                        <a:t> hours</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extLst>
                  <a:ext uri="{0D108BD9-81ED-4DB2-BD59-A6C34878D82A}">
                    <a16:rowId xmlns:a16="http://schemas.microsoft.com/office/drawing/2014/main" val="10016"/>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Desktop – 53% of time</a:t>
                      </a:r>
                      <a:endParaRPr lang="en-US" sz="900" b="1" dirty="0"/>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gn="ctr"/>
                      <a:r>
                        <a:rPr lang="en-US" sz="900" b="1" baseline="0" dirty="0" smtClean="0"/>
                        <a:t>Desktop</a:t>
                      </a:r>
                      <a:r>
                        <a:rPr lang="en-US" sz="900" b="1" dirty="0" smtClean="0"/>
                        <a:t> – 42% of time</a:t>
                      </a:r>
                      <a:endParaRPr lang="en-US" sz="900" b="1" dirty="0"/>
                    </a:p>
                  </a:txBody>
                  <a:tcPr>
                    <a:lnT w="12700" cap="flat" cmpd="sng" algn="ctr">
                      <a:solidFill>
                        <a:schemeClr val="tx1"/>
                      </a:solidFill>
                      <a:prstDash val="solid"/>
                      <a:round/>
                      <a:headEnd type="none" w="med" len="med"/>
                      <a:tailEnd type="none" w="med" len="med"/>
                    </a:lnT>
                    <a:solidFill>
                      <a:srgbClr val="E6E0EC"/>
                    </a:solidFill>
                  </a:tcPr>
                </a:tc>
                <a:tc>
                  <a:txBody>
                    <a:bodyPr/>
                    <a:lstStyle/>
                    <a:p>
                      <a:pPr algn="ctr"/>
                      <a:r>
                        <a:rPr lang="en-US" sz="900" b="1" dirty="0" smtClean="0">
                          <a:solidFill>
                            <a:srgbClr val="C00000"/>
                          </a:solidFill>
                        </a:rPr>
                        <a:t>Laptop – 45% of time</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2DCDB"/>
                    </a:solidFill>
                  </a:tcPr>
                </a:tc>
                <a:extLst>
                  <a:ext uri="{0D108BD9-81ED-4DB2-BD59-A6C34878D82A}">
                    <a16:rowId xmlns:a16="http://schemas.microsoft.com/office/drawing/2014/main" val="10017"/>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Laptop – 67%</a:t>
                      </a:r>
                      <a:endParaRPr lang="en-US" sz="900" b="1" dirty="0"/>
                    </a:p>
                  </a:txBody>
                  <a:tcPr>
                    <a:solidFill>
                      <a:schemeClr val="accent5">
                        <a:lumMod val="20000"/>
                        <a:lumOff val="80000"/>
                      </a:schemeClr>
                    </a:solidFill>
                  </a:tcPr>
                </a:tc>
                <a:tc>
                  <a:txBody>
                    <a:bodyPr/>
                    <a:lstStyle/>
                    <a:p>
                      <a:pPr algn="ctr"/>
                      <a:r>
                        <a:rPr lang="en-US" sz="900" b="1" dirty="0" smtClean="0"/>
                        <a:t>Laptop – 69%</a:t>
                      </a:r>
                      <a:endParaRPr lang="en-US" sz="900" b="1" dirty="0"/>
                    </a:p>
                  </a:txBody>
                  <a:tcPr>
                    <a:solidFill>
                      <a:srgbClr val="E6E0EC"/>
                    </a:solidFill>
                  </a:tcPr>
                </a:tc>
                <a:tc>
                  <a:txBody>
                    <a:bodyPr/>
                    <a:lstStyle/>
                    <a:p>
                      <a:pPr algn="ctr"/>
                      <a:r>
                        <a:rPr lang="en-US" sz="900" b="1" dirty="0" smtClean="0"/>
                        <a:t>Laptop – 73%</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18"/>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Comedy – 73%</a:t>
                      </a:r>
                      <a:endParaRPr lang="en-US" sz="900" b="1" dirty="0"/>
                    </a:p>
                  </a:txBody>
                  <a:tcPr>
                    <a:solidFill>
                      <a:schemeClr val="accent5">
                        <a:lumMod val="20000"/>
                        <a:lumOff val="80000"/>
                      </a:schemeClr>
                    </a:solidFill>
                  </a:tcPr>
                </a:tc>
                <a:tc>
                  <a:txBody>
                    <a:bodyPr/>
                    <a:lstStyle/>
                    <a:p>
                      <a:pPr algn="ctr"/>
                      <a:r>
                        <a:rPr lang="en-US" sz="900" b="1" dirty="0" smtClean="0"/>
                        <a:t>Comedy – 63%</a:t>
                      </a:r>
                      <a:endParaRPr lang="en-US" sz="900" b="1" dirty="0"/>
                    </a:p>
                  </a:txBody>
                  <a:tcPr>
                    <a:solidFill>
                      <a:srgbClr val="E6E0EC"/>
                    </a:solidFill>
                  </a:tcPr>
                </a:tc>
                <a:tc>
                  <a:txBody>
                    <a:bodyPr/>
                    <a:lstStyle/>
                    <a:p>
                      <a:pPr algn="ctr"/>
                      <a:r>
                        <a:rPr lang="en-US" sz="900" b="1" dirty="0" smtClean="0"/>
                        <a:t>Comedy – 65%</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19"/>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52%</a:t>
                      </a:r>
                      <a:endParaRPr lang="en-US" sz="900" b="1" dirty="0"/>
                    </a:p>
                  </a:txBody>
                  <a:tcPr>
                    <a:solidFill>
                      <a:schemeClr val="accent5">
                        <a:lumMod val="20000"/>
                        <a:lumOff val="80000"/>
                      </a:schemeClr>
                    </a:solidFill>
                  </a:tcPr>
                </a:tc>
                <a:tc>
                  <a:txBody>
                    <a:bodyPr/>
                    <a:lstStyle/>
                    <a:p>
                      <a:pPr algn="ctr"/>
                      <a:r>
                        <a:rPr lang="en-US" sz="900" b="1" dirty="0" smtClean="0"/>
                        <a:t>Facebook – 71%</a:t>
                      </a:r>
                      <a:endParaRPr lang="en-US" sz="900" b="1" dirty="0"/>
                    </a:p>
                  </a:txBody>
                  <a:tcPr>
                    <a:solidFill>
                      <a:srgbClr val="E6E0EC"/>
                    </a:solidFill>
                  </a:tcPr>
                </a:tc>
                <a:tc>
                  <a:txBody>
                    <a:bodyPr/>
                    <a:lstStyle/>
                    <a:p>
                      <a:pPr algn="ctr"/>
                      <a:r>
                        <a:rPr lang="en-US" sz="900" b="1" dirty="0" smtClean="0"/>
                        <a:t>Facebook – 58%</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20"/>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 – 85%</a:t>
                      </a:r>
                      <a:endParaRPr lang="en-US" sz="900" b="1" dirty="0"/>
                    </a:p>
                  </a:txBody>
                  <a:tcPr>
                    <a:solidFill>
                      <a:schemeClr val="accent5">
                        <a:lumMod val="20000"/>
                        <a:lumOff val="80000"/>
                      </a:schemeClr>
                    </a:solidFill>
                  </a:tcPr>
                </a:tc>
                <a:tc>
                  <a:txBody>
                    <a:bodyPr/>
                    <a:lstStyle/>
                    <a:p>
                      <a:pPr algn="ctr"/>
                      <a:r>
                        <a:rPr lang="en-US" sz="900" b="1" dirty="0" smtClean="0">
                          <a:solidFill>
                            <a:srgbClr val="C00000"/>
                          </a:solidFill>
                        </a:rPr>
                        <a:t>Superstore – 89%</a:t>
                      </a:r>
                      <a:endParaRPr lang="en-US" sz="900" b="1" dirty="0">
                        <a:solidFill>
                          <a:srgbClr val="C00000"/>
                        </a:solidFill>
                      </a:endParaRPr>
                    </a:p>
                  </a:txBody>
                  <a:tcPr>
                    <a:solidFill>
                      <a:srgbClr val="E6E0EC"/>
                    </a:solidFill>
                  </a:tcPr>
                </a:tc>
                <a:tc>
                  <a:txBody>
                    <a:bodyPr/>
                    <a:lstStyle/>
                    <a:p>
                      <a:pPr algn="ctr"/>
                      <a:r>
                        <a:rPr lang="en-US" sz="900" b="1" dirty="0" smtClean="0">
                          <a:solidFill>
                            <a:srgbClr val="C00000"/>
                          </a:solidFill>
                        </a:rPr>
                        <a:t>Superstore – 70%</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21"/>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52%</a:t>
                      </a:r>
                      <a:endParaRPr lang="en-US" sz="900" b="1" dirty="0"/>
                    </a:p>
                  </a:txBody>
                  <a:tcPr>
                    <a:solidFill>
                      <a:schemeClr val="accent5">
                        <a:lumMod val="20000"/>
                        <a:lumOff val="80000"/>
                      </a:schemeClr>
                    </a:solidFill>
                  </a:tcPr>
                </a:tc>
                <a:tc>
                  <a:txBody>
                    <a:bodyPr/>
                    <a:lstStyle/>
                    <a:p>
                      <a:pPr algn="ctr"/>
                      <a:r>
                        <a:rPr lang="en-US" sz="900" b="1" dirty="0" smtClean="0"/>
                        <a:t>Sedan – 43%</a:t>
                      </a:r>
                      <a:endParaRPr lang="en-US" sz="900" b="1" dirty="0"/>
                    </a:p>
                  </a:txBody>
                  <a:tcPr>
                    <a:solidFill>
                      <a:srgbClr val="E6E0EC"/>
                    </a:solidFill>
                  </a:tcPr>
                </a:tc>
                <a:tc>
                  <a:txBody>
                    <a:bodyPr/>
                    <a:lstStyle/>
                    <a:p>
                      <a:pPr algn="ctr"/>
                      <a:r>
                        <a:rPr lang="en-US" sz="900" b="1" dirty="0" smtClean="0"/>
                        <a:t>Sedan – 38%</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22"/>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baseline="0" dirty="0" smtClean="0"/>
                        <a:t>Hyundai </a:t>
                      </a:r>
                      <a:r>
                        <a:rPr lang="en-US" sz="900" b="1" dirty="0" smtClean="0"/>
                        <a:t> – 21%</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dirty="0" smtClean="0">
                          <a:solidFill>
                            <a:srgbClr val="C00000"/>
                          </a:solidFill>
                        </a:rPr>
                        <a:t>Toyota</a:t>
                      </a:r>
                      <a:r>
                        <a:rPr lang="en-US" sz="900" b="1" baseline="0" dirty="0" smtClean="0">
                          <a:solidFill>
                            <a:srgbClr val="C00000"/>
                          </a:solidFill>
                        </a:rPr>
                        <a:t> </a:t>
                      </a:r>
                      <a:r>
                        <a:rPr lang="en-US" sz="900" b="1" dirty="0" smtClean="0">
                          <a:solidFill>
                            <a:srgbClr val="C00000"/>
                          </a:solidFill>
                        </a:rPr>
                        <a:t>– 13%</a:t>
                      </a:r>
                      <a:endParaRPr lang="en-US" sz="900" b="1" dirty="0">
                        <a:solidFill>
                          <a:srgbClr val="C00000"/>
                        </a:solidFill>
                      </a:endParaRPr>
                    </a:p>
                  </a:txBody>
                  <a:tcPr>
                    <a:lnB w="12700" cap="flat" cmpd="sng" algn="ctr">
                      <a:solidFill>
                        <a:schemeClr val="tx1"/>
                      </a:solidFill>
                      <a:prstDash val="solid"/>
                      <a:round/>
                      <a:headEnd type="none" w="med" len="med"/>
                      <a:tailEnd type="none" w="med" len="med"/>
                    </a:lnB>
                    <a:solidFill>
                      <a:srgbClr val="E6E0EC"/>
                    </a:solidFill>
                  </a:tcPr>
                </a:tc>
                <a:tc>
                  <a:txBody>
                    <a:bodyPr/>
                    <a:lstStyle/>
                    <a:p>
                      <a:pPr algn="ctr"/>
                      <a:r>
                        <a:rPr lang="en-US" sz="900" b="1" dirty="0" smtClean="0">
                          <a:solidFill>
                            <a:srgbClr val="C00000"/>
                          </a:solidFill>
                        </a:rPr>
                        <a:t>Toyota – 17%</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2DCDB"/>
                    </a:solidFill>
                  </a:tcPr>
                </a:tc>
                <a:extLst>
                  <a:ext uri="{0D108BD9-81ED-4DB2-BD59-A6C34878D82A}">
                    <a16:rowId xmlns:a16="http://schemas.microsoft.com/office/drawing/2014/main" val="10023"/>
                  </a:ext>
                </a:extLst>
              </a:tr>
            </a:tbl>
          </a:graphicData>
        </a:graphic>
      </p:graphicFrame>
      <p:graphicFrame>
        <p:nvGraphicFramePr>
          <p:cNvPr id="6" name="Table 5"/>
          <p:cNvGraphicFramePr>
            <a:graphicFrameLocks noGrp="1"/>
          </p:cNvGraphicFramePr>
          <p:nvPr>
            <p:extLst/>
          </p:nvPr>
        </p:nvGraphicFramePr>
        <p:xfrm>
          <a:off x="5867400" y="4114800"/>
          <a:ext cx="3200400" cy="2667000"/>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36676">
                <a:tc gridSpan="4">
                  <a:txBody>
                    <a:bodyPr/>
                    <a:lstStyle/>
                    <a:p>
                      <a:pPr algn="ctr"/>
                      <a:r>
                        <a:rPr lang="en-US" sz="1200" b="1" dirty="0" smtClean="0">
                          <a:solidFill>
                            <a:schemeClr val="accent1">
                              <a:lumMod val="75000"/>
                            </a:schemeClr>
                          </a:solidFill>
                        </a:rPr>
                        <a:t>G A M B L I N G / G A M I N G   P O T E N T I A L</a:t>
                      </a:r>
                      <a:endParaRPr lang="en-US" sz="1200" b="1" dirty="0">
                        <a:solidFill>
                          <a:schemeClr val="accent1">
                            <a:lumMod val="75000"/>
                          </a:schemeClr>
                        </a:solidFill>
                      </a:endParaRPr>
                    </a:p>
                  </a:txBody>
                  <a:tcPr anchor="ctr">
                    <a:solidFill>
                      <a:schemeClr val="bg1">
                        <a:lumMod val="95000"/>
                      </a:schemeClr>
                    </a:solidFill>
                  </a:tcPr>
                </a:tc>
                <a:tc hMerge="1">
                  <a:txBody>
                    <a:bodyPr/>
                    <a:lstStyle/>
                    <a:p>
                      <a:endParaRPr lang="en-US" dirty="0"/>
                    </a:p>
                  </a:txBody>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594418">
                <a:tc>
                  <a:txBody>
                    <a:bodyPr/>
                    <a:lstStyle/>
                    <a:p>
                      <a:pPr algn="ctr"/>
                      <a:endParaRPr lang="en-US" sz="1200" b="1" dirty="0">
                        <a:solidFill>
                          <a:schemeClr val="accent1">
                            <a:lumMod val="75000"/>
                          </a:schemeClr>
                        </a:solidFill>
                      </a:endParaRPr>
                    </a:p>
                  </a:txBody>
                  <a:tcPr anchor="ctr">
                    <a:solidFill>
                      <a:schemeClr val="bg1">
                        <a:lumMod val="95000"/>
                      </a:schemeClr>
                    </a:solidFill>
                  </a:tcPr>
                </a:tc>
                <a:tc>
                  <a:txBody>
                    <a:bodyPr/>
                    <a:lstStyle/>
                    <a:p>
                      <a:pPr algn="ctr"/>
                      <a:r>
                        <a:rPr lang="en-US" sz="1050" b="1" dirty="0" smtClean="0">
                          <a:solidFill>
                            <a:schemeClr val="bg1"/>
                          </a:solidFill>
                        </a:rPr>
                        <a:t>High Frequency</a:t>
                      </a:r>
                      <a:r>
                        <a:rPr lang="en-US" sz="1050" b="1" baseline="0" dirty="0" smtClean="0">
                          <a:solidFill>
                            <a:schemeClr val="bg1"/>
                          </a:solidFill>
                        </a:rPr>
                        <a:t> </a:t>
                      </a:r>
                      <a:r>
                        <a:rPr lang="en-US" sz="1050" b="1" dirty="0" smtClean="0">
                          <a:solidFill>
                            <a:schemeClr val="bg1"/>
                          </a:solidFill>
                        </a:rPr>
                        <a:t>Players</a:t>
                      </a:r>
                    </a:p>
                  </a:txBody>
                  <a:tcPr anchor="ctr">
                    <a:solidFill>
                      <a:schemeClr val="accent1"/>
                    </a:solidFill>
                  </a:tcPr>
                </a:tc>
                <a:tc>
                  <a:txBody>
                    <a:bodyPr/>
                    <a:lstStyle/>
                    <a:p>
                      <a:pPr algn="ctr"/>
                      <a:r>
                        <a:rPr lang="en-US" sz="1050" b="1" dirty="0" smtClean="0">
                          <a:solidFill>
                            <a:schemeClr val="bg1"/>
                          </a:solidFill>
                        </a:rPr>
                        <a:t>Low </a:t>
                      </a:r>
                    </a:p>
                    <a:p>
                      <a:pPr algn="ctr"/>
                      <a:r>
                        <a:rPr lang="en-US" sz="1050" b="1" dirty="0" smtClean="0">
                          <a:solidFill>
                            <a:schemeClr val="bg1"/>
                          </a:solidFill>
                        </a:rPr>
                        <a:t>Frequency Players</a:t>
                      </a:r>
                      <a:endParaRPr lang="en-US" sz="1050" b="1" dirty="0">
                        <a:solidFill>
                          <a:schemeClr val="bg1"/>
                        </a:solidFill>
                      </a:endParaRPr>
                    </a:p>
                  </a:txBody>
                  <a:tcPr anchor="ctr">
                    <a:solidFill>
                      <a:srgbClr val="8064A2"/>
                    </a:solidFill>
                  </a:tcPr>
                </a:tc>
                <a:tc>
                  <a:txBody>
                    <a:bodyPr/>
                    <a:lstStyle/>
                    <a:p>
                      <a:pPr algn="ctr"/>
                      <a:r>
                        <a:rPr lang="en-US" sz="1050" b="1" dirty="0" smtClean="0">
                          <a:solidFill>
                            <a:schemeClr val="bg1"/>
                          </a:solidFill>
                        </a:rPr>
                        <a:t>Non-Players</a:t>
                      </a:r>
                      <a:endParaRPr lang="en-US" sz="1050" b="1" dirty="0">
                        <a:solidFill>
                          <a:schemeClr val="bg1"/>
                        </a:solidFill>
                      </a:endParaRPr>
                    </a:p>
                  </a:txBody>
                  <a:tcPr anchor="ctr">
                    <a:solidFill>
                      <a:srgbClr val="C0504D"/>
                    </a:solidFill>
                  </a:tcPr>
                </a:tc>
                <a:extLst>
                  <a:ext uri="{0D108BD9-81ED-4DB2-BD59-A6C34878D82A}">
                    <a16:rowId xmlns:a16="http://schemas.microsoft.com/office/drawing/2014/main" val="10001"/>
                  </a:ext>
                </a:extLst>
              </a:tr>
              <a:tr h="265208">
                <a:tc>
                  <a:txBody>
                    <a:bodyPr/>
                    <a:lstStyle/>
                    <a:p>
                      <a:pPr algn="r"/>
                      <a:r>
                        <a:rPr lang="en-US" sz="1050" b="1" dirty="0" smtClean="0"/>
                        <a:t>Risk Meter</a:t>
                      </a:r>
                      <a:endParaRPr lang="en-US" sz="1050" b="1" dirty="0"/>
                    </a:p>
                  </a:txBody>
                  <a:tcPr anchor="ctr"/>
                </a:tc>
                <a:tc>
                  <a:txBody>
                    <a:bodyPr/>
                    <a:lstStyle/>
                    <a:p>
                      <a:pPr algn="ctr"/>
                      <a:r>
                        <a:rPr lang="en-US" sz="1050" b="0" i="0" dirty="0" smtClean="0"/>
                        <a:t>12</a:t>
                      </a:r>
                      <a:endParaRPr lang="en-US" sz="1050" b="0" i="0" dirty="0"/>
                    </a:p>
                  </a:txBody>
                  <a:tcPr anchor="ctr">
                    <a:solidFill>
                      <a:schemeClr val="accent1">
                        <a:lumMod val="20000"/>
                        <a:lumOff val="80000"/>
                      </a:schemeClr>
                    </a:solidFill>
                  </a:tcPr>
                </a:tc>
                <a:tc>
                  <a:txBody>
                    <a:bodyPr/>
                    <a:lstStyle/>
                    <a:p>
                      <a:pPr algn="ctr"/>
                      <a:r>
                        <a:rPr lang="en-US" sz="1050" b="0" i="0" dirty="0" smtClean="0"/>
                        <a:t>13</a:t>
                      </a:r>
                      <a:endParaRPr lang="en-US" sz="1050" b="0" i="0" dirty="0"/>
                    </a:p>
                  </a:txBody>
                  <a:tcPr anchor="ctr">
                    <a:solidFill>
                      <a:srgbClr val="E6E0EC"/>
                    </a:solidFill>
                  </a:tcPr>
                </a:tc>
                <a:tc>
                  <a:txBody>
                    <a:bodyPr/>
                    <a:lstStyle/>
                    <a:p>
                      <a:pPr algn="ctr"/>
                      <a:r>
                        <a:rPr lang="en-US" sz="1050" b="0" i="0" dirty="0" smtClean="0"/>
                        <a:t>11</a:t>
                      </a:r>
                      <a:endParaRPr lang="en-US" sz="1050" b="0" i="0" dirty="0"/>
                    </a:p>
                  </a:txBody>
                  <a:tcPr anchor="ctr">
                    <a:solidFill>
                      <a:srgbClr val="F2DCDB"/>
                    </a:solidFill>
                  </a:tcPr>
                </a:tc>
                <a:extLst>
                  <a:ext uri="{0D108BD9-81ED-4DB2-BD59-A6C34878D82A}">
                    <a16:rowId xmlns:a16="http://schemas.microsoft.com/office/drawing/2014/main" val="10002"/>
                  </a:ext>
                </a:extLst>
              </a:tr>
              <a:tr h="602745">
                <a:tc>
                  <a:txBody>
                    <a:bodyPr/>
                    <a:lstStyle/>
                    <a:p>
                      <a:pPr algn="r"/>
                      <a:r>
                        <a:rPr lang="en-US" sz="1050" b="1" dirty="0" smtClean="0"/>
                        <a:t>Gaming/ Gambling Tendency</a:t>
                      </a:r>
                      <a:endParaRPr lang="en-US" sz="1050" b="1" dirty="0"/>
                    </a:p>
                  </a:txBody>
                  <a:tcPr anchor="ctr"/>
                </a:tc>
                <a:tc>
                  <a:txBody>
                    <a:bodyPr/>
                    <a:lstStyle/>
                    <a:p>
                      <a:pPr algn="ctr"/>
                      <a:r>
                        <a:rPr lang="en-US" sz="1050" b="0" i="0" dirty="0" smtClean="0"/>
                        <a:t>16</a:t>
                      </a:r>
                      <a:endParaRPr lang="en-US" sz="1050" b="0" i="0" dirty="0"/>
                    </a:p>
                  </a:txBody>
                  <a:tcPr anchor="ctr">
                    <a:solidFill>
                      <a:schemeClr val="accent1">
                        <a:lumMod val="20000"/>
                        <a:lumOff val="80000"/>
                      </a:schemeClr>
                    </a:solidFill>
                  </a:tcPr>
                </a:tc>
                <a:tc>
                  <a:txBody>
                    <a:bodyPr/>
                    <a:lstStyle/>
                    <a:p>
                      <a:pPr algn="ctr"/>
                      <a:r>
                        <a:rPr lang="en-US" sz="1050" b="0" i="0" dirty="0" smtClean="0"/>
                        <a:t>13</a:t>
                      </a:r>
                      <a:endParaRPr lang="en-US" sz="1050" b="0" i="0" dirty="0"/>
                    </a:p>
                  </a:txBody>
                  <a:tcPr anchor="ctr">
                    <a:solidFill>
                      <a:srgbClr val="E6E0EC"/>
                    </a:solidFill>
                  </a:tcPr>
                </a:tc>
                <a:tc>
                  <a:txBody>
                    <a:bodyPr/>
                    <a:lstStyle/>
                    <a:p>
                      <a:pPr algn="ctr"/>
                      <a:r>
                        <a:rPr lang="en-US" sz="1050" b="0" i="0" dirty="0" smtClean="0"/>
                        <a:t>10</a:t>
                      </a:r>
                      <a:endParaRPr lang="en-US" sz="1050" b="0" i="0" dirty="0"/>
                    </a:p>
                  </a:txBody>
                  <a:tcPr anchor="ctr">
                    <a:solidFill>
                      <a:srgbClr val="F2DCDB"/>
                    </a:solidFill>
                  </a:tcPr>
                </a:tc>
                <a:extLst>
                  <a:ext uri="{0D108BD9-81ED-4DB2-BD59-A6C34878D82A}">
                    <a16:rowId xmlns:a16="http://schemas.microsoft.com/office/drawing/2014/main" val="10003"/>
                  </a:ext>
                </a:extLst>
              </a:tr>
              <a:tr h="602745">
                <a:tc>
                  <a:txBody>
                    <a:bodyPr/>
                    <a:lstStyle/>
                    <a:p>
                      <a:pPr algn="r"/>
                      <a:r>
                        <a:rPr lang="en-US" sz="1050" b="1" dirty="0" smtClean="0"/>
                        <a:t>Maryland Lottery Perception</a:t>
                      </a:r>
                      <a:endParaRPr lang="en-US" sz="1050" b="1" dirty="0"/>
                    </a:p>
                  </a:txBody>
                  <a:tcPr anchor="ctr"/>
                </a:tc>
                <a:tc>
                  <a:txBody>
                    <a:bodyPr/>
                    <a:lstStyle/>
                    <a:p>
                      <a:pPr algn="ctr"/>
                      <a:r>
                        <a:rPr lang="en-US" sz="1050" b="0" i="0" dirty="0" smtClean="0"/>
                        <a:t>32</a:t>
                      </a:r>
                      <a:endParaRPr lang="en-US" sz="1050" b="0" i="0" dirty="0"/>
                    </a:p>
                  </a:txBody>
                  <a:tcPr anchor="ctr">
                    <a:solidFill>
                      <a:schemeClr val="accent1">
                        <a:lumMod val="20000"/>
                        <a:lumOff val="80000"/>
                      </a:schemeClr>
                    </a:solidFill>
                  </a:tcPr>
                </a:tc>
                <a:tc>
                  <a:txBody>
                    <a:bodyPr/>
                    <a:lstStyle/>
                    <a:p>
                      <a:pPr algn="ctr"/>
                      <a:r>
                        <a:rPr lang="en-US" sz="1050" b="0" i="0" dirty="0" smtClean="0"/>
                        <a:t>30</a:t>
                      </a:r>
                      <a:endParaRPr lang="en-US" sz="1050" b="0" i="0" dirty="0"/>
                    </a:p>
                  </a:txBody>
                  <a:tcPr anchor="ctr">
                    <a:solidFill>
                      <a:srgbClr val="E6E0EC"/>
                    </a:solidFill>
                  </a:tcPr>
                </a:tc>
                <a:tc>
                  <a:txBody>
                    <a:bodyPr/>
                    <a:lstStyle/>
                    <a:p>
                      <a:pPr algn="ctr"/>
                      <a:r>
                        <a:rPr lang="en-US" sz="1050" b="0" i="0" dirty="0" smtClean="0"/>
                        <a:t>22</a:t>
                      </a:r>
                      <a:endParaRPr lang="en-US" sz="1050" b="0" i="0" dirty="0"/>
                    </a:p>
                  </a:txBody>
                  <a:tcPr anchor="ctr">
                    <a:solidFill>
                      <a:srgbClr val="F2DCDB"/>
                    </a:solidFill>
                  </a:tcPr>
                </a:tc>
                <a:extLst>
                  <a:ext uri="{0D108BD9-81ED-4DB2-BD59-A6C34878D82A}">
                    <a16:rowId xmlns:a16="http://schemas.microsoft.com/office/drawing/2014/main" val="10004"/>
                  </a:ext>
                </a:extLst>
              </a:tr>
              <a:tr h="265208">
                <a:tc>
                  <a:txBody>
                    <a:bodyPr/>
                    <a:lstStyle/>
                    <a:p>
                      <a:pPr algn="r"/>
                      <a:r>
                        <a:rPr lang="en-US" sz="1050" b="1" dirty="0" smtClean="0">
                          <a:solidFill>
                            <a:schemeClr val="tx1"/>
                          </a:solidFill>
                        </a:rPr>
                        <a:t>Total Score</a:t>
                      </a:r>
                      <a:endParaRPr lang="en-US" sz="1050" b="1" dirty="0">
                        <a:solidFill>
                          <a:schemeClr val="tx1"/>
                        </a:solidFill>
                      </a:endParaRPr>
                    </a:p>
                  </a:txBody>
                  <a:tcPr anchor="ctr">
                    <a:noFill/>
                  </a:tcPr>
                </a:tc>
                <a:tc>
                  <a:txBody>
                    <a:bodyPr/>
                    <a:lstStyle/>
                    <a:p>
                      <a:pPr algn="ctr"/>
                      <a:r>
                        <a:rPr lang="en-US" sz="1050" b="1" i="0" dirty="0" smtClean="0"/>
                        <a:t>60</a:t>
                      </a:r>
                      <a:endParaRPr lang="en-US" sz="1050" b="1" i="0" dirty="0"/>
                    </a:p>
                  </a:txBody>
                  <a:tcPr anchor="ctr">
                    <a:solidFill>
                      <a:schemeClr val="accent1">
                        <a:lumMod val="20000"/>
                        <a:lumOff val="80000"/>
                      </a:schemeClr>
                    </a:solidFill>
                  </a:tcPr>
                </a:tc>
                <a:tc>
                  <a:txBody>
                    <a:bodyPr/>
                    <a:lstStyle/>
                    <a:p>
                      <a:pPr algn="ctr"/>
                      <a:r>
                        <a:rPr lang="en-US" sz="1050" b="1" i="0" dirty="0" smtClean="0"/>
                        <a:t>56</a:t>
                      </a:r>
                      <a:endParaRPr lang="en-US" sz="1050" b="1" i="0" dirty="0"/>
                    </a:p>
                  </a:txBody>
                  <a:tcPr anchor="ctr">
                    <a:solidFill>
                      <a:srgbClr val="E6E0EC"/>
                    </a:solidFill>
                  </a:tcPr>
                </a:tc>
                <a:tc>
                  <a:txBody>
                    <a:bodyPr/>
                    <a:lstStyle/>
                    <a:p>
                      <a:pPr algn="ctr"/>
                      <a:r>
                        <a:rPr lang="en-US" sz="1050" b="1" i="0" dirty="0" smtClean="0"/>
                        <a:t>43</a:t>
                      </a:r>
                      <a:endParaRPr lang="en-US" sz="1050" b="1" i="0" dirty="0"/>
                    </a:p>
                  </a:txBody>
                  <a:tcPr anchor="ctr">
                    <a:solidFill>
                      <a:srgbClr val="F2DCDB"/>
                    </a:solidFill>
                  </a:tcP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282243966"/>
              </p:ext>
            </p:extLst>
          </p:nvPr>
        </p:nvGraphicFramePr>
        <p:xfrm>
          <a:off x="5867400" y="1269999"/>
          <a:ext cx="3200400" cy="2768601"/>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267541">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lumMod val="75000"/>
                            </a:schemeClr>
                          </a:solidFill>
                        </a:rPr>
                        <a:t>C U R </a:t>
                      </a:r>
                      <a:r>
                        <a:rPr lang="en-US" sz="1200" b="1" dirty="0" err="1" smtClean="0">
                          <a:solidFill>
                            <a:schemeClr val="accent1">
                              <a:lumMod val="75000"/>
                            </a:schemeClr>
                          </a:solidFill>
                        </a:rPr>
                        <a:t>R</a:t>
                      </a:r>
                      <a:r>
                        <a:rPr lang="en-US" sz="1200" b="1" dirty="0" smtClean="0">
                          <a:solidFill>
                            <a:schemeClr val="accent1">
                              <a:lumMod val="75000"/>
                            </a:schemeClr>
                          </a:solidFill>
                        </a:rPr>
                        <a:t> E N T</a:t>
                      </a:r>
                      <a:r>
                        <a:rPr lang="en-US" sz="1200" b="1" baseline="0" dirty="0" smtClean="0">
                          <a:solidFill>
                            <a:schemeClr val="accent1">
                              <a:lumMod val="75000"/>
                            </a:schemeClr>
                          </a:solidFill>
                        </a:rPr>
                        <a:t>  L O T </a:t>
                      </a:r>
                      <a:r>
                        <a:rPr lang="en-US" sz="1200" b="1" baseline="0" dirty="0" err="1" smtClean="0">
                          <a:solidFill>
                            <a:schemeClr val="accent1">
                              <a:lumMod val="75000"/>
                            </a:schemeClr>
                          </a:solidFill>
                        </a:rPr>
                        <a:t>T</a:t>
                      </a:r>
                      <a:r>
                        <a:rPr lang="en-US" sz="1200" b="1" baseline="0" dirty="0" smtClean="0">
                          <a:solidFill>
                            <a:schemeClr val="accent1">
                              <a:lumMod val="75000"/>
                            </a:schemeClr>
                          </a:solidFill>
                        </a:rPr>
                        <a:t> E R Y  P L A Y</a:t>
                      </a:r>
                      <a:endParaRPr lang="en-US" sz="1200" b="1" dirty="0">
                        <a:solidFill>
                          <a:schemeClr val="accent1">
                            <a:lumMod val="75000"/>
                          </a:schemeClr>
                        </a:solidFill>
                      </a:endParaRPr>
                    </a:p>
                  </a:txBody>
                  <a:tcPr anchor="ctr">
                    <a:solidFill>
                      <a:schemeClr val="bg1">
                        <a:lumMod val="95000"/>
                      </a:schemeClr>
                    </a:solidFill>
                  </a:tcPr>
                </a:tc>
                <a:tc hMerge="1">
                  <a:txBody>
                    <a:bodyPr/>
                    <a:lstStyle/>
                    <a:p>
                      <a:endParaRPr lang="en-US" dirty="0"/>
                    </a:p>
                  </a:txBody>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557376">
                <a:tc>
                  <a:txBody>
                    <a:bodyPr/>
                    <a:lstStyle/>
                    <a:p>
                      <a:pPr algn="ctr"/>
                      <a:endParaRPr lang="en-US" sz="1200" b="1" dirty="0">
                        <a:solidFill>
                          <a:schemeClr val="accent1">
                            <a:lumMod val="75000"/>
                          </a:schemeClr>
                        </a:solidFill>
                      </a:endParaRPr>
                    </a:p>
                  </a:txBody>
                  <a:tcPr anchor="ctr">
                    <a:solidFill>
                      <a:schemeClr val="bg1">
                        <a:lumMod val="95000"/>
                      </a:schemeClr>
                    </a:solidFill>
                  </a:tcPr>
                </a:tc>
                <a:tc>
                  <a:txBody>
                    <a:bodyPr/>
                    <a:lstStyle/>
                    <a:p>
                      <a:pPr algn="ctr"/>
                      <a:r>
                        <a:rPr lang="en-US" sz="1050" b="1" dirty="0" smtClean="0">
                          <a:solidFill>
                            <a:schemeClr val="bg1"/>
                          </a:solidFill>
                        </a:rPr>
                        <a:t>High Frequency</a:t>
                      </a:r>
                      <a:r>
                        <a:rPr lang="en-US" sz="1050" b="1" baseline="0" dirty="0" smtClean="0">
                          <a:solidFill>
                            <a:schemeClr val="bg1"/>
                          </a:solidFill>
                        </a:rPr>
                        <a:t> </a:t>
                      </a:r>
                      <a:r>
                        <a:rPr lang="en-US" sz="1050" b="1" dirty="0" smtClean="0">
                          <a:solidFill>
                            <a:schemeClr val="bg1"/>
                          </a:solidFill>
                        </a:rPr>
                        <a:t>Players</a:t>
                      </a:r>
                    </a:p>
                  </a:txBody>
                  <a:tcPr anchor="ctr">
                    <a:solidFill>
                      <a:schemeClr val="accent1"/>
                    </a:solidFill>
                  </a:tcPr>
                </a:tc>
                <a:tc>
                  <a:txBody>
                    <a:bodyPr/>
                    <a:lstStyle/>
                    <a:p>
                      <a:pPr algn="ctr"/>
                      <a:r>
                        <a:rPr lang="en-US" sz="1050" b="1" dirty="0" smtClean="0">
                          <a:solidFill>
                            <a:schemeClr val="bg1"/>
                          </a:solidFill>
                        </a:rPr>
                        <a:t>Low </a:t>
                      </a:r>
                    </a:p>
                    <a:p>
                      <a:pPr algn="ctr"/>
                      <a:r>
                        <a:rPr lang="en-US" sz="1050" b="1" dirty="0" smtClean="0">
                          <a:solidFill>
                            <a:schemeClr val="bg1"/>
                          </a:solidFill>
                        </a:rPr>
                        <a:t>Frequency Players</a:t>
                      </a:r>
                      <a:endParaRPr lang="en-US" sz="1050" b="1" dirty="0">
                        <a:solidFill>
                          <a:schemeClr val="bg1"/>
                        </a:solidFill>
                      </a:endParaRPr>
                    </a:p>
                  </a:txBody>
                  <a:tcPr anchor="ctr">
                    <a:solidFill>
                      <a:srgbClr val="8064A2"/>
                    </a:solidFill>
                  </a:tcPr>
                </a:tc>
                <a:tc>
                  <a:txBody>
                    <a:bodyPr/>
                    <a:lstStyle/>
                    <a:p>
                      <a:pPr algn="ctr"/>
                      <a:r>
                        <a:rPr lang="en-US" sz="1050" b="1" dirty="0" smtClean="0">
                          <a:solidFill>
                            <a:schemeClr val="bg1"/>
                          </a:solidFill>
                        </a:rPr>
                        <a:t>Non-Players</a:t>
                      </a:r>
                      <a:endParaRPr lang="en-US" sz="1050" b="1" dirty="0">
                        <a:solidFill>
                          <a:schemeClr val="bg1"/>
                        </a:solidFill>
                      </a:endParaRPr>
                    </a:p>
                  </a:txBody>
                  <a:tcPr anchor="ctr">
                    <a:solidFill>
                      <a:schemeClr val="accent2"/>
                    </a:solidFill>
                  </a:tcPr>
                </a:tc>
                <a:extLst>
                  <a:ext uri="{0D108BD9-81ED-4DB2-BD59-A6C34878D82A}">
                    <a16:rowId xmlns:a16="http://schemas.microsoft.com/office/drawing/2014/main" val="10001"/>
                  </a:ext>
                </a:extLst>
              </a:tr>
              <a:tr h="322581">
                <a:tc>
                  <a:txBody>
                    <a:bodyPr/>
                    <a:lstStyle/>
                    <a:p>
                      <a:pPr algn="r"/>
                      <a:r>
                        <a:rPr lang="en-US" sz="1050" b="1" dirty="0" smtClean="0"/>
                        <a:t>Daily</a:t>
                      </a:r>
                      <a:r>
                        <a:rPr lang="en-US" sz="1050" b="1" baseline="0" dirty="0" smtClean="0"/>
                        <a:t> Games</a:t>
                      </a:r>
                      <a:endParaRPr lang="en-US" sz="1050" b="1" dirty="0"/>
                    </a:p>
                  </a:txBody>
                  <a:tcPr anchor="ctr"/>
                </a:tc>
                <a:tc>
                  <a:txBody>
                    <a:bodyPr/>
                    <a:lstStyle/>
                    <a:p>
                      <a:pPr algn="ctr"/>
                      <a:r>
                        <a:rPr lang="en-US" sz="1050" i="0" dirty="0" smtClean="0">
                          <a:solidFill>
                            <a:schemeClr val="tx1"/>
                          </a:solidFill>
                        </a:rPr>
                        <a:t>45%</a:t>
                      </a:r>
                      <a:endParaRPr lang="en-US" sz="1050" i="0" dirty="0">
                        <a:solidFill>
                          <a:schemeClr val="tx1"/>
                        </a:solidFill>
                      </a:endParaRPr>
                    </a:p>
                  </a:txBody>
                  <a:tcPr anchor="ctr">
                    <a:solidFill>
                      <a:schemeClr val="accent1">
                        <a:lumMod val="20000"/>
                        <a:lumOff val="80000"/>
                      </a:schemeClr>
                    </a:solidFill>
                  </a:tcPr>
                </a:tc>
                <a:tc>
                  <a:txBody>
                    <a:bodyPr/>
                    <a:lstStyle/>
                    <a:p>
                      <a:pPr algn="ctr"/>
                      <a:r>
                        <a:rPr lang="en-US" sz="1050" i="0" dirty="0" smtClean="0">
                          <a:solidFill>
                            <a:schemeClr val="tx1"/>
                          </a:solidFill>
                        </a:rPr>
                        <a:t>11%</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2"/>
                  </a:ext>
                </a:extLst>
              </a:tr>
              <a:tr h="304800">
                <a:tc>
                  <a:txBody>
                    <a:bodyPr/>
                    <a:lstStyle/>
                    <a:p>
                      <a:pPr algn="r"/>
                      <a:r>
                        <a:rPr lang="en-US" sz="1050" b="1" dirty="0" smtClean="0"/>
                        <a:t>Jackpot</a:t>
                      </a:r>
                      <a:endParaRPr lang="en-US" sz="1050" b="1" dirty="0"/>
                    </a:p>
                  </a:txBody>
                  <a:tcPr anchor="ctr"/>
                </a:tc>
                <a:tc>
                  <a:txBody>
                    <a:bodyPr/>
                    <a:lstStyle/>
                    <a:p>
                      <a:pPr algn="ctr"/>
                      <a:r>
                        <a:rPr lang="en-US" sz="1050" i="0" dirty="0" smtClean="0">
                          <a:solidFill>
                            <a:schemeClr val="tx1"/>
                          </a:solidFill>
                        </a:rPr>
                        <a:t>94%</a:t>
                      </a:r>
                      <a:endParaRPr lang="en-US" sz="1050" i="0" dirty="0">
                        <a:solidFill>
                          <a:schemeClr val="tx1"/>
                        </a:solidFill>
                      </a:endParaRPr>
                    </a:p>
                  </a:txBody>
                  <a:tcPr anchor="ctr">
                    <a:solidFill>
                      <a:schemeClr val="accent1">
                        <a:lumMod val="20000"/>
                        <a:lumOff val="80000"/>
                      </a:schemeClr>
                    </a:solidFill>
                  </a:tcPr>
                </a:tc>
                <a:tc>
                  <a:txBody>
                    <a:bodyPr/>
                    <a:lstStyle/>
                    <a:p>
                      <a:pPr algn="ctr"/>
                      <a:r>
                        <a:rPr lang="en-US" sz="1050" i="0" dirty="0" smtClean="0">
                          <a:solidFill>
                            <a:schemeClr val="tx1"/>
                          </a:solidFill>
                        </a:rPr>
                        <a:t>80%</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3"/>
                  </a:ext>
                </a:extLst>
              </a:tr>
              <a:tr h="304800">
                <a:tc>
                  <a:txBody>
                    <a:bodyPr/>
                    <a:lstStyle/>
                    <a:p>
                      <a:pPr algn="r"/>
                      <a:r>
                        <a:rPr lang="en-US" sz="1050" b="1" dirty="0" smtClean="0"/>
                        <a:t>Scratch-Offs</a:t>
                      </a:r>
                      <a:endParaRPr lang="en-US" sz="1050" b="1" dirty="0"/>
                    </a:p>
                  </a:txBody>
                  <a:tcPr anchor="ctr"/>
                </a:tc>
                <a:tc>
                  <a:txBody>
                    <a:bodyPr/>
                    <a:lstStyle/>
                    <a:p>
                      <a:pPr algn="ctr"/>
                      <a:r>
                        <a:rPr lang="en-US" sz="1050" i="0" dirty="0" smtClean="0">
                          <a:solidFill>
                            <a:schemeClr val="tx1"/>
                          </a:solidFill>
                        </a:rPr>
                        <a:t>70%</a:t>
                      </a:r>
                      <a:endParaRPr lang="en-US" sz="1050" i="0" dirty="0">
                        <a:solidFill>
                          <a:schemeClr val="tx1"/>
                        </a:solidFill>
                      </a:endParaRPr>
                    </a:p>
                  </a:txBody>
                  <a:tcPr anchor="ctr">
                    <a:solidFill>
                      <a:schemeClr val="accent1">
                        <a:lumMod val="20000"/>
                        <a:lumOff val="80000"/>
                      </a:schemeClr>
                    </a:solidFill>
                  </a:tcPr>
                </a:tc>
                <a:tc>
                  <a:txBody>
                    <a:bodyPr/>
                    <a:lstStyle/>
                    <a:p>
                      <a:pPr algn="ctr"/>
                      <a:r>
                        <a:rPr lang="en-US" sz="1050" i="0" dirty="0" smtClean="0">
                          <a:solidFill>
                            <a:schemeClr val="tx1"/>
                          </a:solidFill>
                        </a:rPr>
                        <a:t>57%</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4"/>
                  </a:ext>
                </a:extLst>
              </a:tr>
              <a:tr h="116841">
                <a:tc>
                  <a:txBody>
                    <a:bodyPr/>
                    <a:lstStyle/>
                    <a:p>
                      <a:pPr algn="r"/>
                      <a:r>
                        <a:rPr lang="en-US" sz="1050" b="1" dirty="0" smtClean="0">
                          <a:solidFill>
                            <a:schemeClr val="tx1"/>
                          </a:solidFill>
                        </a:rPr>
                        <a:t>Monitor</a:t>
                      </a:r>
                      <a:r>
                        <a:rPr lang="en-US" sz="1050" b="1" baseline="0" dirty="0" smtClean="0">
                          <a:solidFill>
                            <a:schemeClr val="tx1"/>
                          </a:solidFill>
                        </a:rPr>
                        <a:t> Games</a:t>
                      </a:r>
                      <a:endParaRPr lang="en-US" sz="1050" b="1" dirty="0">
                        <a:solidFill>
                          <a:schemeClr val="tx1"/>
                        </a:solidFill>
                      </a:endParaRPr>
                    </a:p>
                  </a:txBody>
                  <a:tcPr anchor="ctr">
                    <a:noFill/>
                  </a:tcPr>
                </a:tc>
                <a:tc>
                  <a:txBody>
                    <a:bodyPr/>
                    <a:lstStyle/>
                    <a:p>
                      <a:pPr algn="ctr"/>
                      <a:r>
                        <a:rPr lang="en-US" sz="1050" i="0" dirty="0" smtClean="0">
                          <a:solidFill>
                            <a:schemeClr val="tx1"/>
                          </a:solidFill>
                        </a:rPr>
                        <a:t>21%</a:t>
                      </a:r>
                      <a:endParaRPr lang="en-US" sz="1050" i="0" dirty="0">
                        <a:solidFill>
                          <a:schemeClr val="tx1"/>
                        </a:solidFill>
                      </a:endParaRPr>
                    </a:p>
                  </a:txBody>
                  <a:tcPr anchor="ctr">
                    <a:solidFill>
                      <a:schemeClr val="accent1">
                        <a:lumMod val="20000"/>
                        <a:lumOff val="80000"/>
                      </a:schemeClr>
                    </a:solidFill>
                  </a:tcPr>
                </a:tc>
                <a:tc>
                  <a:txBody>
                    <a:bodyPr/>
                    <a:lstStyle/>
                    <a:p>
                      <a:pPr algn="ctr"/>
                      <a:r>
                        <a:rPr lang="en-US" sz="1050" i="0" dirty="0" smtClean="0">
                          <a:solidFill>
                            <a:schemeClr val="tx1"/>
                          </a:solidFill>
                        </a:rPr>
                        <a:t>6%</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5"/>
                  </a:ext>
                </a:extLst>
              </a:tr>
              <a:tr h="579120">
                <a:tc>
                  <a:txBody>
                    <a:bodyPr/>
                    <a:lstStyle/>
                    <a:p>
                      <a:pPr algn="r"/>
                      <a:r>
                        <a:rPr lang="en-US" sz="1050" b="1" dirty="0" smtClean="0">
                          <a:solidFill>
                            <a:schemeClr val="tx1"/>
                          </a:solidFill>
                        </a:rPr>
                        <a:t>Total Annual </a:t>
                      </a:r>
                      <a:r>
                        <a:rPr lang="en-US" sz="1050" b="1" baseline="0" dirty="0" smtClean="0">
                          <a:solidFill>
                            <a:schemeClr val="tx1"/>
                          </a:solidFill>
                        </a:rPr>
                        <a:t>Spend</a:t>
                      </a:r>
                      <a:endParaRPr lang="en-US" sz="1050" b="1" dirty="0">
                        <a:solidFill>
                          <a:schemeClr val="tx1"/>
                        </a:solidFill>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tx1"/>
                          </a:solidFill>
                        </a:rPr>
                        <a:t>$1257</a:t>
                      </a:r>
                      <a:endParaRPr lang="en-US" sz="1050" b="1" dirty="0">
                        <a:solidFill>
                          <a:schemeClr val="tx1"/>
                        </a:solidFill>
                      </a:endParaRP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tx1"/>
                          </a:solidFill>
                        </a:rPr>
                        <a:t>$52</a:t>
                      </a:r>
                      <a:endParaRPr lang="en-US" sz="1050" b="1"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4365652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631544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254" name="think-cell Slide" r:id="rId4" imgW="381" imgH="381" progId="TCLayout.ActiveDocument.1">
                  <p:embed/>
                </p:oleObj>
              </mc:Choice>
              <mc:Fallback>
                <p:oleObj name="think-cell Slide" r:id="rId4" imgW="381" imgH="38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Text Placeholder 1"/>
          <p:cNvSpPr>
            <a:spLocks noGrp="1"/>
          </p:cNvSpPr>
          <p:nvPr>
            <p:ph type="body" sz="quarter" idx="10"/>
          </p:nvPr>
        </p:nvSpPr>
        <p:spPr>
          <a:xfrm>
            <a:off x="152400" y="152403"/>
            <a:ext cx="8991600" cy="685800"/>
          </a:xfrm>
        </p:spPr>
        <p:txBody>
          <a:bodyPr/>
          <a:lstStyle/>
          <a:p>
            <a:pPr eaLnBrk="1" hangingPunct="1">
              <a:lnSpc>
                <a:spcPct val="70000"/>
              </a:lnSpc>
            </a:pPr>
            <a:r>
              <a:rPr lang="en-US" sz="4000" dirty="0" smtClean="0">
                <a:solidFill>
                  <a:schemeClr val="tx1"/>
                </a:solidFill>
              </a:rPr>
              <a:t>Profile Comparison</a:t>
            </a:r>
          </a:p>
          <a:p>
            <a:pPr eaLnBrk="1" hangingPunct="1">
              <a:lnSpc>
                <a:spcPct val="70000"/>
              </a:lnSpc>
            </a:pPr>
            <a:r>
              <a:rPr lang="en-US" sz="2800" b="0" i="1" dirty="0" smtClean="0">
                <a:solidFill>
                  <a:schemeClr val="tx1"/>
                </a:solidFill>
              </a:rPr>
              <a:t>RURAL / MIDDLE INCOME </a:t>
            </a:r>
          </a:p>
        </p:txBody>
      </p:sp>
      <p:graphicFrame>
        <p:nvGraphicFramePr>
          <p:cNvPr id="3" name="Table 2"/>
          <p:cNvGraphicFramePr>
            <a:graphicFrameLocks noGrp="1"/>
          </p:cNvGraphicFramePr>
          <p:nvPr>
            <p:extLst>
              <p:ext uri="{D42A27DB-BD31-4B8C-83A1-F6EECF244321}">
                <p14:modId xmlns:p14="http://schemas.microsoft.com/office/powerpoint/2010/main" val="4080564077"/>
              </p:ext>
            </p:extLst>
          </p:nvPr>
        </p:nvGraphicFramePr>
        <p:xfrm>
          <a:off x="76200" y="1278466"/>
          <a:ext cx="5690907" cy="5587104"/>
        </p:xfrm>
        <a:graphic>
          <a:graphicData uri="http://schemas.openxmlformats.org/drawingml/2006/table">
            <a:tbl>
              <a:tblPr firstRow="1" bandRow="1">
                <a:tableStyleId>{5940675A-B579-460E-94D1-54222C63F5DA}</a:tableStyleId>
              </a:tblPr>
              <a:tblGrid>
                <a:gridCol w="304889">
                  <a:extLst>
                    <a:ext uri="{9D8B030D-6E8A-4147-A177-3AD203B41FA5}">
                      <a16:colId xmlns:a16="http://schemas.microsoft.com/office/drawing/2014/main" val="20000"/>
                    </a:ext>
                  </a:extLst>
                </a:gridCol>
                <a:gridCol w="1327467">
                  <a:extLst>
                    <a:ext uri="{9D8B030D-6E8A-4147-A177-3AD203B41FA5}">
                      <a16:colId xmlns:a16="http://schemas.microsoft.com/office/drawing/2014/main" val="20001"/>
                    </a:ext>
                  </a:extLst>
                </a:gridCol>
                <a:gridCol w="1333817">
                  <a:extLst>
                    <a:ext uri="{9D8B030D-6E8A-4147-A177-3AD203B41FA5}">
                      <a16:colId xmlns:a16="http://schemas.microsoft.com/office/drawing/2014/main" val="20002"/>
                    </a:ext>
                  </a:extLst>
                </a:gridCol>
                <a:gridCol w="1353134">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432590">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1100" b="1" dirty="0" smtClean="0">
                          <a:solidFill>
                            <a:schemeClr val="bg1"/>
                          </a:solidFill>
                        </a:rPr>
                        <a:t>High Frequency Players</a:t>
                      </a:r>
                    </a:p>
                  </a:txBody>
                  <a:tcPr>
                    <a:lnT w="12700" cap="flat" cmpd="sng" algn="ctr">
                      <a:solidFill>
                        <a:schemeClr val="tx1"/>
                      </a:solidFill>
                      <a:prstDash val="solid"/>
                      <a:round/>
                      <a:headEnd type="none" w="med" len="med"/>
                      <a:tailEnd type="none" w="med" len="med"/>
                    </a:lnT>
                    <a:solidFill>
                      <a:schemeClr val="accent1"/>
                    </a:solidFill>
                  </a:tcPr>
                </a:tc>
                <a:tc>
                  <a:txBody>
                    <a:bodyPr/>
                    <a:lstStyle/>
                    <a:p>
                      <a:pPr algn="ctr"/>
                      <a:r>
                        <a:rPr lang="en-US" sz="1100" b="1" dirty="0" smtClean="0">
                          <a:solidFill>
                            <a:schemeClr val="bg1"/>
                          </a:solidFill>
                        </a:rPr>
                        <a:t>Low Frequency Players</a:t>
                      </a:r>
                      <a:endParaRPr lang="en-US" sz="1100" b="1" dirty="0">
                        <a:solidFill>
                          <a:schemeClr val="bg1"/>
                        </a:solidFill>
                      </a:endParaRPr>
                    </a:p>
                  </a:txBody>
                  <a:tcPr>
                    <a:lnT w="12700" cap="flat" cmpd="sng" algn="ctr">
                      <a:solidFill>
                        <a:schemeClr val="tx1"/>
                      </a:solidFill>
                      <a:prstDash val="solid"/>
                      <a:round/>
                      <a:headEnd type="none" w="med" len="med"/>
                      <a:tailEnd type="none" w="med" len="med"/>
                    </a:lnT>
                    <a:solidFill>
                      <a:schemeClr val="accent4"/>
                    </a:solidFill>
                  </a:tcPr>
                </a:tc>
                <a:tc>
                  <a:txBody>
                    <a:bodyPr/>
                    <a:lstStyle/>
                    <a:p>
                      <a:pPr algn="ctr"/>
                      <a:r>
                        <a:rPr lang="en-US" sz="1100" b="1" dirty="0" smtClean="0">
                          <a:solidFill>
                            <a:schemeClr val="bg1"/>
                          </a:solidFill>
                        </a:rPr>
                        <a:t>Non-Players</a:t>
                      </a:r>
                      <a:endParaRPr lang="en-US" sz="1100" b="1"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solidFill>
                  </a:tcPr>
                </a:tc>
                <a:extLst>
                  <a:ext uri="{0D108BD9-81ED-4DB2-BD59-A6C34878D82A}">
                    <a16:rowId xmlns:a16="http://schemas.microsoft.com/office/drawing/2014/main" val="10000"/>
                  </a:ext>
                </a:extLst>
              </a:tr>
              <a:tr h="224792">
                <a:tc rowSpan="13">
                  <a:txBody>
                    <a:bodyPr/>
                    <a:lstStyle/>
                    <a:p>
                      <a:pPr algn="ctr"/>
                      <a:r>
                        <a:rPr lang="en-US" sz="1050" b="1" dirty="0" smtClean="0">
                          <a:solidFill>
                            <a:schemeClr val="accent1">
                              <a:lumMod val="75000"/>
                            </a:schemeClr>
                          </a:solidFill>
                        </a:rPr>
                        <a:t>DEMOGRAPHICS</a:t>
                      </a:r>
                      <a:endParaRPr lang="en-US" sz="1050" b="1" dirty="0">
                        <a:solidFill>
                          <a:schemeClr val="accent1">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ct val="95000"/>
                        </a:lnSpc>
                      </a:pP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51 years</a:t>
                      </a:r>
                      <a:endParaRPr lang="en-US" sz="900" b="1" dirty="0"/>
                    </a:p>
                  </a:txBody>
                  <a:tcPr>
                    <a:solidFill>
                      <a:schemeClr val="accent5">
                        <a:lumMod val="20000"/>
                        <a:lumOff val="80000"/>
                      </a:schemeClr>
                    </a:solidFill>
                  </a:tcPr>
                </a:tc>
                <a:tc>
                  <a:txBody>
                    <a:bodyPr/>
                    <a:lstStyle/>
                    <a:p>
                      <a:pPr algn="ctr"/>
                      <a:r>
                        <a:rPr lang="en-US" sz="900" b="1" dirty="0" smtClean="0"/>
                        <a:t>53 years</a:t>
                      </a:r>
                      <a:endParaRPr lang="en-US" sz="900" b="1" dirty="0"/>
                    </a:p>
                  </a:txBody>
                  <a:tcPr>
                    <a:solidFill>
                      <a:schemeClr val="accent4">
                        <a:lumMod val="20000"/>
                        <a:lumOff val="80000"/>
                      </a:schemeClr>
                    </a:solidFill>
                  </a:tcPr>
                </a:tc>
                <a:tc>
                  <a:txBody>
                    <a:bodyPr/>
                    <a:lstStyle/>
                    <a:p>
                      <a:pPr algn="ctr"/>
                      <a:r>
                        <a:rPr lang="en-US" sz="900" b="1" dirty="0" smtClean="0"/>
                        <a:t>56 years</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01"/>
                  </a:ext>
                </a:extLst>
              </a:tr>
              <a:tr h="224792">
                <a:tc vMerge="1">
                  <a:txBody>
                    <a:bodyPr/>
                    <a:lstStyle/>
                    <a:p>
                      <a:pPr algn="r"/>
                      <a:endParaRPr lang="en-US" sz="900" b="1" dirty="0"/>
                    </a:p>
                  </a:txBody>
                  <a:tcPr/>
                </a:tc>
                <a:tc>
                  <a:txBody>
                    <a:bodyPr/>
                    <a:lstStyle/>
                    <a:p>
                      <a:pPr algn="r">
                        <a:lnSpc>
                          <a:spcPct val="95000"/>
                        </a:lnSpc>
                      </a:pP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Female – 58%</a:t>
                      </a:r>
                      <a:endParaRPr lang="en-US" sz="900" b="1" dirty="0"/>
                    </a:p>
                  </a:txBody>
                  <a:tcPr>
                    <a:solidFill>
                      <a:schemeClr val="accent5">
                        <a:lumMod val="20000"/>
                        <a:lumOff val="80000"/>
                      </a:schemeClr>
                    </a:solidFill>
                  </a:tcPr>
                </a:tc>
                <a:tc>
                  <a:txBody>
                    <a:bodyPr/>
                    <a:lstStyle/>
                    <a:p>
                      <a:pPr algn="ctr"/>
                      <a:r>
                        <a:rPr lang="en-US" sz="900" b="1" dirty="0" smtClean="0"/>
                        <a:t>Female – 58%</a:t>
                      </a:r>
                      <a:endParaRPr lang="en-US" sz="900" b="1" dirty="0"/>
                    </a:p>
                  </a:txBody>
                  <a:tcPr>
                    <a:solidFill>
                      <a:schemeClr val="accent4">
                        <a:lumMod val="20000"/>
                        <a:lumOff val="80000"/>
                      </a:schemeClr>
                    </a:solidFill>
                  </a:tcPr>
                </a:tc>
                <a:tc>
                  <a:txBody>
                    <a:bodyPr/>
                    <a:lstStyle/>
                    <a:p>
                      <a:pPr algn="ctr"/>
                      <a:r>
                        <a:rPr lang="en-US" sz="900" b="1" dirty="0" smtClean="0">
                          <a:solidFill>
                            <a:srgbClr val="C00000"/>
                          </a:solidFill>
                        </a:rPr>
                        <a:t>Male – 56%</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02"/>
                  </a:ext>
                </a:extLst>
              </a:tr>
              <a:tr h="224792">
                <a:tc vMerge="1">
                  <a:txBody>
                    <a:bodyPr/>
                    <a:lstStyle/>
                    <a:p>
                      <a:pPr algn="r"/>
                      <a:endParaRPr lang="en-US" sz="900" b="1" dirty="0"/>
                    </a:p>
                  </a:txBody>
                  <a:tcPr/>
                </a:tc>
                <a:tc>
                  <a:txBody>
                    <a:bodyPr/>
                    <a:lstStyle/>
                    <a:p>
                      <a:pPr algn="r">
                        <a:lnSpc>
                          <a:spcPct val="95000"/>
                        </a:lnSpc>
                      </a:pP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 – 90%</a:t>
                      </a:r>
                      <a:endParaRPr lang="en-US" sz="900" b="1" dirty="0"/>
                    </a:p>
                  </a:txBody>
                  <a:tcPr>
                    <a:solidFill>
                      <a:schemeClr val="accent5">
                        <a:lumMod val="20000"/>
                        <a:lumOff val="80000"/>
                      </a:schemeClr>
                    </a:solidFill>
                  </a:tcPr>
                </a:tc>
                <a:tc>
                  <a:txBody>
                    <a:bodyPr/>
                    <a:lstStyle/>
                    <a:p>
                      <a:pPr algn="ctr"/>
                      <a:r>
                        <a:rPr lang="en-US" sz="900" b="1" dirty="0" smtClean="0"/>
                        <a:t>White – 92%</a:t>
                      </a:r>
                      <a:endParaRPr lang="en-US" sz="900" b="1" dirty="0"/>
                    </a:p>
                  </a:txBody>
                  <a:tcPr>
                    <a:solidFill>
                      <a:schemeClr val="accent4">
                        <a:lumMod val="20000"/>
                        <a:lumOff val="80000"/>
                      </a:schemeClr>
                    </a:solidFill>
                  </a:tcPr>
                </a:tc>
                <a:tc>
                  <a:txBody>
                    <a:bodyPr/>
                    <a:lstStyle/>
                    <a:p>
                      <a:pPr algn="ctr"/>
                      <a:r>
                        <a:rPr lang="en-US" sz="900" b="1" dirty="0" smtClean="0"/>
                        <a:t>White</a:t>
                      </a:r>
                      <a:r>
                        <a:rPr lang="en-US" sz="900" b="1" baseline="0" dirty="0" smtClean="0"/>
                        <a:t> </a:t>
                      </a:r>
                      <a:r>
                        <a:rPr lang="en-US" sz="900" b="1" dirty="0" smtClean="0"/>
                        <a:t> – 93%</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03"/>
                  </a:ext>
                </a:extLst>
              </a:tr>
              <a:tr h="224792">
                <a:tc vMerge="1">
                  <a:txBody>
                    <a:bodyPr/>
                    <a:lstStyle/>
                    <a:p>
                      <a:pPr algn="r"/>
                      <a:endParaRPr lang="en-US" sz="900" b="1" dirty="0"/>
                    </a:p>
                  </a:txBody>
                  <a:tcPr/>
                </a:tc>
                <a:tc>
                  <a:txBody>
                    <a:bodyPr/>
                    <a:lstStyle/>
                    <a:p>
                      <a:pPr algn="r">
                        <a:lnSpc>
                          <a:spcPct val="95000"/>
                        </a:lnSpc>
                      </a:pP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92%</a:t>
                      </a:r>
                      <a:endParaRPr lang="en-US" sz="900" b="1" dirty="0"/>
                    </a:p>
                  </a:txBody>
                  <a:tcPr>
                    <a:solidFill>
                      <a:schemeClr val="accent5">
                        <a:lumMod val="20000"/>
                        <a:lumOff val="80000"/>
                      </a:schemeClr>
                    </a:solidFill>
                  </a:tcPr>
                </a:tc>
                <a:tc>
                  <a:txBody>
                    <a:bodyPr/>
                    <a:lstStyle/>
                    <a:p>
                      <a:pPr algn="ctr"/>
                      <a:r>
                        <a:rPr lang="en-US" sz="900" b="1" dirty="0" smtClean="0"/>
                        <a:t>SFH – 86%</a:t>
                      </a:r>
                      <a:endParaRPr lang="en-US" sz="900" b="1" dirty="0"/>
                    </a:p>
                  </a:txBody>
                  <a:tcPr>
                    <a:solidFill>
                      <a:schemeClr val="accent4">
                        <a:lumMod val="20000"/>
                        <a:lumOff val="80000"/>
                      </a:schemeClr>
                    </a:solidFill>
                  </a:tcPr>
                </a:tc>
                <a:tc>
                  <a:txBody>
                    <a:bodyPr/>
                    <a:lstStyle/>
                    <a:p>
                      <a:pPr algn="ctr"/>
                      <a:r>
                        <a:rPr lang="en-US" sz="900" b="1" dirty="0" smtClean="0"/>
                        <a:t>SFH – 88%</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04"/>
                  </a:ext>
                </a:extLst>
              </a:tr>
              <a:tr h="224792">
                <a:tc vMerge="1">
                  <a:txBody>
                    <a:bodyPr/>
                    <a:lstStyle/>
                    <a:p>
                      <a:pPr algn="r"/>
                      <a:endParaRPr lang="en-US" sz="900" b="1" dirty="0"/>
                    </a:p>
                  </a:txBody>
                  <a:tcPr/>
                </a:tc>
                <a:tc>
                  <a:txBody>
                    <a:bodyPr/>
                    <a:lstStyle/>
                    <a:p>
                      <a:pPr algn="r">
                        <a:lnSpc>
                          <a:spcPct val="95000"/>
                        </a:lnSpc>
                      </a:pP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$253,000</a:t>
                      </a:r>
                      <a:endParaRPr lang="en-US" sz="900" b="1" dirty="0"/>
                    </a:p>
                  </a:txBody>
                  <a:tcPr>
                    <a:solidFill>
                      <a:schemeClr val="accent5">
                        <a:lumMod val="20000"/>
                        <a:lumOff val="80000"/>
                      </a:schemeClr>
                    </a:solidFill>
                  </a:tcPr>
                </a:tc>
                <a:tc>
                  <a:txBody>
                    <a:bodyPr/>
                    <a:lstStyle/>
                    <a:p>
                      <a:pPr algn="ctr"/>
                      <a:r>
                        <a:rPr lang="en-US" sz="900" b="1" dirty="0" smtClean="0"/>
                        <a:t>$302,000</a:t>
                      </a:r>
                      <a:endParaRPr lang="en-US" sz="900" b="1" dirty="0"/>
                    </a:p>
                  </a:txBody>
                  <a:tcPr>
                    <a:solidFill>
                      <a:schemeClr val="accent4">
                        <a:lumMod val="20000"/>
                        <a:lumOff val="80000"/>
                      </a:schemeClr>
                    </a:solidFill>
                  </a:tcPr>
                </a:tc>
                <a:tc>
                  <a:txBody>
                    <a:bodyPr/>
                    <a:lstStyle/>
                    <a:p>
                      <a:pPr algn="ctr"/>
                      <a:r>
                        <a:rPr lang="en-US" sz="900" b="1" dirty="0" smtClean="0"/>
                        <a:t>$279,000</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05"/>
                  </a:ext>
                </a:extLst>
              </a:tr>
              <a:tr h="224792">
                <a:tc vMerge="1">
                  <a:txBody>
                    <a:bodyPr/>
                    <a:lstStyle/>
                    <a:p>
                      <a:pPr algn="r"/>
                      <a:endParaRPr lang="en-US" sz="900" b="1" dirty="0"/>
                    </a:p>
                  </a:txBody>
                  <a:tcPr/>
                </a:tc>
                <a:tc>
                  <a:txBody>
                    <a:bodyPr/>
                    <a:lstStyle/>
                    <a:p>
                      <a:pPr algn="r">
                        <a:lnSpc>
                          <a:spcPct val="95000"/>
                        </a:lnSpc>
                      </a:pP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 – 82%</a:t>
                      </a:r>
                      <a:endParaRPr lang="en-US" sz="900" b="1" dirty="0"/>
                    </a:p>
                  </a:txBody>
                  <a:tcPr>
                    <a:solidFill>
                      <a:schemeClr val="accent5">
                        <a:lumMod val="20000"/>
                        <a:lumOff val="80000"/>
                      </a:schemeClr>
                    </a:solidFill>
                  </a:tcPr>
                </a:tc>
                <a:tc>
                  <a:txBody>
                    <a:bodyPr/>
                    <a:lstStyle/>
                    <a:p>
                      <a:pPr algn="ctr"/>
                      <a:r>
                        <a:rPr lang="en-US" sz="900" b="1" dirty="0" smtClean="0"/>
                        <a:t>Own – 81%</a:t>
                      </a:r>
                      <a:endParaRPr lang="en-US" sz="900" b="1" dirty="0"/>
                    </a:p>
                  </a:txBody>
                  <a:tcPr>
                    <a:solidFill>
                      <a:schemeClr val="accent4">
                        <a:lumMod val="20000"/>
                        <a:lumOff val="80000"/>
                      </a:schemeClr>
                    </a:solidFill>
                  </a:tcPr>
                </a:tc>
                <a:tc>
                  <a:txBody>
                    <a:bodyPr/>
                    <a:lstStyle/>
                    <a:p>
                      <a:pPr algn="ctr"/>
                      <a:r>
                        <a:rPr lang="en-US" sz="900" b="1" dirty="0" smtClean="0"/>
                        <a:t>Own – 96%</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06"/>
                  </a:ext>
                </a:extLst>
              </a:tr>
              <a:tr h="224792">
                <a:tc vMerge="1">
                  <a:txBody>
                    <a:bodyPr/>
                    <a:lstStyle/>
                    <a:p>
                      <a:pPr algn="r"/>
                      <a:endParaRPr lang="en-US" sz="900" b="1" dirty="0"/>
                    </a:p>
                  </a:txBody>
                  <a:tcPr/>
                </a:tc>
                <a:tc>
                  <a:txBody>
                    <a:bodyPr/>
                    <a:lstStyle/>
                    <a:p>
                      <a:pPr algn="r">
                        <a:lnSpc>
                          <a:spcPct val="95000"/>
                        </a:lnSpc>
                      </a:pP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Married – 68%</a:t>
                      </a:r>
                      <a:endParaRPr lang="en-US" sz="900" b="1" dirty="0"/>
                    </a:p>
                  </a:txBody>
                  <a:tcPr>
                    <a:solidFill>
                      <a:schemeClr val="accent5">
                        <a:lumMod val="20000"/>
                        <a:lumOff val="80000"/>
                      </a:schemeClr>
                    </a:solidFill>
                  </a:tcPr>
                </a:tc>
                <a:tc>
                  <a:txBody>
                    <a:bodyPr/>
                    <a:lstStyle/>
                    <a:p>
                      <a:pPr algn="ctr"/>
                      <a:r>
                        <a:rPr lang="en-US" sz="900" b="1" dirty="0" smtClean="0"/>
                        <a:t>Married – 59%</a:t>
                      </a:r>
                      <a:endParaRPr lang="en-US" sz="900" b="1" dirty="0"/>
                    </a:p>
                  </a:txBody>
                  <a:tcPr>
                    <a:solidFill>
                      <a:schemeClr val="accent4">
                        <a:lumMod val="20000"/>
                        <a:lumOff val="80000"/>
                      </a:schemeClr>
                    </a:solidFill>
                  </a:tcPr>
                </a:tc>
                <a:tc>
                  <a:txBody>
                    <a:bodyPr/>
                    <a:lstStyle/>
                    <a:p>
                      <a:pPr algn="ctr"/>
                      <a:r>
                        <a:rPr lang="en-US" sz="900" b="1" dirty="0" smtClean="0"/>
                        <a:t>Married – 48%</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07"/>
                  </a:ext>
                </a:extLst>
              </a:tr>
              <a:tr h="224792">
                <a:tc vMerge="1">
                  <a:txBody>
                    <a:bodyPr/>
                    <a:lstStyle/>
                    <a:p>
                      <a:pPr algn="r"/>
                      <a:endParaRPr lang="en-US" sz="900" b="1" dirty="0"/>
                    </a:p>
                  </a:txBody>
                  <a:tcPr/>
                </a:tc>
                <a:tc>
                  <a:txBody>
                    <a:bodyPr/>
                    <a:lstStyle/>
                    <a:p>
                      <a:pPr algn="r">
                        <a:lnSpc>
                          <a:spcPct val="95000"/>
                        </a:lnSpc>
                      </a:pP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13%</a:t>
                      </a:r>
                      <a:endParaRPr lang="en-US" sz="900" b="1" dirty="0"/>
                    </a:p>
                  </a:txBody>
                  <a:tcPr>
                    <a:solidFill>
                      <a:schemeClr val="accent5">
                        <a:lumMod val="20000"/>
                        <a:lumOff val="80000"/>
                      </a:schemeClr>
                    </a:solidFill>
                  </a:tcPr>
                </a:tc>
                <a:tc>
                  <a:txBody>
                    <a:bodyPr/>
                    <a:lstStyle/>
                    <a:p>
                      <a:pPr algn="ctr"/>
                      <a:r>
                        <a:rPr lang="en-US" sz="900" b="1" dirty="0" smtClean="0"/>
                        <a:t>17%</a:t>
                      </a:r>
                      <a:endParaRPr lang="en-US" sz="900" b="1" dirty="0"/>
                    </a:p>
                  </a:txBody>
                  <a:tcPr>
                    <a:solidFill>
                      <a:schemeClr val="accent4">
                        <a:lumMod val="20000"/>
                        <a:lumOff val="80000"/>
                      </a:schemeClr>
                    </a:solidFill>
                  </a:tcPr>
                </a:tc>
                <a:tc>
                  <a:txBody>
                    <a:bodyPr/>
                    <a:lstStyle/>
                    <a:p>
                      <a:pPr algn="ctr"/>
                      <a:r>
                        <a:rPr lang="en-US" sz="900" b="1" dirty="0" smtClean="0"/>
                        <a:t>21%</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08"/>
                  </a:ext>
                </a:extLst>
              </a:tr>
              <a:tr h="224792">
                <a:tc vMerge="1">
                  <a:txBody>
                    <a:bodyPr/>
                    <a:lstStyle/>
                    <a:p>
                      <a:pPr algn="r"/>
                      <a:endParaRPr lang="en-US" sz="900" b="1" dirty="0"/>
                    </a:p>
                  </a:txBody>
                  <a:tcPr/>
                </a:tc>
                <a:tc>
                  <a:txBody>
                    <a:bodyPr/>
                    <a:lstStyle/>
                    <a:p>
                      <a:pPr algn="r">
                        <a:lnSpc>
                          <a:spcPct val="95000"/>
                        </a:lnSpc>
                      </a:pP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baseline="0" dirty="0" smtClean="0"/>
                        <a:t>Some College</a:t>
                      </a:r>
                      <a:r>
                        <a:rPr lang="en-US" sz="900" b="1" dirty="0" smtClean="0"/>
                        <a:t> – 40%</a:t>
                      </a:r>
                      <a:endParaRPr lang="en-US" sz="900" b="1" dirty="0"/>
                    </a:p>
                  </a:txBody>
                  <a:tcPr>
                    <a:solidFill>
                      <a:schemeClr val="accent5">
                        <a:lumMod val="20000"/>
                        <a:lumOff val="80000"/>
                      </a:schemeClr>
                    </a:solidFill>
                  </a:tcPr>
                </a:tc>
                <a:tc>
                  <a:txBody>
                    <a:bodyPr/>
                    <a:lstStyle/>
                    <a:p>
                      <a:pPr algn="ctr"/>
                      <a:r>
                        <a:rPr lang="en-US" sz="900" b="1" baseline="0" dirty="0" smtClean="0"/>
                        <a:t>Some College </a:t>
                      </a:r>
                      <a:r>
                        <a:rPr lang="en-US" sz="900" b="1" dirty="0" smtClean="0"/>
                        <a:t> – 34%</a:t>
                      </a:r>
                      <a:endParaRPr lang="en-US" sz="900" b="1" dirty="0"/>
                    </a:p>
                  </a:txBody>
                  <a:tcPr>
                    <a:solidFill>
                      <a:schemeClr val="accent4">
                        <a:lumMod val="20000"/>
                        <a:lumOff val="80000"/>
                      </a:schemeClr>
                    </a:solidFill>
                  </a:tcPr>
                </a:tc>
                <a:tc>
                  <a:txBody>
                    <a:bodyPr/>
                    <a:lstStyle/>
                    <a:p>
                      <a:pPr algn="ctr"/>
                      <a:r>
                        <a:rPr lang="en-US" sz="900" b="1" dirty="0" smtClean="0">
                          <a:solidFill>
                            <a:srgbClr val="C00000"/>
                          </a:solidFill>
                        </a:rPr>
                        <a:t>4 years college – 38%</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09"/>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Full</a:t>
                      </a:r>
                      <a:r>
                        <a:rPr lang="en-US" sz="900" b="1" baseline="0" dirty="0" smtClean="0"/>
                        <a:t> Time</a:t>
                      </a:r>
                      <a:r>
                        <a:rPr lang="en-US" sz="900" b="1" dirty="0" smtClean="0"/>
                        <a:t> – 55%</a:t>
                      </a:r>
                      <a:endParaRPr lang="en-US" sz="900" b="1" dirty="0"/>
                    </a:p>
                  </a:txBody>
                  <a:tcPr>
                    <a:solidFill>
                      <a:schemeClr val="accent5">
                        <a:lumMod val="20000"/>
                        <a:lumOff val="80000"/>
                      </a:schemeClr>
                    </a:solidFill>
                  </a:tcPr>
                </a:tc>
                <a:tc>
                  <a:txBody>
                    <a:bodyPr/>
                    <a:lstStyle/>
                    <a:p>
                      <a:pPr algn="ctr"/>
                      <a:r>
                        <a:rPr lang="en-US" sz="900" b="1" dirty="0" smtClean="0"/>
                        <a:t>Full</a:t>
                      </a:r>
                      <a:r>
                        <a:rPr lang="en-US" sz="900" b="1" baseline="0" dirty="0" smtClean="0"/>
                        <a:t> Time</a:t>
                      </a:r>
                      <a:r>
                        <a:rPr lang="en-US" sz="900" b="1" dirty="0" smtClean="0"/>
                        <a:t> – 48%</a:t>
                      </a:r>
                      <a:endParaRPr lang="en-US" sz="900" b="1" dirty="0"/>
                    </a:p>
                  </a:txBody>
                  <a:tcPr>
                    <a:solidFill>
                      <a:schemeClr val="accent4">
                        <a:lumMod val="20000"/>
                        <a:lumOff val="80000"/>
                      </a:schemeClr>
                    </a:solidFill>
                  </a:tcPr>
                </a:tc>
                <a:tc>
                  <a:txBody>
                    <a:bodyPr/>
                    <a:lstStyle/>
                    <a:p>
                      <a:pPr algn="ctr"/>
                      <a:r>
                        <a:rPr lang="en-US" sz="900" b="1" dirty="0" smtClean="0">
                          <a:solidFill>
                            <a:srgbClr val="C00000"/>
                          </a:solidFill>
                        </a:rPr>
                        <a:t>Retired– 39%</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10"/>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59%</a:t>
                      </a:r>
                      <a:endParaRPr lang="en-US" sz="900" b="1" dirty="0"/>
                    </a:p>
                  </a:txBody>
                  <a:tcPr>
                    <a:solidFill>
                      <a:schemeClr val="accent5">
                        <a:lumMod val="20000"/>
                        <a:lumOff val="80000"/>
                      </a:schemeClr>
                    </a:solidFill>
                  </a:tcPr>
                </a:tc>
                <a:tc>
                  <a:txBody>
                    <a:bodyPr/>
                    <a:lstStyle/>
                    <a:p>
                      <a:pPr algn="ctr"/>
                      <a:r>
                        <a:rPr lang="en-US" sz="900" b="1" dirty="0" smtClean="0"/>
                        <a:t>Professional – 74%</a:t>
                      </a:r>
                      <a:endParaRPr lang="en-US" sz="900" b="1" dirty="0"/>
                    </a:p>
                  </a:txBody>
                  <a:tcPr>
                    <a:solidFill>
                      <a:schemeClr val="accent4">
                        <a:lumMod val="20000"/>
                        <a:lumOff val="80000"/>
                      </a:schemeClr>
                    </a:solidFill>
                  </a:tcPr>
                </a:tc>
                <a:tc>
                  <a:txBody>
                    <a:bodyPr/>
                    <a:lstStyle/>
                    <a:p>
                      <a:pPr algn="ctr"/>
                      <a:r>
                        <a:rPr lang="en-US" sz="900" b="1" dirty="0" smtClean="0"/>
                        <a:t>Professional – 58%</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11"/>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$71,000</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dirty="0" smtClean="0"/>
                        <a:t>$77,000</a:t>
                      </a:r>
                      <a:endParaRPr lang="en-US" sz="900" b="1" dirty="0"/>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1" dirty="0" smtClean="0"/>
                        <a:t>$76,000</a:t>
                      </a:r>
                      <a:endParaRPr lang="en-US" sz="900" b="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2DCDB"/>
                    </a:solidFill>
                  </a:tcPr>
                </a:tc>
                <a:extLst>
                  <a:ext uri="{0D108BD9-81ED-4DB2-BD59-A6C34878D82A}">
                    <a16:rowId xmlns:a16="http://schemas.microsoft.com/office/drawing/2014/main" val="10012"/>
                  </a:ext>
                </a:extLst>
              </a:tr>
              <a:tr h="224792">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80%</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dirty="0" smtClean="0"/>
                        <a:t>88%</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1" dirty="0" smtClean="0"/>
                        <a:t>78%</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extLst>
                  <a:ext uri="{0D108BD9-81ED-4DB2-BD59-A6C34878D82A}">
                    <a16:rowId xmlns:a16="http://schemas.microsoft.com/office/drawing/2014/main" val="10013"/>
                  </a:ext>
                </a:extLst>
              </a:tr>
              <a:tr h="125314">
                <a:tc>
                  <a:txBody>
                    <a:bodyPr/>
                    <a:lstStyle/>
                    <a:p>
                      <a:pPr algn="ctr"/>
                      <a:endParaRPr lang="en-US" sz="200" b="1" dirty="0"/>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endParaRPr lang="en-US" sz="1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1"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4792">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endParaRPr lang="en-US" sz="1050" b="1"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Watching</a:t>
                      </a:r>
                      <a:r>
                        <a:rPr lang="en-US" sz="900" b="1" baseline="0" dirty="0" smtClean="0"/>
                        <a:t> TV</a:t>
                      </a:r>
                      <a:r>
                        <a:rPr lang="en-US" sz="900" b="1" dirty="0" smtClean="0"/>
                        <a:t> – 65%</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baseline="0" dirty="0" smtClean="0"/>
                        <a:t>Watching TV</a:t>
                      </a:r>
                      <a:r>
                        <a:rPr lang="en-US" sz="900" b="1" dirty="0" smtClean="0"/>
                        <a:t> – 84%</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0EC"/>
                    </a:solidFill>
                  </a:tcPr>
                </a:tc>
                <a:tc>
                  <a:txBody>
                    <a:bodyPr/>
                    <a:lstStyle/>
                    <a:p>
                      <a:pPr algn="ctr"/>
                      <a:r>
                        <a:rPr lang="en-US" sz="900" b="1" dirty="0" smtClean="0"/>
                        <a:t>Watching TV– 82%</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extLst>
                  <a:ext uri="{0D108BD9-81ED-4DB2-BD59-A6C34878D82A}">
                    <a16:rowId xmlns:a16="http://schemas.microsoft.com/office/drawing/2014/main" val="10015"/>
                  </a:ext>
                </a:extLst>
              </a:tr>
              <a:tr h="224792">
                <a:tc vMerge="1">
                  <a:txBody>
                    <a:bodyPr/>
                    <a:lstStyle/>
                    <a:p>
                      <a:endParaRPr lang="en-US"/>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Broadcast</a:t>
                      </a:r>
                      <a:r>
                        <a:rPr lang="en-US" sz="900" b="1" baseline="0" dirty="0" smtClean="0"/>
                        <a:t> TV</a:t>
                      </a:r>
                      <a:r>
                        <a:rPr lang="en-US" sz="900" b="1" dirty="0" smtClean="0"/>
                        <a:t> – 9</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dirty="0" smtClean="0"/>
                        <a:t>Broadcast</a:t>
                      </a:r>
                      <a:r>
                        <a:rPr lang="en-US" sz="900" b="1" baseline="0" dirty="0" smtClean="0"/>
                        <a:t> TV</a:t>
                      </a:r>
                      <a:r>
                        <a:rPr lang="en-US" sz="900" b="1" dirty="0" smtClean="0"/>
                        <a:t> – 11</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0EC"/>
                    </a:solidFill>
                  </a:tcPr>
                </a:tc>
                <a:tc>
                  <a:txBody>
                    <a:bodyPr/>
                    <a:lstStyle/>
                    <a:p>
                      <a:pPr algn="ctr"/>
                      <a:r>
                        <a:rPr lang="en-US" sz="900" b="1" dirty="0" smtClean="0"/>
                        <a:t>Broadcast</a:t>
                      </a:r>
                      <a:r>
                        <a:rPr lang="en-US" sz="900" b="1" baseline="0" dirty="0" smtClean="0"/>
                        <a:t> TV </a:t>
                      </a:r>
                      <a:r>
                        <a:rPr lang="en-US" sz="900" b="1" dirty="0" smtClean="0"/>
                        <a:t>– 9</a:t>
                      </a:r>
                      <a:r>
                        <a:rPr lang="en-US" sz="900" b="1" baseline="0" dirty="0" smtClean="0"/>
                        <a:t> hours</a:t>
                      </a:r>
                      <a:endParaRPr lang="en-US" sz="9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extLst>
                  <a:ext uri="{0D108BD9-81ED-4DB2-BD59-A6C34878D82A}">
                    <a16:rowId xmlns:a16="http://schemas.microsoft.com/office/drawing/2014/main" val="10016"/>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Desktop – 40% of time</a:t>
                      </a:r>
                      <a:endParaRPr lang="en-US" sz="900" b="1" dirty="0"/>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gn="ctr"/>
                      <a:r>
                        <a:rPr lang="en-US" sz="900" b="1" dirty="0" smtClean="0">
                          <a:solidFill>
                            <a:srgbClr val="C00000"/>
                          </a:solidFill>
                        </a:rPr>
                        <a:t>Lap</a:t>
                      </a:r>
                      <a:r>
                        <a:rPr lang="en-US" sz="900" b="1" baseline="0" dirty="0" smtClean="0">
                          <a:solidFill>
                            <a:srgbClr val="C00000"/>
                          </a:solidFill>
                        </a:rPr>
                        <a:t>top</a:t>
                      </a:r>
                      <a:r>
                        <a:rPr lang="en-US" sz="900" b="1" dirty="0" smtClean="0">
                          <a:solidFill>
                            <a:srgbClr val="C00000"/>
                          </a:solidFill>
                        </a:rPr>
                        <a:t> – 40% of time</a:t>
                      </a:r>
                      <a:endParaRPr lang="en-US" sz="900" b="1" dirty="0">
                        <a:solidFill>
                          <a:srgbClr val="C00000"/>
                        </a:solidFill>
                      </a:endParaRPr>
                    </a:p>
                  </a:txBody>
                  <a:tcPr>
                    <a:lnT w="12700" cap="flat" cmpd="sng" algn="ctr">
                      <a:solidFill>
                        <a:schemeClr val="tx1"/>
                      </a:solidFill>
                      <a:prstDash val="solid"/>
                      <a:round/>
                      <a:headEnd type="none" w="med" len="med"/>
                      <a:tailEnd type="none" w="med" len="med"/>
                    </a:lnT>
                    <a:solidFill>
                      <a:srgbClr val="E6E0EC"/>
                    </a:solidFill>
                  </a:tcPr>
                </a:tc>
                <a:tc>
                  <a:txBody>
                    <a:bodyPr/>
                    <a:lstStyle/>
                    <a:p>
                      <a:pPr algn="ctr"/>
                      <a:r>
                        <a:rPr lang="en-US" sz="900" b="1" dirty="0" smtClean="0"/>
                        <a:t>Desktop – 41% of time</a:t>
                      </a:r>
                      <a:endParaRPr lang="en-US" sz="9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2DCDB"/>
                    </a:solidFill>
                  </a:tcPr>
                </a:tc>
                <a:extLst>
                  <a:ext uri="{0D108BD9-81ED-4DB2-BD59-A6C34878D82A}">
                    <a16:rowId xmlns:a16="http://schemas.microsoft.com/office/drawing/2014/main" val="10017"/>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Laptop – 87%</a:t>
                      </a:r>
                      <a:endParaRPr lang="en-US" sz="900" b="1" dirty="0"/>
                    </a:p>
                  </a:txBody>
                  <a:tcPr>
                    <a:solidFill>
                      <a:schemeClr val="accent5">
                        <a:lumMod val="20000"/>
                        <a:lumOff val="80000"/>
                      </a:schemeClr>
                    </a:solidFill>
                  </a:tcPr>
                </a:tc>
                <a:tc>
                  <a:txBody>
                    <a:bodyPr/>
                    <a:lstStyle/>
                    <a:p>
                      <a:pPr algn="ctr"/>
                      <a:r>
                        <a:rPr lang="en-US" sz="900" b="1" dirty="0" smtClean="0"/>
                        <a:t>Laptop – 80%</a:t>
                      </a:r>
                      <a:endParaRPr lang="en-US" sz="900" b="1" dirty="0"/>
                    </a:p>
                  </a:txBody>
                  <a:tcPr>
                    <a:solidFill>
                      <a:srgbClr val="E6E0EC"/>
                    </a:solidFill>
                  </a:tcPr>
                </a:tc>
                <a:tc>
                  <a:txBody>
                    <a:bodyPr/>
                    <a:lstStyle/>
                    <a:p>
                      <a:pPr algn="ctr"/>
                      <a:r>
                        <a:rPr lang="en-US" sz="900" b="1" dirty="0" smtClean="0"/>
                        <a:t>Laptop – 81%</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18"/>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Drama – 83%</a:t>
                      </a:r>
                      <a:endParaRPr lang="en-US" sz="900" b="1" dirty="0"/>
                    </a:p>
                  </a:txBody>
                  <a:tcPr>
                    <a:solidFill>
                      <a:schemeClr val="accent5">
                        <a:lumMod val="20000"/>
                        <a:lumOff val="80000"/>
                      </a:schemeClr>
                    </a:solidFill>
                  </a:tcPr>
                </a:tc>
                <a:tc>
                  <a:txBody>
                    <a:bodyPr/>
                    <a:lstStyle/>
                    <a:p>
                      <a:pPr algn="ctr"/>
                      <a:r>
                        <a:rPr lang="en-US" sz="900" b="1" dirty="0" smtClean="0">
                          <a:solidFill>
                            <a:srgbClr val="C00000"/>
                          </a:solidFill>
                        </a:rPr>
                        <a:t>Comedy – 80%</a:t>
                      </a:r>
                      <a:endParaRPr lang="en-US" sz="900" b="1" dirty="0">
                        <a:solidFill>
                          <a:srgbClr val="C00000"/>
                        </a:solidFill>
                      </a:endParaRPr>
                    </a:p>
                  </a:txBody>
                  <a:tcPr>
                    <a:solidFill>
                      <a:srgbClr val="E6E0EC"/>
                    </a:solidFill>
                  </a:tcPr>
                </a:tc>
                <a:tc>
                  <a:txBody>
                    <a:bodyPr/>
                    <a:lstStyle/>
                    <a:p>
                      <a:pPr algn="ctr"/>
                      <a:r>
                        <a:rPr lang="en-US" sz="900" b="1" dirty="0" smtClean="0"/>
                        <a:t>Drama – 72%</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19"/>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77%</a:t>
                      </a:r>
                      <a:endParaRPr lang="en-US" sz="900" b="1" dirty="0"/>
                    </a:p>
                  </a:txBody>
                  <a:tcPr>
                    <a:solidFill>
                      <a:schemeClr val="accent5">
                        <a:lumMod val="20000"/>
                        <a:lumOff val="80000"/>
                      </a:schemeClr>
                    </a:solidFill>
                  </a:tcPr>
                </a:tc>
                <a:tc>
                  <a:txBody>
                    <a:bodyPr/>
                    <a:lstStyle/>
                    <a:p>
                      <a:pPr algn="ctr"/>
                      <a:r>
                        <a:rPr lang="en-US" sz="900" b="1" dirty="0" smtClean="0"/>
                        <a:t>Facebook – 69%</a:t>
                      </a:r>
                      <a:endParaRPr lang="en-US" sz="900" b="1" dirty="0"/>
                    </a:p>
                  </a:txBody>
                  <a:tcPr>
                    <a:solidFill>
                      <a:srgbClr val="E6E0EC"/>
                    </a:solidFill>
                  </a:tcPr>
                </a:tc>
                <a:tc>
                  <a:txBody>
                    <a:bodyPr/>
                    <a:lstStyle/>
                    <a:p>
                      <a:pPr algn="ctr"/>
                      <a:r>
                        <a:rPr lang="en-US" sz="900" b="1" dirty="0" smtClean="0"/>
                        <a:t>Facebook – 57%</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20"/>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 – 85%</a:t>
                      </a:r>
                      <a:endParaRPr lang="en-US" sz="900" b="1" dirty="0"/>
                    </a:p>
                  </a:txBody>
                  <a:tcPr>
                    <a:solidFill>
                      <a:schemeClr val="accent5">
                        <a:lumMod val="20000"/>
                        <a:lumOff val="80000"/>
                      </a:schemeClr>
                    </a:solidFill>
                  </a:tcPr>
                </a:tc>
                <a:tc>
                  <a:txBody>
                    <a:bodyPr/>
                    <a:lstStyle/>
                    <a:p>
                      <a:pPr algn="ctr"/>
                      <a:r>
                        <a:rPr lang="en-US" sz="900" b="1" dirty="0" smtClean="0"/>
                        <a:t>Supermarket – 84%</a:t>
                      </a:r>
                      <a:endParaRPr lang="en-US" sz="900" b="1" dirty="0"/>
                    </a:p>
                  </a:txBody>
                  <a:tcPr>
                    <a:solidFill>
                      <a:srgbClr val="E6E0EC"/>
                    </a:solidFill>
                  </a:tcPr>
                </a:tc>
                <a:tc>
                  <a:txBody>
                    <a:bodyPr/>
                    <a:lstStyle/>
                    <a:p>
                      <a:pPr algn="ctr"/>
                      <a:r>
                        <a:rPr lang="en-US" sz="900" b="1" dirty="0" smtClean="0"/>
                        <a:t>Supermarket – 93%</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21"/>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SUV/Crossover – 37%</a:t>
                      </a:r>
                      <a:endParaRPr lang="en-US" sz="900" b="1" dirty="0"/>
                    </a:p>
                  </a:txBody>
                  <a:tcPr>
                    <a:solidFill>
                      <a:schemeClr val="accent5">
                        <a:lumMod val="20000"/>
                        <a:lumOff val="80000"/>
                      </a:schemeClr>
                    </a:solidFill>
                  </a:tcPr>
                </a:tc>
                <a:tc>
                  <a:txBody>
                    <a:bodyPr/>
                    <a:lstStyle/>
                    <a:p>
                      <a:pPr algn="ctr"/>
                      <a:r>
                        <a:rPr lang="en-US" sz="900" b="1" dirty="0" smtClean="0">
                          <a:solidFill>
                            <a:srgbClr val="C00000"/>
                          </a:solidFill>
                        </a:rPr>
                        <a:t>Sedan – 34%</a:t>
                      </a:r>
                      <a:endParaRPr lang="en-US" sz="900" b="1" dirty="0">
                        <a:solidFill>
                          <a:srgbClr val="C00000"/>
                        </a:solidFill>
                      </a:endParaRPr>
                    </a:p>
                  </a:txBody>
                  <a:tcPr>
                    <a:solidFill>
                      <a:srgbClr val="E6E0EC"/>
                    </a:solidFill>
                  </a:tcPr>
                </a:tc>
                <a:tc>
                  <a:txBody>
                    <a:bodyPr/>
                    <a:lstStyle/>
                    <a:p>
                      <a:pPr algn="ctr"/>
                      <a:r>
                        <a:rPr lang="en-US" sz="900" b="1" dirty="0" smtClean="0">
                          <a:solidFill>
                            <a:srgbClr val="C00000"/>
                          </a:solidFill>
                        </a:rPr>
                        <a:t>Sedan – 42%</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22"/>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Honda</a:t>
                      </a:r>
                      <a:r>
                        <a:rPr lang="en-US" sz="900" b="1" baseline="0" dirty="0" smtClean="0"/>
                        <a:t> </a:t>
                      </a:r>
                      <a:r>
                        <a:rPr lang="en-US" sz="900" b="1" dirty="0" smtClean="0"/>
                        <a:t> – 16%</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dirty="0" smtClean="0">
                          <a:solidFill>
                            <a:srgbClr val="C00000"/>
                          </a:solidFill>
                        </a:rPr>
                        <a:t>Toyota</a:t>
                      </a:r>
                      <a:r>
                        <a:rPr lang="en-US" sz="900" b="1" baseline="0" dirty="0" smtClean="0">
                          <a:solidFill>
                            <a:srgbClr val="C00000"/>
                          </a:solidFill>
                        </a:rPr>
                        <a:t> </a:t>
                      </a:r>
                      <a:r>
                        <a:rPr lang="en-US" sz="900" b="1" dirty="0" smtClean="0">
                          <a:solidFill>
                            <a:srgbClr val="C00000"/>
                          </a:solidFill>
                        </a:rPr>
                        <a:t>– 19%</a:t>
                      </a:r>
                      <a:endParaRPr lang="en-US" sz="900" b="1" dirty="0">
                        <a:solidFill>
                          <a:srgbClr val="C00000"/>
                        </a:solidFill>
                      </a:endParaRPr>
                    </a:p>
                  </a:txBody>
                  <a:tcPr>
                    <a:lnB w="12700" cap="flat" cmpd="sng" algn="ctr">
                      <a:solidFill>
                        <a:schemeClr val="tx1"/>
                      </a:solidFill>
                      <a:prstDash val="solid"/>
                      <a:round/>
                      <a:headEnd type="none" w="med" len="med"/>
                      <a:tailEnd type="none" w="med" len="med"/>
                    </a:lnB>
                    <a:solidFill>
                      <a:srgbClr val="E6E0EC"/>
                    </a:solidFill>
                  </a:tcPr>
                </a:tc>
                <a:tc>
                  <a:txBody>
                    <a:bodyPr/>
                    <a:lstStyle/>
                    <a:p>
                      <a:pPr algn="ctr"/>
                      <a:r>
                        <a:rPr lang="en-US" sz="900" b="1" dirty="0" smtClean="0">
                          <a:solidFill>
                            <a:srgbClr val="C00000"/>
                          </a:solidFill>
                        </a:rPr>
                        <a:t>Toyota – 23%</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2DCDB"/>
                    </a:solidFill>
                  </a:tcPr>
                </a:tc>
                <a:extLst>
                  <a:ext uri="{0D108BD9-81ED-4DB2-BD59-A6C34878D82A}">
                    <a16:rowId xmlns:a16="http://schemas.microsoft.com/office/drawing/2014/main" val="10023"/>
                  </a:ext>
                </a:extLst>
              </a:tr>
            </a:tbl>
          </a:graphicData>
        </a:graphic>
      </p:graphicFrame>
      <p:graphicFrame>
        <p:nvGraphicFramePr>
          <p:cNvPr id="6" name="Table 5"/>
          <p:cNvGraphicFramePr>
            <a:graphicFrameLocks noGrp="1"/>
          </p:cNvGraphicFramePr>
          <p:nvPr>
            <p:extLst/>
          </p:nvPr>
        </p:nvGraphicFramePr>
        <p:xfrm>
          <a:off x="5867400" y="4114800"/>
          <a:ext cx="3200400" cy="2667000"/>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36676">
                <a:tc gridSpan="4">
                  <a:txBody>
                    <a:bodyPr/>
                    <a:lstStyle/>
                    <a:p>
                      <a:pPr algn="ctr"/>
                      <a:r>
                        <a:rPr lang="en-US" sz="1200" b="1" dirty="0" smtClean="0">
                          <a:solidFill>
                            <a:schemeClr val="accent1">
                              <a:lumMod val="75000"/>
                            </a:schemeClr>
                          </a:solidFill>
                        </a:rPr>
                        <a:t>G A M B L I N G / G A M I N G   P O T E N T I A L</a:t>
                      </a:r>
                      <a:endParaRPr lang="en-US" sz="1200" b="1" dirty="0">
                        <a:solidFill>
                          <a:schemeClr val="accent1">
                            <a:lumMod val="75000"/>
                          </a:schemeClr>
                        </a:solidFill>
                      </a:endParaRPr>
                    </a:p>
                  </a:txBody>
                  <a:tcPr anchor="ctr">
                    <a:solidFill>
                      <a:schemeClr val="bg1">
                        <a:lumMod val="95000"/>
                      </a:schemeClr>
                    </a:solidFill>
                  </a:tcPr>
                </a:tc>
                <a:tc hMerge="1">
                  <a:txBody>
                    <a:bodyPr/>
                    <a:lstStyle/>
                    <a:p>
                      <a:endParaRPr lang="en-US" dirty="0"/>
                    </a:p>
                  </a:txBody>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594418">
                <a:tc>
                  <a:txBody>
                    <a:bodyPr/>
                    <a:lstStyle/>
                    <a:p>
                      <a:pPr algn="ctr"/>
                      <a:endParaRPr lang="en-US" sz="1200" b="1" dirty="0">
                        <a:solidFill>
                          <a:schemeClr val="accent1">
                            <a:lumMod val="75000"/>
                          </a:schemeClr>
                        </a:solidFill>
                      </a:endParaRPr>
                    </a:p>
                  </a:txBody>
                  <a:tcPr anchor="ctr">
                    <a:solidFill>
                      <a:schemeClr val="bg1">
                        <a:lumMod val="95000"/>
                      </a:schemeClr>
                    </a:solidFill>
                  </a:tcPr>
                </a:tc>
                <a:tc>
                  <a:txBody>
                    <a:bodyPr/>
                    <a:lstStyle/>
                    <a:p>
                      <a:pPr algn="ctr"/>
                      <a:r>
                        <a:rPr lang="en-US" sz="1050" b="1" dirty="0" smtClean="0">
                          <a:solidFill>
                            <a:schemeClr val="bg1"/>
                          </a:solidFill>
                        </a:rPr>
                        <a:t>High Frequency</a:t>
                      </a:r>
                      <a:r>
                        <a:rPr lang="en-US" sz="1050" b="1" baseline="0" dirty="0" smtClean="0">
                          <a:solidFill>
                            <a:schemeClr val="bg1"/>
                          </a:solidFill>
                        </a:rPr>
                        <a:t> </a:t>
                      </a:r>
                      <a:r>
                        <a:rPr lang="en-US" sz="1050" b="1" dirty="0" smtClean="0">
                          <a:solidFill>
                            <a:schemeClr val="bg1"/>
                          </a:solidFill>
                        </a:rPr>
                        <a:t>Players</a:t>
                      </a:r>
                    </a:p>
                  </a:txBody>
                  <a:tcPr anchor="ctr">
                    <a:solidFill>
                      <a:schemeClr val="accent1"/>
                    </a:solidFill>
                  </a:tcPr>
                </a:tc>
                <a:tc>
                  <a:txBody>
                    <a:bodyPr/>
                    <a:lstStyle/>
                    <a:p>
                      <a:pPr algn="ctr"/>
                      <a:r>
                        <a:rPr lang="en-US" sz="1050" b="1" dirty="0" smtClean="0">
                          <a:solidFill>
                            <a:schemeClr val="bg1"/>
                          </a:solidFill>
                        </a:rPr>
                        <a:t>Low </a:t>
                      </a:r>
                    </a:p>
                    <a:p>
                      <a:pPr algn="ctr"/>
                      <a:r>
                        <a:rPr lang="en-US" sz="1050" b="1" dirty="0" smtClean="0">
                          <a:solidFill>
                            <a:schemeClr val="bg1"/>
                          </a:solidFill>
                        </a:rPr>
                        <a:t>Frequency Players</a:t>
                      </a:r>
                      <a:endParaRPr lang="en-US" sz="1050" b="1" dirty="0">
                        <a:solidFill>
                          <a:schemeClr val="bg1"/>
                        </a:solidFill>
                      </a:endParaRPr>
                    </a:p>
                  </a:txBody>
                  <a:tcPr anchor="ctr">
                    <a:solidFill>
                      <a:srgbClr val="8064A2"/>
                    </a:solidFill>
                  </a:tcPr>
                </a:tc>
                <a:tc>
                  <a:txBody>
                    <a:bodyPr/>
                    <a:lstStyle/>
                    <a:p>
                      <a:pPr algn="ctr"/>
                      <a:r>
                        <a:rPr lang="en-US" sz="1050" b="1" dirty="0" smtClean="0">
                          <a:solidFill>
                            <a:schemeClr val="bg1"/>
                          </a:solidFill>
                        </a:rPr>
                        <a:t>Non-Players</a:t>
                      </a:r>
                      <a:endParaRPr lang="en-US" sz="1050" b="1" dirty="0">
                        <a:solidFill>
                          <a:schemeClr val="bg1"/>
                        </a:solidFill>
                      </a:endParaRPr>
                    </a:p>
                  </a:txBody>
                  <a:tcPr anchor="ctr">
                    <a:solidFill>
                      <a:srgbClr val="C0504D"/>
                    </a:solidFill>
                  </a:tcPr>
                </a:tc>
                <a:extLst>
                  <a:ext uri="{0D108BD9-81ED-4DB2-BD59-A6C34878D82A}">
                    <a16:rowId xmlns:a16="http://schemas.microsoft.com/office/drawing/2014/main" val="10001"/>
                  </a:ext>
                </a:extLst>
              </a:tr>
              <a:tr h="265208">
                <a:tc>
                  <a:txBody>
                    <a:bodyPr/>
                    <a:lstStyle/>
                    <a:p>
                      <a:pPr algn="r"/>
                      <a:r>
                        <a:rPr lang="en-US" sz="1050" b="1" dirty="0" smtClean="0"/>
                        <a:t>Risk Meter</a:t>
                      </a:r>
                      <a:endParaRPr lang="en-US" sz="1050" b="1" dirty="0"/>
                    </a:p>
                  </a:txBody>
                  <a:tcPr anchor="ctr"/>
                </a:tc>
                <a:tc>
                  <a:txBody>
                    <a:bodyPr/>
                    <a:lstStyle/>
                    <a:p>
                      <a:pPr algn="ctr"/>
                      <a:r>
                        <a:rPr lang="en-US" sz="1050" b="0" i="0" dirty="0" smtClean="0"/>
                        <a:t>13</a:t>
                      </a:r>
                      <a:endParaRPr lang="en-US" sz="1050" b="0" i="0" dirty="0"/>
                    </a:p>
                  </a:txBody>
                  <a:tcPr anchor="ctr">
                    <a:solidFill>
                      <a:schemeClr val="accent1">
                        <a:lumMod val="20000"/>
                        <a:lumOff val="80000"/>
                      </a:schemeClr>
                    </a:solidFill>
                  </a:tcPr>
                </a:tc>
                <a:tc>
                  <a:txBody>
                    <a:bodyPr/>
                    <a:lstStyle/>
                    <a:p>
                      <a:pPr algn="ctr"/>
                      <a:r>
                        <a:rPr lang="en-US" sz="1050" b="0" i="0" dirty="0" smtClean="0"/>
                        <a:t>12</a:t>
                      </a:r>
                      <a:endParaRPr lang="en-US" sz="1050" b="0" i="0" dirty="0"/>
                    </a:p>
                  </a:txBody>
                  <a:tcPr anchor="ctr">
                    <a:solidFill>
                      <a:srgbClr val="E6E0EC"/>
                    </a:solidFill>
                  </a:tcPr>
                </a:tc>
                <a:tc>
                  <a:txBody>
                    <a:bodyPr/>
                    <a:lstStyle/>
                    <a:p>
                      <a:pPr algn="ctr"/>
                      <a:r>
                        <a:rPr lang="en-US" sz="1050" b="0" i="0" dirty="0" smtClean="0"/>
                        <a:t>11</a:t>
                      </a:r>
                      <a:endParaRPr lang="en-US" sz="1050" b="0" i="0" dirty="0"/>
                    </a:p>
                  </a:txBody>
                  <a:tcPr anchor="ctr">
                    <a:solidFill>
                      <a:srgbClr val="F2DCDB"/>
                    </a:solidFill>
                  </a:tcPr>
                </a:tc>
                <a:extLst>
                  <a:ext uri="{0D108BD9-81ED-4DB2-BD59-A6C34878D82A}">
                    <a16:rowId xmlns:a16="http://schemas.microsoft.com/office/drawing/2014/main" val="10002"/>
                  </a:ext>
                </a:extLst>
              </a:tr>
              <a:tr h="602745">
                <a:tc>
                  <a:txBody>
                    <a:bodyPr/>
                    <a:lstStyle/>
                    <a:p>
                      <a:pPr algn="r"/>
                      <a:r>
                        <a:rPr lang="en-US" sz="1050" b="1" dirty="0" smtClean="0"/>
                        <a:t>Gaming/ Gambling Tendency</a:t>
                      </a:r>
                      <a:endParaRPr lang="en-US" sz="1050" b="1" dirty="0"/>
                    </a:p>
                  </a:txBody>
                  <a:tcPr anchor="ctr"/>
                </a:tc>
                <a:tc>
                  <a:txBody>
                    <a:bodyPr/>
                    <a:lstStyle/>
                    <a:p>
                      <a:pPr algn="ctr"/>
                      <a:r>
                        <a:rPr lang="en-US" sz="1050" b="0" i="0" dirty="0" smtClean="0"/>
                        <a:t>15</a:t>
                      </a:r>
                      <a:endParaRPr lang="en-US" sz="1050" b="0" i="0" dirty="0"/>
                    </a:p>
                  </a:txBody>
                  <a:tcPr anchor="ctr">
                    <a:solidFill>
                      <a:schemeClr val="accent1">
                        <a:lumMod val="20000"/>
                        <a:lumOff val="80000"/>
                      </a:schemeClr>
                    </a:solidFill>
                  </a:tcPr>
                </a:tc>
                <a:tc>
                  <a:txBody>
                    <a:bodyPr/>
                    <a:lstStyle/>
                    <a:p>
                      <a:pPr algn="ctr"/>
                      <a:r>
                        <a:rPr lang="en-US" sz="1050" b="0" i="0" dirty="0" smtClean="0"/>
                        <a:t>14</a:t>
                      </a:r>
                      <a:endParaRPr lang="en-US" sz="1050" b="0" i="0" dirty="0"/>
                    </a:p>
                  </a:txBody>
                  <a:tcPr anchor="ctr">
                    <a:solidFill>
                      <a:srgbClr val="E6E0EC"/>
                    </a:solidFill>
                  </a:tcPr>
                </a:tc>
                <a:tc>
                  <a:txBody>
                    <a:bodyPr/>
                    <a:lstStyle/>
                    <a:p>
                      <a:pPr algn="ctr"/>
                      <a:r>
                        <a:rPr lang="en-US" sz="1050" b="0" i="0" dirty="0" smtClean="0"/>
                        <a:t>11</a:t>
                      </a:r>
                      <a:endParaRPr lang="en-US" sz="1050" b="0" i="0" dirty="0"/>
                    </a:p>
                  </a:txBody>
                  <a:tcPr anchor="ctr">
                    <a:solidFill>
                      <a:srgbClr val="F2DCDB"/>
                    </a:solidFill>
                  </a:tcPr>
                </a:tc>
                <a:extLst>
                  <a:ext uri="{0D108BD9-81ED-4DB2-BD59-A6C34878D82A}">
                    <a16:rowId xmlns:a16="http://schemas.microsoft.com/office/drawing/2014/main" val="10003"/>
                  </a:ext>
                </a:extLst>
              </a:tr>
              <a:tr h="602745">
                <a:tc>
                  <a:txBody>
                    <a:bodyPr/>
                    <a:lstStyle/>
                    <a:p>
                      <a:pPr algn="r"/>
                      <a:r>
                        <a:rPr lang="en-US" sz="1050" b="1" dirty="0" smtClean="0"/>
                        <a:t>Maryland Lottery Perception</a:t>
                      </a:r>
                      <a:endParaRPr lang="en-US" sz="1050" b="1" dirty="0"/>
                    </a:p>
                  </a:txBody>
                  <a:tcPr anchor="ctr"/>
                </a:tc>
                <a:tc>
                  <a:txBody>
                    <a:bodyPr/>
                    <a:lstStyle/>
                    <a:p>
                      <a:pPr algn="ctr"/>
                      <a:r>
                        <a:rPr lang="en-US" sz="1050" b="0" i="0" dirty="0" smtClean="0"/>
                        <a:t>32</a:t>
                      </a:r>
                      <a:endParaRPr lang="en-US" sz="1050" b="0" i="0" dirty="0"/>
                    </a:p>
                  </a:txBody>
                  <a:tcPr anchor="ctr">
                    <a:solidFill>
                      <a:schemeClr val="accent1">
                        <a:lumMod val="20000"/>
                        <a:lumOff val="80000"/>
                      </a:schemeClr>
                    </a:solidFill>
                  </a:tcPr>
                </a:tc>
                <a:tc>
                  <a:txBody>
                    <a:bodyPr/>
                    <a:lstStyle/>
                    <a:p>
                      <a:pPr algn="ctr"/>
                      <a:r>
                        <a:rPr lang="en-US" sz="1050" b="0" i="0" dirty="0" smtClean="0"/>
                        <a:t>30</a:t>
                      </a:r>
                      <a:endParaRPr lang="en-US" sz="1050" b="0" i="0" dirty="0"/>
                    </a:p>
                  </a:txBody>
                  <a:tcPr anchor="ctr">
                    <a:solidFill>
                      <a:srgbClr val="E6E0EC"/>
                    </a:solidFill>
                  </a:tcPr>
                </a:tc>
                <a:tc>
                  <a:txBody>
                    <a:bodyPr/>
                    <a:lstStyle/>
                    <a:p>
                      <a:pPr algn="ctr"/>
                      <a:r>
                        <a:rPr lang="en-US" sz="1050" b="0" i="0" dirty="0" smtClean="0"/>
                        <a:t>22</a:t>
                      </a:r>
                      <a:endParaRPr lang="en-US" sz="1050" b="0" i="0" dirty="0"/>
                    </a:p>
                  </a:txBody>
                  <a:tcPr anchor="ctr">
                    <a:solidFill>
                      <a:srgbClr val="F2DCDB"/>
                    </a:solidFill>
                  </a:tcPr>
                </a:tc>
                <a:extLst>
                  <a:ext uri="{0D108BD9-81ED-4DB2-BD59-A6C34878D82A}">
                    <a16:rowId xmlns:a16="http://schemas.microsoft.com/office/drawing/2014/main" val="10004"/>
                  </a:ext>
                </a:extLst>
              </a:tr>
              <a:tr h="265208">
                <a:tc>
                  <a:txBody>
                    <a:bodyPr/>
                    <a:lstStyle/>
                    <a:p>
                      <a:pPr algn="r"/>
                      <a:r>
                        <a:rPr lang="en-US" sz="1050" b="1" dirty="0" smtClean="0">
                          <a:solidFill>
                            <a:schemeClr val="tx1"/>
                          </a:solidFill>
                        </a:rPr>
                        <a:t>Total Score</a:t>
                      </a:r>
                      <a:endParaRPr lang="en-US" sz="1050" b="1" dirty="0">
                        <a:solidFill>
                          <a:schemeClr val="tx1"/>
                        </a:solidFill>
                      </a:endParaRPr>
                    </a:p>
                  </a:txBody>
                  <a:tcPr anchor="ctr">
                    <a:noFill/>
                  </a:tcPr>
                </a:tc>
                <a:tc>
                  <a:txBody>
                    <a:bodyPr/>
                    <a:lstStyle/>
                    <a:p>
                      <a:pPr algn="ctr"/>
                      <a:r>
                        <a:rPr lang="en-US" sz="1050" b="1" i="0" dirty="0" smtClean="0"/>
                        <a:t>60</a:t>
                      </a:r>
                      <a:endParaRPr lang="en-US" sz="1050" b="1" i="0" dirty="0"/>
                    </a:p>
                  </a:txBody>
                  <a:tcPr anchor="ctr">
                    <a:solidFill>
                      <a:schemeClr val="accent1">
                        <a:lumMod val="20000"/>
                        <a:lumOff val="80000"/>
                      </a:schemeClr>
                    </a:solidFill>
                  </a:tcPr>
                </a:tc>
                <a:tc>
                  <a:txBody>
                    <a:bodyPr/>
                    <a:lstStyle/>
                    <a:p>
                      <a:pPr algn="ctr"/>
                      <a:r>
                        <a:rPr lang="en-US" sz="1050" b="1" i="0" dirty="0" smtClean="0"/>
                        <a:t>56</a:t>
                      </a:r>
                      <a:endParaRPr lang="en-US" sz="1050" b="1" i="0" dirty="0"/>
                    </a:p>
                  </a:txBody>
                  <a:tcPr anchor="ctr">
                    <a:solidFill>
                      <a:srgbClr val="E6E0EC"/>
                    </a:solidFill>
                  </a:tcPr>
                </a:tc>
                <a:tc>
                  <a:txBody>
                    <a:bodyPr/>
                    <a:lstStyle/>
                    <a:p>
                      <a:pPr algn="ctr"/>
                      <a:r>
                        <a:rPr lang="en-US" sz="1050" b="1" i="0" dirty="0" smtClean="0"/>
                        <a:t>44</a:t>
                      </a:r>
                      <a:endParaRPr lang="en-US" sz="1050" b="1" i="0" dirty="0"/>
                    </a:p>
                  </a:txBody>
                  <a:tcPr anchor="ctr">
                    <a:solidFill>
                      <a:srgbClr val="F2DCDB"/>
                    </a:solidFill>
                  </a:tcP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4892998"/>
              </p:ext>
            </p:extLst>
          </p:nvPr>
        </p:nvGraphicFramePr>
        <p:xfrm>
          <a:off x="5867400" y="1269999"/>
          <a:ext cx="3200400" cy="2768601"/>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267541">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lumMod val="75000"/>
                            </a:schemeClr>
                          </a:solidFill>
                        </a:rPr>
                        <a:t>C U R </a:t>
                      </a:r>
                      <a:r>
                        <a:rPr lang="en-US" sz="1200" b="1" dirty="0" err="1" smtClean="0">
                          <a:solidFill>
                            <a:schemeClr val="accent1">
                              <a:lumMod val="75000"/>
                            </a:schemeClr>
                          </a:solidFill>
                        </a:rPr>
                        <a:t>R</a:t>
                      </a:r>
                      <a:r>
                        <a:rPr lang="en-US" sz="1200" b="1" dirty="0" smtClean="0">
                          <a:solidFill>
                            <a:schemeClr val="accent1">
                              <a:lumMod val="75000"/>
                            </a:schemeClr>
                          </a:solidFill>
                        </a:rPr>
                        <a:t> E N T</a:t>
                      </a:r>
                      <a:r>
                        <a:rPr lang="en-US" sz="1200" b="1" baseline="0" dirty="0" smtClean="0">
                          <a:solidFill>
                            <a:schemeClr val="accent1">
                              <a:lumMod val="75000"/>
                            </a:schemeClr>
                          </a:solidFill>
                        </a:rPr>
                        <a:t>  L O T </a:t>
                      </a:r>
                      <a:r>
                        <a:rPr lang="en-US" sz="1200" b="1" baseline="0" dirty="0" err="1" smtClean="0">
                          <a:solidFill>
                            <a:schemeClr val="accent1">
                              <a:lumMod val="75000"/>
                            </a:schemeClr>
                          </a:solidFill>
                        </a:rPr>
                        <a:t>T</a:t>
                      </a:r>
                      <a:r>
                        <a:rPr lang="en-US" sz="1200" b="1" baseline="0" dirty="0" smtClean="0">
                          <a:solidFill>
                            <a:schemeClr val="accent1">
                              <a:lumMod val="75000"/>
                            </a:schemeClr>
                          </a:solidFill>
                        </a:rPr>
                        <a:t> E R Y  P L A Y</a:t>
                      </a:r>
                      <a:endParaRPr lang="en-US" sz="1200" b="1" dirty="0">
                        <a:solidFill>
                          <a:schemeClr val="accent1">
                            <a:lumMod val="75000"/>
                          </a:schemeClr>
                        </a:solidFill>
                      </a:endParaRPr>
                    </a:p>
                  </a:txBody>
                  <a:tcPr anchor="ctr">
                    <a:solidFill>
                      <a:schemeClr val="bg1">
                        <a:lumMod val="95000"/>
                      </a:schemeClr>
                    </a:solidFill>
                  </a:tcPr>
                </a:tc>
                <a:tc hMerge="1">
                  <a:txBody>
                    <a:bodyPr/>
                    <a:lstStyle/>
                    <a:p>
                      <a:endParaRPr lang="en-US" dirty="0"/>
                    </a:p>
                  </a:txBody>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557376">
                <a:tc>
                  <a:txBody>
                    <a:bodyPr/>
                    <a:lstStyle/>
                    <a:p>
                      <a:pPr algn="ctr"/>
                      <a:endParaRPr lang="en-US" sz="1200" b="1" dirty="0">
                        <a:solidFill>
                          <a:schemeClr val="accent1">
                            <a:lumMod val="75000"/>
                          </a:schemeClr>
                        </a:solidFill>
                      </a:endParaRPr>
                    </a:p>
                  </a:txBody>
                  <a:tcPr anchor="ctr">
                    <a:solidFill>
                      <a:schemeClr val="bg1">
                        <a:lumMod val="95000"/>
                      </a:schemeClr>
                    </a:solidFill>
                  </a:tcPr>
                </a:tc>
                <a:tc>
                  <a:txBody>
                    <a:bodyPr/>
                    <a:lstStyle/>
                    <a:p>
                      <a:pPr algn="ctr"/>
                      <a:r>
                        <a:rPr lang="en-US" sz="1050" b="1" dirty="0" smtClean="0">
                          <a:solidFill>
                            <a:schemeClr val="bg1"/>
                          </a:solidFill>
                        </a:rPr>
                        <a:t>High Frequency</a:t>
                      </a:r>
                      <a:r>
                        <a:rPr lang="en-US" sz="1050" b="1" baseline="0" dirty="0" smtClean="0">
                          <a:solidFill>
                            <a:schemeClr val="bg1"/>
                          </a:solidFill>
                        </a:rPr>
                        <a:t> </a:t>
                      </a:r>
                      <a:r>
                        <a:rPr lang="en-US" sz="1050" b="1" dirty="0" smtClean="0">
                          <a:solidFill>
                            <a:schemeClr val="bg1"/>
                          </a:solidFill>
                        </a:rPr>
                        <a:t>Players</a:t>
                      </a:r>
                    </a:p>
                  </a:txBody>
                  <a:tcPr anchor="ctr">
                    <a:solidFill>
                      <a:schemeClr val="accent1"/>
                    </a:solidFill>
                  </a:tcPr>
                </a:tc>
                <a:tc>
                  <a:txBody>
                    <a:bodyPr/>
                    <a:lstStyle/>
                    <a:p>
                      <a:pPr algn="ctr"/>
                      <a:r>
                        <a:rPr lang="en-US" sz="1050" b="1" dirty="0" smtClean="0">
                          <a:solidFill>
                            <a:schemeClr val="bg1"/>
                          </a:solidFill>
                        </a:rPr>
                        <a:t>Low </a:t>
                      </a:r>
                    </a:p>
                    <a:p>
                      <a:pPr algn="ctr"/>
                      <a:r>
                        <a:rPr lang="en-US" sz="1050" b="1" dirty="0" smtClean="0">
                          <a:solidFill>
                            <a:schemeClr val="bg1"/>
                          </a:solidFill>
                        </a:rPr>
                        <a:t>Frequency Players</a:t>
                      </a:r>
                      <a:endParaRPr lang="en-US" sz="1050" b="1" dirty="0">
                        <a:solidFill>
                          <a:schemeClr val="bg1"/>
                        </a:solidFill>
                      </a:endParaRPr>
                    </a:p>
                  </a:txBody>
                  <a:tcPr anchor="ctr">
                    <a:solidFill>
                      <a:srgbClr val="8064A2"/>
                    </a:solidFill>
                  </a:tcPr>
                </a:tc>
                <a:tc>
                  <a:txBody>
                    <a:bodyPr/>
                    <a:lstStyle/>
                    <a:p>
                      <a:pPr algn="ctr"/>
                      <a:r>
                        <a:rPr lang="en-US" sz="1050" b="1" dirty="0" smtClean="0">
                          <a:solidFill>
                            <a:schemeClr val="bg1"/>
                          </a:solidFill>
                        </a:rPr>
                        <a:t>Non-Players</a:t>
                      </a:r>
                      <a:endParaRPr lang="en-US" sz="1050" b="1" dirty="0">
                        <a:solidFill>
                          <a:schemeClr val="bg1"/>
                        </a:solidFill>
                      </a:endParaRPr>
                    </a:p>
                  </a:txBody>
                  <a:tcPr anchor="ctr">
                    <a:solidFill>
                      <a:schemeClr val="accent2"/>
                    </a:solidFill>
                  </a:tcPr>
                </a:tc>
                <a:extLst>
                  <a:ext uri="{0D108BD9-81ED-4DB2-BD59-A6C34878D82A}">
                    <a16:rowId xmlns:a16="http://schemas.microsoft.com/office/drawing/2014/main" val="10001"/>
                  </a:ext>
                </a:extLst>
              </a:tr>
              <a:tr h="322581">
                <a:tc>
                  <a:txBody>
                    <a:bodyPr/>
                    <a:lstStyle/>
                    <a:p>
                      <a:pPr algn="r"/>
                      <a:r>
                        <a:rPr lang="en-US" sz="1050" b="1" dirty="0" smtClean="0"/>
                        <a:t>Daily</a:t>
                      </a:r>
                      <a:r>
                        <a:rPr lang="en-US" sz="1050" b="1" baseline="0" dirty="0" smtClean="0"/>
                        <a:t> Games</a:t>
                      </a:r>
                      <a:endParaRPr lang="en-US" sz="1050" b="1" dirty="0"/>
                    </a:p>
                  </a:txBody>
                  <a:tcPr anchor="ctr"/>
                </a:tc>
                <a:tc>
                  <a:txBody>
                    <a:bodyPr/>
                    <a:lstStyle/>
                    <a:p>
                      <a:pPr algn="ctr"/>
                      <a:r>
                        <a:rPr lang="en-US" sz="900" i="0" dirty="0" smtClean="0">
                          <a:solidFill>
                            <a:schemeClr val="tx1"/>
                          </a:solidFill>
                        </a:rPr>
                        <a:t>32%</a:t>
                      </a:r>
                      <a:endParaRPr lang="en-US" sz="900" i="0" dirty="0">
                        <a:solidFill>
                          <a:schemeClr val="tx1"/>
                        </a:solidFill>
                      </a:endParaRPr>
                    </a:p>
                  </a:txBody>
                  <a:tcPr anchor="ctr">
                    <a:solidFill>
                      <a:schemeClr val="accent1">
                        <a:lumMod val="20000"/>
                        <a:lumOff val="80000"/>
                      </a:schemeClr>
                    </a:solidFill>
                  </a:tcPr>
                </a:tc>
                <a:tc>
                  <a:txBody>
                    <a:bodyPr/>
                    <a:lstStyle/>
                    <a:p>
                      <a:pPr algn="ctr"/>
                      <a:r>
                        <a:rPr lang="en-US" sz="1050" i="0" dirty="0" smtClean="0">
                          <a:solidFill>
                            <a:schemeClr val="tx1"/>
                          </a:solidFill>
                        </a:rPr>
                        <a:t>6%</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2"/>
                  </a:ext>
                </a:extLst>
              </a:tr>
              <a:tr h="304800">
                <a:tc>
                  <a:txBody>
                    <a:bodyPr/>
                    <a:lstStyle/>
                    <a:p>
                      <a:pPr algn="r"/>
                      <a:r>
                        <a:rPr lang="en-US" sz="1050" b="1" dirty="0" smtClean="0"/>
                        <a:t>Jackpot</a:t>
                      </a:r>
                      <a:endParaRPr lang="en-US" sz="1050" b="1" dirty="0"/>
                    </a:p>
                  </a:txBody>
                  <a:tcPr anchor="ctr"/>
                </a:tc>
                <a:tc>
                  <a:txBody>
                    <a:bodyPr/>
                    <a:lstStyle/>
                    <a:p>
                      <a:pPr algn="ctr"/>
                      <a:r>
                        <a:rPr lang="en-US" sz="900" i="0" dirty="0" smtClean="0">
                          <a:solidFill>
                            <a:schemeClr val="tx1"/>
                          </a:solidFill>
                        </a:rPr>
                        <a:t>85%</a:t>
                      </a:r>
                      <a:endParaRPr lang="en-US" sz="900" i="0" dirty="0">
                        <a:solidFill>
                          <a:schemeClr val="tx1"/>
                        </a:solidFill>
                      </a:endParaRPr>
                    </a:p>
                  </a:txBody>
                  <a:tcPr anchor="ctr">
                    <a:solidFill>
                      <a:schemeClr val="accent1">
                        <a:lumMod val="20000"/>
                        <a:lumOff val="80000"/>
                      </a:schemeClr>
                    </a:solidFill>
                  </a:tcPr>
                </a:tc>
                <a:tc>
                  <a:txBody>
                    <a:bodyPr/>
                    <a:lstStyle/>
                    <a:p>
                      <a:pPr algn="ctr"/>
                      <a:r>
                        <a:rPr lang="en-US" sz="1050" i="0" dirty="0" smtClean="0">
                          <a:solidFill>
                            <a:schemeClr val="tx1"/>
                          </a:solidFill>
                        </a:rPr>
                        <a:t>94%</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3"/>
                  </a:ext>
                </a:extLst>
              </a:tr>
              <a:tr h="304800">
                <a:tc>
                  <a:txBody>
                    <a:bodyPr/>
                    <a:lstStyle/>
                    <a:p>
                      <a:pPr algn="r"/>
                      <a:r>
                        <a:rPr lang="en-US" sz="1050" b="1" dirty="0" smtClean="0"/>
                        <a:t>Scratch-Offs</a:t>
                      </a:r>
                      <a:endParaRPr lang="en-US" sz="1050" b="1" dirty="0"/>
                    </a:p>
                  </a:txBody>
                  <a:tcPr anchor="ctr"/>
                </a:tc>
                <a:tc>
                  <a:txBody>
                    <a:bodyPr/>
                    <a:lstStyle/>
                    <a:p>
                      <a:pPr algn="ctr"/>
                      <a:r>
                        <a:rPr lang="en-US" sz="900" i="0" dirty="0" smtClean="0">
                          <a:solidFill>
                            <a:schemeClr val="tx1"/>
                          </a:solidFill>
                        </a:rPr>
                        <a:t>70%</a:t>
                      </a:r>
                      <a:endParaRPr lang="en-US" sz="900" i="0" dirty="0">
                        <a:solidFill>
                          <a:schemeClr val="tx1"/>
                        </a:solidFill>
                      </a:endParaRPr>
                    </a:p>
                  </a:txBody>
                  <a:tcPr anchor="ctr">
                    <a:solidFill>
                      <a:schemeClr val="accent1">
                        <a:lumMod val="20000"/>
                        <a:lumOff val="80000"/>
                      </a:schemeClr>
                    </a:solidFill>
                  </a:tcPr>
                </a:tc>
                <a:tc>
                  <a:txBody>
                    <a:bodyPr/>
                    <a:lstStyle/>
                    <a:p>
                      <a:pPr algn="ctr"/>
                      <a:r>
                        <a:rPr lang="en-US" sz="1050" i="0" dirty="0" smtClean="0">
                          <a:solidFill>
                            <a:schemeClr val="tx1"/>
                          </a:solidFill>
                        </a:rPr>
                        <a:t>53%</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4"/>
                  </a:ext>
                </a:extLst>
              </a:tr>
              <a:tr h="116841">
                <a:tc>
                  <a:txBody>
                    <a:bodyPr/>
                    <a:lstStyle/>
                    <a:p>
                      <a:pPr algn="r"/>
                      <a:r>
                        <a:rPr lang="en-US" sz="1050" b="1" dirty="0" smtClean="0">
                          <a:solidFill>
                            <a:schemeClr val="tx1"/>
                          </a:solidFill>
                        </a:rPr>
                        <a:t>Monitor</a:t>
                      </a:r>
                      <a:r>
                        <a:rPr lang="en-US" sz="1050" b="1" baseline="0" dirty="0" smtClean="0">
                          <a:solidFill>
                            <a:schemeClr val="tx1"/>
                          </a:solidFill>
                        </a:rPr>
                        <a:t> Games</a:t>
                      </a:r>
                      <a:endParaRPr lang="en-US" sz="1050" b="1" dirty="0">
                        <a:solidFill>
                          <a:schemeClr val="tx1"/>
                        </a:solidFill>
                      </a:endParaRPr>
                    </a:p>
                  </a:txBody>
                  <a:tcPr anchor="ctr">
                    <a:noFill/>
                  </a:tcPr>
                </a:tc>
                <a:tc>
                  <a:txBody>
                    <a:bodyPr/>
                    <a:lstStyle/>
                    <a:p>
                      <a:pPr algn="ctr"/>
                      <a:r>
                        <a:rPr lang="en-US" sz="900" i="0" dirty="0" smtClean="0">
                          <a:solidFill>
                            <a:schemeClr val="tx1"/>
                          </a:solidFill>
                        </a:rPr>
                        <a:t>17%</a:t>
                      </a:r>
                      <a:endParaRPr lang="en-US" sz="900" i="0" dirty="0">
                        <a:solidFill>
                          <a:schemeClr val="tx1"/>
                        </a:solidFill>
                      </a:endParaRPr>
                    </a:p>
                  </a:txBody>
                  <a:tcPr anchor="ctr">
                    <a:solidFill>
                      <a:schemeClr val="accent1">
                        <a:lumMod val="20000"/>
                        <a:lumOff val="80000"/>
                      </a:schemeClr>
                    </a:solidFill>
                  </a:tcPr>
                </a:tc>
                <a:tc>
                  <a:txBody>
                    <a:bodyPr/>
                    <a:lstStyle/>
                    <a:p>
                      <a:pPr algn="ctr"/>
                      <a:r>
                        <a:rPr lang="en-US" sz="1050" i="0" dirty="0" smtClean="0">
                          <a:solidFill>
                            <a:schemeClr val="tx1"/>
                          </a:solidFill>
                        </a:rPr>
                        <a:t>2%</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5"/>
                  </a:ext>
                </a:extLst>
              </a:tr>
              <a:tr h="579120">
                <a:tc>
                  <a:txBody>
                    <a:bodyPr/>
                    <a:lstStyle/>
                    <a:p>
                      <a:pPr algn="r"/>
                      <a:r>
                        <a:rPr lang="en-US" sz="1050" b="1" dirty="0" smtClean="0">
                          <a:solidFill>
                            <a:schemeClr val="tx1"/>
                          </a:solidFill>
                        </a:rPr>
                        <a:t>Total Annual </a:t>
                      </a:r>
                      <a:r>
                        <a:rPr lang="en-US" sz="1050" b="1" baseline="0" dirty="0" smtClean="0">
                          <a:solidFill>
                            <a:schemeClr val="tx1"/>
                          </a:solidFill>
                        </a:rPr>
                        <a:t>Spend</a:t>
                      </a:r>
                      <a:endParaRPr lang="en-US" sz="1050" b="1" dirty="0">
                        <a:solidFill>
                          <a:schemeClr val="tx1"/>
                        </a:solidFill>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tx1"/>
                          </a:solidFill>
                        </a:rPr>
                        <a:t>$414</a:t>
                      </a:r>
                      <a:endParaRPr lang="en-US" sz="1050" b="1" dirty="0">
                        <a:solidFill>
                          <a:schemeClr val="tx1"/>
                        </a:solidFill>
                      </a:endParaRP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tx1"/>
                          </a:solidFill>
                        </a:rPr>
                        <a:t>$60</a:t>
                      </a:r>
                      <a:endParaRPr lang="en-US" sz="1050" b="1"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4138755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6446225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278" name="think-cell Slide" r:id="rId4" imgW="381" imgH="381" progId="TCLayout.ActiveDocument.1">
                  <p:embed/>
                </p:oleObj>
              </mc:Choice>
              <mc:Fallback>
                <p:oleObj name="think-cell Slide" r:id="rId4" imgW="381" imgH="38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Text Placeholder 1"/>
          <p:cNvSpPr>
            <a:spLocks noGrp="1"/>
          </p:cNvSpPr>
          <p:nvPr>
            <p:ph type="body" sz="quarter" idx="10"/>
          </p:nvPr>
        </p:nvSpPr>
        <p:spPr>
          <a:xfrm>
            <a:off x="152400" y="152403"/>
            <a:ext cx="8991600" cy="685800"/>
          </a:xfrm>
        </p:spPr>
        <p:txBody>
          <a:bodyPr/>
          <a:lstStyle/>
          <a:p>
            <a:pPr eaLnBrk="1" hangingPunct="1">
              <a:lnSpc>
                <a:spcPct val="70000"/>
              </a:lnSpc>
            </a:pPr>
            <a:r>
              <a:rPr lang="en-US" sz="4000" dirty="0" smtClean="0">
                <a:solidFill>
                  <a:schemeClr val="tx1"/>
                </a:solidFill>
              </a:rPr>
              <a:t>Profile Comparison</a:t>
            </a:r>
          </a:p>
          <a:p>
            <a:pPr eaLnBrk="1" hangingPunct="1">
              <a:lnSpc>
                <a:spcPct val="70000"/>
              </a:lnSpc>
            </a:pPr>
            <a:r>
              <a:rPr lang="en-US" sz="2800" b="0" i="1" dirty="0" smtClean="0">
                <a:solidFill>
                  <a:schemeClr val="tx1"/>
                </a:solidFill>
              </a:rPr>
              <a:t>RURAL / HIGH INCOME </a:t>
            </a:r>
          </a:p>
        </p:txBody>
      </p:sp>
      <p:graphicFrame>
        <p:nvGraphicFramePr>
          <p:cNvPr id="3" name="Table 2"/>
          <p:cNvGraphicFramePr>
            <a:graphicFrameLocks noGrp="1"/>
          </p:cNvGraphicFramePr>
          <p:nvPr>
            <p:extLst>
              <p:ext uri="{D42A27DB-BD31-4B8C-83A1-F6EECF244321}">
                <p14:modId xmlns:p14="http://schemas.microsoft.com/office/powerpoint/2010/main" val="3100675035"/>
              </p:ext>
            </p:extLst>
          </p:nvPr>
        </p:nvGraphicFramePr>
        <p:xfrm>
          <a:off x="76200" y="1278466"/>
          <a:ext cx="5690907" cy="5587104"/>
        </p:xfrm>
        <a:graphic>
          <a:graphicData uri="http://schemas.openxmlformats.org/drawingml/2006/table">
            <a:tbl>
              <a:tblPr firstRow="1" bandRow="1">
                <a:tableStyleId>{5940675A-B579-460E-94D1-54222C63F5DA}</a:tableStyleId>
              </a:tblPr>
              <a:tblGrid>
                <a:gridCol w="304889">
                  <a:extLst>
                    <a:ext uri="{9D8B030D-6E8A-4147-A177-3AD203B41FA5}">
                      <a16:colId xmlns:a16="http://schemas.microsoft.com/office/drawing/2014/main" val="20000"/>
                    </a:ext>
                  </a:extLst>
                </a:gridCol>
                <a:gridCol w="1327467">
                  <a:extLst>
                    <a:ext uri="{9D8B030D-6E8A-4147-A177-3AD203B41FA5}">
                      <a16:colId xmlns:a16="http://schemas.microsoft.com/office/drawing/2014/main" val="20001"/>
                    </a:ext>
                  </a:extLst>
                </a:gridCol>
                <a:gridCol w="1333817">
                  <a:extLst>
                    <a:ext uri="{9D8B030D-6E8A-4147-A177-3AD203B41FA5}">
                      <a16:colId xmlns:a16="http://schemas.microsoft.com/office/drawing/2014/main" val="20002"/>
                    </a:ext>
                  </a:extLst>
                </a:gridCol>
                <a:gridCol w="1353134">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tblGrid>
              <a:tr h="432590">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1100" b="1" dirty="0" smtClean="0">
                          <a:solidFill>
                            <a:schemeClr val="bg1"/>
                          </a:solidFill>
                        </a:rPr>
                        <a:t>High Frequency Players</a:t>
                      </a:r>
                    </a:p>
                  </a:txBody>
                  <a:tcPr>
                    <a:lnT w="12700" cap="flat" cmpd="sng" algn="ctr">
                      <a:solidFill>
                        <a:schemeClr val="tx1"/>
                      </a:solidFill>
                      <a:prstDash val="solid"/>
                      <a:round/>
                      <a:headEnd type="none" w="med" len="med"/>
                      <a:tailEnd type="none" w="med" len="med"/>
                    </a:lnT>
                    <a:solidFill>
                      <a:schemeClr val="accent1"/>
                    </a:solidFill>
                  </a:tcPr>
                </a:tc>
                <a:tc>
                  <a:txBody>
                    <a:bodyPr/>
                    <a:lstStyle/>
                    <a:p>
                      <a:pPr algn="ctr"/>
                      <a:r>
                        <a:rPr lang="en-US" sz="1100" b="1" dirty="0" smtClean="0">
                          <a:solidFill>
                            <a:schemeClr val="bg1"/>
                          </a:solidFill>
                        </a:rPr>
                        <a:t>Low Frequency Players</a:t>
                      </a:r>
                      <a:endParaRPr lang="en-US" sz="1100" b="1" dirty="0">
                        <a:solidFill>
                          <a:schemeClr val="bg1"/>
                        </a:solidFill>
                      </a:endParaRPr>
                    </a:p>
                  </a:txBody>
                  <a:tcPr>
                    <a:lnT w="12700" cap="flat" cmpd="sng" algn="ctr">
                      <a:solidFill>
                        <a:schemeClr val="tx1"/>
                      </a:solidFill>
                      <a:prstDash val="solid"/>
                      <a:round/>
                      <a:headEnd type="none" w="med" len="med"/>
                      <a:tailEnd type="none" w="med" len="med"/>
                    </a:lnT>
                    <a:solidFill>
                      <a:schemeClr val="accent4"/>
                    </a:solidFill>
                  </a:tcPr>
                </a:tc>
                <a:tc>
                  <a:txBody>
                    <a:bodyPr/>
                    <a:lstStyle/>
                    <a:p>
                      <a:pPr algn="ctr"/>
                      <a:r>
                        <a:rPr lang="en-US" sz="1100" b="1" dirty="0" smtClean="0">
                          <a:solidFill>
                            <a:schemeClr val="bg1"/>
                          </a:solidFill>
                        </a:rPr>
                        <a:t>Non-Players</a:t>
                      </a:r>
                      <a:endParaRPr lang="en-US" sz="1100" b="1" dirty="0">
                        <a:solidFill>
                          <a:schemeClr val="bg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C0504D"/>
                    </a:solidFill>
                  </a:tcPr>
                </a:tc>
                <a:extLst>
                  <a:ext uri="{0D108BD9-81ED-4DB2-BD59-A6C34878D82A}">
                    <a16:rowId xmlns:a16="http://schemas.microsoft.com/office/drawing/2014/main" val="10000"/>
                  </a:ext>
                </a:extLst>
              </a:tr>
              <a:tr h="224792">
                <a:tc rowSpan="13">
                  <a:txBody>
                    <a:bodyPr/>
                    <a:lstStyle/>
                    <a:p>
                      <a:pPr algn="ctr"/>
                      <a:r>
                        <a:rPr lang="en-US" sz="1050" b="1" dirty="0" smtClean="0">
                          <a:solidFill>
                            <a:schemeClr val="accent1">
                              <a:lumMod val="75000"/>
                            </a:schemeClr>
                          </a:solidFill>
                        </a:rPr>
                        <a:t>DEMOGRAPHICS</a:t>
                      </a:r>
                      <a:endParaRPr lang="en-US" sz="1050" b="1" dirty="0">
                        <a:solidFill>
                          <a:schemeClr val="accent1">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ct val="95000"/>
                        </a:lnSpc>
                      </a:pP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56 years</a:t>
                      </a:r>
                      <a:endParaRPr lang="en-US" sz="900" b="1" dirty="0"/>
                    </a:p>
                  </a:txBody>
                  <a:tcPr>
                    <a:solidFill>
                      <a:schemeClr val="accent5">
                        <a:lumMod val="20000"/>
                        <a:lumOff val="80000"/>
                      </a:schemeClr>
                    </a:solidFill>
                  </a:tcPr>
                </a:tc>
                <a:tc>
                  <a:txBody>
                    <a:bodyPr/>
                    <a:lstStyle/>
                    <a:p>
                      <a:pPr algn="ctr"/>
                      <a:r>
                        <a:rPr lang="en-US" sz="900" b="1" dirty="0" smtClean="0"/>
                        <a:t>50 years</a:t>
                      </a:r>
                      <a:endParaRPr lang="en-US" sz="900" b="1" dirty="0"/>
                    </a:p>
                  </a:txBody>
                  <a:tcPr>
                    <a:solidFill>
                      <a:schemeClr val="accent4">
                        <a:lumMod val="20000"/>
                        <a:lumOff val="80000"/>
                      </a:schemeClr>
                    </a:solidFill>
                  </a:tcPr>
                </a:tc>
                <a:tc>
                  <a:txBody>
                    <a:bodyPr/>
                    <a:lstStyle/>
                    <a:p>
                      <a:pPr algn="ctr"/>
                      <a:r>
                        <a:rPr lang="en-US" sz="900" b="1" dirty="0" smtClean="0"/>
                        <a:t>51 years</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01"/>
                  </a:ext>
                </a:extLst>
              </a:tr>
              <a:tr h="224792">
                <a:tc vMerge="1">
                  <a:txBody>
                    <a:bodyPr/>
                    <a:lstStyle/>
                    <a:p>
                      <a:pPr algn="r"/>
                      <a:endParaRPr lang="en-US" sz="900" b="1" dirty="0"/>
                    </a:p>
                  </a:txBody>
                  <a:tcPr/>
                </a:tc>
                <a:tc>
                  <a:txBody>
                    <a:bodyPr/>
                    <a:lstStyle/>
                    <a:p>
                      <a:pPr algn="r">
                        <a:lnSpc>
                          <a:spcPct val="95000"/>
                        </a:lnSpc>
                      </a:pP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Male – 67%</a:t>
                      </a:r>
                      <a:endParaRPr lang="en-US" sz="900" b="1" dirty="0"/>
                    </a:p>
                  </a:txBody>
                  <a:tcPr>
                    <a:solidFill>
                      <a:schemeClr val="accent5">
                        <a:lumMod val="20000"/>
                        <a:lumOff val="80000"/>
                      </a:schemeClr>
                    </a:solidFill>
                  </a:tcPr>
                </a:tc>
                <a:tc>
                  <a:txBody>
                    <a:bodyPr/>
                    <a:lstStyle/>
                    <a:p>
                      <a:pPr algn="ctr"/>
                      <a:r>
                        <a:rPr lang="en-US" sz="900" b="1" dirty="0" smtClean="0"/>
                        <a:t>Male – 63%</a:t>
                      </a:r>
                      <a:endParaRPr lang="en-US" sz="900" b="1" dirty="0"/>
                    </a:p>
                  </a:txBody>
                  <a:tcPr>
                    <a:solidFill>
                      <a:schemeClr val="accent4">
                        <a:lumMod val="20000"/>
                        <a:lumOff val="80000"/>
                      </a:schemeClr>
                    </a:solidFill>
                  </a:tcPr>
                </a:tc>
                <a:tc>
                  <a:txBody>
                    <a:bodyPr/>
                    <a:lstStyle/>
                    <a:p>
                      <a:pPr algn="ctr"/>
                      <a:r>
                        <a:rPr lang="en-US" sz="900" b="1" dirty="0" smtClean="0">
                          <a:solidFill>
                            <a:srgbClr val="C00000"/>
                          </a:solidFill>
                        </a:rPr>
                        <a:t>Female</a:t>
                      </a:r>
                      <a:r>
                        <a:rPr lang="en-US" sz="900" b="1" baseline="0" dirty="0" smtClean="0">
                          <a:solidFill>
                            <a:srgbClr val="C00000"/>
                          </a:solidFill>
                        </a:rPr>
                        <a:t>  </a:t>
                      </a:r>
                      <a:r>
                        <a:rPr lang="en-US" sz="900" b="1" dirty="0" smtClean="0">
                          <a:solidFill>
                            <a:srgbClr val="C00000"/>
                          </a:solidFill>
                        </a:rPr>
                        <a:t>– 52%</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02"/>
                  </a:ext>
                </a:extLst>
              </a:tr>
              <a:tr h="224792">
                <a:tc vMerge="1">
                  <a:txBody>
                    <a:bodyPr/>
                    <a:lstStyle/>
                    <a:p>
                      <a:pPr algn="r"/>
                      <a:endParaRPr lang="en-US" sz="900" b="1" dirty="0"/>
                    </a:p>
                  </a:txBody>
                  <a:tcPr/>
                </a:tc>
                <a:tc>
                  <a:txBody>
                    <a:bodyPr/>
                    <a:lstStyle/>
                    <a:p>
                      <a:pPr algn="r">
                        <a:lnSpc>
                          <a:spcPct val="95000"/>
                        </a:lnSpc>
                      </a:pP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 – 73%</a:t>
                      </a:r>
                      <a:endParaRPr lang="en-US" sz="900" b="1" dirty="0"/>
                    </a:p>
                  </a:txBody>
                  <a:tcPr>
                    <a:solidFill>
                      <a:schemeClr val="accent5">
                        <a:lumMod val="20000"/>
                        <a:lumOff val="80000"/>
                      </a:schemeClr>
                    </a:solidFill>
                  </a:tcPr>
                </a:tc>
                <a:tc>
                  <a:txBody>
                    <a:bodyPr/>
                    <a:lstStyle/>
                    <a:p>
                      <a:pPr algn="ctr"/>
                      <a:r>
                        <a:rPr lang="en-US" sz="900" b="1" dirty="0" smtClean="0"/>
                        <a:t>White – 81%</a:t>
                      </a:r>
                      <a:endParaRPr lang="en-US" sz="900" b="1" dirty="0"/>
                    </a:p>
                  </a:txBody>
                  <a:tcPr>
                    <a:solidFill>
                      <a:schemeClr val="accent4">
                        <a:lumMod val="20000"/>
                        <a:lumOff val="80000"/>
                      </a:schemeClr>
                    </a:solidFill>
                  </a:tcPr>
                </a:tc>
                <a:tc>
                  <a:txBody>
                    <a:bodyPr/>
                    <a:lstStyle/>
                    <a:p>
                      <a:pPr algn="ctr"/>
                      <a:r>
                        <a:rPr lang="en-US" sz="900" b="1" dirty="0" smtClean="0"/>
                        <a:t>White</a:t>
                      </a:r>
                      <a:r>
                        <a:rPr lang="en-US" sz="900" b="1" baseline="0" dirty="0" smtClean="0"/>
                        <a:t> </a:t>
                      </a:r>
                      <a:r>
                        <a:rPr lang="en-US" sz="900" b="1" dirty="0" smtClean="0"/>
                        <a:t> – 86%</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03"/>
                  </a:ext>
                </a:extLst>
              </a:tr>
              <a:tr h="224792">
                <a:tc vMerge="1">
                  <a:txBody>
                    <a:bodyPr/>
                    <a:lstStyle/>
                    <a:p>
                      <a:pPr algn="r"/>
                      <a:endParaRPr lang="en-US" sz="900" b="1" dirty="0"/>
                    </a:p>
                  </a:txBody>
                  <a:tcPr/>
                </a:tc>
                <a:tc>
                  <a:txBody>
                    <a:bodyPr/>
                    <a:lstStyle/>
                    <a:p>
                      <a:pPr algn="r">
                        <a:lnSpc>
                          <a:spcPct val="95000"/>
                        </a:lnSpc>
                      </a:pP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SFH – 94%</a:t>
                      </a:r>
                      <a:endParaRPr lang="en-US" sz="900" b="1" dirty="0"/>
                    </a:p>
                  </a:txBody>
                  <a:tcPr>
                    <a:solidFill>
                      <a:schemeClr val="accent5">
                        <a:lumMod val="20000"/>
                        <a:lumOff val="80000"/>
                      </a:schemeClr>
                    </a:solidFill>
                  </a:tcPr>
                </a:tc>
                <a:tc>
                  <a:txBody>
                    <a:bodyPr/>
                    <a:lstStyle/>
                    <a:p>
                      <a:pPr algn="ctr"/>
                      <a:r>
                        <a:rPr lang="en-US" sz="900" b="1" dirty="0" smtClean="0"/>
                        <a:t>SFH – 89%</a:t>
                      </a:r>
                      <a:endParaRPr lang="en-US" sz="900" b="1" dirty="0"/>
                    </a:p>
                  </a:txBody>
                  <a:tcPr>
                    <a:solidFill>
                      <a:schemeClr val="accent4">
                        <a:lumMod val="20000"/>
                        <a:lumOff val="80000"/>
                      </a:schemeClr>
                    </a:solidFill>
                  </a:tcPr>
                </a:tc>
                <a:tc>
                  <a:txBody>
                    <a:bodyPr/>
                    <a:lstStyle/>
                    <a:p>
                      <a:pPr algn="ctr"/>
                      <a:r>
                        <a:rPr lang="en-US" sz="900" b="1" dirty="0" smtClean="0"/>
                        <a:t>SFH – </a:t>
                      </a:r>
                      <a:r>
                        <a:rPr lang="en-US" sz="900" b="1" baseline="0" dirty="0" smtClean="0"/>
                        <a:t> 100</a:t>
                      </a:r>
                      <a:r>
                        <a:rPr lang="en-US" sz="900" b="1" dirty="0" smtClean="0"/>
                        <a:t>%</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04"/>
                  </a:ext>
                </a:extLst>
              </a:tr>
              <a:tr h="224792">
                <a:tc vMerge="1">
                  <a:txBody>
                    <a:bodyPr/>
                    <a:lstStyle/>
                    <a:p>
                      <a:pPr algn="r"/>
                      <a:endParaRPr lang="en-US" sz="900" b="1" dirty="0"/>
                    </a:p>
                  </a:txBody>
                  <a:tcPr/>
                </a:tc>
                <a:tc>
                  <a:txBody>
                    <a:bodyPr/>
                    <a:lstStyle/>
                    <a:p>
                      <a:pPr algn="r">
                        <a:lnSpc>
                          <a:spcPct val="95000"/>
                        </a:lnSpc>
                      </a:pP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$411,000</a:t>
                      </a:r>
                      <a:endParaRPr lang="en-US" sz="900" b="1" dirty="0"/>
                    </a:p>
                  </a:txBody>
                  <a:tcPr>
                    <a:solidFill>
                      <a:schemeClr val="accent5">
                        <a:lumMod val="20000"/>
                        <a:lumOff val="80000"/>
                      </a:schemeClr>
                    </a:solidFill>
                  </a:tcPr>
                </a:tc>
                <a:tc>
                  <a:txBody>
                    <a:bodyPr/>
                    <a:lstStyle/>
                    <a:p>
                      <a:pPr algn="ctr"/>
                      <a:r>
                        <a:rPr lang="en-US" sz="900" b="1" dirty="0" smtClean="0"/>
                        <a:t>$392,000</a:t>
                      </a:r>
                      <a:endParaRPr lang="en-US" sz="900" b="1" dirty="0"/>
                    </a:p>
                  </a:txBody>
                  <a:tcPr>
                    <a:solidFill>
                      <a:schemeClr val="accent4">
                        <a:lumMod val="20000"/>
                        <a:lumOff val="80000"/>
                      </a:schemeClr>
                    </a:solidFill>
                  </a:tcPr>
                </a:tc>
                <a:tc>
                  <a:txBody>
                    <a:bodyPr/>
                    <a:lstStyle/>
                    <a:p>
                      <a:pPr algn="ctr"/>
                      <a:r>
                        <a:rPr lang="en-US" sz="900" b="1" dirty="0" smtClean="0"/>
                        <a:t>$465,000</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05"/>
                  </a:ext>
                </a:extLst>
              </a:tr>
              <a:tr h="224792">
                <a:tc vMerge="1">
                  <a:txBody>
                    <a:bodyPr/>
                    <a:lstStyle/>
                    <a:p>
                      <a:pPr algn="r"/>
                      <a:endParaRPr lang="en-US" sz="900" b="1" dirty="0"/>
                    </a:p>
                  </a:txBody>
                  <a:tcPr/>
                </a:tc>
                <a:tc>
                  <a:txBody>
                    <a:bodyPr/>
                    <a:lstStyle/>
                    <a:p>
                      <a:pPr algn="r">
                        <a:lnSpc>
                          <a:spcPct val="95000"/>
                        </a:lnSpc>
                      </a:pP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Own – 94%</a:t>
                      </a:r>
                      <a:endParaRPr lang="en-US" sz="900" b="1" dirty="0"/>
                    </a:p>
                  </a:txBody>
                  <a:tcPr>
                    <a:solidFill>
                      <a:schemeClr val="accent5">
                        <a:lumMod val="20000"/>
                        <a:lumOff val="80000"/>
                      </a:schemeClr>
                    </a:solidFill>
                  </a:tcPr>
                </a:tc>
                <a:tc>
                  <a:txBody>
                    <a:bodyPr/>
                    <a:lstStyle/>
                    <a:p>
                      <a:pPr algn="ctr"/>
                      <a:r>
                        <a:rPr lang="en-US" sz="900" b="1" dirty="0" smtClean="0"/>
                        <a:t>Own – 96%</a:t>
                      </a:r>
                      <a:endParaRPr lang="en-US" sz="900" b="1" dirty="0"/>
                    </a:p>
                  </a:txBody>
                  <a:tcPr>
                    <a:solidFill>
                      <a:schemeClr val="accent4">
                        <a:lumMod val="20000"/>
                        <a:lumOff val="80000"/>
                      </a:schemeClr>
                    </a:solidFill>
                  </a:tcPr>
                </a:tc>
                <a:tc>
                  <a:txBody>
                    <a:bodyPr/>
                    <a:lstStyle/>
                    <a:p>
                      <a:pPr algn="ctr"/>
                      <a:r>
                        <a:rPr lang="en-US" sz="900" b="1" dirty="0" smtClean="0"/>
                        <a:t>Own – 95%</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06"/>
                  </a:ext>
                </a:extLst>
              </a:tr>
              <a:tr h="224792">
                <a:tc vMerge="1">
                  <a:txBody>
                    <a:bodyPr/>
                    <a:lstStyle/>
                    <a:p>
                      <a:pPr algn="r"/>
                      <a:endParaRPr lang="en-US" sz="900" b="1" dirty="0"/>
                    </a:p>
                  </a:txBody>
                  <a:tcPr/>
                </a:tc>
                <a:tc>
                  <a:txBody>
                    <a:bodyPr/>
                    <a:lstStyle/>
                    <a:p>
                      <a:pPr algn="r">
                        <a:lnSpc>
                          <a:spcPct val="95000"/>
                        </a:lnSpc>
                      </a:pP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Married – 76%</a:t>
                      </a:r>
                      <a:endParaRPr lang="en-US" sz="900" b="1" dirty="0"/>
                    </a:p>
                  </a:txBody>
                  <a:tcPr>
                    <a:solidFill>
                      <a:schemeClr val="accent5">
                        <a:lumMod val="20000"/>
                        <a:lumOff val="80000"/>
                      </a:schemeClr>
                    </a:solidFill>
                  </a:tcPr>
                </a:tc>
                <a:tc>
                  <a:txBody>
                    <a:bodyPr/>
                    <a:lstStyle/>
                    <a:p>
                      <a:pPr algn="ctr"/>
                      <a:r>
                        <a:rPr lang="en-US" sz="900" b="1" dirty="0" smtClean="0"/>
                        <a:t>Married – 85%</a:t>
                      </a:r>
                      <a:endParaRPr lang="en-US" sz="900" b="1" dirty="0"/>
                    </a:p>
                  </a:txBody>
                  <a:tcPr>
                    <a:solidFill>
                      <a:schemeClr val="accent4">
                        <a:lumMod val="20000"/>
                        <a:lumOff val="80000"/>
                      </a:schemeClr>
                    </a:solidFill>
                  </a:tcPr>
                </a:tc>
                <a:tc>
                  <a:txBody>
                    <a:bodyPr/>
                    <a:lstStyle/>
                    <a:p>
                      <a:pPr algn="ctr"/>
                      <a:r>
                        <a:rPr lang="en-US" sz="900" b="1" dirty="0" smtClean="0"/>
                        <a:t>Married – 81%</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07"/>
                  </a:ext>
                </a:extLst>
              </a:tr>
              <a:tr h="224792">
                <a:tc vMerge="1">
                  <a:txBody>
                    <a:bodyPr/>
                    <a:lstStyle/>
                    <a:p>
                      <a:pPr algn="r"/>
                      <a:endParaRPr lang="en-US" sz="900" b="1" dirty="0"/>
                    </a:p>
                  </a:txBody>
                  <a:tcPr/>
                </a:tc>
                <a:tc>
                  <a:txBody>
                    <a:bodyPr/>
                    <a:lstStyle/>
                    <a:p>
                      <a:pPr algn="r">
                        <a:lnSpc>
                          <a:spcPct val="95000"/>
                        </a:lnSpc>
                      </a:pP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21%</a:t>
                      </a:r>
                      <a:endParaRPr lang="en-US" sz="900" b="1" dirty="0"/>
                    </a:p>
                  </a:txBody>
                  <a:tcPr>
                    <a:solidFill>
                      <a:schemeClr val="accent5">
                        <a:lumMod val="20000"/>
                        <a:lumOff val="80000"/>
                      </a:schemeClr>
                    </a:solidFill>
                  </a:tcPr>
                </a:tc>
                <a:tc>
                  <a:txBody>
                    <a:bodyPr/>
                    <a:lstStyle/>
                    <a:p>
                      <a:pPr algn="ctr"/>
                      <a:r>
                        <a:rPr lang="en-US" sz="900" b="1" dirty="0" smtClean="0"/>
                        <a:t>26%</a:t>
                      </a:r>
                      <a:endParaRPr lang="en-US" sz="900" b="1" dirty="0"/>
                    </a:p>
                  </a:txBody>
                  <a:tcPr>
                    <a:solidFill>
                      <a:schemeClr val="accent4">
                        <a:lumMod val="20000"/>
                        <a:lumOff val="80000"/>
                      </a:schemeClr>
                    </a:solidFill>
                  </a:tcPr>
                </a:tc>
                <a:tc>
                  <a:txBody>
                    <a:bodyPr/>
                    <a:lstStyle/>
                    <a:p>
                      <a:pPr algn="ctr"/>
                      <a:r>
                        <a:rPr lang="en-US" sz="900" b="1" dirty="0" smtClean="0"/>
                        <a:t>24%</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08"/>
                  </a:ext>
                </a:extLst>
              </a:tr>
              <a:tr h="224792">
                <a:tc vMerge="1">
                  <a:txBody>
                    <a:bodyPr/>
                    <a:lstStyle/>
                    <a:p>
                      <a:pPr algn="r"/>
                      <a:endParaRPr lang="en-US" sz="900" b="1" dirty="0"/>
                    </a:p>
                  </a:txBody>
                  <a:tcPr/>
                </a:tc>
                <a:tc>
                  <a:txBody>
                    <a:bodyPr/>
                    <a:lstStyle/>
                    <a:p>
                      <a:pPr algn="r">
                        <a:lnSpc>
                          <a:spcPct val="95000"/>
                        </a:lnSpc>
                      </a:pP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baseline="0" dirty="0" smtClean="0"/>
                        <a:t>Some College</a:t>
                      </a:r>
                      <a:r>
                        <a:rPr lang="en-US" sz="900" b="1" dirty="0" smtClean="0"/>
                        <a:t> – 42%</a:t>
                      </a:r>
                      <a:endParaRPr lang="en-US" sz="900" b="1" dirty="0"/>
                    </a:p>
                  </a:txBody>
                  <a:tcPr>
                    <a:solidFill>
                      <a:schemeClr val="accent5">
                        <a:lumMod val="20000"/>
                        <a:lumOff val="80000"/>
                      </a:schemeClr>
                    </a:solidFill>
                  </a:tcPr>
                </a:tc>
                <a:tc>
                  <a:txBody>
                    <a:bodyPr/>
                    <a:lstStyle/>
                    <a:p>
                      <a:pPr algn="ctr"/>
                      <a:r>
                        <a:rPr lang="en-US" sz="900" b="1" baseline="0" dirty="0" smtClean="0"/>
                        <a:t>Some College </a:t>
                      </a:r>
                      <a:r>
                        <a:rPr lang="en-US" sz="900" b="1" dirty="0" smtClean="0"/>
                        <a:t> – 33%</a:t>
                      </a:r>
                      <a:endParaRPr lang="en-US" sz="900" b="1" dirty="0"/>
                    </a:p>
                  </a:txBody>
                  <a:tcPr>
                    <a:solidFill>
                      <a:schemeClr val="accent4">
                        <a:lumMod val="20000"/>
                        <a:lumOff val="80000"/>
                      </a:schemeClr>
                    </a:solidFill>
                  </a:tcPr>
                </a:tc>
                <a:tc>
                  <a:txBody>
                    <a:bodyPr/>
                    <a:lstStyle/>
                    <a:p>
                      <a:pPr algn="ctr"/>
                      <a:r>
                        <a:rPr lang="en-US" sz="900" b="1" dirty="0" smtClean="0">
                          <a:solidFill>
                            <a:srgbClr val="C00000"/>
                          </a:solidFill>
                        </a:rPr>
                        <a:t>4  Years</a:t>
                      </a:r>
                      <a:r>
                        <a:rPr lang="en-US" sz="900" b="1" baseline="0" dirty="0" smtClean="0">
                          <a:solidFill>
                            <a:srgbClr val="C00000"/>
                          </a:solidFill>
                        </a:rPr>
                        <a:t> </a:t>
                      </a:r>
                      <a:r>
                        <a:rPr lang="en-US" sz="900" b="1" dirty="0" smtClean="0">
                          <a:solidFill>
                            <a:srgbClr val="C00000"/>
                          </a:solidFill>
                        </a:rPr>
                        <a:t>college – 48%</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09"/>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Full</a:t>
                      </a:r>
                      <a:r>
                        <a:rPr lang="en-US" sz="900" b="1" baseline="0" dirty="0" smtClean="0"/>
                        <a:t> Time</a:t>
                      </a:r>
                      <a:r>
                        <a:rPr lang="en-US" sz="900" b="1" dirty="0" smtClean="0"/>
                        <a:t> – 67%</a:t>
                      </a:r>
                      <a:endParaRPr lang="en-US" sz="900" b="1" dirty="0"/>
                    </a:p>
                  </a:txBody>
                  <a:tcPr>
                    <a:solidFill>
                      <a:schemeClr val="accent5">
                        <a:lumMod val="20000"/>
                        <a:lumOff val="80000"/>
                      </a:schemeClr>
                    </a:solidFill>
                  </a:tcPr>
                </a:tc>
                <a:tc>
                  <a:txBody>
                    <a:bodyPr/>
                    <a:lstStyle/>
                    <a:p>
                      <a:pPr algn="ctr"/>
                      <a:r>
                        <a:rPr lang="en-US" sz="900" b="1" dirty="0" smtClean="0"/>
                        <a:t>Full</a:t>
                      </a:r>
                      <a:r>
                        <a:rPr lang="en-US" sz="900" b="1" baseline="0" dirty="0" smtClean="0"/>
                        <a:t> Time</a:t>
                      </a:r>
                      <a:r>
                        <a:rPr lang="en-US" sz="900" b="1" dirty="0" smtClean="0"/>
                        <a:t> – 63%</a:t>
                      </a:r>
                      <a:endParaRPr lang="en-US" sz="900" b="1" dirty="0"/>
                    </a:p>
                  </a:txBody>
                  <a:tcPr>
                    <a:solidFill>
                      <a:schemeClr val="accent4">
                        <a:lumMod val="20000"/>
                        <a:lumOff val="80000"/>
                      </a:schemeClr>
                    </a:solidFill>
                  </a:tcPr>
                </a:tc>
                <a:tc>
                  <a:txBody>
                    <a:bodyPr/>
                    <a:lstStyle/>
                    <a:p>
                      <a:pPr algn="ctr"/>
                      <a:r>
                        <a:rPr lang="en-US" sz="900" b="1" dirty="0" smtClean="0"/>
                        <a:t>Full time – 57%</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10"/>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67%</a:t>
                      </a:r>
                      <a:endParaRPr lang="en-US" sz="900" b="1" dirty="0"/>
                    </a:p>
                  </a:txBody>
                  <a:tcPr>
                    <a:solidFill>
                      <a:schemeClr val="accent5">
                        <a:lumMod val="20000"/>
                        <a:lumOff val="80000"/>
                      </a:schemeClr>
                    </a:solidFill>
                  </a:tcPr>
                </a:tc>
                <a:tc>
                  <a:txBody>
                    <a:bodyPr/>
                    <a:lstStyle/>
                    <a:p>
                      <a:pPr algn="ctr"/>
                      <a:r>
                        <a:rPr lang="en-US" sz="900" b="1" dirty="0" smtClean="0"/>
                        <a:t>Professional – 91%</a:t>
                      </a:r>
                      <a:endParaRPr lang="en-US" sz="900" b="1" dirty="0"/>
                    </a:p>
                  </a:txBody>
                  <a:tcPr>
                    <a:solidFill>
                      <a:schemeClr val="accent4">
                        <a:lumMod val="20000"/>
                        <a:lumOff val="80000"/>
                      </a:schemeClr>
                    </a:solidFill>
                  </a:tcPr>
                </a:tc>
                <a:tc>
                  <a:txBody>
                    <a:bodyPr/>
                    <a:lstStyle/>
                    <a:p>
                      <a:pPr algn="ctr"/>
                      <a:r>
                        <a:rPr lang="en-US" sz="900" b="1" dirty="0" smtClean="0"/>
                        <a:t>Professional – 73%</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11"/>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$148,000</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dirty="0" smtClean="0"/>
                        <a:t>$153,000</a:t>
                      </a:r>
                      <a:endParaRPr lang="en-US" sz="900" b="1" dirty="0"/>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1" dirty="0" smtClean="0"/>
                        <a:t>$154,000</a:t>
                      </a:r>
                      <a:endParaRPr lang="en-US" sz="900" b="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2DCDB"/>
                    </a:solidFill>
                  </a:tcPr>
                </a:tc>
                <a:extLst>
                  <a:ext uri="{0D108BD9-81ED-4DB2-BD59-A6C34878D82A}">
                    <a16:rowId xmlns:a16="http://schemas.microsoft.com/office/drawing/2014/main" val="10012"/>
                  </a:ext>
                </a:extLst>
              </a:tr>
              <a:tr h="224792">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100%</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dirty="0" smtClean="0"/>
                        <a:t>96%</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900" b="1" dirty="0" smtClean="0"/>
                        <a:t>100%</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extLst>
                  <a:ext uri="{0D108BD9-81ED-4DB2-BD59-A6C34878D82A}">
                    <a16:rowId xmlns:a16="http://schemas.microsoft.com/office/drawing/2014/main" val="10013"/>
                  </a:ext>
                </a:extLst>
              </a:tr>
              <a:tr h="125314">
                <a:tc>
                  <a:txBody>
                    <a:bodyPr/>
                    <a:lstStyle/>
                    <a:p>
                      <a:pPr algn="ctr"/>
                      <a:endParaRPr lang="en-US" sz="200" b="1" dirty="0"/>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endParaRPr lang="en-US" sz="1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1"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24792">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endParaRPr lang="en-US" sz="1050" b="1"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Watching</a:t>
                      </a:r>
                      <a:r>
                        <a:rPr lang="en-US" sz="900" b="1" baseline="0" dirty="0" smtClean="0"/>
                        <a:t> TV</a:t>
                      </a:r>
                      <a:r>
                        <a:rPr lang="en-US" sz="900" b="1" dirty="0" smtClean="0"/>
                        <a:t> – 79%</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baseline="0" dirty="0" smtClean="0"/>
                        <a:t>Watching TV</a:t>
                      </a:r>
                      <a:r>
                        <a:rPr lang="en-US" sz="900" b="1" dirty="0" smtClean="0"/>
                        <a:t> – 70%</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0EC"/>
                    </a:solidFill>
                  </a:tcPr>
                </a:tc>
                <a:tc>
                  <a:txBody>
                    <a:bodyPr/>
                    <a:lstStyle/>
                    <a:p>
                      <a:pPr algn="ctr"/>
                      <a:r>
                        <a:rPr lang="en-US" sz="900" b="1" dirty="0" smtClean="0"/>
                        <a:t>Watching TV– 81%</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extLst>
                  <a:ext uri="{0D108BD9-81ED-4DB2-BD59-A6C34878D82A}">
                    <a16:rowId xmlns:a16="http://schemas.microsoft.com/office/drawing/2014/main" val="10015"/>
                  </a:ext>
                </a:extLst>
              </a:tr>
              <a:tr h="224792">
                <a:tc vMerge="1">
                  <a:txBody>
                    <a:bodyPr/>
                    <a:lstStyle/>
                    <a:p>
                      <a:endParaRPr lang="en-US"/>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Broadcast</a:t>
                      </a:r>
                      <a:r>
                        <a:rPr lang="en-US" sz="900" b="1" baseline="0" dirty="0" smtClean="0"/>
                        <a:t> TV</a:t>
                      </a:r>
                      <a:r>
                        <a:rPr lang="en-US" sz="900" b="1" dirty="0" smtClean="0"/>
                        <a:t> – 9</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dirty="0" smtClean="0"/>
                        <a:t>Broadcast</a:t>
                      </a:r>
                      <a:r>
                        <a:rPr lang="en-US" sz="900" b="1" baseline="0" dirty="0" smtClean="0"/>
                        <a:t> TV</a:t>
                      </a:r>
                      <a:r>
                        <a:rPr lang="en-US" sz="900" b="1" dirty="0" smtClean="0"/>
                        <a:t> – 9</a:t>
                      </a:r>
                      <a:r>
                        <a:rPr lang="en-US" sz="900" b="1" baseline="0" dirty="0" smtClean="0"/>
                        <a:t>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0EC"/>
                    </a:solidFill>
                  </a:tcPr>
                </a:tc>
                <a:tc>
                  <a:txBody>
                    <a:bodyPr/>
                    <a:lstStyle/>
                    <a:p>
                      <a:pPr algn="ctr"/>
                      <a:r>
                        <a:rPr lang="en-US" sz="900" b="1" dirty="0" smtClean="0">
                          <a:solidFill>
                            <a:srgbClr val="C00000"/>
                          </a:solidFill>
                        </a:rPr>
                        <a:t>Using Internet – 7</a:t>
                      </a:r>
                      <a:r>
                        <a:rPr lang="en-US" sz="900" b="1" baseline="0" dirty="0" smtClean="0">
                          <a:solidFill>
                            <a:srgbClr val="C00000"/>
                          </a:solidFill>
                        </a:rPr>
                        <a:t> hours</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DCDB"/>
                    </a:solidFill>
                  </a:tcPr>
                </a:tc>
                <a:extLst>
                  <a:ext uri="{0D108BD9-81ED-4DB2-BD59-A6C34878D82A}">
                    <a16:rowId xmlns:a16="http://schemas.microsoft.com/office/drawing/2014/main" val="10016"/>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Desktop – 38% of time</a:t>
                      </a:r>
                      <a:endParaRPr lang="en-US" sz="900" b="1" dirty="0"/>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gn="ctr"/>
                      <a:r>
                        <a:rPr lang="en-US" sz="900" b="1" baseline="0" dirty="0" smtClean="0"/>
                        <a:t>Desktop</a:t>
                      </a:r>
                      <a:r>
                        <a:rPr lang="en-US" sz="900" b="1" dirty="0" smtClean="0"/>
                        <a:t> – 42% of time</a:t>
                      </a:r>
                      <a:endParaRPr lang="en-US" sz="900" b="1" dirty="0"/>
                    </a:p>
                  </a:txBody>
                  <a:tcPr>
                    <a:lnT w="12700" cap="flat" cmpd="sng" algn="ctr">
                      <a:solidFill>
                        <a:schemeClr val="tx1"/>
                      </a:solidFill>
                      <a:prstDash val="solid"/>
                      <a:round/>
                      <a:headEnd type="none" w="med" len="med"/>
                      <a:tailEnd type="none" w="med" len="med"/>
                    </a:lnT>
                    <a:solidFill>
                      <a:srgbClr val="E6E0EC"/>
                    </a:solidFill>
                  </a:tcPr>
                </a:tc>
                <a:tc>
                  <a:txBody>
                    <a:bodyPr/>
                    <a:lstStyle/>
                    <a:p>
                      <a:pPr algn="ctr"/>
                      <a:r>
                        <a:rPr lang="en-US" sz="900" b="1" dirty="0" smtClean="0"/>
                        <a:t>Desktop – 48% of time</a:t>
                      </a:r>
                      <a:endParaRPr lang="en-US" sz="9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2DCDB"/>
                    </a:solidFill>
                  </a:tcPr>
                </a:tc>
                <a:extLst>
                  <a:ext uri="{0D108BD9-81ED-4DB2-BD59-A6C34878D82A}">
                    <a16:rowId xmlns:a16="http://schemas.microsoft.com/office/drawing/2014/main" val="10017"/>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Laptop – 91%</a:t>
                      </a:r>
                      <a:endParaRPr lang="en-US" sz="900" b="1" dirty="0"/>
                    </a:p>
                  </a:txBody>
                  <a:tcPr>
                    <a:solidFill>
                      <a:schemeClr val="accent5">
                        <a:lumMod val="20000"/>
                        <a:lumOff val="80000"/>
                      </a:schemeClr>
                    </a:solidFill>
                  </a:tcPr>
                </a:tc>
                <a:tc>
                  <a:txBody>
                    <a:bodyPr/>
                    <a:lstStyle/>
                    <a:p>
                      <a:pPr algn="ctr"/>
                      <a:r>
                        <a:rPr lang="en-US" sz="900" b="1" dirty="0" smtClean="0"/>
                        <a:t>Laptop – 85%</a:t>
                      </a:r>
                      <a:endParaRPr lang="en-US" sz="900" b="1" dirty="0"/>
                    </a:p>
                  </a:txBody>
                  <a:tcPr>
                    <a:solidFill>
                      <a:srgbClr val="E6E0EC"/>
                    </a:solidFill>
                  </a:tcPr>
                </a:tc>
                <a:tc>
                  <a:txBody>
                    <a:bodyPr/>
                    <a:lstStyle/>
                    <a:p>
                      <a:pPr algn="ctr"/>
                      <a:r>
                        <a:rPr lang="en-US" sz="900" b="1" dirty="0" smtClean="0">
                          <a:solidFill>
                            <a:srgbClr val="C00000"/>
                          </a:solidFill>
                        </a:rPr>
                        <a:t>Smartphone – 81%</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18"/>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Movies – 82%</a:t>
                      </a:r>
                      <a:endParaRPr lang="en-US" sz="900" b="1" dirty="0"/>
                    </a:p>
                  </a:txBody>
                  <a:tcPr>
                    <a:solidFill>
                      <a:schemeClr val="accent5">
                        <a:lumMod val="20000"/>
                        <a:lumOff val="80000"/>
                      </a:schemeClr>
                    </a:solidFill>
                  </a:tcPr>
                </a:tc>
                <a:tc>
                  <a:txBody>
                    <a:bodyPr/>
                    <a:lstStyle/>
                    <a:p>
                      <a:pPr algn="ctr"/>
                      <a:r>
                        <a:rPr lang="en-US" sz="900" b="1" dirty="0" smtClean="0">
                          <a:solidFill>
                            <a:srgbClr val="C00000"/>
                          </a:solidFill>
                        </a:rPr>
                        <a:t>Comedy – 78%</a:t>
                      </a:r>
                      <a:endParaRPr lang="en-US" sz="900" b="1" dirty="0">
                        <a:solidFill>
                          <a:srgbClr val="C00000"/>
                        </a:solidFill>
                      </a:endParaRPr>
                    </a:p>
                  </a:txBody>
                  <a:tcPr>
                    <a:solidFill>
                      <a:srgbClr val="E6E0EC"/>
                    </a:solidFill>
                  </a:tcPr>
                </a:tc>
                <a:tc>
                  <a:txBody>
                    <a:bodyPr/>
                    <a:lstStyle/>
                    <a:p>
                      <a:pPr algn="ctr"/>
                      <a:r>
                        <a:rPr lang="en-US" sz="900" b="1" dirty="0" smtClean="0">
                          <a:solidFill>
                            <a:srgbClr val="C00000"/>
                          </a:solidFill>
                        </a:rPr>
                        <a:t>Drama – 81%</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19"/>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55%</a:t>
                      </a:r>
                      <a:endParaRPr lang="en-US" sz="900" b="1" dirty="0"/>
                    </a:p>
                  </a:txBody>
                  <a:tcPr>
                    <a:solidFill>
                      <a:schemeClr val="accent5">
                        <a:lumMod val="20000"/>
                        <a:lumOff val="80000"/>
                      </a:schemeClr>
                    </a:solidFill>
                  </a:tcPr>
                </a:tc>
                <a:tc>
                  <a:txBody>
                    <a:bodyPr/>
                    <a:lstStyle/>
                    <a:p>
                      <a:pPr algn="ctr"/>
                      <a:r>
                        <a:rPr lang="en-US" sz="900" b="1" dirty="0" smtClean="0"/>
                        <a:t>Facebook – 70%</a:t>
                      </a:r>
                      <a:endParaRPr lang="en-US" sz="900" b="1" dirty="0"/>
                    </a:p>
                  </a:txBody>
                  <a:tcPr>
                    <a:solidFill>
                      <a:srgbClr val="E6E0EC"/>
                    </a:solidFill>
                  </a:tcPr>
                </a:tc>
                <a:tc>
                  <a:txBody>
                    <a:bodyPr/>
                    <a:lstStyle/>
                    <a:p>
                      <a:pPr algn="ctr"/>
                      <a:r>
                        <a:rPr lang="en-US" sz="900" b="1" dirty="0" smtClean="0"/>
                        <a:t>Facebook – 62%</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20"/>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 – 88%</a:t>
                      </a:r>
                      <a:endParaRPr lang="en-US" sz="900" b="1" dirty="0"/>
                    </a:p>
                  </a:txBody>
                  <a:tcPr>
                    <a:solidFill>
                      <a:schemeClr val="accent5">
                        <a:lumMod val="20000"/>
                        <a:lumOff val="80000"/>
                      </a:schemeClr>
                    </a:solidFill>
                  </a:tcPr>
                </a:tc>
                <a:tc>
                  <a:txBody>
                    <a:bodyPr/>
                    <a:lstStyle/>
                    <a:p>
                      <a:pPr algn="ctr"/>
                      <a:r>
                        <a:rPr lang="en-US" sz="900" b="1" dirty="0" smtClean="0"/>
                        <a:t>Supermarket – 100%</a:t>
                      </a:r>
                      <a:endParaRPr lang="en-US" sz="900" b="1" dirty="0"/>
                    </a:p>
                  </a:txBody>
                  <a:tcPr>
                    <a:solidFill>
                      <a:srgbClr val="E6E0EC"/>
                    </a:solidFill>
                  </a:tcPr>
                </a:tc>
                <a:tc>
                  <a:txBody>
                    <a:bodyPr/>
                    <a:lstStyle/>
                    <a:p>
                      <a:pPr algn="ctr"/>
                      <a:r>
                        <a:rPr lang="en-US" sz="900" b="1" dirty="0" smtClean="0"/>
                        <a:t>Supermarket – 81%</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21"/>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Sedan – 42%</a:t>
                      </a:r>
                      <a:endParaRPr lang="en-US" sz="900" b="1" dirty="0"/>
                    </a:p>
                  </a:txBody>
                  <a:tcPr>
                    <a:solidFill>
                      <a:schemeClr val="accent5">
                        <a:lumMod val="20000"/>
                        <a:lumOff val="80000"/>
                      </a:schemeClr>
                    </a:solidFill>
                  </a:tcPr>
                </a:tc>
                <a:tc>
                  <a:txBody>
                    <a:bodyPr/>
                    <a:lstStyle/>
                    <a:p>
                      <a:pPr algn="ctr"/>
                      <a:r>
                        <a:rPr lang="en-US" sz="900" b="1" dirty="0" smtClean="0"/>
                        <a:t>Sedan – 37%</a:t>
                      </a:r>
                      <a:endParaRPr lang="en-US" sz="900" b="1" dirty="0"/>
                    </a:p>
                  </a:txBody>
                  <a:tcPr>
                    <a:solidFill>
                      <a:srgbClr val="E6E0EC"/>
                    </a:solidFill>
                  </a:tcPr>
                </a:tc>
                <a:tc>
                  <a:txBody>
                    <a:bodyPr/>
                    <a:lstStyle/>
                    <a:p>
                      <a:pPr algn="ctr"/>
                      <a:r>
                        <a:rPr lang="en-US" sz="900" b="1" dirty="0" smtClean="0"/>
                        <a:t>Sedan – 38%</a:t>
                      </a:r>
                      <a:endParaRPr lang="en-US" sz="900" b="1" dirty="0"/>
                    </a:p>
                  </a:txBody>
                  <a:tcPr>
                    <a:lnR w="12700" cap="flat" cmpd="sng" algn="ctr">
                      <a:solidFill>
                        <a:schemeClr val="tx1"/>
                      </a:solidFill>
                      <a:prstDash val="solid"/>
                      <a:round/>
                      <a:headEnd type="none" w="med" len="med"/>
                      <a:tailEnd type="none" w="med" len="med"/>
                    </a:lnR>
                    <a:solidFill>
                      <a:srgbClr val="F2DCDB"/>
                    </a:solidFill>
                  </a:tcPr>
                </a:tc>
                <a:extLst>
                  <a:ext uri="{0D108BD9-81ED-4DB2-BD59-A6C34878D82A}">
                    <a16:rowId xmlns:a16="http://schemas.microsoft.com/office/drawing/2014/main" val="10022"/>
                  </a:ext>
                </a:extLst>
              </a:tr>
              <a:tr h="224792">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95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Honda – 21%</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1" dirty="0" smtClean="0">
                          <a:solidFill>
                            <a:srgbClr val="C00000"/>
                          </a:solidFill>
                        </a:rPr>
                        <a:t>Toyota</a:t>
                      </a:r>
                      <a:r>
                        <a:rPr lang="en-US" sz="900" b="1" baseline="0" dirty="0" smtClean="0">
                          <a:solidFill>
                            <a:srgbClr val="C00000"/>
                          </a:solidFill>
                        </a:rPr>
                        <a:t> </a:t>
                      </a:r>
                      <a:r>
                        <a:rPr lang="en-US" sz="900" b="1" dirty="0" smtClean="0">
                          <a:solidFill>
                            <a:srgbClr val="C00000"/>
                          </a:solidFill>
                        </a:rPr>
                        <a:t>– 22%</a:t>
                      </a:r>
                      <a:endParaRPr lang="en-US" sz="900" b="1" dirty="0">
                        <a:solidFill>
                          <a:srgbClr val="C00000"/>
                        </a:solidFill>
                      </a:endParaRPr>
                    </a:p>
                  </a:txBody>
                  <a:tcPr>
                    <a:lnB w="12700" cap="flat" cmpd="sng" algn="ctr">
                      <a:solidFill>
                        <a:schemeClr val="tx1"/>
                      </a:solidFill>
                      <a:prstDash val="solid"/>
                      <a:round/>
                      <a:headEnd type="none" w="med" len="med"/>
                      <a:tailEnd type="none" w="med" len="med"/>
                    </a:lnB>
                    <a:solidFill>
                      <a:srgbClr val="E6E0EC"/>
                    </a:solidFill>
                  </a:tcPr>
                </a:tc>
                <a:tc>
                  <a:txBody>
                    <a:bodyPr/>
                    <a:lstStyle/>
                    <a:p>
                      <a:pPr algn="ctr"/>
                      <a:r>
                        <a:rPr lang="en-US" sz="900" b="1" dirty="0" smtClean="0">
                          <a:solidFill>
                            <a:srgbClr val="C00000"/>
                          </a:solidFill>
                        </a:rPr>
                        <a:t>Toyota – 33%</a:t>
                      </a:r>
                      <a:endParaRPr lang="en-US" sz="900" b="1" dirty="0">
                        <a:solidFill>
                          <a:srgbClr val="C0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2DCDB"/>
                    </a:solidFill>
                  </a:tcPr>
                </a:tc>
                <a:extLst>
                  <a:ext uri="{0D108BD9-81ED-4DB2-BD59-A6C34878D82A}">
                    <a16:rowId xmlns:a16="http://schemas.microsoft.com/office/drawing/2014/main" val="10023"/>
                  </a:ext>
                </a:extLst>
              </a:tr>
            </a:tbl>
          </a:graphicData>
        </a:graphic>
      </p:graphicFrame>
      <p:graphicFrame>
        <p:nvGraphicFramePr>
          <p:cNvPr id="6" name="Table 5"/>
          <p:cNvGraphicFramePr>
            <a:graphicFrameLocks noGrp="1"/>
          </p:cNvGraphicFramePr>
          <p:nvPr>
            <p:extLst/>
          </p:nvPr>
        </p:nvGraphicFramePr>
        <p:xfrm>
          <a:off x="5867400" y="4114800"/>
          <a:ext cx="3200400" cy="2667000"/>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336676">
                <a:tc gridSpan="4">
                  <a:txBody>
                    <a:bodyPr/>
                    <a:lstStyle/>
                    <a:p>
                      <a:pPr algn="ctr"/>
                      <a:r>
                        <a:rPr lang="en-US" sz="1200" b="1" dirty="0" smtClean="0">
                          <a:solidFill>
                            <a:schemeClr val="accent1">
                              <a:lumMod val="75000"/>
                            </a:schemeClr>
                          </a:solidFill>
                        </a:rPr>
                        <a:t>G A M B L I N G / G A M I N G   P O T E N T I A L</a:t>
                      </a:r>
                      <a:endParaRPr lang="en-US" sz="1200" b="1" dirty="0">
                        <a:solidFill>
                          <a:schemeClr val="accent1">
                            <a:lumMod val="75000"/>
                          </a:schemeClr>
                        </a:solidFill>
                      </a:endParaRPr>
                    </a:p>
                  </a:txBody>
                  <a:tcPr anchor="ctr">
                    <a:solidFill>
                      <a:schemeClr val="bg1">
                        <a:lumMod val="95000"/>
                      </a:schemeClr>
                    </a:solidFill>
                  </a:tcPr>
                </a:tc>
                <a:tc hMerge="1">
                  <a:txBody>
                    <a:bodyPr/>
                    <a:lstStyle/>
                    <a:p>
                      <a:endParaRPr lang="en-US" dirty="0"/>
                    </a:p>
                  </a:txBody>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594418">
                <a:tc>
                  <a:txBody>
                    <a:bodyPr/>
                    <a:lstStyle/>
                    <a:p>
                      <a:pPr algn="ctr"/>
                      <a:endParaRPr lang="en-US" sz="1200" b="1" dirty="0">
                        <a:solidFill>
                          <a:schemeClr val="accent1">
                            <a:lumMod val="75000"/>
                          </a:schemeClr>
                        </a:solidFill>
                      </a:endParaRPr>
                    </a:p>
                  </a:txBody>
                  <a:tcPr anchor="ctr">
                    <a:solidFill>
                      <a:schemeClr val="bg1">
                        <a:lumMod val="95000"/>
                      </a:schemeClr>
                    </a:solidFill>
                  </a:tcPr>
                </a:tc>
                <a:tc>
                  <a:txBody>
                    <a:bodyPr/>
                    <a:lstStyle/>
                    <a:p>
                      <a:pPr algn="ctr"/>
                      <a:r>
                        <a:rPr lang="en-US" sz="1050" b="1" dirty="0" smtClean="0">
                          <a:solidFill>
                            <a:schemeClr val="bg1"/>
                          </a:solidFill>
                        </a:rPr>
                        <a:t>High Frequency</a:t>
                      </a:r>
                      <a:r>
                        <a:rPr lang="en-US" sz="1050" b="1" baseline="0" dirty="0" smtClean="0">
                          <a:solidFill>
                            <a:schemeClr val="bg1"/>
                          </a:solidFill>
                        </a:rPr>
                        <a:t> </a:t>
                      </a:r>
                      <a:r>
                        <a:rPr lang="en-US" sz="1050" b="1" dirty="0" smtClean="0">
                          <a:solidFill>
                            <a:schemeClr val="bg1"/>
                          </a:solidFill>
                        </a:rPr>
                        <a:t>Players</a:t>
                      </a:r>
                    </a:p>
                  </a:txBody>
                  <a:tcPr anchor="ctr">
                    <a:solidFill>
                      <a:schemeClr val="accent1"/>
                    </a:solidFill>
                  </a:tcPr>
                </a:tc>
                <a:tc>
                  <a:txBody>
                    <a:bodyPr/>
                    <a:lstStyle/>
                    <a:p>
                      <a:pPr algn="ctr"/>
                      <a:r>
                        <a:rPr lang="en-US" sz="1050" b="1" dirty="0" smtClean="0">
                          <a:solidFill>
                            <a:schemeClr val="bg1"/>
                          </a:solidFill>
                        </a:rPr>
                        <a:t>Low </a:t>
                      </a:r>
                    </a:p>
                    <a:p>
                      <a:pPr algn="ctr"/>
                      <a:r>
                        <a:rPr lang="en-US" sz="1050" b="1" dirty="0" smtClean="0">
                          <a:solidFill>
                            <a:schemeClr val="bg1"/>
                          </a:solidFill>
                        </a:rPr>
                        <a:t>Frequency Players</a:t>
                      </a:r>
                      <a:endParaRPr lang="en-US" sz="1050" b="1" dirty="0">
                        <a:solidFill>
                          <a:schemeClr val="bg1"/>
                        </a:solidFill>
                      </a:endParaRPr>
                    </a:p>
                  </a:txBody>
                  <a:tcPr anchor="ctr">
                    <a:solidFill>
                      <a:srgbClr val="8064A2"/>
                    </a:solidFill>
                  </a:tcPr>
                </a:tc>
                <a:tc>
                  <a:txBody>
                    <a:bodyPr/>
                    <a:lstStyle/>
                    <a:p>
                      <a:pPr algn="ctr"/>
                      <a:r>
                        <a:rPr lang="en-US" sz="1050" b="1" dirty="0" smtClean="0">
                          <a:solidFill>
                            <a:schemeClr val="bg1"/>
                          </a:solidFill>
                        </a:rPr>
                        <a:t>Non-Players</a:t>
                      </a:r>
                      <a:endParaRPr lang="en-US" sz="1050" b="1" dirty="0">
                        <a:solidFill>
                          <a:schemeClr val="bg1"/>
                        </a:solidFill>
                      </a:endParaRPr>
                    </a:p>
                  </a:txBody>
                  <a:tcPr anchor="ctr">
                    <a:solidFill>
                      <a:srgbClr val="C0504D"/>
                    </a:solidFill>
                  </a:tcPr>
                </a:tc>
                <a:extLst>
                  <a:ext uri="{0D108BD9-81ED-4DB2-BD59-A6C34878D82A}">
                    <a16:rowId xmlns:a16="http://schemas.microsoft.com/office/drawing/2014/main" val="10001"/>
                  </a:ext>
                </a:extLst>
              </a:tr>
              <a:tr h="265208">
                <a:tc>
                  <a:txBody>
                    <a:bodyPr/>
                    <a:lstStyle/>
                    <a:p>
                      <a:pPr algn="r"/>
                      <a:r>
                        <a:rPr lang="en-US" sz="1050" b="1" dirty="0" smtClean="0"/>
                        <a:t>Risk Meter</a:t>
                      </a:r>
                      <a:endParaRPr lang="en-US" sz="1050" b="1" dirty="0"/>
                    </a:p>
                  </a:txBody>
                  <a:tcPr anchor="ctr"/>
                </a:tc>
                <a:tc>
                  <a:txBody>
                    <a:bodyPr/>
                    <a:lstStyle/>
                    <a:p>
                      <a:pPr algn="ctr"/>
                      <a:r>
                        <a:rPr lang="en-US" sz="1050" b="0" i="0" dirty="0" smtClean="0"/>
                        <a:t>13</a:t>
                      </a:r>
                      <a:endParaRPr lang="en-US" sz="1050" b="0" i="0" dirty="0"/>
                    </a:p>
                  </a:txBody>
                  <a:tcPr anchor="ctr">
                    <a:solidFill>
                      <a:schemeClr val="accent1">
                        <a:lumMod val="20000"/>
                        <a:lumOff val="80000"/>
                      </a:schemeClr>
                    </a:solidFill>
                  </a:tcPr>
                </a:tc>
                <a:tc>
                  <a:txBody>
                    <a:bodyPr/>
                    <a:lstStyle/>
                    <a:p>
                      <a:pPr algn="ctr"/>
                      <a:r>
                        <a:rPr lang="en-US" sz="1050" b="0" i="0" dirty="0" smtClean="0"/>
                        <a:t>11</a:t>
                      </a:r>
                      <a:endParaRPr lang="en-US" sz="1050" b="0" i="0" dirty="0"/>
                    </a:p>
                  </a:txBody>
                  <a:tcPr anchor="ctr">
                    <a:solidFill>
                      <a:schemeClr val="accent4">
                        <a:lumMod val="20000"/>
                        <a:lumOff val="80000"/>
                      </a:schemeClr>
                    </a:solidFill>
                  </a:tcPr>
                </a:tc>
                <a:tc>
                  <a:txBody>
                    <a:bodyPr/>
                    <a:lstStyle/>
                    <a:p>
                      <a:pPr algn="ctr"/>
                      <a:r>
                        <a:rPr lang="en-US" sz="1050" b="0" i="0" dirty="0" smtClean="0"/>
                        <a:t>11</a:t>
                      </a:r>
                      <a:endParaRPr lang="en-US" sz="1050" b="0" i="0" dirty="0"/>
                    </a:p>
                  </a:txBody>
                  <a:tcPr anchor="ctr">
                    <a:solidFill>
                      <a:srgbClr val="F2DCDB"/>
                    </a:solidFill>
                  </a:tcPr>
                </a:tc>
                <a:extLst>
                  <a:ext uri="{0D108BD9-81ED-4DB2-BD59-A6C34878D82A}">
                    <a16:rowId xmlns:a16="http://schemas.microsoft.com/office/drawing/2014/main" val="10002"/>
                  </a:ext>
                </a:extLst>
              </a:tr>
              <a:tr h="602745">
                <a:tc>
                  <a:txBody>
                    <a:bodyPr/>
                    <a:lstStyle/>
                    <a:p>
                      <a:pPr algn="r"/>
                      <a:r>
                        <a:rPr lang="en-US" sz="1050" b="1" dirty="0" smtClean="0"/>
                        <a:t>Gaming/ Gambling Tendency</a:t>
                      </a:r>
                      <a:endParaRPr lang="en-US" sz="1050" b="1" dirty="0"/>
                    </a:p>
                  </a:txBody>
                  <a:tcPr anchor="ctr"/>
                </a:tc>
                <a:tc>
                  <a:txBody>
                    <a:bodyPr/>
                    <a:lstStyle/>
                    <a:p>
                      <a:pPr algn="ctr"/>
                      <a:r>
                        <a:rPr lang="en-US" sz="1050" b="0" i="0" dirty="0" smtClean="0"/>
                        <a:t>16</a:t>
                      </a:r>
                      <a:endParaRPr lang="en-US" sz="1050" b="0" i="0" dirty="0"/>
                    </a:p>
                  </a:txBody>
                  <a:tcPr anchor="ctr">
                    <a:solidFill>
                      <a:schemeClr val="accent1">
                        <a:lumMod val="20000"/>
                        <a:lumOff val="80000"/>
                      </a:schemeClr>
                    </a:solidFill>
                  </a:tcPr>
                </a:tc>
                <a:tc>
                  <a:txBody>
                    <a:bodyPr/>
                    <a:lstStyle/>
                    <a:p>
                      <a:pPr algn="ctr"/>
                      <a:r>
                        <a:rPr lang="en-US" sz="1050" b="0" i="0" dirty="0" smtClean="0"/>
                        <a:t>13</a:t>
                      </a:r>
                      <a:endParaRPr lang="en-US" sz="1050" b="0" i="0" dirty="0"/>
                    </a:p>
                  </a:txBody>
                  <a:tcPr anchor="ctr">
                    <a:solidFill>
                      <a:schemeClr val="accent4">
                        <a:lumMod val="20000"/>
                        <a:lumOff val="80000"/>
                      </a:schemeClr>
                    </a:solidFill>
                  </a:tcPr>
                </a:tc>
                <a:tc>
                  <a:txBody>
                    <a:bodyPr/>
                    <a:lstStyle/>
                    <a:p>
                      <a:pPr algn="ctr"/>
                      <a:r>
                        <a:rPr lang="en-US" sz="1050" b="0" i="0" dirty="0" smtClean="0"/>
                        <a:t>11</a:t>
                      </a:r>
                      <a:endParaRPr lang="en-US" sz="1050" b="0" i="0" dirty="0"/>
                    </a:p>
                  </a:txBody>
                  <a:tcPr anchor="ctr">
                    <a:solidFill>
                      <a:srgbClr val="F2DCDB"/>
                    </a:solidFill>
                  </a:tcPr>
                </a:tc>
                <a:extLst>
                  <a:ext uri="{0D108BD9-81ED-4DB2-BD59-A6C34878D82A}">
                    <a16:rowId xmlns:a16="http://schemas.microsoft.com/office/drawing/2014/main" val="10003"/>
                  </a:ext>
                </a:extLst>
              </a:tr>
              <a:tr h="602745">
                <a:tc>
                  <a:txBody>
                    <a:bodyPr/>
                    <a:lstStyle/>
                    <a:p>
                      <a:pPr algn="r"/>
                      <a:r>
                        <a:rPr lang="en-US" sz="1050" b="1" dirty="0" smtClean="0"/>
                        <a:t>Maryland Lottery Perception</a:t>
                      </a:r>
                      <a:endParaRPr lang="en-US" sz="1050" b="1" dirty="0"/>
                    </a:p>
                  </a:txBody>
                  <a:tcPr anchor="ctr"/>
                </a:tc>
                <a:tc>
                  <a:txBody>
                    <a:bodyPr/>
                    <a:lstStyle/>
                    <a:p>
                      <a:pPr algn="ctr"/>
                      <a:r>
                        <a:rPr lang="en-US" sz="1050" b="0" i="0" dirty="0" smtClean="0"/>
                        <a:t>32</a:t>
                      </a:r>
                      <a:endParaRPr lang="en-US" sz="1050" b="0" i="0" dirty="0"/>
                    </a:p>
                  </a:txBody>
                  <a:tcPr anchor="ctr">
                    <a:solidFill>
                      <a:schemeClr val="accent1">
                        <a:lumMod val="20000"/>
                        <a:lumOff val="80000"/>
                      </a:schemeClr>
                    </a:solidFill>
                  </a:tcPr>
                </a:tc>
                <a:tc>
                  <a:txBody>
                    <a:bodyPr/>
                    <a:lstStyle/>
                    <a:p>
                      <a:pPr algn="ctr"/>
                      <a:r>
                        <a:rPr lang="en-US" sz="1050" b="0" i="0" dirty="0" smtClean="0"/>
                        <a:t>27</a:t>
                      </a:r>
                      <a:endParaRPr lang="en-US" sz="1050" b="0" i="0" dirty="0"/>
                    </a:p>
                  </a:txBody>
                  <a:tcPr anchor="ctr">
                    <a:solidFill>
                      <a:schemeClr val="accent4">
                        <a:lumMod val="20000"/>
                        <a:lumOff val="80000"/>
                      </a:schemeClr>
                    </a:solidFill>
                  </a:tcPr>
                </a:tc>
                <a:tc>
                  <a:txBody>
                    <a:bodyPr/>
                    <a:lstStyle/>
                    <a:p>
                      <a:pPr algn="ctr"/>
                      <a:r>
                        <a:rPr lang="en-US" sz="1050" b="0" i="0" dirty="0" smtClean="0"/>
                        <a:t>22</a:t>
                      </a:r>
                      <a:endParaRPr lang="en-US" sz="1050" b="0" i="0" dirty="0"/>
                    </a:p>
                  </a:txBody>
                  <a:tcPr anchor="ctr">
                    <a:solidFill>
                      <a:srgbClr val="F2DCDB"/>
                    </a:solidFill>
                  </a:tcPr>
                </a:tc>
                <a:extLst>
                  <a:ext uri="{0D108BD9-81ED-4DB2-BD59-A6C34878D82A}">
                    <a16:rowId xmlns:a16="http://schemas.microsoft.com/office/drawing/2014/main" val="10004"/>
                  </a:ext>
                </a:extLst>
              </a:tr>
              <a:tr h="265208">
                <a:tc>
                  <a:txBody>
                    <a:bodyPr/>
                    <a:lstStyle/>
                    <a:p>
                      <a:pPr algn="r"/>
                      <a:r>
                        <a:rPr lang="en-US" sz="1050" b="1" dirty="0" smtClean="0">
                          <a:solidFill>
                            <a:schemeClr val="tx1"/>
                          </a:solidFill>
                        </a:rPr>
                        <a:t>Total Score</a:t>
                      </a:r>
                      <a:endParaRPr lang="en-US" sz="1050" b="1" dirty="0">
                        <a:solidFill>
                          <a:schemeClr val="tx1"/>
                        </a:solidFill>
                      </a:endParaRPr>
                    </a:p>
                  </a:txBody>
                  <a:tcPr anchor="ctr">
                    <a:noFill/>
                  </a:tcPr>
                </a:tc>
                <a:tc>
                  <a:txBody>
                    <a:bodyPr/>
                    <a:lstStyle/>
                    <a:p>
                      <a:pPr algn="ctr"/>
                      <a:r>
                        <a:rPr lang="en-US" sz="1050" b="1" i="0" dirty="0" smtClean="0"/>
                        <a:t>61</a:t>
                      </a:r>
                      <a:endParaRPr lang="en-US" sz="1050" b="1" i="0" dirty="0"/>
                    </a:p>
                  </a:txBody>
                  <a:tcPr anchor="ctr">
                    <a:solidFill>
                      <a:schemeClr val="accent1">
                        <a:lumMod val="20000"/>
                        <a:lumOff val="80000"/>
                      </a:schemeClr>
                    </a:solidFill>
                  </a:tcPr>
                </a:tc>
                <a:tc>
                  <a:txBody>
                    <a:bodyPr/>
                    <a:lstStyle/>
                    <a:p>
                      <a:pPr algn="ctr"/>
                      <a:r>
                        <a:rPr lang="en-US" sz="1050" b="1" i="0" dirty="0" smtClean="0"/>
                        <a:t>51</a:t>
                      </a:r>
                      <a:endParaRPr lang="en-US" sz="1050" b="1" i="0" dirty="0"/>
                    </a:p>
                  </a:txBody>
                  <a:tcPr anchor="ctr">
                    <a:solidFill>
                      <a:schemeClr val="accent4">
                        <a:lumMod val="20000"/>
                        <a:lumOff val="80000"/>
                      </a:schemeClr>
                    </a:solidFill>
                  </a:tcPr>
                </a:tc>
                <a:tc>
                  <a:txBody>
                    <a:bodyPr/>
                    <a:lstStyle/>
                    <a:p>
                      <a:pPr algn="ctr"/>
                      <a:r>
                        <a:rPr lang="en-US" sz="1050" b="1" i="0" dirty="0" smtClean="0"/>
                        <a:t>44</a:t>
                      </a:r>
                      <a:endParaRPr lang="en-US" sz="1050" b="1" i="0" dirty="0"/>
                    </a:p>
                  </a:txBody>
                  <a:tcPr anchor="ctr">
                    <a:solidFill>
                      <a:srgbClr val="F2DCDB"/>
                    </a:solidFill>
                  </a:tcPr>
                </a:tc>
                <a:extLst>
                  <a:ext uri="{0D108BD9-81ED-4DB2-BD59-A6C34878D82A}">
                    <a16:rowId xmlns:a16="http://schemas.microsoft.com/office/drawing/2014/main" val="10005"/>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921187273"/>
              </p:ext>
            </p:extLst>
          </p:nvPr>
        </p:nvGraphicFramePr>
        <p:xfrm>
          <a:off x="5867400" y="1269999"/>
          <a:ext cx="3200400" cy="2768601"/>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tblGrid>
              <a:tr h="267541">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lumMod val="75000"/>
                            </a:schemeClr>
                          </a:solidFill>
                        </a:rPr>
                        <a:t>C U R </a:t>
                      </a:r>
                      <a:r>
                        <a:rPr lang="en-US" sz="1200" b="1" dirty="0" err="1" smtClean="0">
                          <a:solidFill>
                            <a:schemeClr val="accent1">
                              <a:lumMod val="75000"/>
                            </a:schemeClr>
                          </a:solidFill>
                        </a:rPr>
                        <a:t>R</a:t>
                      </a:r>
                      <a:r>
                        <a:rPr lang="en-US" sz="1200" b="1" dirty="0" smtClean="0">
                          <a:solidFill>
                            <a:schemeClr val="accent1">
                              <a:lumMod val="75000"/>
                            </a:schemeClr>
                          </a:solidFill>
                        </a:rPr>
                        <a:t> E N T</a:t>
                      </a:r>
                      <a:r>
                        <a:rPr lang="en-US" sz="1200" b="1" baseline="0" dirty="0" smtClean="0">
                          <a:solidFill>
                            <a:schemeClr val="accent1">
                              <a:lumMod val="75000"/>
                            </a:schemeClr>
                          </a:solidFill>
                        </a:rPr>
                        <a:t>  L O T </a:t>
                      </a:r>
                      <a:r>
                        <a:rPr lang="en-US" sz="1200" b="1" baseline="0" dirty="0" err="1" smtClean="0">
                          <a:solidFill>
                            <a:schemeClr val="accent1">
                              <a:lumMod val="75000"/>
                            </a:schemeClr>
                          </a:solidFill>
                        </a:rPr>
                        <a:t>T</a:t>
                      </a:r>
                      <a:r>
                        <a:rPr lang="en-US" sz="1200" b="1" baseline="0" dirty="0" smtClean="0">
                          <a:solidFill>
                            <a:schemeClr val="accent1">
                              <a:lumMod val="75000"/>
                            </a:schemeClr>
                          </a:solidFill>
                        </a:rPr>
                        <a:t> E R Y  P L A Y</a:t>
                      </a:r>
                      <a:endParaRPr lang="en-US" sz="1200" b="1" dirty="0">
                        <a:solidFill>
                          <a:schemeClr val="accent1">
                            <a:lumMod val="75000"/>
                          </a:schemeClr>
                        </a:solidFill>
                      </a:endParaRPr>
                    </a:p>
                  </a:txBody>
                  <a:tcPr anchor="ctr">
                    <a:solidFill>
                      <a:schemeClr val="bg1">
                        <a:lumMod val="95000"/>
                      </a:schemeClr>
                    </a:solidFill>
                  </a:tcPr>
                </a:tc>
                <a:tc hMerge="1">
                  <a:txBody>
                    <a:bodyPr/>
                    <a:lstStyle/>
                    <a:p>
                      <a:endParaRPr lang="en-US" dirty="0"/>
                    </a:p>
                  </a:txBody>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tc hMerge="1">
                  <a:txBody>
                    <a:bodyPr/>
                    <a:lstStyle/>
                    <a:p>
                      <a:pPr algn="ctr"/>
                      <a:endParaRPr lang="en-US" sz="1200" b="1" dirty="0">
                        <a:solidFill>
                          <a:schemeClr val="accent1">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557376">
                <a:tc>
                  <a:txBody>
                    <a:bodyPr/>
                    <a:lstStyle/>
                    <a:p>
                      <a:pPr algn="ctr"/>
                      <a:endParaRPr lang="en-US" sz="1200" b="1" dirty="0">
                        <a:solidFill>
                          <a:schemeClr val="accent1">
                            <a:lumMod val="75000"/>
                          </a:schemeClr>
                        </a:solidFill>
                      </a:endParaRPr>
                    </a:p>
                  </a:txBody>
                  <a:tcPr anchor="ctr">
                    <a:solidFill>
                      <a:schemeClr val="bg1">
                        <a:lumMod val="95000"/>
                      </a:schemeClr>
                    </a:solidFill>
                  </a:tcPr>
                </a:tc>
                <a:tc>
                  <a:txBody>
                    <a:bodyPr/>
                    <a:lstStyle/>
                    <a:p>
                      <a:pPr algn="ctr"/>
                      <a:r>
                        <a:rPr lang="en-US" sz="1050" b="1" dirty="0" smtClean="0">
                          <a:solidFill>
                            <a:schemeClr val="bg1"/>
                          </a:solidFill>
                        </a:rPr>
                        <a:t>High Frequency</a:t>
                      </a:r>
                      <a:r>
                        <a:rPr lang="en-US" sz="1050" b="1" baseline="0" dirty="0" smtClean="0">
                          <a:solidFill>
                            <a:schemeClr val="bg1"/>
                          </a:solidFill>
                        </a:rPr>
                        <a:t> </a:t>
                      </a:r>
                      <a:r>
                        <a:rPr lang="en-US" sz="1050" b="1" dirty="0" smtClean="0">
                          <a:solidFill>
                            <a:schemeClr val="bg1"/>
                          </a:solidFill>
                        </a:rPr>
                        <a:t>Players</a:t>
                      </a:r>
                    </a:p>
                  </a:txBody>
                  <a:tcPr anchor="ctr">
                    <a:solidFill>
                      <a:schemeClr val="accent1"/>
                    </a:solidFill>
                  </a:tcPr>
                </a:tc>
                <a:tc>
                  <a:txBody>
                    <a:bodyPr/>
                    <a:lstStyle/>
                    <a:p>
                      <a:pPr algn="ctr"/>
                      <a:r>
                        <a:rPr lang="en-US" sz="1050" b="1" dirty="0" smtClean="0">
                          <a:solidFill>
                            <a:schemeClr val="bg1"/>
                          </a:solidFill>
                        </a:rPr>
                        <a:t>Low </a:t>
                      </a:r>
                    </a:p>
                    <a:p>
                      <a:pPr algn="ctr"/>
                      <a:r>
                        <a:rPr lang="en-US" sz="1050" b="1" dirty="0" smtClean="0">
                          <a:solidFill>
                            <a:schemeClr val="bg1"/>
                          </a:solidFill>
                        </a:rPr>
                        <a:t>Frequency Players</a:t>
                      </a:r>
                      <a:endParaRPr lang="en-US" sz="1050" b="1" dirty="0">
                        <a:solidFill>
                          <a:schemeClr val="bg1"/>
                        </a:solidFill>
                      </a:endParaRPr>
                    </a:p>
                  </a:txBody>
                  <a:tcPr anchor="ctr">
                    <a:solidFill>
                      <a:srgbClr val="8064A2"/>
                    </a:solidFill>
                  </a:tcPr>
                </a:tc>
                <a:tc>
                  <a:txBody>
                    <a:bodyPr/>
                    <a:lstStyle/>
                    <a:p>
                      <a:pPr algn="ctr"/>
                      <a:r>
                        <a:rPr lang="en-US" sz="1050" b="1" dirty="0" smtClean="0">
                          <a:solidFill>
                            <a:schemeClr val="bg1"/>
                          </a:solidFill>
                        </a:rPr>
                        <a:t>Non-Players</a:t>
                      </a:r>
                      <a:endParaRPr lang="en-US" sz="1050" b="1" dirty="0">
                        <a:solidFill>
                          <a:schemeClr val="bg1"/>
                        </a:solidFill>
                      </a:endParaRPr>
                    </a:p>
                  </a:txBody>
                  <a:tcPr anchor="ctr">
                    <a:solidFill>
                      <a:schemeClr val="accent2"/>
                    </a:solidFill>
                  </a:tcPr>
                </a:tc>
                <a:extLst>
                  <a:ext uri="{0D108BD9-81ED-4DB2-BD59-A6C34878D82A}">
                    <a16:rowId xmlns:a16="http://schemas.microsoft.com/office/drawing/2014/main" val="10001"/>
                  </a:ext>
                </a:extLst>
              </a:tr>
              <a:tr h="322581">
                <a:tc>
                  <a:txBody>
                    <a:bodyPr/>
                    <a:lstStyle/>
                    <a:p>
                      <a:pPr algn="r"/>
                      <a:r>
                        <a:rPr lang="en-US" sz="1050" b="1" dirty="0" smtClean="0"/>
                        <a:t>Daily</a:t>
                      </a:r>
                      <a:r>
                        <a:rPr lang="en-US" sz="1050" b="1" baseline="0" dirty="0" smtClean="0"/>
                        <a:t> Games</a:t>
                      </a:r>
                      <a:endParaRPr lang="en-US" sz="1050" b="1" dirty="0"/>
                    </a:p>
                  </a:txBody>
                  <a:tcPr anchor="ctr"/>
                </a:tc>
                <a:tc>
                  <a:txBody>
                    <a:bodyPr/>
                    <a:lstStyle/>
                    <a:p>
                      <a:pPr algn="ctr"/>
                      <a:r>
                        <a:rPr lang="en-US" sz="1050" i="0" dirty="0" smtClean="0">
                          <a:solidFill>
                            <a:schemeClr val="tx1"/>
                          </a:solidFill>
                        </a:rPr>
                        <a:t>67%</a:t>
                      </a:r>
                      <a:endParaRPr lang="en-US" sz="1050" i="0" dirty="0">
                        <a:solidFill>
                          <a:schemeClr val="tx1"/>
                        </a:solidFill>
                      </a:endParaRPr>
                    </a:p>
                  </a:txBody>
                  <a:tcPr anchor="ctr">
                    <a:solidFill>
                      <a:schemeClr val="accent1">
                        <a:lumMod val="20000"/>
                        <a:lumOff val="80000"/>
                      </a:schemeClr>
                    </a:solidFill>
                  </a:tcPr>
                </a:tc>
                <a:tc>
                  <a:txBody>
                    <a:bodyPr/>
                    <a:lstStyle/>
                    <a:p>
                      <a:pPr algn="ctr"/>
                      <a:r>
                        <a:rPr lang="en-US" sz="1050" i="0" dirty="0" smtClean="0">
                          <a:solidFill>
                            <a:schemeClr val="tx1"/>
                          </a:solidFill>
                        </a:rPr>
                        <a:t>7%</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2"/>
                  </a:ext>
                </a:extLst>
              </a:tr>
              <a:tr h="304800">
                <a:tc>
                  <a:txBody>
                    <a:bodyPr/>
                    <a:lstStyle/>
                    <a:p>
                      <a:pPr algn="r"/>
                      <a:r>
                        <a:rPr lang="en-US" sz="1050" b="1" dirty="0" smtClean="0"/>
                        <a:t>Jackpot</a:t>
                      </a:r>
                      <a:endParaRPr lang="en-US" sz="1050" b="1" dirty="0"/>
                    </a:p>
                  </a:txBody>
                  <a:tcPr anchor="ctr"/>
                </a:tc>
                <a:tc>
                  <a:txBody>
                    <a:bodyPr/>
                    <a:lstStyle/>
                    <a:p>
                      <a:pPr algn="ctr"/>
                      <a:r>
                        <a:rPr lang="en-US" sz="1050" i="0" dirty="0" smtClean="0">
                          <a:solidFill>
                            <a:schemeClr val="tx1"/>
                          </a:solidFill>
                        </a:rPr>
                        <a:t>91%</a:t>
                      </a:r>
                      <a:endParaRPr lang="en-US" sz="1050" i="0" dirty="0">
                        <a:solidFill>
                          <a:schemeClr val="tx1"/>
                        </a:solidFill>
                      </a:endParaRPr>
                    </a:p>
                  </a:txBody>
                  <a:tcPr anchor="ctr">
                    <a:solidFill>
                      <a:schemeClr val="accent1">
                        <a:lumMod val="20000"/>
                        <a:lumOff val="80000"/>
                      </a:schemeClr>
                    </a:solidFill>
                  </a:tcPr>
                </a:tc>
                <a:tc>
                  <a:txBody>
                    <a:bodyPr/>
                    <a:lstStyle/>
                    <a:p>
                      <a:pPr algn="ctr"/>
                      <a:r>
                        <a:rPr lang="en-US" sz="1050" i="0" dirty="0" smtClean="0">
                          <a:solidFill>
                            <a:schemeClr val="tx1"/>
                          </a:solidFill>
                        </a:rPr>
                        <a:t>96%</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3"/>
                  </a:ext>
                </a:extLst>
              </a:tr>
              <a:tr h="304800">
                <a:tc>
                  <a:txBody>
                    <a:bodyPr/>
                    <a:lstStyle/>
                    <a:p>
                      <a:pPr algn="r"/>
                      <a:r>
                        <a:rPr lang="en-US" sz="1050" b="1" dirty="0" smtClean="0"/>
                        <a:t>Scratch-Offs</a:t>
                      </a:r>
                      <a:endParaRPr lang="en-US" sz="1050" b="1" dirty="0"/>
                    </a:p>
                  </a:txBody>
                  <a:tcPr anchor="ctr"/>
                </a:tc>
                <a:tc>
                  <a:txBody>
                    <a:bodyPr/>
                    <a:lstStyle/>
                    <a:p>
                      <a:pPr algn="ctr"/>
                      <a:r>
                        <a:rPr lang="en-US" sz="1050" i="0" dirty="0" smtClean="0">
                          <a:solidFill>
                            <a:schemeClr val="tx1"/>
                          </a:solidFill>
                        </a:rPr>
                        <a:t>70%</a:t>
                      </a:r>
                      <a:endParaRPr lang="en-US" sz="1050" i="0" dirty="0">
                        <a:solidFill>
                          <a:schemeClr val="tx1"/>
                        </a:solidFill>
                      </a:endParaRPr>
                    </a:p>
                  </a:txBody>
                  <a:tcPr anchor="ctr">
                    <a:solidFill>
                      <a:schemeClr val="accent1">
                        <a:lumMod val="20000"/>
                        <a:lumOff val="80000"/>
                      </a:schemeClr>
                    </a:solidFill>
                  </a:tcPr>
                </a:tc>
                <a:tc>
                  <a:txBody>
                    <a:bodyPr/>
                    <a:lstStyle/>
                    <a:p>
                      <a:pPr algn="ctr"/>
                      <a:r>
                        <a:rPr lang="en-US" sz="1050" i="0" dirty="0" smtClean="0">
                          <a:solidFill>
                            <a:schemeClr val="tx1"/>
                          </a:solidFill>
                        </a:rPr>
                        <a:t>52%</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4"/>
                  </a:ext>
                </a:extLst>
              </a:tr>
              <a:tr h="116841">
                <a:tc>
                  <a:txBody>
                    <a:bodyPr/>
                    <a:lstStyle/>
                    <a:p>
                      <a:pPr algn="r"/>
                      <a:r>
                        <a:rPr lang="en-US" sz="1050" b="1" dirty="0" smtClean="0">
                          <a:solidFill>
                            <a:schemeClr val="tx1"/>
                          </a:solidFill>
                        </a:rPr>
                        <a:t>Monitor</a:t>
                      </a:r>
                      <a:r>
                        <a:rPr lang="en-US" sz="1050" b="1" baseline="0" dirty="0" smtClean="0">
                          <a:solidFill>
                            <a:schemeClr val="tx1"/>
                          </a:solidFill>
                        </a:rPr>
                        <a:t> Games</a:t>
                      </a:r>
                      <a:endParaRPr lang="en-US" sz="1050" b="1" dirty="0">
                        <a:solidFill>
                          <a:schemeClr val="tx1"/>
                        </a:solidFill>
                      </a:endParaRPr>
                    </a:p>
                  </a:txBody>
                  <a:tcPr anchor="ctr">
                    <a:noFill/>
                  </a:tcPr>
                </a:tc>
                <a:tc>
                  <a:txBody>
                    <a:bodyPr/>
                    <a:lstStyle/>
                    <a:p>
                      <a:pPr algn="ctr"/>
                      <a:r>
                        <a:rPr lang="en-US" sz="1050" i="0" dirty="0" smtClean="0">
                          <a:solidFill>
                            <a:schemeClr val="tx1"/>
                          </a:solidFill>
                        </a:rPr>
                        <a:t>21%</a:t>
                      </a:r>
                      <a:endParaRPr lang="en-US" sz="1050" i="0" dirty="0">
                        <a:solidFill>
                          <a:schemeClr val="tx1"/>
                        </a:solidFill>
                      </a:endParaRPr>
                    </a:p>
                  </a:txBody>
                  <a:tcPr anchor="ctr">
                    <a:solidFill>
                      <a:schemeClr val="accent1">
                        <a:lumMod val="20000"/>
                        <a:lumOff val="80000"/>
                      </a:schemeClr>
                    </a:solidFill>
                  </a:tcPr>
                </a:tc>
                <a:tc>
                  <a:txBody>
                    <a:bodyPr/>
                    <a:lstStyle/>
                    <a:p>
                      <a:pPr algn="ctr"/>
                      <a:r>
                        <a:rPr lang="en-US" sz="1050" i="0" dirty="0" smtClean="0">
                          <a:solidFill>
                            <a:schemeClr val="tx1"/>
                          </a:solidFill>
                        </a:rPr>
                        <a:t>7%</a:t>
                      </a:r>
                      <a:endParaRPr lang="en-US" sz="1050" i="0"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5"/>
                  </a:ext>
                </a:extLst>
              </a:tr>
              <a:tr h="579120">
                <a:tc>
                  <a:txBody>
                    <a:bodyPr/>
                    <a:lstStyle/>
                    <a:p>
                      <a:pPr algn="r"/>
                      <a:r>
                        <a:rPr lang="en-US" sz="1050" b="1" dirty="0" smtClean="0">
                          <a:solidFill>
                            <a:schemeClr val="tx1"/>
                          </a:solidFill>
                        </a:rPr>
                        <a:t>Total Annual </a:t>
                      </a:r>
                      <a:r>
                        <a:rPr lang="en-US" sz="1050" b="1" baseline="0" dirty="0" smtClean="0">
                          <a:solidFill>
                            <a:schemeClr val="tx1"/>
                          </a:solidFill>
                        </a:rPr>
                        <a:t>Spend</a:t>
                      </a:r>
                      <a:endParaRPr lang="en-US" sz="1050" b="1" dirty="0">
                        <a:solidFill>
                          <a:schemeClr val="tx1"/>
                        </a:solidFill>
                      </a:endParaRP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tx1"/>
                          </a:solidFill>
                        </a:rPr>
                        <a:t>$946</a:t>
                      </a:r>
                      <a:endParaRPr lang="en-US" sz="1050" b="1" dirty="0">
                        <a:solidFill>
                          <a:schemeClr val="tx1"/>
                        </a:solidFill>
                      </a:endParaRPr>
                    </a:p>
                  </a:txBody>
                  <a:tcPr anchor="c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tx1"/>
                          </a:solidFill>
                        </a:rPr>
                        <a:t>$56</a:t>
                      </a:r>
                      <a:endParaRPr lang="en-US" sz="1050" b="1" dirty="0">
                        <a:solidFill>
                          <a:schemeClr val="tx1"/>
                        </a:solidFill>
                      </a:endParaRPr>
                    </a:p>
                  </a:txBody>
                  <a:tcPr anchor="ctr">
                    <a:solidFill>
                      <a:schemeClr val="accent4">
                        <a:lumMod val="20000"/>
                        <a:lumOff val="80000"/>
                      </a:schemeClr>
                    </a:solidFill>
                  </a:tcPr>
                </a:tc>
                <a:tc>
                  <a:txBody>
                    <a:bodyPr/>
                    <a:lstStyle/>
                    <a:p>
                      <a:pPr algn="ctr"/>
                      <a:r>
                        <a:rPr lang="en-US" sz="1050" b="0" i="0" dirty="0" smtClean="0"/>
                        <a:t>n/a</a:t>
                      </a:r>
                      <a:endParaRPr lang="en-US" sz="1050" b="0" i="0" dirty="0"/>
                    </a:p>
                  </a:txBody>
                  <a:tcPr anchor="ctr">
                    <a:solidFill>
                      <a:srgbClr val="F2DCDB"/>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0375622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81000" y="2138241"/>
            <a:ext cx="8305800" cy="990600"/>
          </a:xfrm>
        </p:spPr>
        <p:txBody>
          <a:bodyPr rtlCol="0"/>
          <a:lstStyle/>
          <a:p>
            <a:pPr marL="0" indent="0" eaLnBrk="1" hangingPunct="1">
              <a:defRPr/>
            </a:pPr>
            <a:r>
              <a:rPr lang="en-US" dirty="0" smtClean="0"/>
              <a:t>High Frequency Player Profiles</a:t>
            </a:r>
            <a:endParaRPr lang="en-US" dirty="0"/>
          </a:p>
        </p:txBody>
      </p:sp>
      <p:sp>
        <p:nvSpPr>
          <p:cNvPr id="5" name="TextBox 4"/>
          <p:cNvSpPr txBox="1"/>
          <p:nvPr/>
        </p:nvSpPr>
        <p:spPr>
          <a:xfrm>
            <a:off x="7086600" y="0"/>
            <a:ext cx="2057400" cy="307777"/>
          </a:xfrm>
          <a:prstGeom prst="rect">
            <a:avLst/>
          </a:prstGeom>
          <a:noFill/>
        </p:spPr>
        <p:txBody>
          <a:bodyPr wrap="square" rtlCol="0">
            <a:spAutoFit/>
          </a:bodyPr>
          <a:lstStyle/>
          <a:p>
            <a:r>
              <a:rPr lang="en-US" sz="1400" dirty="0">
                <a:solidFill>
                  <a:schemeClr val="tx1">
                    <a:lumMod val="50000"/>
                    <a:lumOff val="50000"/>
                  </a:schemeClr>
                </a:solidFill>
              </a:rPr>
              <a:t>Draft – MSLA Proprietary </a:t>
            </a:r>
            <a:endParaRPr lang="en-US" sz="1400" dirty="0"/>
          </a:p>
        </p:txBody>
      </p:sp>
      <p:sp>
        <p:nvSpPr>
          <p:cNvPr id="6" name="Title 5"/>
          <p:cNvSpPr txBox="1">
            <a:spLocks/>
          </p:cNvSpPr>
          <p:nvPr/>
        </p:nvSpPr>
        <p:spPr>
          <a:xfrm>
            <a:off x="49213" y="228600"/>
            <a:ext cx="9144000" cy="1066800"/>
          </a:xfrm>
          <a:prstGeom prst="rect">
            <a:avLst/>
          </a:prstGeom>
        </p:spPr>
        <p:txBody>
          <a:bodyPr/>
          <a:lstStyle/>
          <a:p>
            <a:pPr fontAlgn="auto">
              <a:spcAft>
                <a:spcPts val="0"/>
              </a:spcAft>
              <a:defRPr/>
            </a:pPr>
            <a:r>
              <a:rPr lang="en-US" sz="3600" b="1" dirty="0" smtClean="0">
                <a:solidFill>
                  <a:srgbClr val="0033CC"/>
                </a:solidFill>
                <a:latin typeface="+mj-lt"/>
                <a:ea typeface="+mj-ea"/>
                <a:cs typeface="+mj-cs"/>
              </a:rPr>
              <a:t>Segmentation Profiles</a:t>
            </a:r>
            <a:endParaRPr lang="en-US" sz="3600" b="1" dirty="0">
              <a:solidFill>
                <a:srgbClr val="0033CC"/>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36949325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
          <p:cNvSpPr>
            <a:spLocks noGrp="1"/>
          </p:cNvSpPr>
          <p:nvPr>
            <p:ph type="body" sz="quarter" idx="10"/>
          </p:nvPr>
        </p:nvSpPr>
        <p:spPr>
          <a:xfrm>
            <a:off x="152400" y="152403"/>
            <a:ext cx="8991600" cy="685800"/>
          </a:xfrm>
        </p:spPr>
        <p:txBody>
          <a:bodyPr/>
          <a:lstStyle/>
          <a:p>
            <a:pPr eaLnBrk="1" hangingPunct="1">
              <a:lnSpc>
                <a:spcPct val="70000"/>
              </a:lnSpc>
            </a:pPr>
            <a:r>
              <a:rPr lang="en-US" sz="4000" dirty="0" smtClean="0">
                <a:solidFill>
                  <a:schemeClr val="accent1"/>
                </a:solidFill>
              </a:rPr>
              <a:t>High Frequency Player Profile</a:t>
            </a:r>
          </a:p>
          <a:p>
            <a:pPr eaLnBrk="1" hangingPunct="1">
              <a:lnSpc>
                <a:spcPct val="70000"/>
              </a:lnSpc>
            </a:pPr>
            <a:r>
              <a:rPr lang="en-US" sz="2800" b="0" i="1" dirty="0" smtClean="0">
                <a:solidFill>
                  <a:schemeClr val="tx1"/>
                </a:solidFill>
              </a:rPr>
              <a:t>URBAN / LOW INCOME </a:t>
            </a:r>
          </a:p>
        </p:txBody>
      </p:sp>
      <p:graphicFrame>
        <p:nvGraphicFramePr>
          <p:cNvPr id="3" name="Table 2"/>
          <p:cNvGraphicFramePr>
            <a:graphicFrameLocks noGrp="1"/>
          </p:cNvGraphicFramePr>
          <p:nvPr>
            <p:extLst>
              <p:ext uri="{D42A27DB-BD31-4B8C-83A1-F6EECF244321}">
                <p14:modId xmlns:p14="http://schemas.microsoft.com/office/powerpoint/2010/main" val="3593582473"/>
              </p:ext>
            </p:extLst>
          </p:nvPr>
        </p:nvGraphicFramePr>
        <p:xfrm>
          <a:off x="4690532" y="1278466"/>
          <a:ext cx="4343400" cy="5516880"/>
        </p:xfrm>
        <a:graphic>
          <a:graphicData uri="http://schemas.openxmlformats.org/drawingml/2006/table">
            <a:tbl>
              <a:tblPr firstRow="1" bandRow="1">
                <a:tableStyleId>{5940675A-B579-460E-94D1-54222C63F5DA}</a:tableStyleId>
              </a:tblPr>
              <a:tblGrid>
                <a:gridCol w="294536">
                  <a:extLst>
                    <a:ext uri="{9D8B030D-6E8A-4147-A177-3AD203B41FA5}">
                      <a16:colId xmlns:a16="http://schemas.microsoft.com/office/drawing/2014/main" val="20000"/>
                    </a:ext>
                  </a:extLst>
                </a:gridCol>
                <a:gridCol w="130566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364862">
                <a:tc>
                  <a:txBody>
                    <a:bodyPr/>
                    <a:lstStyle/>
                    <a:p>
                      <a:pPr algn="r"/>
                      <a:endParaRPr lang="en-US" sz="9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endParaRPr lang="en-US" sz="900" b="1"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900" b="1" dirty="0" smtClean="0">
                          <a:solidFill>
                            <a:schemeClr val="bg1"/>
                          </a:solidFill>
                        </a:rPr>
                        <a:t>Top Response </a:t>
                      </a:r>
                    </a:p>
                    <a:p>
                      <a:pPr algn="ctr"/>
                      <a:r>
                        <a:rPr lang="en-US" sz="900" b="1" dirty="0" smtClean="0">
                          <a:solidFill>
                            <a:schemeClr val="bg1"/>
                          </a:solidFill>
                        </a:rPr>
                        <a:t> (or Average)</a:t>
                      </a:r>
                    </a:p>
                  </a:txBody>
                  <a:tcPr>
                    <a:lnT w="12700" cap="flat" cmpd="sng" algn="ctr">
                      <a:solidFill>
                        <a:schemeClr val="tx1"/>
                      </a:solidFill>
                      <a:prstDash val="solid"/>
                      <a:round/>
                      <a:headEnd type="none" w="med" len="med"/>
                      <a:tailEnd type="none" w="med" len="med"/>
                    </a:lnT>
                    <a:solidFill>
                      <a:schemeClr val="accent1"/>
                    </a:solidFill>
                  </a:tcPr>
                </a:tc>
                <a:tc>
                  <a:txBody>
                    <a:bodyPr/>
                    <a:lstStyle/>
                    <a:p>
                      <a:pPr algn="ctr"/>
                      <a:r>
                        <a:rPr lang="en-US" sz="900" b="1" dirty="0" smtClean="0">
                          <a:solidFill>
                            <a:schemeClr val="tx1"/>
                          </a:solidFill>
                        </a:rPr>
                        <a:t>2</a:t>
                      </a:r>
                      <a:r>
                        <a:rPr lang="en-US" sz="900" b="1" baseline="30000" dirty="0" smtClean="0">
                          <a:solidFill>
                            <a:schemeClr val="tx1"/>
                          </a:solidFill>
                        </a:rPr>
                        <a:t>nd</a:t>
                      </a:r>
                      <a:r>
                        <a:rPr lang="en-US" sz="900" b="1" baseline="0" dirty="0" smtClean="0">
                          <a:solidFill>
                            <a:schemeClr val="tx1"/>
                          </a:solidFill>
                        </a:rPr>
                        <a:t> Top Response</a:t>
                      </a:r>
                      <a:endParaRPr lang="en-US" sz="9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0"/>
                  </a:ext>
                </a:extLst>
              </a:tr>
              <a:tr h="228039">
                <a:tc rowSpan="13">
                  <a:txBody>
                    <a:bodyPr/>
                    <a:lstStyle/>
                    <a:p>
                      <a:pPr algn="ctr"/>
                      <a:r>
                        <a:rPr lang="en-US" sz="1050" b="1" dirty="0" smtClean="0">
                          <a:solidFill>
                            <a:schemeClr val="accent1">
                              <a:lumMod val="75000"/>
                            </a:schemeClr>
                          </a:solidFill>
                        </a:rPr>
                        <a:t>DEMOGRAPHICS</a:t>
                      </a:r>
                      <a:endParaRPr lang="en-US" sz="1050" b="1" dirty="0">
                        <a:solidFill>
                          <a:schemeClr val="accent1">
                            <a:lumMod val="75000"/>
                          </a:schemeClr>
                        </a:solidFill>
                      </a:endParaRPr>
                    </a:p>
                  </a:txBody>
                  <a:tcPr vert="wordA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900" b="1" i="0" dirty="0" smtClean="0"/>
                        <a:t>Age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44 years</a:t>
                      </a:r>
                      <a:endParaRPr lang="en-US" sz="900" b="1" dirty="0"/>
                    </a:p>
                  </a:txBody>
                  <a:tcPr>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228039">
                <a:tc vMerge="1">
                  <a:txBody>
                    <a:bodyPr/>
                    <a:lstStyle/>
                    <a:p>
                      <a:pPr algn="r"/>
                      <a:endParaRPr lang="en-US" sz="900" b="1" dirty="0"/>
                    </a:p>
                  </a:txBody>
                  <a:tcPr/>
                </a:tc>
                <a:tc>
                  <a:txBody>
                    <a:bodyPr/>
                    <a:lstStyle/>
                    <a:p>
                      <a:pPr algn="r"/>
                      <a:r>
                        <a:rPr lang="en-US" sz="900" b="1" i="0" dirty="0" smtClean="0"/>
                        <a:t>Gender</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Male – 55%</a:t>
                      </a:r>
                      <a:endParaRPr lang="en-US" sz="900" b="1" dirty="0"/>
                    </a:p>
                  </a:txBody>
                  <a:tcPr>
                    <a:solidFill>
                      <a:schemeClr val="accent5">
                        <a:lumMod val="20000"/>
                        <a:lumOff val="80000"/>
                      </a:schemeClr>
                    </a:solidFill>
                  </a:tcPr>
                </a:tc>
                <a:tc>
                  <a:txBody>
                    <a:bodyPr/>
                    <a:lstStyle/>
                    <a:p>
                      <a:pPr algn="ctr"/>
                      <a:r>
                        <a:rPr lang="en-US" sz="900" b="0" dirty="0" smtClean="0"/>
                        <a:t>Female – 45%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228039">
                <a:tc vMerge="1">
                  <a:txBody>
                    <a:bodyPr/>
                    <a:lstStyle/>
                    <a:p>
                      <a:pPr algn="r"/>
                      <a:endParaRPr lang="en-US" sz="900" b="1" dirty="0"/>
                    </a:p>
                  </a:txBody>
                  <a:tcPr/>
                </a:tc>
                <a:tc>
                  <a:txBody>
                    <a:bodyPr/>
                    <a:lstStyle/>
                    <a:p>
                      <a:pPr algn="r"/>
                      <a:r>
                        <a:rPr lang="en-US" sz="900" b="1" i="0" dirty="0" smtClean="0"/>
                        <a:t>Race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White – 38%</a:t>
                      </a:r>
                      <a:endParaRPr lang="en-US" sz="900" b="1" dirty="0"/>
                    </a:p>
                  </a:txBody>
                  <a:tcPr>
                    <a:solidFill>
                      <a:schemeClr val="accent5">
                        <a:lumMod val="20000"/>
                        <a:lumOff val="80000"/>
                      </a:schemeClr>
                    </a:solidFill>
                  </a:tcPr>
                </a:tc>
                <a:tc>
                  <a:txBody>
                    <a:bodyPr/>
                    <a:lstStyle/>
                    <a:p>
                      <a:pPr algn="ctr"/>
                      <a:r>
                        <a:rPr lang="en-US" sz="900" b="0" dirty="0" smtClean="0"/>
                        <a:t>AA – 36%</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228039">
                <a:tc vMerge="1">
                  <a:txBody>
                    <a:bodyPr/>
                    <a:lstStyle/>
                    <a:p>
                      <a:pPr algn="r"/>
                      <a:endParaRPr lang="en-US" sz="900" b="1" dirty="0"/>
                    </a:p>
                  </a:txBody>
                  <a:tcPr/>
                </a:tc>
                <a:tc>
                  <a:txBody>
                    <a:bodyPr/>
                    <a:lstStyle/>
                    <a:p>
                      <a:pPr algn="r"/>
                      <a:r>
                        <a:rPr lang="en-US" sz="900" b="1" i="0" dirty="0" smtClean="0"/>
                        <a:t>Home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TH – 38% </a:t>
                      </a:r>
                      <a:endParaRPr lang="en-US" sz="900" b="1" dirty="0"/>
                    </a:p>
                  </a:txBody>
                  <a:tcPr>
                    <a:solidFill>
                      <a:schemeClr val="accent5">
                        <a:lumMod val="20000"/>
                        <a:lumOff val="80000"/>
                      </a:schemeClr>
                    </a:solidFill>
                  </a:tcPr>
                </a:tc>
                <a:tc>
                  <a:txBody>
                    <a:bodyPr/>
                    <a:lstStyle/>
                    <a:p>
                      <a:pPr algn="ctr"/>
                      <a:r>
                        <a:rPr lang="en-US" sz="900" b="0" dirty="0" smtClean="0"/>
                        <a:t> Apartment – 35%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228039">
                <a:tc vMerge="1">
                  <a:txBody>
                    <a:bodyPr/>
                    <a:lstStyle/>
                    <a:p>
                      <a:pPr algn="r"/>
                      <a:endParaRPr lang="en-US" sz="900" b="1" dirty="0"/>
                    </a:p>
                  </a:txBody>
                  <a:tcPr/>
                </a:tc>
                <a:tc>
                  <a:txBody>
                    <a:bodyPr/>
                    <a:lstStyle/>
                    <a:p>
                      <a:pPr algn="r"/>
                      <a:r>
                        <a:rPr lang="en-US" sz="900" b="1" i="0" dirty="0" smtClean="0"/>
                        <a:t>Estimated</a:t>
                      </a:r>
                      <a:r>
                        <a:rPr lang="en-US" sz="900" b="1" i="0" baseline="0" dirty="0" smtClean="0"/>
                        <a:t> Home Value: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$189,000</a:t>
                      </a:r>
                      <a:endParaRPr lang="en-US" sz="900" b="1" dirty="0"/>
                    </a:p>
                  </a:txBody>
                  <a:tcPr>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228039">
                <a:tc vMerge="1">
                  <a:txBody>
                    <a:bodyPr/>
                    <a:lstStyle/>
                    <a:p>
                      <a:pPr algn="r"/>
                      <a:endParaRPr lang="en-US" sz="900" b="1" dirty="0"/>
                    </a:p>
                  </a:txBody>
                  <a:tcPr/>
                </a:tc>
                <a:tc>
                  <a:txBody>
                    <a:bodyPr/>
                    <a:lstStyle/>
                    <a:p>
                      <a:pPr algn="r"/>
                      <a:r>
                        <a:rPr lang="en-US" sz="900" b="1" i="0" dirty="0" smtClean="0"/>
                        <a:t>Home Ownership</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Rent – 48%</a:t>
                      </a:r>
                      <a:endParaRPr lang="en-US" sz="900" b="1" dirty="0"/>
                    </a:p>
                  </a:txBody>
                  <a:tcPr>
                    <a:solidFill>
                      <a:schemeClr val="accent5">
                        <a:lumMod val="20000"/>
                        <a:lumOff val="80000"/>
                      </a:schemeClr>
                    </a:solidFill>
                  </a:tcPr>
                </a:tc>
                <a:tc>
                  <a:txBody>
                    <a:bodyPr/>
                    <a:lstStyle/>
                    <a:p>
                      <a:pPr algn="ctr"/>
                      <a:r>
                        <a:rPr lang="en-US" sz="900" b="0" dirty="0" smtClean="0"/>
                        <a:t> Own – 48%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228039">
                <a:tc vMerge="1">
                  <a:txBody>
                    <a:bodyPr/>
                    <a:lstStyle/>
                    <a:p>
                      <a:pPr algn="r"/>
                      <a:endParaRPr lang="en-US" sz="900" b="1" dirty="0"/>
                    </a:p>
                  </a:txBody>
                  <a:tcPr/>
                </a:tc>
                <a:tc>
                  <a:txBody>
                    <a:bodyPr/>
                    <a:lstStyle/>
                    <a:p>
                      <a:pPr algn="r"/>
                      <a:r>
                        <a:rPr lang="en-US" sz="900" b="1" i="0" dirty="0" smtClean="0"/>
                        <a:t>Marital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baseline="0" dirty="0" smtClean="0"/>
                        <a:t>Single – 53%</a:t>
                      </a:r>
                      <a:endParaRPr lang="en-US" sz="900" b="1" dirty="0"/>
                    </a:p>
                  </a:txBody>
                  <a:tcPr>
                    <a:solidFill>
                      <a:schemeClr val="accent5">
                        <a:lumMod val="20000"/>
                        <a:lumOff val="80000"/>
                      </a:schemeClr>
                    </a:solidFill>
                  </a:tcPr>
                </a:tc>
                <a:tc>
                  <a:txBody>
                    <a:bodyPr/>
                    <a:lstStyle/>
                    <a:p>
                      <a:pPr algn="ctr"/>
                      <a:r>
                        <a:rPr lang="en-US" sz="900" b="0" dirty="0" smtClean="0"/>
                        <a:t>Married – 23%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28039">
                <a:tc vMerge="1">
                  <a:txBody>
                    <a:bodyPr/>
                    <a:lstStyle/>
                    <a:p>
                      <a:pPr algn="r"/>
                      <a:endParaRPr lang="en-US" sz="900" b="1" dirty="0"/>
                    </a:p>
                  </a:txBody>
                  <a:tcPr/>
                </a:tc>
                <a:tc>
                  <a:txBody>
                    <a:bodyPr/>
                    <a:lstStyle/>
                    <a:p>
                      <a:pPr algn="r"/>
                      <a:r>
                        <a:rPr lang="en-US" sz="900" b="1" i="0" baseline="0" dirty="0" smtClean="0"/>
                        <a:t>Children Under 18</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15%</a:t>
                      </a:r>
                      <a:endParaRPr lang="en-US" sz="900" b="1" dirty="0"/>
                    </a:p>
                  </a:txBody>
                  <a:tcPr>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228039">
                <a:tc vMerge="1">
                  <a:txBody>
                    <a:bodyPr/>
                    <a:lstStyle/>
                    <a:p>
                      <a:pPr algn="r"/>
                      <a:endParaRPr lang="en-US" sz="900" b="1" dirty="0"/>
                    </a:p>
                  </a:txBody>
                  <a:tcPr/>
                </a:tc>
                <a:tc>
                  <a:txBody>
                    <a:bodyPr/>
                    <a:lstStyle/>
                    <a:p>
                      <a:pPr algn="r"/>
                      <a:r>
                        <a:rPr lang="en-US" sz="900" b="1" i="0" dirty="0" smtClean="0"/>
                        <a:t>Education</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Some</a:t>
                      </a:r>
                      <a:r>
                        <a:rPr lang="en-US" sz="900" b="1" baseline="0" dirty="0" smtClean="0"/>
                        <a:t> College – 40%</a:t>
                      </a:r>
                      <a:endParaRPr lang="en-US" sz="900" b="1" dirty="0"/>
                    </a:p>
                  </a:txBody>
                  <a:tcPr>
                    <a:solidFill>
                      <a:schemeClr val="accent5">
                        <a:lumMod val="20000"/>
                        <a:lumOff val="80000"/>
                      </a:schemeClr>
                    </a:solidFill>
                  </a:tcPr>
                </a:tc>
                <a:tc>
                  <a:txBody>
                    <a:bodyPr/>
                    <a:lstStyle/>
                    <a:p>
                      <a:pPr algn="ctr"/>
                      <a:r>
                        <a:rPr lang="en-US" sz="900" b="0" dirty="0" smtClean="0"/>
                        <a:t>4 Year College –</a:t>
                      </a:r>
                      <a:r>
                        <a:rPr lang="en-US" sz="900" b="0" baseline="0" dirty="0" smtClean="0"/>
                        <a:t> 30% </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Work Status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baseline="0" dirty="0" smtClean="0"/>
                        <a:t>Full Time – 50%</a:t>
                      </a:r>
                      <a:endParaRPr lang="en-US" sz="900" b="1" dirty="0"/>
                    </a:p>
                  </a:txBody>
                  <a:tcPr>
                    <a:solidFill>
                      <a:schemeClr val="accent5">
                        <a:lumMod val="20000"/>
                        <a:lumOff val="80000"/>
                      </a:schemeClr>
                    </a:solidFill>
                  </a:tcPr>
                </a:tc>
                <a:tc>
                  <a:txBody>
                    <a:bodyPr/>
                    <a:lstStyle/>
                    <a:p>
                      <a:pPr algn="ctr"/>
                      <a:r>
                        <a:rPr lang="en-US" sz="900" b="0" dirty="0" smtClean="0"/>
                        <a:t>Retired – 18%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Type</a:t>
                      </a:r>
                      <a:r>
                        <a:rPr lang="en-US" sz="900" b="1" i="0" baseline="0" dirty="0" smtClean="0"/>
                        <a:t> of Work</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Professional – 54% </a:t>
                      </a:r>
                      <a:endParaRPr lang="en-US" sz="900" b="1" dirty="0"/>
                    </a:p>
                  </a:txBody>
                  <a:tcPr>
                    <a:solidFill>
                      <a:schemeClr val="accent5">
                        <a:lumMod val="20000"/>
                        <a:lumOff val="80000"/>
                      </a:schemeClr>
                    </a:solidFill>
                  </a:tcPr>
                </a:tc>
                <a:tc>
                  <a:txBody>
                    <a:bodyPr/>
                    <a:lstStyle/>
                    <a:p>
                      <a:pPr algn="ctr"/>
                      <a:r>
                        <a:rPr lang="en-US" sz="900" b="0" dirty="0" smtClean="0"/>
                        <a:t>Trade</a:t>
                      </a:r>
                      <a:r>
                        <a:rPr lang="en-US" sz="900" b="0" baseline="0" dirty="0" smtClean="0"/>
                        <a:t>/Retail – 25%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Household Income</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$34,000</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28039">
                <a:tc vMerge="1">
                  <a:txBody>
                    <a:bodyPr/>
                    <a:lstStyle/>
                    <a:p>
                      <a:pPr algn="ctr"/>
                      <a:endParaRPr lang="en-US" sz="900" b="1" dirty="0"/>
                    </a:p>
                  </a:txBody>
                  <a:tcPr vert="wordArt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Donate to Charities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baseline="0" dirty="0" smtClean="0"/>
                        <a:t>55%</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121621">
                <a:tc>
                  <a:txBody>
                    <a:bodyPr/>
                    <a:lstStyle/>
                    <a:p>
                      <a:pPr algn="ctr"/>
                      <a:endParaRPr lang="en-US" sz="200" b="1" dirty="0"/>
                    </a:p>
                  </a:txBody>
                  <a:tcPr vert="wordArtVert"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 b="1" i="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 b="1"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 b="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28039">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I</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accent1">
                              <a:lumMod val="75000"/>
                            </a:schemeClr>
                          </a:solidFill>
                        </a:rPr>
                        <a:t>E</a:t>
                      </a:r>
                      <a:endParaRPr lang="en-US" sz="1050" b="1"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Activities</a:t>
                      </a:r>
                      <a:endParaRPr lang="en-US" sz="9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Watching TV – 75%</a:t>
                      </a:r>
                      <a:endParaRPr lang="en-US"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0" dirty="0" smtClean="0"/>
                        <a:t>Restaurants – 65%</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28039">
                <a:tc vMerge="1">
                  <a:txBody>
                    <a:bodyPr/>
                    <a:lstStyle/>
                    <a:p>
                      <a:endParaRPr 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Leisure</a:t>
                      </a:r>
                      <a:r>
                        <a:rPr lang="en-US" sz="900" b="1" i="0" baseline="0" dirty="0" smtClean="0"/>
                        <a:t> Time</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baseline="0" dirty="0" smtClean="0"/>
                        <a:t>Internet – 9 hours</a:t>
                      </a:r>
                      <a:endParaRPr lang="en-US" sz="900"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0" dirty="0" smtClean="0"/>
                        <a:t>Broadcast TV</a:t>
                      </a:r>
                      <a:r>
                        <a:rPr lang="en-US" sz="900" b="0" baseline="0" dirty="0" smtClean="0"/>
                        <a:t> </a:t>
                      </a:r>
                      <a:r>
                        <a:rPr lang="en-US" sz="900" b="0" dirty="0" smtClean="0"/>
                        <a:t> –</a:t>
                      </a:r>
                      <a:r>
                        <a:rPr lang="en-US" sz="900" b="0" baseline="0" dirty="0" smtClean="0"/>
                        <a:t> 7</a:t>
                      </a:r>
                      <a:r>
                        <a:rPr lang="en-US" sz="900" b="0" dirty="0" smtClean="0"/>
                        <a:t> hours </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Accessing Internet</a:t>
                      </a:r>
                      <a:endParaRPr lang="en-US" sz="900" b="1" i="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900" b="1" dirty="0" smtClean="0"/>
                        <a:t>Laptop</a:t>
                      </a:r>
                      <a:r>
                        <a:rPr lang="en-US" sz="900" b="1" baseline="0" dirty="0" smtClean="0"/>
                        <a:t> – 32% of time</a:t>
                      </a:r>
                      <a:endParaRPr lang="en-US" sz="900" b="1" dirty="0"/>
                    </a:p>
                  </a:txBody>
                  <a:tcP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gn="ctr"/>
                      <a:r>
                        <a:rPr lang="en-US" sz="900" b="0" dirty="0" smtClean="0"/>
                        <a:t>Desktop</a:t>
                      </a:r>
                      <a:r>
                        <a:rPr lang="en-US" sz="900" b="0" baseline="0" dirty="0" smtClean="0"/>
                        <a:t> – 30% </a:t>
                      </a:r>
                      <a:endParaRPr lang="en-US" sz="900" b="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7"/>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Devices Owned</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Laptop – 83%</a:t>
                      </a:r>
                      <a:endParaRPr lang="en-US" sz="900" b="1" dirty="0"/>
                    </a:p>
                  </a:txBody>
                  <a:tcPr>
                    <a:solidFill>
                      <a:schemeClr val="accent5">
                        <a:lumMod val="20000"/>
                        <a:lumOff val="80000"/>
                      </a:schemeClr>
                    </a:solidFill>
                  </a:tcPr>
                </a:tc>
                <a:tc>
                  <a:txBody>
                    <a:bodyPr/>
                    <a:lstStyle/>
                    <a:p>
                      <a:pPr algn="ctr"/>
                      <a:r>
                        <a:rPr lang="en-US" sz="900" b="0" dirty="0" smtClean="0"/>
                        <a:t>Smartphone – 70%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8"/>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TV Programs</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Comedy – 83%</a:t>
                      </a:r>
                      <a:endParaRPr lang="en-US" sz="900" b="1" dirty="0"/>
                    </a:p>
                  </a:txBody>
                  <a:tcPr>
                    <a:solidFill>
                      <a:schemeClr val="accent5">
                        <a:lumMod val="20000"/>
                        <a:lumOff val="80000"/>
                      </a:schemeClr>
                    </a:solidFill>
                  </a:tcPr>
                </a:tc>
                <a:tc>
                  <a:txBody>
                    <a:bodyPr/>
                    <a:lstStyle/>
                    <a:p>
                      <a:pPr algn="ctr"/>
                      <a:r>
                        <a:rPr lang="en-US" sz="900" b="0" dirty="0" smtClean="0"/>
                        <a:t> Movies – 75%</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9"/>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Social Media</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Facebook – 83%</a:t>
                      </a:r>
                      <a:endParaRPr lang="en-US" sz="900" b="1" dirty="0"/>
                    </a:p>
                  </a:txBody>
                  <a:tcPr>
                    <a:solidFill>
                      <a:schemeClr val="accent5">
                        <a:lumMod val="20000"/>
                        <a:lumOff val="80000"/>
                      </a:schemeClr>
                    </a:solidFill>
                  </a:tcPr>
                </a:tc>
                <a:tc>
                  <a:txBody>
                    <a:bodyPr/>
                    <a:lstStyle/>
                    <a:p>
                      <a:pPr algn="ctr"/>
                      <a:r>
                        <a:rPr lang="en-US" sz="900" b="0" dirty="0" smtClean="0"/>
                        <a:t>YouTube – 48%</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0"/>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Shopping</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dirty="0" smtClean="0"/>
                        <a:t>Supermarket – 73%</a:t>
                      </a:r>
                      <a:endParaRPr lang="en-US" sz="900" b="1" dirty="0"/>
                    </a:p>
                  </a:txBody>
                  <a:tcPr>
                    <a:solidFill>
                      <a:schemeClr val="accent5">
                        <a:lumMod val="20000"/>
                        <a:lumOff val="80000"/>
                      </a:schemeClr>
                    </a:solidFill>
                  </a:tcPr>
                </a:tc>
                <a:tc>
                  <a:txBody>
                    <a:bodyPr/>
                    <a:lstStyle/>
                    <a:p>
                      <a:pPr algn="ctr"/>
                      <a:r>
                        <a:rPr lang="en-US" sz="900" b="0" dirty="0" smtClean="0"/>
                        <a:t>Superstore – 70% </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1"/>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Type</a:t>
                      </a:r>
                      <a:endParaRPr lang="en-US" sz="900" b="1" i="0" dirty="0"/>
                    </a:p>
                  </a:txBody>
                  <a:tcPr>
                    <a:lnL w="12700" cap="flat" cmpd="sng" algn="ctr">
                      <a:solidFill>
                        <a:schemeClr val="tx1"/>
                      </a:solidFill>
                      <a:prstDash val="solid"/>
                      <a:round/>
                      <a:headEnd type="none" w="med" len="med"/>
                      <a:tailEnd type="none" w="med" len="med"/>
                    </a:lnL>
                  </a:tcPr>
                </a:tc>
                <a:tc>
                  <a:txBody>
                    <a:bodyPr/>
                    <a:lstStyle/>
                    <a:p>
                      <a:pPr algn="ctr"/>
                      <a:r>
                        <a:rPr lang="en-US" sz="900" b="1" baseline="0" dirty="0" smtClean="0"/>
                        <a:t>Sedan – 38%</a:t>
                      </a:r>
                      <a:endParaRPr lang="en-US" sz="900" b="1" dirty="0"/>
                    </a:p>
                  </a:txBody>
                  <a:tcPr>
                    <a:solidFill>
                      <a:schemeClr val="accent5">
                        <a:lumMod val="20000"/>
                        <a:lumOff val="80000"/>
                      </a:schemeClr>
                    </a:solidFill>
                  </a:tcPr>
                </a:tc>
                <a:tc>
                  <a:txBody>
                    <a:bodyPr/>
                    <a:lstStyle/>
                    <a:p>
                      <a:pPr algn="ctr"/>
                      <a:r>
                        <a:rPr lang="en-US" sz="900" b="0" dirty="0" smtClean="0"/>
                        <a:t>SUV/Crossover – 20%</a:t>
                      </a:r>
                      <a:endParaRPr lang="en-US" sz="900" b="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22"/>
                  </a:ext>
                </a:extLst>
              </a:tr>
              <a:tr h="228039">
                <a:tc v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900" b="1"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1" i="0" dirty="0" smtClean="0"/>
                        <a:t>Car Brand</a:t>
                      </a:r>
                      <a:endParaRPr lang="en-US" sz="900" b="1" i="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900" b="1" dirty="0" smtClean="0"/>
                        <a:t>Chevrolet – 21%</a:t>
                      </a:r>
                      <a:endParaRPr lang="en-US" sz="900" b="1" dirty="0"/>
                    </a:p>
                  </a:txBody>
                  <a:tcP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900" b="0" dirty="0" smtClean="0"/>
                        <a:t>Toyota – 18%</a:t>
                      </a:r>
                      <a:endParaRPr lang="en-US" sz="900" b="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115090558"/>
              </p:ext>
            </p:extLst>
          </p:nvPr>
        </p:nvGraphicFramePr>
        <p:xfrm>
          <a:off x="101601" y="5511801"/>
          <a:ext cx="4343400" cy="128016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1">
                              <a:lumMod val="75000"/>
                            </a:schemeClr>
                          </a:solidFill>
                        </a:rPr>
                        <a:t>G A M B L I N G / G A M I N G   P O T E N T I A L</a:t>
                      </a:r>
                      <a:endParaRPr lang="en-US" sz="1200" b="1" dirty="0">
                        <a:solidFill>
                          <a:schemeClr val="accent1">
                            <a:lumMod val="75000"/>
                          </a:schemeClr>
                        </a:solidFill>
                      </a:endParaRPr>
                    </a:p>
                  </a:txBody>
                  <a:tcPr>
                    <a:solidFill>
                      <a:schemeClr val="bg1">
                        <a:lumMod val="95000"/>
                      </a:schemeClr>
                    </a:solidFill>
                  </a:tcPr>
                </a:tc>
                <a:tc hMerge="1">
                  <a:txBody>
                    <a:bodyPr/>
                    <a:lstStyle/>
                    <a:p>
                      <a:endParaRPr lang="en-US" dirty="0"/>
                    </a:p>
                  </a:txBody>
                  <a:tcPr/>
                </a:tc>
                <a:extLst>
                  <a:ext uri="{0D108BD9-81ED-4DB2-BD59-A6C34878D82A}">
                    <a16:rowId xmlns:a16="http://schemas.microsoft.com/office/drawing/2014/main" val="10000"/>
                  </a:ext>
                </a:extLst>
              </a:tr>
              <a:tr h="149854">
                <a:tc>
                  <a:txBody>
                    <a:bodyPr/>
                    <a:lstStyle/>
                    <a:p>
                      <a:pPr algn="r"/>
                      <a:r>
                        <a:rPr lang="en-US" sz="1050" b="1" dirty="0" smtClean="0"/>
                        <a:t>Risk Meter</a:t>
                      </a:r>
                      <a:endParaRPr lang="en-US" sz="1050" b="1" dirty="0"/>
                    </a:p>
                  </a:txBody>
                  <a:tcPr/>
                </a:tc>
                <a:tc>
                  <a:txBody>
                    <a:bodyPr/>
                    <a:lstStyle/>
                    <a:p>
                      <a:pPr algn="ctr"/>
                      <a:r>
                        <a:rPr lang="en-US" sz="1050" b="1" dirty="0" smtClean="0"/>
                        <a:t>15</a:t>
                      </a:r>
                      <a:r>
                        <a:rPr lang="en-US" sz="900" b="1" dirty="0" smtClean="0"/>
                        <a:t> </a:t>
                      </a:r>
                      <a:r>
                        <a:rPr lang="en-US" sz="900" i="1" dirty="0" smtClean="0"/>
                        <a:t>out of 25 points</a:t>
                      </a:r>
                      <a:endParaRPr lang="en-US" sz="900" i="1" dirty="0"/>
                    </a:p>
                  </a:txBody>
                  <a:tcPr/>
                </a:tc>
                <a:extLst>
                  <a:ext uri="{0D108BD9-81ED-4DB2-BD59-A6C34878D82A}">
                    <a16:rowId xmlns:a16="http://schemas.microsoft.com/office/drawing/2014/main" val="10001"/>
                  </a:ext>
                </a:extLst>
              </a:tr>
              <a:tr h="149854">
                <a:tc>
                  <a:txBody>
                    <a:bodyPr/>
                    <a:lstStyle/>
                    <a:p>
                      <a:pPr algn="r"/>
                      <a:r>
                        <a:rPr lang="en-US" sz="1050" b="1" dirty="0" smtClean="0"/>
                        <a:t>Gaming/Gambling Tendency</a:t>
                      </a:r>
                      <a:endParaRPr lang="en-US" sz="1050" b="1" dirty="0"/>
                    </a:p>
                  </a:txBody>
                  <a:tcPr/>
                </a:tc>
                <a:tc>
                  <a:txBody>
                    <a:bodyPr/>
                    <a:lstStyle/>
                    <a:p>
                      <a:pPr algn="ctr"/>
                      <a:r>
                        <a:rPr lang="en-US" sz="1050" b="1" dirty="0" smtClean="0"/>
                        <a:t>16 </a:t>
                      </a:r>
                      <a:r>
                        <a:rPr lang="en-US" sz="900" i="1" dirty="0" smtClean="0"/>
                        <a:t>out of 25 points</a:t>
                      </a:r>
                      <a:endParaRPr lang="en-US" sz="900" i="1" dirty="0"/>
                    </a:p>
                  </a:txBody>
                  <a:tcPr/>
                </a:tc>
                <a:extLst>
                  <a:ext uri="{0D108BD9-81ED-4DB2-BD59-A6C34878D82A}">
                    <a16:rowId xmlns:a16="http://schemas.microsoft.com/office/drawing/2014/main" val="10002"/>
                  </a:ext>
                </a:extLst>
              </a:tr>
              <a:tr h="149854">
                <a:tc>
                  <a:txBody>
                    <a:bodyPr/>
                    <a:lstStyle/>
                    <a:p>
                      <a:pPr algn="r"/>
                      <a:r>
                        <a:rPr lang="en-US" sz="1050" b="1" dirty="0" smtClean="0"/>
                        <a:t>Maryland Lottery Perception</a:t>
                      </a:r>
                      <a:endParaRPr lang="en-US" sz="1050" b="1" dirty="0"/>
                    </a:p>
                  </a:txBody>
                  <a:tcPr/>
                </a:tc>
                <a:tc>
                  <a:txBody>
                    <a:bodyPr/>
                    <a:lstStyle/>
                    <a:p>
                      <a:pPr algn="ctr"/>
                      <a:r>
                        <a:rPr lang="en-US" sz="1050" b="1" dirty="0" smtClean="0"/>
                        <a:t>31</a:t>
                      </a:r>
                      <a:r>
                        <a:rPr lang="en-US" sz="900" b="1" dirty="0" smtClean="0"/>
                        <a:t> </a:t>
                      </a:r>
                      <a:r>
                        <a:rPr lang="en-US" sz="900" i="1" dirty="0" smtClean="0"/>
                        <a:t>out of 50 points</a:t>
                      </a:r>
                      <a:endParaRPr lang="en-US" sz="900" i="1" dirty="0"/>
                    </a:p>
                  </a:txBody>
                  <a:tcPr/>
                </a:tc>
                <a:extLst>
                  <a:ext uri="{0D108BD9-81ED-4DB2-BD59-A6C34878D82A}">
                    <a16:rowId xmlns:a16="http://schemas.microsoft.com/office/drawing/2014/main" val="10003"/>
                  </a:ext>
                </a:extLst>
              </a:tr>
              <a:tr h="149854">
                <a:tc>
                  <a:txBody>
                    <a:bodyPr/>
                    <a:lstStyle/>
                    <a:p>
                      <a:pPr algn="r"/>
                      <a:r>
                        <a:rPr lang="en-US" sz="1050" b="1" dirty="0" smtClean="0">
                          <a:solidFill>
                            <a:schemeClr val="bg1"/>
                          </a:solidFill>
                        </a:rPr>
                        <a:t>Total Score</a:t>
                      </a:r>
                      <a:endParaRPr lang="en-US" sz="1050" b="1" dirty="0">
                        <a:solidFill>
                          <a:schemeClr val="bg1"/>
                        </a:solidFill>
                      </a:endParaRPr>
                    </a:p>
                  </a:txBody>
                  <a:tcPr>
                    <a:solidFill>
                      <a:schemeClr val="accent1"/>
                    </a:solidFill>
                  </a:tcPr>
                </a:tc>
                <a:tc>
                  <a:txBody>
                    <a:bodyPr/>
                    <a:lstStyle/>
                    <a:p>
                      <a:pPr algn="ctr"/>
                      <a:r>
                        <a:rPr lang="en-US" sz="1050" b="1" dirty="0" smtClean="0">
                          <a:solidFill>
                            <a:schemeClr val="bg1"/>
                          </a:solidFill>
                        </a:rPr>
                        <a:t>62 </a:t>
                      </a:r>
                      <a:r>
                        <a:rPr lang="en-US" sz="900" b="1" i="1" dirty="0" smtClean="0">
                          <a:solidFill>
                            <a:schemeClr val="bg1"/>
                          </a:solidFill>
                        </a:rPr>
                        <a:t>out of 100 points</a:t>
                      </a:r>
                      <a:endParaRPr lang="en-US" sz="900" b="1" i="1" dirty="0">
                        <a:solidFill>
                          <a:schemeClr val="bg1"/>
                        </a:solidFill>
                      </a:endParaRPr>
                    </a:p>
                  </a:txBody>
                  <a:tcPr>
                    <a:solidFill>
                      <a:schemeClr val="accent1"/>
                    </a:solidFill>
                  </a:tcPr>
                </a:tc>
                <a:extLst>
                  <a:ext uri="{0D108BD9-81ED-4DB2-BD59-A6C34878D82A}">
                    <a16:rowId xmlns:a16="http://schemas.microsoft.com/office/drawing/2014/main" val="1000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010775559"/>
              </p:ext>
            </p:extLst>
          </p:nvPr>
        </p:nvGraphicFramePr>
        <p:xfrm>
          <a:off x="101601" y="1278466"/>
          <a:ext cx="4343400" cy="2270157"/>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tblGrid>
              <a:tr h="349917">
                <a:tc>
                  <a:txBody>
                    <a:bodyPr/>
                    <a:lstStyle/>
                    <a:p>
                      <a:pPr algn="ctr"/>
                      <a:r>
                        <a:rPr lang="en-US" sz="1200" b="1" dirty="0" smtClean="0">
                          <a:solidFill>
                            <a:schemeClr val="accent1">
                              <a:lumMod val="75000"/>
                            </a:schemeClr>
                          </a:solidFill>
                        </a:rPr>
                        <a:t>P R O F I L E  S U M M A R Y</a:t>
                      </a:r>
                      <a:r>
                        <a:rPr lang="en-US" sz="1200" b="1" baseline="0" dirty="0" smtClean="0">
                          <a:solidFill>
                            <a:schemeClr val="accent1">
                              <a:lumMod val="75000"/>
                            </a:schemeClr>
                          </a:solidFill>
                        </a:rPr>
                        <a:t> </a:t>
                      </a:r>
                      <a:endParaRPr lang="en-US" sz="1200" b="1" dirty="0">
                        <a:solidFill>
                          <a:schemeClr val="accent1">
                            <a:lumMod val="75000"/>
                          </a:schemeClr>
                        </a:solidFill>
                      </a:endParaRPr>
                    </a:p>
                  </a:txBody>
                  <a:tcPr anchor="ctr">
                    <a:solidFill>
                      <a:schemeClr val="bg1">
                        <a:lumMod val="95000"/>
                      </a:schemeClr>
                    </a:solidFill>
                  </a:tcPr>
                </a:tc>
                <a:extLst>
                  <a:ext uri="{0D108BD9-81ED-4DB2-BD59-A6C34878D82A}">
                    <a16:rowId xmlns:a16="http://schemas.microsoft.com/office/drawing/2014/main" val="10000"/>
                  </a:ext>
                </a:extLst>
              </a:tr>
              <a:tr h="1876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This</a:t>
                      </a:r>
                      <a:r>
                        <a:rPr lang="en-US" sz="1200" b="1" baseline="0" dirty="0" smtClean="0">
                          <a:solidFill>
                            <a:schemeClr val="tx1"/>
                          </a:solidFill>
                        </a:rPr>
                        <a:t> group is younger with an average age of 44, lives in the city, is split between renting an apartment and owning a home and most have no children in the household.  Over two thirds half have either some college or a 4 year degree. They are mostly single, working full time in the low paying professional jobs.  They spend their leisure time watching TV, cooking,  eating at restaurants, going to movies and are heavily into social media and Facebook. Their gambling/gaming index score is in the high range for this group.</a:t>
                      </a:r>
                      <a:endParaRPr lang="en-US" sz="1200" b="1" dirty="0" smtClean="0">
                        <a:solidFill>
                          <a:schemeClr val="tx1"/>
                        </a:solidFill>
                      </a:endParaRPr>
                    </a:p>
                    <a:p>
                      <a:pPr algn="l"/>
                      <a:endParaRPr lang="en-US" sz="1200" b="1" dirty="0">
                        <a:solidFill>
                          <a:schemeClr val="tx1"/>
                        </a:solidFill>
                      </a:endParaRPr>
                    </a:p>
                  </a:txBody>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526982912"/>
              </p:ext>
            </p:extLst>
          </p:nvPr>
        </p:nvGraphicFramePr>
        <p:xfrm>
          <a:off x="99718" y="3649980"/>
          <a:ext cx="4343400" cy="176022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62582">
                <a:tc gridSpan="2">
                  <a:txBody>
                    <a:bodyPr/>
                    <a:lstStyle/>
                    <a:p>
                      <a:pPr algn="ctr"/>
                      <a:r>
                        <a:rPr lang="en-US" sz="1200" b="1" dirty="0" smtClean="0">
                          <a:solidFill>
                            <a:schemeClr val="accent1">
                              <a:lumMod val="75000"/>
                            </a:schemeClr>
                          </a:solidFill>
                        </a:rPr>
                        <a:t>C U R R E N T</a:t>
                      </a:r>
                      <a:r>
                        <a:rPr lang="en-US" sz="1200" b="1" baseline="0" dirty="0" smtClean="0">
                          <a:solidFill>
                            <a:schemeClr val="accent1">
                              <a:lumMod val="75000"/>
                            </a:schemeClr>
                          </a:solidFill>
                        </a:rPr>
                        <a:t>  L O T T E R Y  P L A Y</a:t>
                      </a:r>
                      <a:endParaRPr lang="en-US" sz="1200" b="1" dirty="0">
                        <a:solidFill>
                          <a:schemeClr val="accent1">
                            <a:lumMod val="75000"/>
                          </a:schemeClr>
                        </a:solidFill>
                      </a:endParaRPr>
                    </a:p>
                  </a:txBody>
                  <a:tcPr>
                    <a:solidFill>
                      <a:schemeClr val="bg1">
                        <a:lumMod val="95000"/>
                      </a:schemeClr>
                    </a:solidFill>
                  </a:tcPr>
                </a:tc>
                <a:tc hMerge="1">
                  <a:txBody>
                    <a:bodyPr/>
                    <a:lstStyle/>
                    <a:p>
                      <a:pPr algn="ctr"/>
                      <a:endParaRPr lang="en-US" sz="1200" b="1" dirty="0">
                        <a:solidFill>
                          <a:schemeClr val="accent2">
                            <a:lumMod val="75000"/>
                          </a:schemeClr>
                        </a:solidFill>
                      </a:endParaRPr>
                    </a:p>
                  </a:txBody>
                  <a:tcPr>
                    <a:solidFill>
                      <a:schemeClr val="bg1">
                        <a:lumMod val="95000"/>
                      </a:schemeClr>
                    </a:solidFill>
                  </a:tcPr>
                </a:tc>
                <a:extLst>
                  <a:ext uri="{0D108BD9-81ED-4DB2-BD59-A6C34878D82A}">
                    <a16:rowId xmlns:a16="http://schemas.microsoft.com/office/drawing/2014/main" val="10000"/>
                  </a:ext>
                </a:extLst>
              </a:tr>
              <a:tr h="149854">
                <a:tc>
                  <a:txBody>
                    <a:bodyPr/>
                    <a:lstStyle/>
                    <a:p>
                      <a:pPr algn="r"/>
                      <a:endParaRPr lang="en-US" sz="900" b="1" dirty="0"/>
                    </a:p>
                  </a:txBody>
                  <a:tcPr/>
                </a:tc>
                <a:tc>
                  <a:txBody>
                    <a:bodyPr/>
                    <a:lstStyle/>
                    <a:p>
                      <a:pPr algn="ctr"/>
                      <a:r>
                        <a:rPr lang="en-US" sz="900" b="1" i="1" dirty="0" smtClean="0"/>
                        <a:t>% of Respondents</a:t>
                      </a:r>
                      <a:endParaRPr lang="en-US" sz="900" b="1" i="1" dirty="0"/>
                    </a:p>
                  </a:txBody>
                  <a:tcPr/>
                </a:tc>
                <a:extLst>
                  <a:ext uri="{0D108BD9-81ED-4DB2-BD59-A6C34878D82A}">
                    <a16:rowId xmlns:a16="http://schemas.microsoft.com/office/drawing/2014/main" val="10001"/>
                  </a:ext>
                </a:extLst>
              </a:tr>
              <a:tr h="149854">
                <a:tc>
                  <a:txBody>
                    <a:bodyPr/>
                    <a:lstStyle/>
                    <a:p>
                      <a:pPr algn="r"/>
                      <a:r>
                        <a:rPr lang="en-US" sz="1050" b="1" dirty="0" smtClean="0"/>
                        <a:t>Daily Games</a:t>
                      </a:r>
                      <a:endParaRPr lang="en-US" sz="1050" b="1" dirty="0"/>
                    </a:p>
                  </a:txBody>
                  <a:tcPr/>
                </a:tc>
                <a:tc>
                  <a:txBody>
                    <a:bodyPr/>
                    <a:lstStyle/>
                    <a:p>
                      <a:pPr algn="ctr"/>
                      <a:r>
                        <a:rPr lang="en-US" sz="900" i="0" dirty="0" smtClean="0"/>
                        <a:t>50%</a:t>
                      </a:r>
                      <a:endParaRPr lang="en-US" sz="900" i="0" dirty="0"/>
                    </a:p>
                  </a:txBody>
                  <a:tcPr/>
                </a:tc>
                <a:extLst>
                  <a:ext uri="{0D108BD9-81ED-4DB2-BD59-A6C34878D82A}">
                    <a16:rowId xmlns:a16="http://schemas.microsoft.com/office/drawing/2014/main" val="10002"/>
                  </a:ext>
                </a:extLst>
              </a:tr>
              <a:tr h="149854">
                <a:tc>
                  <a:txBody>
                    <a:bodyPr/>
                    <a:lstStyle/>
                    <a:p>
                      <a:pPr algn="r"/>
                      <a:r>
                        <a:rPr lang="en-US" sz="1050" b="1" dirty="0" smtClean="0"/>
                        <a:t>Jackpot</a:t>
                      </a:r>
                      <a:endParaRPr lang="en-US" sz="1050" b="1" dirty="0"/>
                    </a:p>
                  </a:txBody>
                  <a:tcPr/>
                </a:tc>
                <a:tc>
                  <a:txBody>
                    <a:bodyPr/>
                    <a:lstStyle/>
                    <a:p>
                      <a:pPr algn="ctr"/>
                      <a:r>
                        <a:rPr lang="en-US" sz="900" i="0" dirty="0" smtClean="0"/>
                        <a:t>80%</a:t>
                      </a:r>
                      <a:endParaRPr lang="en-US" sz="900" i="0" dirty="0"/>
                    </a:p>
                  </a:txBody>
                  <a:tcPr/>
                </a:tc>
                <a:extLst>
                  <a:ext uri="{0D108BD9-81ED-4DB2-BD59-A6C34878D82A}">
                    <a16:rowId xmlns:a16="http://schemas.microsoft.com/office/drawing/2014/main" val="10003"/>
                  </a:ext>
                </a:extLst>
              </a:tr>
              <a:tr h="149854">
                <a:tc>
                  <a:txBody>
                    <a:bodyPr/>
                    <a:lstStyle/>
                    <a:p>
                      <a:pPr algn="r"/>
                      <a:r>
                        <a:rPr lang="en-US" sz="1050" b="1" dirty="0" smtClean="0"/>
                        <a:t>Scratch-Offs</a:t>
                      </a:r>
                      <a:endParaRPr lang="en-US" sz="1050" b="1" dirty="0"/>
                    </a:p>
                  </a:txBody>
                  <a:tcPr/>
                </a:tc>
                <a:tc>
                  <a:txBody>
                    <a:bodyPr/>
                    <a:lstStyle/>
                    <a:p>
                      <a:pPr algn="ctr"/>
                      <a:r>
                        <a:rPr lang="en-US" sz="900" i="0" dirty="0" smtClean="0"/>
                        <a:t>58%</a:t>
                      </a:r>
                      <a:endParaRPr lang="en-US" sz="900" i="0" dirty="0"/>
                    </a:p>
                  </a:txBody>
                  <a:tcPr/>
                </a:tc>
                <a:extLst>
                  <a:ext uri="{0D108BD9-81ED-4DB2-BD59-A6C34878D82A}">
                    <a16:rowId xmlns:a16="http://schemas.microsoft.com/office/drawing/2014/main" val="10004"/>
                  </a:ext>
                </a:extLst>
              </a:tr>
              <a:tr h="149854">
                <a:tc>
                  <a:txBody>
                    <a:bodyPr/>
                    <a:lstStyle/>
                    <a:p>
                      <a:pPr algn="r"/>
                      <a:r>
                        <a:rPr lang="en-US" sz="1050" b="1" dirty="0" smtClean="0"/>
                        <a:t>Monitor Games</a:t>
                      </a:r>
                      <a:endParaRPr lang="en-US" sz="1050" b="1" dirty="0"/>
                    </a:p>
                  </a:txBody>
                  <a:tcPr/>
                </a:tc>
                <a:tc>
                  <a:txBody>
                    <a:bodyPr/>
                    <a:lstStyle/>
                    <a:p>
                      <a:pPr algn="ctr"/>
                      <a:r>
                        <a:rPr lang="en-US" sz="900" i="0" dirty="0" smtClean="0"/>
                        <a:t>18%</a:t>
                      </a:r>
                      <a:endParaRPr lang="en-US" sz="900" i="0" dirty="0"/>
                    </a:p>
                  </a:txBody>
                  <a:tcPr/>
                </a:tc>
                <a:extLst>
                  <a:ext uri="{0D108BD9-81ED-4DB2-BD59-A6C34878D82A}">
                    <a16:rowId xmlns:a16="http://schemas.microsoft.com/office/drawing/2014/main" val="10005"/>
                  </a:ext>
                </a:extLst>
              </a:tr>
              <a:tr h="149854">
                <a:tc>
                  <a:txBody>
                    <a:bodyPr/>
                    <a:lstStyle/>
                    <a:p>
                      <a:pPr algn="r"/>
                      <a:r>
                        <a:rPr lang="en-US" sz="1050" b="1" dirty="0" smtClean="0">
                          <a:solidFill>
                            <a:schemeClr val="bg1"/>
                          </a:solidFill>
                        </a:rPr>
                        <a:t>Total  Lottery</a:t>
                      </a:r>
                      <a:r>
                        <a:rPr lang="en-US" sz="1050" b="1" baseline="0" dirty="0" smtClean="0">
                          <a:solidFill>
                            <a:schemeClr val="bg1"/>
                          </a:solidFill>
                        </a:rPr>
                        <a:t> </a:t>
                      </a:r>
                      <a:r>
                        <a:rPr lang="en-US" sz="1050" b="1" dirty="0" smtClean="0">
                          <a:solidFill>
                            <a:schemeClr val="bg1"/>
                          </a:solidFill>
                        </a:rPr>
                        <a:t>Spend</a:t>
                      </a:r>
                      <a:endParaRPr lang="en-US" sz="1050" b="1" dirty="0">
                        <a:solidFill>
                          <a:schemeClr val="bg1"/>
                        </a:solidFill>
                      </a:endParaRPr>
                    </a:p>
                  </a:txBody>
                  <a:tcP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1" dirty="0" smtClean="0">
                          <a:solidFill>
                            <a:schemeClr val="bg1"/>
                          </a:solidFill>
                        </a:rPr>
                        <a:t>$576</a:t>
                      </a:r>
                      <a:endParaRPr lang="en-US" sz="1050" b="1" dirty="0">
                        <a:solidFill>
                          <a:schemeClr val="bg1"/>
                        </a:solidFill>
                      </a:endParaRPr>
                    </a:p>
                  </a:txBody>
                  <a:tcPr>
                    <a:solidFill>
                      <a:srgbClr val="4F81BD"/>
                    </a:solidFill>
                  </a:tcPr>
                </a:tc>
                <a:extLst>
                  <a:ext uri="{0D108BD9-81ED-4DB2-BD59-A6C34878D82A}">
                    <a16:rowId xmlns:a16="http://schemas.microsoft.com/office/drawing/2014/main" val="10006"/>
                  </a:ext>
                </a:extLst>
              </a:tr>
            </a:tbl>
          </a:graphicData>
        </a:graphic>
      </p:graphicFrame>
      <p:sp>
        <p:nvSpPr>
          <p:cNvPr id="8" name="Rectangle 7"/>
          <p:cNvSpPr/>
          <p:nvPr/>
        </p:nvSpPr>
        <p:spPr>
          <a:xfrm>
            <a:off x="8168195" y="762000"/>
            <a:ext cx="899605" cy="369332"/>
          </a:xfrm>
          <a:prstGeom prst="rect">
            <a:avLst/>
          </a:prstGeom>
        </p:spPr>
        <p:txBody>
          <a:bodyPr wrap="none">
            <a:spAutoFit/>
          </a:bodyPr>
          <a:lstStyle/>
          <a:p>
            <a:pPr>
              <a:defRPr/>
            </a:pPr>
            <a:r>
              <a:rPr lang="en-US" i="1" dirty="0"/>
              <a:t>(n = </a:t>
            </a:r>
            <a:r>
              <a:rPr lang="en-US" i="1" dirty="0" smtClean="0"/>
              <a:t>40)</a:t>
            </a:r>
            <a:endParaRPr lang="en-US" i="1" dirty="0"/>
          </a:p>
        </p:txBody>
      </p:sp>
    </p:spTree>
    <p:extLst>
      <p:ext uri="{BB962C8B-B14F-4D97-AF65-F5344CB8AC3E}">
        <p14:creationId xmlns:p14="http://schemas.microsoft.com/office/powerpoint/2010/main" val="15560165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2242&quot;/&gt;&lt;CPresentation id=&quot;1&quot;&gt;&lt;m_precDefaultNumber/&gt;&lt;m_precDefaultPercent/&gt;&lt;m_precDefaultDate/&gt;&lt;m_precDefaultYear/&gt;&lt;m_precDefaultQuarter/&gt;&lt;m_precDefaultMonth/&gt;&lt;m_precDefaultWeek/&gt;&lt;m_precDefaultDay/&gt;&lt;m_mruColor&gt;&lt;m_vecMRU length=&quot;1&quot;&gt;&lt;elem m_fUsage=&quot;4.68559000000000040000E+000&quot;&gt;&lt;m_ppcolschidx val=&quot;0&quot;/&gt;&lt;m_rgb r=&quot;f8&quot; g=&quot;60&quot; b=&quot;16&quot;/&gt;&lt;m_nBrightness val=&quot;0&quot;/&gt;&lt;/elem&gt;&lt;/m_vecMRU&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39384</TotalTime>
  <Words>32139</Words>
  <Application>Microsoft Office PowerPoint</Application>
  <PresentationFormat>On-screen Show (4:3)</PresentationFormat>
  <Paragraphs>7256</Paragraphs>
  <Slides>136</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136</vt:i4>
      </vt:variant>
    </vt:vector>
  </HeadingPairs>
  <TitlesOfParts>
    <vt:vector size="143" baseType="lpstr">
      <vt:lpstr>Arial</vt:lpstr>
      <vt:lpstr>Calibri</vt:lpstr>
      <vt:lpstr>Helvetica</vt:lpstr>
      <vt:lpstr>Times New Roman</vt:lpstr>
      <vt:lpstr>Wingdings</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Alexis</dc:creator>
  <cp:lastModifiedBy>Howells, Robert</cp:lastModifiedBy>
  <cp:revision>672</cp:revision>
  <cp:lastPrinted>2014-06-23T21:22:21Z</cp:lastPrinted>
  <dcterms:created xsi:type="dcterms:W3CDTF">2013-03-28T13:55:26Z</dcterms:created>
  <dcterms:modified xsi:type="dcterms:W3CDTF">2020-02-13T17:18:16Z</dcterms:modified>
</cp:coreProperties>
</file>